
<file path=[Content_Types].xml><?xml version="1.0" encoding="utf-8"?>
<Types xmlns="http://schemas.openxmlformats.org/package/2006/content-types">
  <Default Extension="wdp" ContentType="image/vnd.ms-photo"/>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1014" r:id="rId3"/>
    <p:sldId id="803" r:id="rId5"/>
    <p:sldId id="799" r:id="rId6"/>
    <p:sldId id="806" r:id="rId7"/>
    <p:sldId id="924" r:id="rId8"/>
    <p:sldId id="925" r:id="rId9"/>
    <p:sldId id="926" r:id="rId10"/>
    <p:sldId id="927" r:id="rId11"/>
    <p:sldId id="928" r:id="rId12"/>
    <p:sldId id="929" r:id="rId13"/>
    <p:sldId id="930" r:id="rId14"/>
    <p:sldId id="931" r:id="rId15"/>
    <p:sldId id="932" r:id="rId16"/>
    <p:sldId id="933" r:id="rId17"/>
    <p:sldId id="934" r:id="rId18"/>
    <p:sldId id="936" r:id="rId19"/>
    <p:sldId id="937" r:id="rId20"/>
    <p:sldId id="940" r:id="rId21"/>
    <p:sldId id="941" r:id="rId22"/>
    <p:sldId id="942" r:id="rId23"/>
    <p:sldId id="943" r:id="rId24"/>
    <p:sldId id="944" r:id="rId25"/>
    <p:sldId id="945" r:id="rId26"/>
    <p:sldId id="946" r:id="rId27"/>
    <p:sldId id="947" r:id="rId28"/>
    <p:sldId id="948" r:id="rId29"/>
    <p:sldId id="949" r:id="rId30"/>
    <p:sldId id="951" r:id="rId31"/>
    <p:sldId id="952" r:id="rId32"/>
    <p:sldId id="953" r:id="rId33"/>
    <p:sldId id="954" r:id="rId34"/>
    <p:sldId id="955" r:id="rId35"/>
    <p:sldId id="956" r:id="rId36"/>
    <p:sldId id="957" r:id="rId37"/>
    <p:sldId id="958" r:id="rId38"/>
    <p:sldId id="959" r:id="rId39"/>
    <p:sldId id="960" r:id="rId40"/>
    <p:sldId id="961" r:id="rId41"/>
    <p:sldId id="962" r:id="rId42"/>
    <p:sldId id="964" r:id="rId43"/>
    <p:sldId id="966" r:id="rId44"/>
    <p:sldId id="968" r:id="rId45"/>
    <p:sldId id="969" r:id="rId46"/>
    <p:sldId id="970" r:id="rId47"/>
    <p:sldId id="971" r:id="rId48"/>
    <p:sldId id="972" r:id="rId49"/>
    <p:sldId id="973" r:id="rId50"/>
    <p:sldId id="974" r:id="rId51"/>
    <p:sldId id="975" r:id="rId52"/>
    <p:sldId id="976" r:id="rId53"/>
    <p:sldId id="977" r:id="rId54"/>
    <p:sldId id="978" r:id="rId55"/>
    <p:sldId id="979" r:id="rId56"/>
    <p:sldId id="980" r:id="rId57"/>
    <p:sldId id="981" r:id="rId58"/>
    <p:sldId id="982" r:id="rId59"/>
    <p:sldId id="983" r:id="rId60"/>
    <p:sldId id="984" r:id="rId61"/>
    <p:sldId id="986" r:id="rId62"/>
    <p:sldId id="987" r:id="rId63"/>
    <p:sldId id="988" r:id="rId64"/>
    <p:sldId id="989" r:id="rId65"/>
    <p:sldId id="990" r:id="rId66"/>
    <p:sldId id="991" r:id="rId67"/>
    <p:sldId id="992" r:id="rId68"/>
    <p:sldId id="993" r:id="rId69"/>
    <p:sldId id="994" r:id="rId70"/>
    <p:sldId id="995" r:id="rId71"/>
    <p:sldId id="996" r:id="rId72"/>
    <p:sldId id="997" r:id="rId73"/>
    <p:sldId id="998" r:id="rId74"/>
    <p:sldId id="999" r:id="rId75"/>
    <p:sldId id="1000" r:id="rId76"/>
    <p:sldId id="1001" r:id="rId77"/>
    <p:sldId id="1002" r:id="rId78"/>
    <p:sldId id="1003" r:id="rId79"/>
    <p:sldId id="1004" r:id="rId80"/>
    <p:sldId id="1005" r:id="rId81"/>
    <p:sldId id="1006" r:id="rId82"/>
    <p:sldId id="1007" r:id="rId83"/>
    <p:sldId id="1008" r:id="rId84"/>
    <p:sldId id="1009" r:id="rId85"/>
    <p:sldId id="1010" r:id="rId86"/>
    <p:sldId id="1011" r:id="rId87"/>
    <p:sldId id="1012" r:id="rId88"/>
    <p:sldId id="593" r:id="rId89"/>
  </p:sldIdLst>
  <p:sldSz cx="15119350" cy="9601200"/>
  <p:notesSz cx="6858000" cy="9144000"/>
  <p:embeddedFontLst>
    <p:embeddedFont>
      <p:font typeface="微软雅黑" panose="020B0503020204020204" pitchFamily="34" charset="-122"/>
      <p:regular r:id="rId93"/>
    </p:embeddedFont>
    <p:embeddedFont>
      <p:font typeface="Calibri" panose="020F0502020204030204" pitchFamily="34" charset="0"/>
      <p:regular r:id="rId94"/>
      <p:bold r:id="rId95"/>
      <p:italic r:id="rId96"/>
      <p:boldItalic r:id="rId97"/>
    </p:embeddedFont>
    <p:embeddedFont>
      <p:font typeface="华文中宋" panose="02010600040101010101" pitchFamily="2" charset="-122"/>
      <p:regular r:id="rId98"/>
    </p:embeddedFont>
    <p:embeddedFont>
      <p:font typeface="华文行楷" panose="02010800040101010101" pitchFamily="2" charset="-122"/>
      <p:regular r:id="rId99"/>
    </p:embeddedFont>
  </p:embeddedFontLst>
  <p:defaultTextStyle>
    <a:defPPr>
      <a:defRPr lang="zh-CN"/>
    </a:defPPr>
    <a:lvl1pPr marL="0" algn="l" defTabSz="1581785" rtl="0" eaLnBrk="1" latinLnBrk="0" hangingPunct="1">
      <a:defRPr sz="3115" kern="1200">
        <a:solidFill>
          <a:schemeClr val="tx1"/>
        </a:solidFill>
        <a:latin typeface="+mn-lt"/>
        <a:ea typeface="+mn-ea"/>
        <a:cs typeface="+mn-cs"/>
      </a:defRPr>
    </a:lvl1pPr>
    <a:lvl2pPr marL="791210" algn="l" defTabSz="1581785" rtl="0" eaLnBrk="1" latinLnBrk="0" hangingPunct="1">
      <a:defRPr sz="3115" kern="1200">
        <a:solidFill>
          <a:schemeClr val="tx1"/>
        </a:solidFill>
        <a:latin typeface="+mn-lt"/>
        <a:ea typeface="+mn-ea"/>
        <a:cs typeface="+mn-cs"/>
      </a:defRPr>
    </a:lvl2pPr>
    <a:lvl3pPr marL="1581785" algn="l" defTabSz="1581785" rtl="0" eaLnBrk="1" latinLnBrk="0" hangingPunct="1">
      <a:defRPr sz="3115" kern="1200">
        <a:solidFill>
          <a:schemeClr val="tx1"/>
        </a:solidFill>
        <a:latin typeface="+mn-lt"/>
        <a:ea typeface="+mn-ea"/>
        <a:cs typeface="+mn-cs"/>
      </a:defRPr>
    </a:lvl3pPr>
    <a:lvl4pPr marL="2372995" algn="l" defTabSz="1581785" rtl="0" eaLnBrk="1" latinLnBrk="0" hangingPunct="1">
      <a:defRPr sz="3115" kern="1200">
        <a:solidFill>
          <a:schemeClr val="tx1"/>
        </a:solidFill>
        <a:latin typeface="+mn-lt"/>
        <a:ea typeface="+mn-ea"/>
        <a:cs typeface="+mn-cs"/>
      </a:defRPr>
    </a:lvl4pPr>
    <a:lvl5pPr marL="3164205" algn="l" defTabSz="1581785" rtl="0" eaLnBrk="1" latinLnBrk="0" hangingPunct="1">
      <a:defRPr sz="3115" kern="1200">
        <a:solidFill>
          <a:schemeClr val="tx1"/>
        </a:solidFill>
        <a:latin typeface="+mn-lt"/>
        <a:ea typeface="+mn-ea"/>
        <a:cs typeface="+mn-cs"/>
      </a:defRPr>
    </a:lvl5pPr>
    <a:lvl6pPr marL="3955415" algn="l" defTabSz="1581785" rtl="0" eaLnBrk="1" latinLnBrk="0" hangingPunct="1">
      <a:defRPr sz="3115" kern="1200">
        <a:solidFill>
          <a:schemeClr val="tx1"/>
        </a:solidFill>
        <a:latin typeface="+mn-lt"/>
        <a:ea typeface="+mn-ea"/>
        <a:cs typeface="+mn-cs"/>
      </a:defRPr>
    </a:lvl6pPr>
    <a:lvl7pPr marL="4745990" algn="l" defTabSz="1581785" rtl="0" eaLnBrk="1" latinLnBrk="0" hangingPunct="1">
      <a:defRPr sz="3115" kern="1200">
        <a:solidFill>
          <a:schemeClr val="tx1"/>
        </a:solidFill>
        <a:latin typeface="+mn-lt"/>
        <a:ea typeface="+mn-ea"/>
        <a:cs typeface="+mn-cs"/>
      </a:defRPr>
    </a:lvl7pPr>
    <a:lvl8pPr marL="5537200" algn="l" defTabSz="1581785" rtl="0" eaLnBrk="1" latinLnBrk="0" hangingPunct="1">
      <a:defRPr sz="3115" kern="1200">
        <a:solidFill>
          <a:schemeClr val="tx1"/>
        </a:solidFill>
        <a:latin typeface="+mn-lt"/>
        <a:ea typeface="+mn-ea"/>
        <a:cs typeface="+mn-cs"/>
      </a:defRPr>
    </a:lvl8pPr>
    <a:lvl9pPr marL="6328410" algn="l" defTabSz="1581785" rtl="0" eaLnBrk="1" latinLnBrk="0" hangingPunct="1">
      <a:defRPr sz="3115"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E897E"/>
    <a:srgbClr val="0850A0"/>
    <a:srgbClr val="000000"/>
    <a:srgbClr val="C90909"/>
    <a:srgbClr val="A50707"/>
    <a:srgbClr val="033E7F"/>
    <a:srgbClr val="FFFF66"/>
    <a:srgbClr val="4F81BD"/>
    <a:srgbClr val="1A6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61" autoAdjust="0"/>
    <p:restoredTop sz="94963" autoAdjust="0"/>
  </p:normalViewPr>
  <p:slideViewPr>
    <p:cSldViewPr>
      <p:cViewPr varScale="1">
        <p:scale>
          <a:sx n="33" d="100"/>
          <a:sy n="33" d="100"/>
        </p:scale>
        <p:origin x="-403" y="-67"/>
      </p:cViewPr>
      <p:guideLst>
        <p:guide orient="horz" pos="2951"/>
        <p:guide pos="4763"/>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23844"/>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font" Target="fonts/font7.fntdata"/><Relationship Id="rId98" Type="http://schemas.openxmlformats.org/officeDocument/2006/relationships/font" Target="fonts/font6.fntdata"/><Relationship Id="rId97" Type="http://schemas.openxmlformats.org/officeDocument/2006/relationships/font" Target="fonts/font5.fntdata"/><Relationship Id="rId96" Type="http://schemas.openxmlformats.org/officeDocument/2006/relationships/font" Target="fonts/font4.fntdata"/><Relationship Id="rId95" Type="http://schemas.openxmlformats.org/officeDocument/2006/relationships/font" Target="fonts/font3.fntdata"/><Relationship Id="rId94" Type="http://schemas.openxmlformats.org/officeDocument/2006/relationships/font" Target="fonts/font2.fntdata"/><Relationship Id="rId93" Type="http://schemas.openxmlformats.org/officeDocument/2006/relationships/font" Target="fonts/font1.fntdata"/><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F0CCE-8E18-49F9-81C1-8392164D36D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892C6-FC18-4AB9-8832-EA7F631BF28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581785" rtl="0" eaLnBrk="1" latinLnBrk="0" hangingPunct="1">
      <a:defRPr sz="2075" kern="1200">
        <a:solidFill>
          <a:schemeClr val="tx1"/>
        </a:solidFill>
        <a:latin typeface="+mn-lt"/>
        <a:ea typeface="+mn-ea"/>
        <a:cs typeface="+mn-cs"/>
      </a:defRPr>
    </a:lvl1pPr>
    <a:lvl2pPr marL="791210" algn="l" defTabSz="1581785" rtl="0" eaLnBrk="1" latinLnBrk="0" hangingPunct="1">
      <a:defRPr sz="2075" kern="1200">
        <a:solidFill>
          <a:schemeClr val="tx1"/>
        </a:solidFill>
        <a:latin typeface="+mn-lt"/>
        <a:ea typeface="+mn-ea"/>
        <a:cs typeface="+mn-cs"/>
      </a:defRPr>
    </a:lvl2pPr>
    <a:lvl3pPr marL="1581785" algn="l" defTabSz="1581785" rtl="0" eaLnBrk="1" latinLnBrk="0" hangingPunct="1">
      <a:defRPr sz="2075" kern="1200">
        <a:solidFill>
          <a:schemeClr val="tx1"/>
        </a:solidFill>
        <a:latin typeface="+mn-lt"/>
        <a:ea typeface="+mn-ea"/>
        <a:cs typeface="+mn-cs"/>
      </a:defRPr>
    </a:lvl3pPr>
    <a:lvl4pPr marL="2372995" algn="l" defTabSz="1581785" rtl="0" eaLnBrk="1" latinLnBrk="0" hangingPunct="1">
      <a:defRPr sz="2075" kern="1200">
        <a:solidFill>
          <a:schemeClr val="tx1"/>
        </a:solidFill>
        <a:latin typeface="+mn-lt"/>
        <a:ea typeface="+mn-ea"/>
        <a:cs typeface="+mn-cs"/>
      </a:defRPr>
    </a:lvl4pPr>
    <a:lvl5pPr marL="3164205" algn="l" defTabSz="1581785" rtl="0" eaLnBrk="1" latinLnBrk="0" hangingPunct="1">
      <a:defRPr sz="2075" kern="1200">
        <a:solidFill>
          <a:schemeClr val="tx1"/>
        </a:solidFill>
        <a:latin typeface="+mn-lt"/>
        <a:ea typeface="+mn-ea"/>
        <a:cs typeface="+mn-cs"/>
      </a:defRPr>
    </a:lvl5pPr>
    <a:lvl6pPr marL="3955415" algn="l" defTabSz="1581785" rtl="0" eaLnBrk="1" latinLnBrk="0" hangingPunct="1">
      <a:defRPr sz="2075" kern="1200">
        <a:solidFill>
          <a:schemeClr val="tx1"/>
        </a:solidFill>
        <a:latin typeface="+mn-lt"/>
        <a:ea typeface="+mn-ea"/>
        <a:cs typeface="+mn-cs"/>
      </a:defRPr>
    </a:lvl6pPr>
    <a:lvl7pPr marL="4745990" algn="l" defTabSz="1581785" rtl="0" eaLnBrk="1" latinLnBrk="0" hangingPunct="1">
      <a:defRPr sz="2075" kern="1200">
        <a:solidFill>
          <a:schemeClr val="tx1"/>
        </a:solidFill>
        <a:latin typeface="+mn-lt"/>
        <a:ea typeface="+mn-ea"/>
        <a:cs typeface="+mn-cs"/>
      </a:defRPr>
    </a:lvl7pPr>
    <a:lvl8pPr marL="5537200" algn="l" defTabSz="1581785" rtl="0" eaLnBrk="1" latinLnBrk="0" hangingPunct="1">
      <a:defRPr sz="2075" kern="1200">
        <a:solidFill>
          <a:schemeClr val="tx1"/>
        </a:solidFill>
        <a:latin typeface="+mn-lt"/>
        <a:ea typeface="+mn-ea"/>
        <a:cs typeface="+mn-cs"/>
      </a:defRPr>
    </a:lvl8pPr>
    <a:lvl9pPr marL="6328410" algn="l" defTabSz="1581785" rtl="0" eaLnBrk="1" latinLnBrk="0" hangingPunct="1">
      <a:defRPr sz="20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581785" eaLnBrk="1" fontAlgn="auto" hangingPunct="1">
              <a:spcBef>
                <a:spcPts val="0"/>
              </a:spcBef>
              <a:spcAft>
                <a:spcPts val="0"/>
              </a:spcAft>
              <a:defRPr/>
            </a:pPr>
            <a:endParaRPr lang="zh-CN" altLang="en-US" sz="2075" dirty="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fld id="{AF683592-8F5A-49E5-9CB1-B20157F3F2EF}"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33951" y="2982597"/>
            <a:ext cx="12851448" cy="205803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2267903" y="5440680"/>
            <a:ext cx="10583545" cy="2453640"/>
          </a:xfrm>
        </p:spPr>
        <p:txBody>
          <a:bodyPr/>
          <a:lstStyle>
            <a:lvl1pPr marL="0" indent="0" algn="ctr">
              <a:buNone/>
              <a:defRPr>
                <a:solidFill>
                  <a:schemeClr val="tx1">
                    <a:tint val="75000"/>
                  </a:schemeClr>
                </a:solidFill>
              </a:defRPr>
            </a:lvl1pPr>
            <a:lvl2pPr marL="756285" indent="0" algn="ctr">
              <a:buNone/>
              <a:defRPr>
                <a:solidFill>
                  <a:schemeClr val="tx1">
                    <a:tint val="75000"/>
                  </a:schemeClr>
                </a:solidFill>
              </a:defRPr>
            </a:lvl2pPr>
            <a:lvl3pPr marL="1511935" indent="0" algn="ctr">
              <a:buNone/>
              <a:defRPr>
                <a:solidFill>
                  <a:schemeClr val="tx1">
                    <a:tint val="75000"/>
                  </a:schemeClr>
                </a:solidFill>
              </a:defRPr>
            </a:lvl3pPr>
            <a:lvl4pPr marL="2268220" indent="0" algn="ctr">
              <a:buNone/>
              <a:defRPr>
                <a:solidFill>
                  <a:schemeClr val="tx1">
                    <a:tint val="75000"/>
                  </a:schemeClr>
                </a:solidFill>
              </a:defRPr>
            </a:lvl4pPr>
            <a:lvl5pPr marL="3023870" indent="0" algn="ctr">
              <a:buNone/>
              <a:defRPr>
                <a:solidFill>
                  <a:schemeClr val="tx1">
                    <a:tint val="75000"/>
                  </a:schemeClr>
                </a:solidFill>
              </a:defRPr>
            </a:lvl5pPr>
            <a:lvl6pPr marL="3780155" indent="0" algn="ctr">
              <a:buNone/>
              <a:defRPr>
                <a:solidFill>
                  <a:schemeClr val="tx1">
                    <a:tint val="75000"/>
                  </a:schemeClr>
                </a:solidFill>
              </a:defRPr>
            </a:lvl6pPr>
            <a:lvl7pPr marL="4535805" indent="0" algn="ctr">
              <a:buNone/>
              <a:defRPr>
                <a:solidFill>
                  <a:schemeClr val="tx1">
                    <a:tint val="75000"/>
                  </a:schemeClr>
                </a:solidFill>
              </a:defRPr>
            </a:lvl7pPr>
            <a:lvl8pPr marL="5292090" indent="0" algn="ctr">
              <a:buNone/>
              <a:defRPr>
                <a:solidFill>
                  <a:schemeClr val="tx1">
                    <a:tint val="75000"/>
                  </a:schemeClr>
                </a:solidFill>
              </a:defRPr>
            </a:lvl8pPr>
            <a:lvl9pPr marL="604774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961529" y="384494"/>
            <a:ext cx="3401854" cy="819213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55968" y="384494"/>
            <a:ext cx="9953572" cy="819213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94324" y="6169662"/>
            <a:ext cx="12851448" cy="1906905"/>
          </a:xfrm>
        </p:spPr>
        <p:txBody>
          <a:bodyPr anchor="t"/>
          <a:lstStyle>
            <a:lvl1pPr algn="l">
              <a:defRPr sz="661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194324" y="4069399"/>
            <a:ext cx="12851448" cy="2100261"/>
          </a:xfrm>
        </p:spPr>
        <p:txBody>
          <a:bodyPr anchor="b"/>
          <a:lstStyle>
            <a:lvl1pPr marL="0" indent="0">
              <a:buNone/>
              <a:defRPr sz="3305">
                <a:solidFill>
                  <a:schemeClr val="tx1">
                    <a:tint val="75000"/>
                  </a:schemeClr>
                </a:solidFill>
              </a:defRPr>
            </a:lvl1pPr>
            <a:lvl2pPr marL="756285" indent="0">
              <a:buNone/>
              <a:defRPr sz="2975">
                <a:solidFill>
                  <a:schemeClr val="tx1">
                    <a:tint val="75000"/>
                  </a:schemeClr>
                </a:solidFill>
              </a:defRPr>
            </a:lvl2pPr>
            <a:lvl3pPr marL="1511935" indent="0">
              <a:buNone/>
              <a:defRPr sz="2645">
                <a:solidFill>
                  <a:schemeClr val="tx1">
                    <a:tint val="75000"/>
                  </a:schemeClr>
                </a:solidFill>
              </a:defRPr>
            </a:lvl3pPr>
            <a:lvl4pPr marL="2268220" indent="0">
              <a:buNone/>
              <a:defRPr sz="2315">
                <a:solidFill>
                  <a:schemeClr val="tx1">
                    <a:tint val="75000"/>
                  </a:schemeClr>
                </a:solidFill>
              </a:defRPr>
            </a:lvl4pPr>
            <a:lvl5pPr marL="3023870" indent="0">
              <a:buNone/>
              <a:defRPr sz="2315">
                <a:solidFill>
                  <a:schemeClr val="tx1">
                    <a:tint val="75000"/>
                  </a:schemeClr>
                </a:solidFill>
              </a:defRPr>
            </a:lvl5pPr>
            <a:lvl6pPr marL="3780155" indent="0">
              <a:buNone/>
              <a:defRPr sz="2315">
                <a:solidFill>
                  <a:schemeClr val="tx1">
                    <a:tint val="75000"/>
                  </a:schemeClr>
                </a:solidFill>
              </a:defRPr>
            </a:lvl6pPr>
            <a:lvl7pPr marL="4535805" indent="0">
              <a:buNone/>
              <a:defRPr sz="2315">
                <a:solidFill>
                  <a:schemeClr val="tx1">
                    <a:tint val="75000"/>
                  </a:schemeClr>
                </a:solidFill>
              </a:defRPr>
            </a:lvl7pPr>
            <a:lvl8pPr marL="5292090" indent="0">
              <a:buNone/>
              <a:defRPr sz="2315">
                <a:solidFill>
                  <a:schemeClr val="tx1">
                    <a:tint val="75000"/>
                  </a:schemeClr>
                </a:solidFill>
              </a:defRPr>
            </a:lvl8pPr>
            <a:lvl9pPr marL="6047740" indent="0">
              <a:buNone/>
              <a:defRPr sz="231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55967" y="2240282"/>
            <a:ext cx="6677713" cy="6336348"/>
          </a:xfrm>
        </p:spPr>
        <p:txBody>
          <a:bodyPr/>
          <a:lstStyle>
            <a:lvl1pPr>
              <a:defRPr sz="4630"/>
            </a:lvl1pPr>
            <a:lvl2pPr>
              <a:defRPr sz="3970"/>
            </a:lvl2pPr>
            <a:lvl3pPr>
              <a:defRPr sz="3305"/>
            </a:lvl3pPr>
            <a:lvl4pPr>
              <a:defRPr sz="2975"/>
            </a:lvl4pPr>
            <a:lvl5pPr>
              <a:defRPr sz="2975"/>
            </a:lvl5pPr>
            <a:lvl6pPr>
              <a:defRPr sz="2975"/>
            </a:lvl6pPr>
            <a:lvl7pPr>
              <a:defRPr sz="2975"/>
            </a:lvl7pPr>
            <a:lvl8pPr>
              <a:defRPr sz="2975"/>
            </a:lvl8pPr>
            <a:lvl9pPr>
              <a:defRPr sz="297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685670" y="2240282"/>
            <a:ext cx="6677713" cy="6336348"/>
          </a:xfrm>
        </p:spPr>
        <p:txBody>
          <a:bodyPr/>
          <a:lstStyle>
            <a:lvl1pPr>
              <a:defRPr sz="4630"/>
            </a:lvl1pPr>
            <a:lvl2pPr>
              <a:defRPr sz="3970"/>
            </a:lvl2pPr>
            <a:lvl3pPr>
              <a:defRPr sz="3305"/>
            </a:lvl3pPr>
            <a:lvl4pPr>
              <a:defRPr sz="2975"/>
            </a:lvl4pPr>
            <a:lvl5pPr>
              <a:defRPr sz="2975"/>
            </a:lvl5pPr>
            <a:lvl6pPr>
              <a:defRPr sz="2975"/>
            </a:lvl6pPr>
            <a:lvl7pPr>
              <a:defRPr sz="2975"/>
            </a:lvl7pPr>
            <a:lvl8pPr>
              <a:defRPr sz="2975"/>
            </a:lvl8pPr>
            <a:lvl9pPr>
              <a:defRPr sz="297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55967" y="2149159"/>
            <a:ext cx="6680339" cy="895668"/>
          </a:xfrm>
        </p:spPr>
        <p:txBody>
          <a:bodyPr anchor="b"/>
          <a:lstStyle>
            <a:lvl1pPr marL="0" indent="0">
              <a:buNone/>
              <a:defRPr sz="3970" b="1"/>
            </a:lvl1pPr>
            <a:lvl2pPr marL="756285" indent="0">
              <a:buNone/>
              <a:defRPr sz="3305" b="1"/>
            </a:lvl2pPr>
            <a:lvl3pPr marL="1511935" indent="0">
              <a:buNone/>
              <a:defRPr sz="2975" b="1"/>
            </a:lvl3pPr>
            <a:lvl4pPr marL="2268220" indent="0">
              <a:buNone/>
              <a:defRPr sz="2645" b="1"/>
            </a:lvl4pPr>
            <a:lvl5pPr marL="3023870" indent="0">
              <a:buNone/>
              <a:defRPr sz="2645" b="1"/>
            </a:lvl5pPr>
            <a:lvl6pPr marL="3780155" indent="0">
              <a:buNone/>
              <a:defRPr sz="2645" b="1"/>
            </a:lvl6pPr>
            <a:lvl7pPr marL="4535805" indent="0">
              <a:buNone/>
              <a:defRPr sz="2645" b="1"/>
            </a:lvl7pPr>
            <a:lvl8pPr marL="5292090" indent="0">
              <a:buNone/>
              <a:defRPr sz="2645" b="1"/>
            </a:lvl8pPr>
            <a:lvl9pPr marL="6047740" indent="0">
              <a:buNone/>
              <a:defRPr sz="264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55967" y="3044825"/>
            <a:ext cx="6680339" cy="5531803"/>
          </a:xfrm>
        </p:spPr>
        <p:txBody>
          <a:bodyPr/>
          <a:lstStyle>
            <a:lvl1pPr>
              <a:defRPr sz="3970"/>
            </a:lvl1pPr>
            <a:lvl2pPr>
              <a:defRPr sz="3305"/>
            </a:lvl2pPr>
            <a:lvl3pPr>
              <a:defRPr sz="2975"/>
            </a:lvl3pPr>
            <a:lvl4pPr>
              <a:defRPr sz="2645"/>
            </a:lvl4pPr>
            <a:lvl5pPr>
              <a:defRPr sz="2645"/>
            </a:lvl5pPr>
            <a:lvl6pPr>
              <a:defRPr sz="2645"/>
            </a:lvl6pPr>
            <a:lvl7pPr>
              <a:defRPr sz="2645"/>
            </a:lvl7pPr>
            <a:lvl8pPr>
              <a:defRPr sz="2645"/>
            </a:lvl8pPr>
            <a:lvl9pPr>
              <a:defRPr sz="264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7680422" y="2149159"/>
            <a:ext cx="6682963" cy="895668"/>
          </a:xfrm>
        </p:spPr>
        <p:txBody>
          <a:bodyPr anchor="b"/>
          <a:lstStyle>
            <a:lvl1pPr marL="0" indent="0">
              <a:buNone/>
              <a:defRPr sz="3970" b="1"/>
            </a:lvl1pPr>
            <a:lvl2pPr marL="756285" indent="0">
              <a:buNone/>
              <a:defRPr sz="3305" b="1"/>
            </a:lvl2pPr>
            <a:lvl3pPr marL="1511935" indent="0">
              <a:buNone/>
              <a:defRPr sz="2975" b="1"/>
            </a:lvl3pPr>
            <a:lvl4pPr marL="2268220" indent="0">
              <a:buNone/>
              <a:defRPr sz="2645" b="1"/>
            </a:lvl4pPr>
            <a:lvl5pPr marL="3023870" indent="0">
              <a:buNone/>
              <a:defRPr sz="2645" b="1"/>
            </a:lvl5pPr>
            <a:lvl6pPr marL="3780155" indent="0">
              <a:buNone/>
              <a:defRPr sz="2645" b="1"/>
            </a:lvl6pPr>
            <a:lvl7pPr marL="4535805" indent="0">
              <a:buNone/>
              <a:defRPr sz="2645" b="1"/>
            </a:lvl7pPr>
            <a:lvl8pPr marL="5292090" indent="0">
              <a:buNone/>
              <a:defRPr sz="2645" b="1"/>
            </a:lvl8pPr>
            <a:lvl9pPr marL="6047740" indent="0">
              <a:buNone/>
              <a:defRPr sz="264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7680422" y="3044825"/>
            <a:ext cx="6682963" cy="5531803"/>
          </a:xfrm>
        </p:spPr>
        <p:txBody>
          <a:bodyPr/>
          <a:lstStyle>
            <a:lvl1pPr>
              <a:defRPr sz="3970"/>
            </a:lvl1pPr>
            <a:lvl2pPr>
              <a:defRPr sz="3305"/>
            </a:lvl2pPr>
            <a:lvl3pPr>
              <a:defRPr sz="2975"/>
            </a:lvl3pPr>
            <a:lvl4pPr>
              <a:defRPr sz="2645"/>
            </a:lvl4pPr>
            <a:lvl5pPr>
              <a:defRPr sz="2645"/>
            </a:lvl5pPr>
            <a:lvl6pPr>
              <a:defRPr sz="2645"/>
            </a:lvl6pPr>
            <a:lvl7pPr>
              <a:defRPr sz="2645"/>
            </a:lvl7pPr>
            <a:lvl8pPr>
              <a:defRPr sz="2645"/>
            </a:lvl8pPr>
            <a:lvl9pPr>
              <a:defRPr sz="264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5970" y="382269"/>
            <a:ext cx="4974162" cy="1626871"/>
          </a:xfrm>
        </p:spPr>
        <p:txBody>
          <a:bodyPr anchor="b"/>
          <a:lstStyle>
            <a:lvl1pPr algn="l">
              <a:defRPr sz="3305" b="1"/>
            </a:lvl1pPr>
          </a:lstStyle>
          <a:p>
            <a:r>
              <a:rPr lang="zh-CN" altLang="en-US"/>
              <a:t>单击此处编辑母版标题样式</a:t>
            </a:r>
            <a:endParaRPr lang="zh-CN" altLang="en-US"/>
          </a:p>
        </p:txBody>
      </p:sp>
      <p:sp>
        <p:nvSpPr>
          <p:cNvPr id="3" name="内容占位符 2"/>
          <p:cNvSpPr>
            <a:spLocks noGrp="1"/>
          </p:cNvSpPr>
          <p:nvPr>
            <p:ph idx="1"/>
          </p:nvPr>
        </p:nvSpPr>
        <p:spPr>
          <a:xfrm>
            <a:off x="5911246" y="382272"/>
            <a:ext cx="8452137" cy="8194359"/>
          </a:xfrm>
        </p:spPr>
        <p:txBody>
          <a:bodyPr/>
          <a:lstStyle>
            <a:lvl1pPr>
              <a:defRPr sz="5290"/>
            </a:lvl1pPr>
            <a:lvl2pPr>
              <a:defRPr sz="4630"/>
            </a:lvl2pPr>
            <a:lvl3pPr>
              <a:defRPr sz="3970"/>
            </a:lvl3pPr>
            <a:lvl4pPr>
              <a:defRPr sz="3305"/>
            </a:lvl4pPr>
            <a:lvl5pPr>
              <a:defRPr sz="3305"/>
            </a:lvl5pPr>
            <a:lvl6pPr>
              <a:defRPr sz="3305"/>
            </a:lvl6pPr>
            <a:lvl7pPr>
              <a:defRPr sz="3305"/>
            </a:lvl7pPr>
            <a:lvl8pPr>
              <a:defRPr sz="3305"/>
            </a:lvl8pPr>
            <a:lvl9pPr>
              <a:defRPr sz="33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55970" y="2009143"/>
            <a:ext cx="4974162" cy="6567488"/>
          </a:xfrm>
        </p:spPr>
        <p:txBody>
          <a:bodyPr/>
          <a:lstStyle>
            <a:lvl1pPr marL="0" indent="0">
              <a:buNone/>
              <a:defRPr sz="2315"/>
            </a:lvl1pPr>
            <a:lvl2pPr marL="756285" indent="0">
              <a:buNone/>
              <a:defRPr sz="1985"/>
            </a:lvl2pPr>
            <a:lvl3pPr marL="1511935" indent="0">
              <a:buNone/>
              <a:defRPr sz="1655"/>
            </a:lvl3pPr>
            <a:lvl4pPr marL="2268220" indent="0">
              <a:buNone/>
              <a:defRPr sz="1490"/>
            </a:lvl4pPr>
            <a:lvl5pPr marL="3023870" indent="0">
              <a:buNone/>
              <a:defRPr sz="1490"/>
            </a:lvl5pPr>
            <a:lvl6pPr marL="3780155" indent="0">
              <a:buNone/>
              <a:defRPr sz="1490"/>
            </a:lvl6pPr>
            <a:lvl7pPr marL="4535805" indent="0">
              <a:buNone/>
              <a:defRPr sz="1490"/>
            </a:lvl7pPr>
            <a:lvl8pPr marL="5292090" indent="0">
              <a:buNone/>
              <a:defRPr sz="1490"/>
            </a:lvl8pPr>
            <a:lvl9pPr marL="6047740" indent="0">
              <a:buNone/>
              <a:defRPr sz="149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963498" y="6720840"/>
            <a:ext cx="9071610" cy="793434"/>
          </a:xfrm>
        </p:spPr>
        <p:txBody>
          <a:bodyPr anchor="b"/>
          <a:lstStyle>
            <a:lvl1pPr algn="l">
              <a:defRPr sz="330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63498" y="857885"/>
            <a:ext cx="9071610" cy="5760720"/>
          </a:xfrm>
        </p:spPr>
        <p:txBody>
          <a:bodyPr/>
          <a:lstStyle>
            <a:lvl1pPr marL="0" indent="0">
              <a:buNone/>
              <a:defRPr sz="5290"/>
            </a:lvl1pPr>
            <a:lvl2pPr marL="756285" indent="0">
              <a:buNone/>
              <a:defRPr sz="4630"/>
            </a:lvl2pPr>
            <a:lvl3pPr marL="1511935" indent="0">
              <a:buNone/>
              <a:defRPr sz="3970"/>
            </a:lvl3pPr>
            <a:lvl4pPr marL="2268220" indent="0">
              <a:buNone/>
              <a:defRPr sz="3305"/>
            </a:lvl4pPr>
            <a:lvl5pPr marL="3023870" indent="0">
              <a:buNone/>
              <a:defRPr sz="3305"/>
            </a:lvl5pPr>
            <a:lvl6pPr marL="3780155" indent="0">
              <a:buNone/>
              <a:defRPr sz="3305"/>
            </a:lvl6pPr>
            <a:lvl7pPr marL="4535805" indent="0">
              <a:buNone/>
              <a:defRPr sz="3305"/>
            </a:lvl7pPr>
            <a:lvl8pPr marL="5292090" indent="0">
              <a:buNone/>
              <a:defRPr sz="3305"/>
            </a:lvl8pPr>
            <a:lvl9pPr marL="6047740" indent="0">
              <a:buNone/>
              <a:defRPr sz="3305"/>
            </a:lvl9pPr>
          </a:lstStyle>
          <a:p>
            <a:endParaRPr lang="zh-CN" altLang="en-US"/>
          </a:p>
        </p:txBody>
      </p:sp>
      <p:sp>
        <p:nvSpPr>
          <p:cNvPr id="4" name="文本占位符 3"/>
          <p:cNvSpPr>
            <a:spLocks noGrp="1"/>
          </p:cNvSpPr>
          <p:nvPr>
            <p:ph type="body" sz="half" idx="2"/>
          </p:nvPr>
        </p:nvSpPr>
        <p:spPr>
          <a:xfrm>
            <a:off x="2963498" y="7514273"/>
            <a:ext cx="9071610" cy="1126808"/>
          </a:xfrm>
        </p:spPr>
        <p:txBody>
          <a:bodyPr/>
          <a:lstStyle>
            <a:lvl1pPr marL="0" indent="0">
              <a:buNone/>
              <a:defRPr sz="2315"/>
            </a:lvl1pPr>
            <a:lvl2pPr marL="756285" indent="0">
              <a:buNone/>
              <a:defRPr sz="1985"/>
            </a:lvl2pPr>
            <a:lvl3pPr marL="1511935" indent="0">
              <a:buNone/>
              <a:defRPr sz="1655"/>
            </a:lvl3pPr>
            <a:lvl4pPr marL="2268220" indent="0">
              <a:buNone/>
              <a:defRPr sz="1490"/>
            </a:lvl4pPr>
            <a:lvl5pPr marL="3023870" indent="0">
              <a:buNone/>
              <a:defRPr sz="1490"/>
            </a:lvl5pPr>
            <a:lvl6pPr marL="3780155" indent="0">
              <a:buNone/>
              <a:defRPr sz="1490"/>
            </a:lvl6pPr>
            <a:lvl7pPr marL="4535805" indent="0">
              <a:buNone/>
              <a:defRPr sz="1490"/>
            </a:lvl7pPr>
            <a:lvl8pPr marL="5292090" indent="0">
              <a:buNone/>
              <a:defRPr sz="1490"/>
            </a:lvl8pPr>
            <a:lvl9pPr marL="6047740" indent="0">
              <a:buNone/>
              <a:defRPr sz="149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55968" y="384492"/>
            <a:ext cx="13607415" cy="16002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55968" y="2240282"/>
            <a:ext cx="13607415" cy="633634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55968" y="8898891"/>
            <a:ext cx="3527848" cy="511175"/>
          </a:xfrm>
          <a:prstGeom prst="rect">
            <a:avLst/>
          </a:prstGeom>
        </p:spPr>
        <p:txBody>
          <a:bodyPr vert="horz" lIns="91440" tIns="45720" rIns="91440" bIns="45720" rtlCol="0" anchor="ctr"/>
          <a:lstStyle>
            <a:lvl1pPr algn="l">
              <a:defRPr sz="1985">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5165778" y="8898891"/>
            <a:ext cx="4787794" cy="511175"/>
          </a:xfrm>
          <a:prstGeom prst="rect">
            <a:avLst/>
          </a:prstGeom>
        </p:spPr>
        <p:txBody>
          <a:bodyPr vert="horz" lIns="91440" tIns="45720" rIns="91440" bIns="45720" rtlCol="0" anchor="ctr"/>
          <a:lstStyle>
            <a:lvl1pPr algn="ctr">
              <a:defRPr sz="198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0835534" y="8898891"/>
            <a:ext cx="3527848" cy="511175"/>
          </a:xfrm>
          <a:prstGeom prst="rect">
            <a:avLst/>
          </a:prstGeom>
        </p:spPr>
        <p:txBody>
          <a:bodyPr vert="horz" lIns="91440" tIns="45720" rIns="91440" bIns="45720" rtlCol="0" anchor="ctr"/>
          <a:lstStyle>
            <a:lvl1pPr algn="r">
              <a:defRPr sz="1985">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11935" rtl="0" eaLnBrk="1" latinLnBrk="0" hangingPunct="1">
        <a:spcBef>
          <a:spcPct val="0"/>
        </a:spcBef>
        <a:buNone/>
        <a:defRPr sz="7275" kern="1200">
          <a:solidFill>
            <a:schemeClr val="tx1"/>
          </a:solidFill>
          <a:latin typeface="+mj-lt"/>
          <a:ea typeface="+mj-ea"/>
          <a:cs typeface="+mj-cs"/>
        </a:defRPr>
      </a:lvl1pPr>
    </p:titleStyle>
    <p:bodyStyle>
      <a:lvl1pPr marL="567055" indent="-567055" algn="l" defTabSz="1511935" rtl="0" eaLnBrk="1" latinLnBrk="0" hangingPunct="1">
        <a:spcBef>
          <a:spcPct val="20000"/>
        </a:spcBef>
        <a:buFont typeface="Arial" panose="020B0604020202020204" pitchFamily="34" charset="0"/>
        <a:buChar char="•"/>
        <a:defRPr sz="5290" kern="1200">
          <a:solidFill>
            <a:schemeClr val="tx1"/>
          </a:solidFill>
          <a:latin typeface="+mn-lt"/>
          <a:ea typeface="+mn-ea"/>
          <a:cs typeface="+mn-cs"/>
        </a:defRPr>
      </a:lvl1pPr>
      <a:lvl2pPr marL="1228725" indent="-472440" algn="l" defTabSz="1511935" rtl="0" eaLnBrk="1" latinLnBrk="0" hangingPunct="1">
        <a:spcBef>
          <a:spcPct val="20000"/>
        </a:spcBef>
        <a:buFont typeface="Arial" panose="020B0604020202020204" pitchFamily="34" charset="0"/>
        <a:buChar char="–"/>
        <a:defRPr sz="4630" kern="1200">
          <a:solidFill>
            <a:schemeClr val="tx1"/>
          </a:solidFill>
          <a:latin typeface="+mn-lt"/>
          <a:ea typeface="+mn-ea"/>
          <a:cs typeface="+mn-cs"/>
        </a:defRPr>
      </a:lvl2pPr>
      <a:lvl3pPr marL="1889760" indent="-377825" algn="l" defTabSz="1511935" rtl="0" eaLnBrk="1" latinLnBrk="0" hangingPunct="1">
        <a:spcBef>
          <a:spcPct val="20000"/>
        </a:spcBef>
        <a:buFont typeface="Arial" panose="020B0604020202020204" pitchFamily="34" charset="0"/>
        <a:buChar char="•"/>
        <a:defRPr sz="3970" kern="1200">
          <a:solidFill>
            <a:schemeClr val="tx1"/>
          </a:solidFill>
          <a:latin typeface="+mn-lt"/>
          <a:ea typeface="+mn-ea"/>
          <a:cs typeface="+mn-cs"/>
        </a:defRPr>
      </a:lvl3pPr>
      <a:lvl4pPr marL="2646045" indent="-377825" algn="l" defTabSz="1511935" rtl="0" eaLnBrk="1" latinLnBrk="0" hangingPunct="1">
        <a:spcBef>
          <a:spcPct val="20000"/>
        </a:spcBef>
        <a:buFont typeface="Arial" panose="020B0604020202020204" pitchFamily="34" charset="0"/>
        <a:buChar char="–"/>
        <a:defRPr sz="3305" kern="1200">
          <a:solidFill>
            <a:schemeClr val="tx1"/>
          </a:solidFill>
          <a:latin typeface="+mn-lt"/>
          <a:ea typeface="+mn-ea"/>
          <a:cs typeface="+mn-cs"/>
        </a:defRPr>
      </a:lvl4pPr>
      <a:lvl5pPr marL="3401695" indent="-377825" algn="l" defTabSz="1511935" rtl="0" eaLnBrk="1" latinLnBrk="0" hangingPunct="1">
        <a:spcBef>
          <a:spcPct val="20000"/>
        </a:spcBef>
        <a:buFont typeface="Arial" panose="020B0604020202020204" pitchFamily="34" charset="0"/>
        <a:buChar char="»"/>
        <a:defRPr sz="3305" kern="1200">
          <a:solidFill>
            <a:schemeClr val="tx1"/>
          </a:solidFill>
          <a:latin typeface="+mn-lt"/>
          <a:ea typeface="+mn-ea"/>
          <a:cs typeface="+mn-cs"/>
        </a:defRPr>
      </a:lvl5pPr>
      <a:lvl6pPr marL="4157980" indent="-377825" algn="l" defTabSz="1511935" rtl="0" eaLnBrk="1" latinLnBrk="0" hangingPunct="1">
        <a:spcBef>
          <a:spcPct val="20000"/>
        </a:spcBef>
        <a:buFont typeface="Arial" panose="020B0604020202020204" pitchFamily="34" charset="0"/>
        <a:buChar char="•"/>
        <a:defRPr sz="3305" kern="1200">
          <a:solidFill>
            <a:schemeClr val="tx1"/>
          </a:solidFill>
          <a:latin typeface="+mn-lt"/>
          <a:ea typeface="+mn-ea"/>
          <a:cs typeface="+mn-cs"/>
        </a:defRPr>
      </a:lvl6pPr>
      <a:lvl7pPr marL="4913630" indent="-377825" algn="l" defTabSz="1511935" rtl="0" eaLnBrk="1" latinLnBrk="0" hangingPunct="1">
        <a:spcBef>
          <a:spcPct val="20000"/>
        </a:spcBef>
        <a:buFont typeface="Arial" panose="020B0604020202020204" pitchFamily="34" charset="0"/>
        <a:buChar char="•"/>
        <a:defRPr sz="3305" kern="1200">
          <a:solidFill>
            <a:schemeClr val="tx1"/>
          </a:solidFill>
          <a:latin typeface="+mn-lt"/>
          <a:ea typeface="+mn-ea"/>
          <a:cs typeface="+mn-cs"/>
        </a:defRPr>
      </a:lvl7pPr>
      <a:lvl8pPr marL="5669915" indent="-377825" algn="l" defTabSz="1511935" rtl="0" eaLnBrk="1" latinLnBrk="0" hangingPunct="1">
        <a:spcBef>
          <a:spcPct val="20000"/>
        </a:spcBef>
        <a:buFont typeface="Arial" panose="020B0604020202020204" pitchFamily="34" charset="0"/>
        <a:buChar char="•"/>
        <a:defRPr sz="3305" kern="1200">
          <a:solidFill>
            <a:schemeClr val="tx1"/>
          </a:solidFill>
          <a:latin typeface="+mn-lt"/>
          <a:ea typeface="+mn-ea"/>
          <a:cs typeface="+mn-cs"/>
        </a:defRPr>
      </a:lvl8pPr>
      <a:lvl9pPr marL="6425565" indent="-377825" algn="l" defTabSz="1511935" rtl="0" eaLnBrk="1" latinLnBrk="0" hangingPunct="1">
        <a:spcBef>
          <a:spcPct val="20000"/>
        </a:spcBef>
        <a:buFont typeface="Arial" panose="020B0604020202020204" pitchFamily="34" charset="0"/>
        <a:buChar char="•"/>
        <a:defRPr sz="3305" kern="1200">
          <a:solidFill>
            <a:schemeClr val="tx1"/>
          </a:solidFill>
          <a:latin typeface="+mn-lt"/>
          <a:ea typeface="+mn-ea"/>
          <a:cs typeface="+mn-cs"/>
        </a:defRPr>
      </a:lvl9pPr>
    </p:bodyStyle>
    <p:otherStyle>
      <a:defPPr>
        <a:defRPr lang="zh-CN"/>
      </a:defPPr>
      <a:lvl1pPr marL="0" algn="l" defTabSz="1511935" rtl="0" eaLnBrk="1" latinLnBrk="0" hangingPunct="1">
        <a:defRPr sz="2975" kern="1200">
          <a:solidFill>
            <a:schemeClr val="tx1"/>
          </a:solidFill>
          <a:latin typeface="+mn-lt"/>
          <a:ea typeface="+mn-ea"/>
          <a:cs typeface="+mn-cs"/>
        </a:defRPr>
      </a:lvl1pPr>
      <a:lvl2pPr marL="756285" algn="l" defTabSz="1511935" rtl="0" eaLnBrk="1" latinLnBrk="0" hangingPunct="1">
        <a:defRPr sz="2975" kern="1200">
          <a:solidFill>
            <a:schemeClr val="tx1"/>
          </a:solidFill>
          <a:latin typeface="+mn-lt"/>
          <a:ea typeface="+mn-ea"/>
          <a:cs typeface="+mn-cs"/>
        </a:defRPr>
      </a:lvl2pPr>
      <a:lvl3pPr marL="1511935" algn="l" defTabSz="1511935" rtl="0" eaLnBrk="1" latinLnBrk="0" hangingPunct="1">
        <a:defRPr sz="2975" kern="1200">
          <a:solidFill>
            <a:schemeClr val="tx1"/>
          </a:solidFill>
          <a:latin typeface="+mn-lt"/>
          <a:ea typeface="+mn-ea"/>
          <a:cs typeface="+mn-cs"/>
        </a:defRPr>
      </a:lvl3pPr>
      <a:lvl4pPr marL="2268220" algn="l" defTabSz="1511935" rtl="0" eaLnBrk="1" latinLnBrk="0" hangingPunct="1">
        <a:defRPr sz="2975" kern="1200">
          <a:solidFill>
            <a:schemeClr val="tx1"/>
          </a:solidFill>
          <a:latin typeface="+mn-lt"/>
          <a:ea typeface="+mn-ea"/>
          <a:cs typeface="+mn-cs"/>
        </a:defRPr>
      </a:lvl4pPr>
      <a:lvl5pPr marL="3023870" algn="l" defTabSz="1511935" rtl="0" eaLnBrk="1" latinLnBrk="0" hangingPunct="1">
        <a:defRPr sz="2975" kern="1200">
          <a:solidFill>
            <a:schemeClr val="tx1"/>
          </a:solidFill>
          <a:latin typeface="+mn-lt"/>
          <a:ea typeface="+mn-ea"/>
          <a:cs typeface="+mn-cs"/>
        </a:defRPr>
      </a:lvl5pPr>
      <a:lvl6pPr marL="3780155" algn="l" defTabSz="1511935" rtl="0" eaLnBrk="1" latinLnBrk="0" hangingPunct="1">
        <a:defRPr sz="2975" kern="1200">
          <a:solidFill>
            <a:schemeClr val="tx1"/>
          </a:solidFill>
          <a:latin typeface="+mn-lt"/>
          <a:ea typeface="+mn-ea"/>
          <a:cs typeface="+mn-cs"/>
        </a:defRPr>
      </a:lvl6pPr>
      <a:lvl7pPr marL="4535805" algn="l" defTabSz="1511935" rtl="0" eaLnBrk="1" latinLnBrk="0" hangingPunct="1">
        <a:defRPr sz="2975" kern="1200">
          <a:solidFill>
            <a:schemeClr val="tx1"/>
          </a:solidFill>
          <a:latin typeface="+mn-lt"/>
          <a:ea typeface="+mn-ea"/>
          <a:cs typeface="+mn-cs"/>
        </a:defRPr>
      </a:lvl7pPr>
      <a:lvl8pPr marL="5292090" algn="l" defTabSz="1511935" rtl="0" eaLnBrk="1" latinLnBrk="0" hangingPunct="1">
        <a:defRPr sz="2975" kern="1200">
          <a:solidFill>
            <a:schemeClr val="tx1"/>
          </a:solidFill>
          <a:latin typeface="+mn-lt"/>
          <a:ea typeface="+mn-ea"/>
          <a:cs typeface="+mn-cs"/>
        </a:defRPr>
      </a:lvl8pPr>
      <a:lvl9pPr marL="6047740" algn="l" defTabSz="1511935" rtl="0" eaLnBrk="1" latinLnBrk="0" hangingPunct="1">
        <a:defRPr sz="29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 Id="rId3" Type="http://schemas.openxmlformats.org/officeDocument/2006/relationships/image" Target="../media/image2.png"/><Relationship Id="rId2" Type="http://schemas.microsoft.com/office/2007/relationships/hdphoto" Target="../media/hdphoto1.wdp"/><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9.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5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5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57.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1.xml.rels><?xml version="1.0" encoding="UTF-8" standalone="yes"?>
<Relationships xmlns="http://schemas.openxmlformats.org/package/2006/relationships"><Relationship Id="rId6" Type="http://schemas.openxmlformats.org/officeDocument/2006/relationships/notesSlide" Target="../notesSlides/notesSlide60.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2.xml.rels><?xml version="1.0" encoding="UTF-8" standalone="yes"?>
<Relationships xmlns="http://schemas.openxmlformats.org/package/2006/relationships"><Relationship Id="rId6" Type="http://schemas.openxmlformats.org/officeDocument/2006/relationships/notesSlide" Target="../notesSlides/notesSlide61.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6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4.xml.rels><?xml version="1.0" encoding="UTF-8" standalone="yes"?>
<Relationships xmlns="http://schemas.openxmlformats.org/package/2006/relationships"><Relationship Id="rId6" Type="http://schemas.openxmlformats.org/officeDocument/2006/relationships/notesSlide" Target="../notesSlides/notesSlide6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5.xml.rels><?xml version="1.0" encoding="UTF-8" standalone="yes"?>
<Relationships xmlns="http://schemas.openxmlformats.org/package/2006/relationships"><Relationship Id="rId6" Type="http://schemas.openxmlformats.org/officeDocument/2006/relationships/notesSlide" Target="../notesSlides/notesSlide64.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6.xml.rels><?xml version="1.0" encoding="UTF-8" standalone="yes"?>
<Relationships xmlns="http://schemas.openxmlformats.org/package/2006/relationships"><Relationship Id="rId6" Type="http://schemas.openxmlformats.org/officeDocument/2006/relationships/notesSlide" Target="../notesSlides/notesSlide6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7.xml.rels><?xml version="1.0" encoding="UTF-8" standalone="yes"?>
<Relationships xmlns="http://schemas.openxmlformats.org/package/2006/relationships"><Relationship Id="rId6" Type="http://schemas.openxmlformats.org/officeDocument/2006/relationships/notesSlide" Target="../notesSlides/notesSlide6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8.xml.rels><?xml version="1.0" encoding="UTF-8" standalone="yes"?>
<Relationships xmlns="http://schemas.openxmlformats.org/package/2006/relationships"><Relationship Id="rId6" Type="http://schemas.openxmlformats.org/officeDocument/2006/relationships/notesSlide" Target="../notesSlides/notesSlide67.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69.xml.rels><?xml version="1.0" encoding="UTF-8" standalone="yes"?>
<Relationships xmlns="http://schemas.openxmlformats.org/package/2006/relationships"><Relationship Id="rId6" Type="http://schemas.openxmlformats.org/officeDocument/2006/relationships/notesSlide" Target="../notesSlides/notesSlide6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6" Type="http://schemas.openxmlformats.org/officeDocument/2006/relationships/notesSlide" Target="../notesSlides/notesSlide69.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1.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2.xml.rels><?xml version="1.0" encoding="UTF-8" standalone="yes"?>
<Relationships xmlns="http://schemas.openxmlformats.org/package/2006/relationships"><Relationship Id="rId6" Type="http://schemas.openxmlformats.org/officeDocument/2006/relationships/notesSlide" Target="../notesSlides/notesSlide71.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3.xml.rels><?xml version="1.0" encoding="UTF-8" standalone="yes"?>
<Relationships xmlns="http://schemas.openxmlformats.org/package/2006/relationships"><Relationship Id="rId6" Type="http://schemas.openxmlformats.org/officeDocument/2006/relationships/notesSlide" Target="../notesSlides/notesSlide7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4.xml.rels><?xml version="1.0" encoding="UTF-8" standalone="yes"?>
<Relationships xmlns="http://schemas.openxmlformats.org/package/2006/relationships"><Relationship Id="rId6" Type="http://schemas.openxmlformats.org/officeDocument/2006/relationships/notesSlide" Target="../notesSlides/notesSlide7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74.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6.xml.rels><?xml version="1.0" encoding="UTF-8" standalone="yes"?>
<Relationships xmlns="http://schemas.openxmlformats.org/package/2006/relationships"><Relationship Id="rId6" Type="http://schemas.openxmlformats.org/officeDocument/2006/relationships/notesSlide" Target="../notesSlides/notesSlide7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7.xml.rels><?xml version="1.0" encoding="UTF-8" standalone="yes"?>
<Relationships xmlns="http://schemas.openxmlformats.org/package/2006/relationships"><Relationship Id="rId6" Type="http://schemas.openxmlformats.org/officeDocument/2006/relationships/notesSlide" Target="../notesSlides/notesSlide7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8.xml.rels><?xml version="1.0" encoding="UTF-8" standalone="yes"?>
<Relationships xmlns="http://schemas.openxmlformats.org/package/2006/relationships"><Relationship Id="rId6" Type="http://schemas.openxmlformats.org/officeDocument/2006/relationships/notesSlide" Target="../notesSlides/notesSlide77.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79.xml.rels><?xml version="1.0" encoding="UTF-8" standalone="yes"?>
<Relationships xmlns="http://schemas.openxmlformats.org/package/2006/relationships"><Relationship Id="rId6" Type="http://schemas.openxmlformats.org/officeDocument/2006/relationships/notesSlide" Target="../notesSlides/notesSlide7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80.xml.rels><?xml version="1.0" encoding="UTF-8" standalone="yes"?>
<Relationships xmlns="http://schemas.openxmlformats.org/package/2006/relationships"><Relationship Id="rId6" Type="http://schemas.openxmlformats.org/officeDocument/2006/relationships/notesSlide" Target="../notesSlides/notesSlide79.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81.xml.rels><?xml version="1.0" encoding="UTF-8" standalone="yes"?>
<Relationships xmlns="http://schemas.openxmlformats.org/package/2006/relationships"><Relationship Id="rId6" Type="http://schemas.openxmlformats.org/officeDocument/2006/relationships/notesSlide" Target="../notesSlides/notesSlide80.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82.xml.rels><?xml version="1.0" encoding="UTF-8" standalone="yes"?>
<Relationships xmlns="http://schemas.openxmlformats.org/package/2006/relationships"><Relationship Id="rId6" Type="http://schemas.openxmlformats.org/officeDocument/2006/relationships/notesSlide" Target="../notesSlides/notesSlide81.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83.xml.rels><?xml version="1.0" encoding="UTF-8" standalone="yes"?>
<Relationships xmlns="http://schemas.openxmlformats.org/package/2006/relationships"><Relationship Id="rId6" Type="http://schemas.openxmlformats.org/officeDocument/2006/relationships/notesSlide" Target="../notesSlides/notesSlide8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84.xml.rels><?xml version="1.0" encoding="UTF-8" standalone="yes"?>
<Relationships xmlns="http://schemas.openxmlformats.org/package/2006/relationships"><Relationship Id="rId6" Type="http://schemas.openxmlformats.org/officeDocument/2006/relationships/notesSlide" Target="../notesSlides/notesSlide8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85.xml.rels><?xml version="1.0" encoding="UTF-8" standalone="yes"?>
<Relationships xmlns="http://schemas.openxmlformats.org/package/2006/relationships"><Relationship Id="rId6" Type="http://schemas.openxmlformats.org/officeDocument/2006/relationships/notesSlide" Target="../notesSlides/notesSlide84.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_rels/slide8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 Id="rId3" Type="http://schemas.openxmlformats.org/officeDocument/2006/relationships/image" Target="../media/image2.png"/><Relationship Id="rId2" Type="http://schemas.microsoft.com/office/2007/relationships/hdphoto" Target="../media/hdphoto1.wdp"/><Relationship Id="rId10" Type="http://schemas.openxmlformats.org/officeDocument/2006/relationships/notesSlide" Target="../notesSlides/notesSlide8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8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91" y="-118026"/>
            <a:ext cx="15147978" cy="9639868"/>
          </a:xfrm>
          <a:prstGeom prst="rect">
            <a:avLst/>
          </a:prstGeom>
        </p:spPr>
      </p:pic>
      <p:grpSp>
        <p:nvGrpSpPr>
          <p:cNvPr id="32" name="组合 31"/>
          <p:cNvGrpSpPr/>
          <p:nvPr/>
        </p:nvGrpSpPr>
        <p:grpSpPr>
          <a:xfrm flipH="1">
            <a:off x="60644" y="7018446"/>
            <a:ext cx="3929928" cy="2419469"/>
            <a:chOff x="5917425" y="3435846"/>
            <a:chExt cx="3226575" cy="1707654"/>
          </a:xfrm>
        </p:grpSpPr>
        <p:pic>
          <p:nvPicPr>
            <p:cNvPr id="3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矩形 46"/>
          <p:cNvSpPr/>
          <p:nvPr/>
        </p:nvSpPr>
        <p:spPr>
          <a:xfrm>
            <a:off x="1" y="2208312"/>
            <a:ext cx="15147979" cy="4738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8634" tIns="59317" rIns="118634" bIns="59317" rtlCol="0" anchor="ctr"/>
          <a:lstStyle/>
          <a:p>
            <a:pPr algn="ctr"/>
            <a:endParaRPr lang="zh-CN" altLang="en-US"/>
          </a:p>
        </p:txBody>
      </p:sp>
      <p:pic>
        <p:nvPicPr>
          <p:cNvPr id="48" name="Picture 6" descr="C:\Users\Administrator\Desktop\制作图片\渐变黑条01.png"/>
          <p:cNvPicPr>
            <a:picLocks noChangeAspect="1" noChangeArrowheads="1"/>
          </p:cNvPicPr>
          <p:nvPr/>
        </p:nvPicPr>
        <p:blipFill>
          <a:blip r:embed="rId5">
            <a:extLst>
              <a:ext uri="{28A0092B-C50C-407E-A947-70E740481C1C}">
                <a14:useLocalDpi xmlns:a14="http://schemas.microsoft.com/office/drawing/2010/main" val="0"/>
              </a:ext>
            </a:extLst>
          </a:blip>
          <a:srcRect t="13904" b="84207"/>
          <a:stretch>
            <a:fillRect/>
          </a:stretch>
        </p:blipFill>
        <p:spPr bwMode="auto">
          <a:xfrm>
            <a:off x="-23979" y="7563040"/>
            <a:ext cx="15173248" cy="26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C:\Users\Administrator\Desktop\制作图片\背景.png"/>
          <p:cNvPicPr>
            <a:picLocks noChangeAspect="1" noChangeArrowheads="1"/>
          </p:cNvPicPr>
          <p:nvPr/>
        </p:nvPicPr>
        <p:blipFill rotWithShape="1">
          <a:blip r:embed="rId6">
            <a:extLst>
              <a:ext uri="{28A0092B-C50C-407E-A947-70E740481C1C}">
                <a14:useLocalDpi xmlns:a14="http://schemas.microsoft.com/office/drawing/2010/main" val="0"/>
              </a:ext>
            </a:extLst>
          </a:blip>
          <a:srcRect l="621" t="32821" r="244" b="15384"/>
          <a:stretch>
            <a:fillRect/>
          </a:stretch>
        </p:blipFill>
        <p:spPr bwMode="auto">
          <a:xfrm>
            <a:off x="-1" y="2424336"/>
            <a:ext cx="15149269" cy="5138707"/>
          </a:xfrm>
          <a:prstGeom prst="rect">
            <a:avLst/>
          </a:prstGeom>
          <a:solidFill>
            <a:srgbClr val="000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矩形 40"/>
          <p:cNvSpPr/>
          <p:nvPr/>
        </p:nvSpPr>
        <p:spPr>
          <a:xfrm>
            <a:off x="-23978" y="2424336"/>
            <a:ext cx="15171958" cy="5138707"/>
          </a:xfrm>
          <a:prstGeom prst="rect">
            <a:avLst/>
          </a:prstGeom>
          <a:gradFill flip="none" rotWithShape="1">
            <a:gsLst>
              <a:gs pos="0">
                <a:srgbClr val="033E7F"/>
              </a:gs>
              <a:gs pos="50000">
                <a:srgbClr val="0850A0">
                  <a:alpha val="70000"/>
                </a:srgbClr>
              </a:gs>
              <a:gs pos="100000">
                <a:srgbClr val="1A69C0">
                  <a:shade val="100000"/>
                  <a:satMod val="115000"/>
                  <a:alpha val="3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37"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10897045" y="7030184"/>
            <a:ext cx="4048360" cy="241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descr="C:\Users\Administrator.USER-20150808DV\Desktop\L\嘉源立板02.png" hidden="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294" y="3109276"/>
            <a:ext cx="4219461" cy="38675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hidden="1"/>
          <p:cNvPicPr>
            <a:picLocks noChangeAspect="1"/>
          </p:cNvPicPr>
          <p:nvPr/>
        </p:nvPicPr>
        <p:blipFill rotWithShape="1">
          <a:blip r:embed="rId8"/>
          <a:srcRect t="71479"/>
          <a:stretch>
            <a:fillRect/>
          </a:stretch>
        </p:blipFill>
        <p:spPr>
          <a:xfrm>
            <a:off x="10861552" y="3164877"/>
            <a:ext cx="3816424" cy="995354"/>
          </a:xfrm>
          <a:prstGeom prst="rect">
            <a:avLst/>
          </a:prstGeom>
          <a:ln>
            <a:noFill/>
          </a:ln>
          <a:effectLst>
            <a:outerShdw blurRad="190500" algn="tl" rotWithShape="0">
              <a:srgbClr val="000000">
                <a:alpha val="70000"/>
              </a:srgbClr>
            </a:outerShdw>
          </a:effectLst>
        </p:spPr>
      </p:pic>
      <p:pic>
        <p:nvPicPr>
          <p:cNvPr id="24" name="Picture 15" descr="C:\Users\Administrator.USER-20150808DV\Desktop\L\嘉源立板02.png" hidden="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2616"/>
          <a:stretch>
            <a:fillRect/>
          </a:stretch>
        </p:blipFill>
        <p:spPr bwMode="auto">
          <a:xfrm>
            <a:off x="10669157" y="407853"/>
            <a:ext cx="4444029" cy="27448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矩形 41"/>
          <p:cNvSpPr/>
          <p:nvPr/>
        </p:nvSpPr>
        <p:spPr>
          <a:xfrm>
            <a:off x="60960" y="3423920"/>
            <a:ext cx="14884400" cy="2306955"/>
          </a:xfrm>
          <a:prstGeom prst="rect">
            <a:avLst/>
          </a:prstGeom>
        </p:spPr>
        <p:txBody>
          <a:bodyPr wrap="square">
            <a:spAutoFit/>
          </a:bodyPr>
          <a:lstStyle/>
          <a:p>
            <a:pPr algn="ctr">
              <a:lnSpc>
                <a:spcPct val="150000"/>
              </a:lnSpc>
            </a:pPr>
            <a:r>
              <a:rPr lang="zh-CN" altLang="en-US" sz="9600" b="1" spc="100" dirty="0" smtClean="0">
                <a:solidFill>
                  <a:schemeClr val="tx1"/>
                </a:solidFill>
                <a:uFillTx/>
                <a:latin typeface="微软雅黑" panose="020B0503020204020204" pitchFamily="34" charset="-122"/>
                <a:ea typeface="微软雅黑" panose="020B0503020204020204" pitchFamily="34" charset="-122"/>
                <a:sym typeface="+mn-ea"/>
              </a:rPr>
              <a:t>农村集体产权制度改革</a:t>
            </a:r>
            <a:endParaRPr lang="zh-CN" altLang="en-US" sz="9600" b="1" spc="100" dirty="0" smtClean="0">
              <a:solidFill>
                <a:schemeClr val="tx1"/>
              </a:solidFill>
              <a:uFillTx/>
              <a:latin typeface="微软雅黑" panose="020B0503020204020204" pitchFamily="34" charset="-122"/>
              <a:ea typeface="微软雅黑" panose="020B0503020204020204" pitchFamily="34" charset="-122"/>
              <a:sym typeface="+mn-ea"/>
            </a:endParaRPr>
          </a:p>
        </p:txBody>
      </p:sp>
      <p:sp>
        <p:nvSpPr>
          <p:cNvPr id="18" name="矩形 3"/>
          <p:cNvSpPr>
            <a:spLocks noChangeArrowheads="1"/>
          </p:cNvSpPr>
          <p:nvPr/>
        </p:nvSpPr>
        <p:spPr bwMode="auto">
          <a:xfrm>
            <a:off x="3990975" y="7824470"/>
            <a:ext cx="6981825" cy="7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967" tIns="44484" rIns="88967" bIns="44484">
            <a:spAutoFit/>
          </a:bodyPr>
          <a:p>
            <a:pPr algn="ctr">
              <a:spcBef>
                <a:spcPct val="0"/>
              </a:spcBef>
              <a:buFont typeface="Arial" panose="020B0604020202020204" pitchFamily="34" charset="0"/>
              <a:buNone/>
            </a:pPr>
            <a:r>
              <a:rPr lang="en-US" altLang="zh-CN" sz="4400" b="1" dirty="0">
                <a:solidFill>
                  <a:srgbClr val="033E7F"/>
                </a:solidFill>
                <a:latin typeface="微软雅黑" panose="020B0503020204020204" pitchFamily="34" charset="-122"/>
                <a:ea typeface="微软雅黑" panose="020B0503020204020204" pitchFamily="34" charset="-122"/>
                <a:cs typeface="Arial" panose="020B0604020202020204" pitchFamily="34" charset="0"/>
              </a:rPr>
              <a:t>吉林省农业委员会   </a:t>
            </a:r>
            <a:r>
              <a:rPr lang="zh-CN" altLang="en-US" sz="4400" b="1" dirty="0">
                <a:solidFill>
                  <a:srgbClr val="033E7F"/>
                </a:solidFill>
                <a:latin typeface="微软雅黑" panose="020B0503020204020204" pitchFamily="34" charset="-122"/>
                <a:ea typeface="微软雅黑" panose="020B0503020204020204" pitchFamily="34" charset="-122"/>
                <a:cs typeface="Arial" panose="020B0604020202020204" pitchFamily="34" charset="0"/>
              </a:rPr>
              <a:t>夏 季</a:t>
            </a:r>
            <a:endParaRPr lang="zh-CN" altLang="en-US" sz="4400" b="1" dirty="0">
              <a:solidFill>
                <a:srgbClr val="033E7F"/>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par>
                          <p:cTn id="12" fill="hold">
                            <p:stCondLst>
                              <p:cond delay="500"/>
                            </p:stCondLst>
                            <p:childTnLst>
                              <p:par>
                                <p:cTn id="13" presetID="25"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8" dur="1000" fill="hold"/>
                                        <p:tgtEl>
                                          <p:spTgt spid="4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492" y="-114359"/>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一、明确农村集体产权制度改革的目标任务</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356057" y="1450975"/>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三、明确改革任务</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4" name="流程图: 可选过程 13"/>
          <p:cNvSpPr/>
          <p:nvPr/>
        </p:nvSpPr>
        <p:spPr>
          <a:xfrm>
            <a:off x="2883535" y="2847340"/>
            <a:ext cx="11364595" cy="13620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3200" b="1" dirty="0" smtClean="0"/>
              <a:t>由点及面开展经营性资产折股量化，全面完成成员身份界定 </a:t>
            </a:r>
            <a:endParaRPr lang="zh-CN" altLang="en-US" sz="3200" b="1" dirty="0" smtClean="0"/>
          </a:p>
        </p:txBody>
      </p:sp>
      <p:sp>
        <p:nvSpPr>
          <p:cNvPr id="4" name="流程图: 可选过程 3"/>
          <p:cNvSpPr/>
          <p:nvPr/>
        </p:nvSpPr>
        <p:spPr>
          <a:xfrm>
            <a:off x="2884170" y="4979035"/>
            <a:ext cx="11363960" cy="13620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3200" b="1" dirty="0" smtClean="0"/>
              <a:t>全面完成经营性资产折股量化和明确集体经济组织法人地位，检查验收，总结经验</a:t>
            </a:r>
            <a:endParaRPr sz="3200" b="1" dirty="0" smtClean="0"/>
          </a:p>
        </p:txBody>
      </p:sp>
      <p:sp>
        <p:nvSpPr>
          <p:cNvPr id="8" name="流程图: 可选过程 7"/>
          <p:cNvSpPr/>
          <p:nvPr/>
        </p:nvSpPr>
        <p:spPr>
          <a:xfrm>
            <a:off x="502920" y="2847340"/>
            <a:ext cx="1597660" cy="13620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3200" b="1" dirty="0" smtClean="0"/>
              <a:t>2020</a:t>
            </a:r>
            <a:r>
              <a:rPr lang="zh-CN" altLang="en-US" sz="3200" b="1" dirty="0" smtClean="0"/>
              <a:t>年</a:t>
            </a:r>
            <a:endParaRPr lang="zh-CN" altLang="en-US" sz="3200" b="1" dirty="0" smtClean="0"/>
          </a:p>
        </p:txBody>
      </p:sp>
      <p:sp>
        <p:nvSpPr>
          <p:cNvPr id="9" name="流程图: 可选过程 8"/>
          <p:cNvSpPr/>
          <p:nvPr/>
        </p:nvSpPr>
        <p:spPr>
          <a:xfrm>
            <a:off x="502920" y="4979035"/>
            <a:ext cx="1597660" cy="13620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3200" b="1" dirty="0" smtClean="0"/>
              <a:t>2021</a:t>
            </a:r>
            <a:r>
              <a:rPr lang="zh-CN" altLang="en-US" sz="3200" b="1" dirty="0" smtClean="0"/>
              <a:t>年</a:t>
            </a:r>
            <a:endParaRPr lang="zh-CN" altLang="en-US"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431165" y="239395"/>
            <a:ext cx="93440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038801" y="2854042"/>
            <a:ext cx="13041599" cy="3599815"/>
          </a:xfrm>
          <a:prstGeom prst="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indent="360045" algn="just">
              <a:lnSpc>
                <a:spcPct val="150000"/>
              </a:lnSpc>
            </a:pPr>
            <a:r>
              <a:rPr lang="en-US" altLang="zh-CN" sz="4000" b="1"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农村集体产权制度改革涉及到广大农民群众的切身利益，情况复杂，追溯历史久远，敏感度和关注度非常高，需要一系列配套政策支撑和保障。近年来，国家和各省相继出台了有关政策，我省根据国家政策规定，在总结试点经验的基础上，不断建立健全农村集体产权制度改革的政策体系。明天，黄司长将对国家层面的政策进行了深入讲解，请大家认真学习，深刻领会，准确把握。</a:t>
            </a:r>
            <a:endParaRPr lang="zh-CN" altLang="en-US" sz="28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第一，关于资产清核</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210310" y="3041015"/>
            <a:ext cx="12399010" cy="4689475"/>
          </a:xfrm>
          <a:prstGeom prst="rect">
            <a:avLst/>
          </a:prstGeom>
          <a:noFill/>
        </p:spPr>
        <p:txBody>
          <a:bodyPr wrap="square" rtlCol="0">
            <a:spAutoFit/>
          </a:bodyPr>
          <a:p>
            <a:pPr algn="just" fontAlgn="auto">
              <a:lnSpc>
                <a:spcPct val="150000"/>
              </a:lnSpc>
            </a:pPr>
            <a:r>
              <a:rPr lang="en-US" altLang="zh-CN"/>
              <a:t>        </a:t>
            </a:r>
            <a:r>
              <a:rPr lang="zh-CN" altLang="en-US" sz="2800">
                <a:latin typeface="微软雅黑" panose="020B0503020204020204" pitchFamily="34" charset="-122"/>
                <a:ea typeface="微软雅黑" panose="020B0503020204020204" pitchFamily="34" charset="-122"/>
              </a:rPr>
              <a:t>这是顺利推进农村集体产权制度改革的基础和前提。一直以来，国家和省里都非常重视农村集体资产清产核资工作，1998年国家和省里部署了清产核资工作，我有幸全程参与，并深入试点县蹲点3个月。从2008年开始，纪检监察机关牵头开展了农村集体“三资”管理工作，也组织开展了集体资产清产核资工作。这次清产核资与前两次有着明显不同，这是党中央国务院的重要战略部署，是历史赋予我们农经部门重要使命，一定要精准把握清产核资的政策规定，切实做好清产核资的各项工作。</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第一，关于资产清核</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74775" y="3022600"/>
            <a:ext cx="12161520" cy="4043045"/>
          </a:xfrm>
          <a:prstGeom prst="rect">
            <a:avLst/>
          </a:prstGeom>
          <a:noFill/>
        </p:spPr>
        <p:txBody>
          <a:bodyPr wrap="square" rtlCol="0">
            <a:spAutoFit/>
          </a:bodyPr>
          <a:p>
            <a:pPr algn="just" fontAlgn="auto">
              <a:lnSpc>
                <a:spcPct val="150000"/>
              </a:lnSpc>
            </a:pPr>
            <a:r>
              <a:rPr lang="en-US" altLang="zh-CN"/>
              <a:t>        </a:t>
            </a:r>
            <a:r>
              <a:rPr lang="en-US" altLang="zh-CN" sz="2800">
                <a:ln w="22225">
                  <a:solidFill>
                    <a:schemeClr val="accent2"/>
                  </a:solidFill>
                  <a:prstDash val="solid"/>
                </a:ln>
                <a:solidFill>
                  <a:srgbClr val="FF0000"/>
                </a:solidFill>
                <a:effectLst/>
              </a:rPr>
              <a:t> </a:t>
            </a:r>
            <a:r>
              <a:rPr lang="zh-CN" altLang="en-US" sz="2800">
                <a:solidFill>
                  <a:srgbClr val="FF0000"/>
                </a:solidFill>
                <a:effectLst/>
                <a:latin typeface="微软雅黑" panose="020B0503020204020204" pitchFamily="34" charset="-122"/>
                <a:ea typeface="微软雅黑" panose="020B0503020204020204" pitchFamily="34" charset="-122"/>
              </a:rPr>
              <a:t>一是把握清查对象。</a:t>
            </a:r>
            <a:r>
              <a:rPr lang="zh-CN" altLang="en-US" sz="2800">
                <a:latin typeface="微软雅黑" panose="020B0503020204020204" pitchFamily="34" charset="-122"/>
                <a:ea typeface="微软雅黑" panose="020B0503020204020204" pitchFamily="34" charset="-122"/>
              </a:rPr>
              <a:t>清查对象就是农村集体产权制度改革的对象，即乡村组农村集体经济组织。这里要注意两点，一个是清产核资严格限定在对本集体经济组织的资产进行清理核实，不得混淆集体资产权属，尤其是乡村不得以上级指导为理由，将多个组集体经济组织资产打捆进行清理核实，更不能平调集体资产。另一个是清产核资要尊重农民意愿，必须有农民代表参与全过程，不得以任何理由和借口剥夺农民群众的知情权。</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第一，关于资产清核</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56360" y="3095625"/>
            <a:ext cx="12161520" cy="4043045"/>
          </a:xfrm>
          <a:prstGeom prst="rect">
            <a:avLst/>
          </a:prstGeom>
          <a:noFill/>
        </p:spPr>
        <p:txBody>
          <a:bodyPr wrap="square" rtlCol="0">
            <a:spAutoFit/>
          </a:bodyPr>
          <a:p>
            <a:pPr algn="just" fontAlgn="auto">
              <a:lnSpc>
                <a:spcPct val="150000"/>
              </a:lnSpc>
            </a:pPr>
            <a:r>
              <a:rPr lang="en-US" altLang="zh-CN"/>
              <a:t>       </a:t>
            </a:r>
            <a:r>
              <a:rPr lang="en-US" altLang="zh-CN">
                <a:latin typeface="微软雅黑" panose="020B0503020204020204" pitchFamily="34" charset="-122"/>
                <a:ea typeface="微软雅黑" panose="020B0503020204020204" pitchFamily="34" charset="-122"/>
              </a:rPr>
              <a:t> </a:t>
            </a:r>
            <a:r>
              <a:rPr sz="2800">
                <a:solidFill>
                  <a:srgbClr val="FF0000"/>
                </a:solidFill>
                <a:latin typeface="微软雅黑" panose="020B0503020204020204" pitchFamily="34" charset="-122"/>
                <a:ea typeface="微软雅黑" panose="020B0503020204020204" pitchFamily="34" charset="-122"/>
              </a:rPr>
              <a:t>二是把握清查内容</a:t>
            </a:r>
            <a:r>
              <a:rPr sz="2800">
                <a:latin typeface="微软雅黑" panose="020B0503020204020204" pitchFamily="34" charset="-122"/>
                <a:ea typeface="微软雅黑" panose="020B0503020204020204" pitchFamily="34" charset="-122"/>
              </a:rPr>
              <a:t>。清查内容为全部集体资产，即我们一直以来俗称的“三资”，但现在按照新的标准，分类为资源性资产、经营性资产和非经营性资产。对于资源性资产的清产核资，按照农村土地确权登记颁证的标准和程序，重点清查核实未承包到户的资源性资产，已经确权到户的土地不需要再次清查，避免重复劳动，浪费资源，可将其成果直接作为清产核资结果使用。</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第一，关于资产清核</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478915" y="3224530"/>
            <a:ext cx="12161520" cy="3396615"/>
          </a:xfrm>
          <a:prstGeom prst="rect">
            <a:avLst/>
          </a:prstGeom>
          <a:noFill/>
        </p:spPr>
        <p:txBody>
          <a:bodyPr wrap="square" rtlCol="0">
            <a:spAutoFit/>
          </a:bodyPr>
          <a:p>
            <a:pPr algn="just" fontAlgn="auto">
              <a:lnSpc>
                <a:spcPct val="150000"/>
              </a:lnSpc>
            </a:pPr>
            <a:r>
              <a:rPr lang="en-US" altLang="zh-CN"/>
              <a:t>       </a:t>
            </a:r>
            <a:r>
              <a:rPr lang="en-US" altLang="zh-CN">
                <a:latin typeface="微软雅黑" panose="020B0503020204020204" pitchFamily="34" charset="-122"/>
                <a:ea typeface="微软雅黑" panose="020B0503020204020204" pitchFamily="34" charset="-122"/>
              </a:rPr>
              <a:t> </a:t>
            </a:r>
            <a:r>
              <a:rPr sz="2800">
                <a:latin typeface="微软雅黑" panose="020B0503020204020204" pitchFamily="34" charset="-122"/>
                <a:ea typeface="微软雅黑" panose="020B0503020204020204" pitchFamily="34" charset="-122"/>
              </a:rPr>
              <a:t>对于经营性资产要逐项查实存在状态、入账价值、使用情况以及残缺、毁损、等现状，这是农村集体产权制度改革的重点，一定要清晰明了，准确无误，有据可查，最终折股量化给集体经济组织成员。对于非经营性资产也要查清现状，一般不需要折股量化给成员，但应建立健全统一管护机制，更好地为集体和成员提供服务。</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第一，关于资产清核</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74775" y="3022600"/>
            <a:ext cx="12252960" cy="404304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同时，也要对集体债务、老股金进行清查核实，清查核实集体债务是为了了解集体净资产数额，更加详实地掌握集体经济状况；清查老股金是为了充分尊重老一代对集体发展的历史贡献，更好地体现公平公正原则，让改革政策惠及到所有为集体付出辛劳的农民群众。这里，重点强调一下，我们在坐的各位都是清产核资责任人，一定要实事求是，不得弄虚作假，一定要避免胡填乱报，不负责任。</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402" y="2959676"/>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第一，关于资产清核</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74775" y="3022600"/>
            <a:ext cx="12161520" cy="1457325"/>
          </a:xfrm>
          <a:prstGeom prst="rect">
            <a:avLst/>
          </a:prstGeom>
          <a:noFill/>
        </p:spPr>
        <p:txBody>
          <a:bodyPr wrap="square" rtlCol="0">
            <a:spAutoFit/>
          </a:bodyPr>
          <a:p>
            <a:pPr algn="just" fontAlgn="auto">
              <a:lnSpc>
                <a:spcPct val="150000"/>
              </a:lnSpc>
            </a:pPr>
            <a:r>
              <a:rPr lang="en-US" altLang="zh-CN"/>
              <a:t>       </a:t>
            </a:r>
            <a:r>
              <a:rPr lang="en-US" altLang="zh-CN">
                <a:latin typeface="微软雅黑" panose="020B0503020204020204" pitchFamily="34" charset="-122"/>
                <a:ea typeface="微软雅黑" panose="020B0503020204020204" pitchFamily="34" charset="-122"/>
              </a:rPr>
              <a:t> </a:t>
            </a:r>
            <a:r>
              <a:rPr sz="2800">
                <a:solidFill>
                  <a:srgbClr val="FF0000"/>
                </a:solidFill>
                <a:latin typeface="微软雅黑" panose="020B0503020204020204" pitchFamily="34" charset="-122"/>
                <a:ea typeface="微软雅黑" panose="020B0503020204020204" pitchFamily="34" charset="-122"/>
              </a:rPr>
              <a:t>三是把握清查</a:t>
            </a:r>
            <a:r>
              <a:rPr lang="zh-CN" sz="2800">
                <a:solidFill>
                  <a:srgbClr val="FF0000"/>
                </a:solidFill>
                <a:latin typeface="微软雅黑" panose="020B0503020204020204" pitchFamily="34" charset="-122"/>
                <a:ea typeface="微软雅黑" panose="020B0503020204020204" pitchFamily="34" charset="-122"/>
              </a:rPr>
              <a:t>进度</a:t>
            </a:r>
            <a:r>
              <a:rPr sz="2800">
                <a:latin typeface="微软雅黑" panose="020B0503020204020204" pitchFamily="34" charset="-122"/>
                <a:ea typeface="微软雅黑" panose="020B0503020204020204" pitchFamily="34" charset="-122"/>
              </a:rPr>
              <a:t>。我省清查进度严格与国家看齐，既不争先提前，也不拖沓落后，有明确的时间表</a:t>
            </a:r>
            <a:r>
              <a:rPr lang="zh-CN" sz="2800">
                <a:latin typeface="微软雅黑" panose="020B0503020204020204" pitchFamily="34" charset="-122"/>
                <a:ea typeface="微软雅黑" panose="020B0503020204020204" pitchFamily="34" charset="-122"/>
              </a:rPr>
              <a:t>。</a:t>
            </a:r>
            <a:endParaRPr lang="zh-CN" sz="280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5950113" y="5311872"/>
            <a:ext cx="3010496" cy="2480847"/>
            <a:chOff x="3206470" y="2056033"/>
            <a:chExt cx="1740284" cy="1434110"/>
          </a:xfrm>
        </p:grpSpPr>
        <p:sp>
          <p:nvSpPr>
            <p:cNvPr id="46" name="TextBox 76"/>
            <p:cNvSpPr txBox="1"/>
            <p:nvPr/>
          </p:nvSpPr>
          <p:spPr>
            <a:xfrm>
              <a:off x="3206470" y="2653944"/>
              <a:ext cx="1740284" cy="836199"/>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sz="2800" b="1" cap="all" spc="300" dirty="0">
                  <a:solidFill>
                    <a:schemeClr val="tx1">
                      <a:lumMod val="75000"/>
                      <a:lumOff val="25000"/>
                    </a:schemeClr>
                  </a:solidFill>
                  <a:latin typeface="微软雅黑" panose="020B0503020204020204" pitchFamily="34" charset="-122"/>
                  <a:ea typeface="微软雅黑" panose="020B0503020204020204" pitchFamily="34" charset="-122"/>
                </a:rPr>
                <a:t>2018年</a:t>
              </a:r>
              <a:endParaRPr sz="2800" b="1" cap="all" spc="3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spcAft>
                  <a:spcPts val="600"/>
                </a:spcAft>
              </a:pPr>
              <a:r>
                <a:rPr sz="2800" b="1" cap="all" spc="300" dirty="0">
                  <a:solidFill>
                    <a:schemeClr val="tx1">
                      <a:lumMod val="75000"/>
                      <a:lumOff val="25000"/>
                    </a:schemeClr>
                  </a:solidFill>
                  <a:latin typeface="微软雅黑" panose="020B0503020204020204" pitchFamily="34" charset="-122"/>
                  <a:ea typeface="微软雅黑" panose="020B0503020204020204" pitchFamily="34" charset="-122"/>
                </a:rPr>
                <a:t>基本完成</a:t>
              </a:r>
              <a:endParaRPr sz="2800" b="1" cap="all" spc="3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spcAft>
                  <a:spcPts val="600"/>
                </a:spcAft>
              </a:pPr>
              <a:r>
                <a:rPr sz="2800" b="1" cap="all" spc="300" dirty="0">
                  <a:solidFill>
                    <a:schemeClr val="tx1">
                      <a:lumMod val="75000"/>
                      <a:lumOff val="25000"/>
                    </a:schemeClr>
                  </a:solidFill>
                  <a:latin typeface="微软雅黑" panose="020B0503020204020204" pitchFamily="34" charset="-122"/>
                  <a:ea typeface="微软雅黑" panose="020B0503020204020204" pitchFamily="34" charset="-122"/>
                </a:rPr>
                <a:t>清产核资</a:t>
              </a:r>
              <a:endParaRPr sz="2800" b="1" cap="all"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ardrop 48"/>
            <p:cNvSpPr/>
            <p:nvPr/>
          </p:nvSpPr>
          <p:spPr>
            <a:xfrm rot="8100000">
              <a:off x="3791080" y="2056033"/>
              <a:ext cx="418280" cy="418280"/>
            </a:xfrm>
            <a:prstGeom prst="teardrop">
              <a:avLst/>
            </a:prstGeom>
            <a:solidFill>
              <a:srgbClr val="99B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39" name="组合 38"/>
          <p:cNvGrpSpPr/>
          <p:nvPr/>
        </p:nvGrpSpPr>
        <p:grpSpPr>
          <a:xfrm>
            <a:off x="9698611" y="5311746"/>
            <a:ext cx="2746198" cy="3265709"/>
            <a:chOff x="5302250" y="1574322"/>
            <a:chExt cx="1587500" cy="1887817"/>
          </a:xfrm>
        </p:grpSpPr>
        <p:sp>
          <p:nvSpPr>
            <p:cNvPr id="40" name="TextBox 76"/>
            <p:cNvSpPr txBox="1"/>
            <p:nvPr/>
          </p:nvSpPr>
          <p:spPr>
            <a:xfrm>
              <a:off x="5302250" y="2172233"/>
              <a:ext cx="1587500" cy="1289906"/>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sz="2800" b="1" cap="all" spc="300" dirty="0">
                  <a:solidFill>
                    <a:schemeClr val="tx1">
                      <a:lumMod val="75000"/>
                      <a:lumOff val="25000"/>
                    </a:schemeClr>
                  </a:solidFill>
                  <a:latin typeface="微软雅黑" panose="020B0503020204020204" pitchFamily="34" charset="-122"/>
                  <a:ea typeface="微软雅黑" panose="020B0503020204020204" pitchFamily="34" charset="-122"/>
                </a:rPr>
                <a:t>2019年</a:t>
              </a:r>
              <a:endParaRPr sz="2800" b="1" cap="all" spc="3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spcAft>
                  <a:spcPts val="600"/>
                </a:spcAft>
              </a:pPr>
              <a:r>
                <a:rPr sz="2800" b="1" cap="all" spc="300" dirty="0">
                  <a:solidFill>
                    <a:schemeClr val="tx1">
                      <a:lumMod val="75000"/>
                      <a:lumOff val="25000"/>
                    </a:schemeClr>
                  </a:solidFill>
                  <a:latin typeface="微软雅黑" panose="020B0503020204020204" pitchFamily="34" charset="-122"/>
                  <a:ea typeface="微软雅黑" panose="020B0503020204020204" pitchFamily="34" charset="-122"/>
                </a:rPr>
                <a:t>全面完成清产核资，对清产核资开展“回头看”</a:t>
              </a:r>
              <a:endParaRPr sz="2800" b="1" cap="all"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ardrop 48"/>
            <p:cNvSpPr/>
            <p:nvPr/>
          </p:nvSpPr>
          <p:spPr>
            <a:xfrm rot="8100000">
              <a:off x="5886860" y="1574322"/>
              <a:ext cx="418280" cy="418280"/>
            </a:xfrm>
            <a:prstGeom prst="teardrop">
              <a:avLst/>
            </a:prstGeom>
            <a:solidFill>
              <a:srgbClr val="4E5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42" name="组合 41"/>
          <p:cNvGrpSpPr/>
          <p:nvPr/>
        </p:nvGrpSpPr>
        <p:grpSpPr>
          <a:xfrm>
            <a:off x="2458085" y="5317490"/>
            <a:ext cx="2800985" cy="1995418"/>
            <a:chOff x="9493807" y="1986302"/>
            <a:chExt cx="1587500" cy="1128864"/>
          </a:xfrm>
        </p:grpSpPr>
        <p:sp>
          <p:nvSpPr>
            <p:cNvPr id="43" name="TextBox 76"/>
            <p:cNvSpPr txBox="1"/>
            <p:nvPr/>
          </p:nvSpPr>
          <p:spPr>
            <a:xfrm>
              <a:off x="9493807" y="2584213"/>
              <a:ext cx="1587500" cy="53095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sz="2800" b="1" cap="all" spc="300" dirty="0">
                  <a:solidFill>
                    <a:schemeClr val="tx1">
                      <a:lumMod val="75000"/>
                      <a:lumOff val="25000"/>
                    </a:schemeClr>
                  </a:solidFill>
                  <a:latin typeface="微软雅黑" panose="020B0503020204020204" pitchFamily="34" charset="-122"/>
                  <a:ea typeface="微软雅黑" panose="020B0503020204020204" pitchFamily="34" charset="-122"/>
                </a:rPr>
                <a:t>2017年</a:t>
              </a:r>
              <a:endParaRPr sz="2800" b="1" cap="all" spc="3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spcAft>
                  <a:spcPts val="600"/>
                </a:spcAft>
              </a:pPr>
              <a:r>
                <a:rPr sz="2800" b="1" cap="all" spc="300" dirty="0">
                  <a:solidFill>
                    <a:schemeClr val="tx1">
                      <a:lumMod val="75000"/>
                      <a:lumOff val="25000"/>
                    </a:schemeClr>
                  </a:solidFill>
                  <a:latin typeface="微软雅黑" panose="020B0503020204020204" pitchFamily="34" charset="-122"/>
                  <a:ea typeface="微软雅黑" panose="020B0503020204020204" pitchFamily="34" charset="-122"/>
                </a:rPr>
                <a:t>启动清产核资</a:t>
              </a:r>
              <a:endParaRPr sz="2800" b="1" cap="all"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ardrop 48"/>
            <p:cNvSpPr/>
            <p:nvPr/>
          </p:nvSpPr>
          <p:spPr>
            <a:xfrm rot="8100000">
              <a:off x="10078417" y="1986302"/>
              <a:ext cx="418280" cy="418280"/>
            </a:xfrm>
            <a:prstGeom prst="teardrop">
              <a:avLst/>
            </a:prstGeom>
            <a:solidFill>
              <a:srgbClr val="FE9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第一，关于资产清核</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56995" y="3169285"/>
            <a:ext cx="12161520" cy="2750185"/>
          </a:xfrm>
          <a:prstGeom prst="rect">
            <a:avLst/>
          </a:prstGeom>
          <a:noFill/>
        </p:spPr>
        <p:txBody>
          <a:bodyPr wrap="square" rtlCol="0">
            <a:spAutoFit/>
          </a:bodyPr>
          <a:p>
            <a:pPr algn="just" fontAlgn="auto">
              <a:lnSpc>
                <a:spcPct val="150000"/>
              </a:lnSpc>
            </a:pPr>
            <a:r>
              <a:rPr lang="en-US" altLang="zh-CN"/>
              <a:t>       </a:t>
            </a:r>
            <a:r>
              <a:rPr lang="en-US" altLang="zh-CN">
                <a:latin typeface="微软雅黑" panose="020B0503020204020204" pitchFamily="34" charset="-122"/>
                <a:ea typeface="微软雅黑" panose="020B0503020204020204" pitchFamily="34" charset="-122"/>
              </a:rPr>
              <a:t> </a:t>
            </a:r>
            <a:r>
              <a:rPr sz="2800">
                <a:latin typeface="微软雅黑" panose="020B0503020204020204" pitchFamily="34" charset="-122"/>
                <a:ea typeface="微软雅黑" panose="020B0503020204020204" pitchFamily="34" charset="-122"/>
              </a:rPr>
              <a:t>具体启动清产核资时间暂时未定，因为我省承担了农业部清产核资课题任务，专题研究清产核资对象、范围、内容、方法、步骤等，并设计清产核资指标体系和相关表格，已报农业部，正在全国范围内征求意见，估计下半年国家会部署清产核资工作，到时我省全面启动。</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第一，关于资产清核</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56360" y="3206115"/>
            <a:ext cx="12161520" cy="4043045"/>
          </a:xfrm>
          <a:prstGeom prst="rect">
            <a:avLst/>
          </a:prstGeom>
          <a:noFill/>
        </p:spPr>
        <p:txBody>
          <a:bodyPr wrap="square" rtlCol="0">
            <a:spAutoFit/>
          </a:bodyPr>
          <a:p>
            <a:pPr algn="just" fontAlgn="auto">
              <a:lnSpc>
                <a:spcPct val="150000"/>
              </a:lnSpc>
            </a:pPr>
            <a:r>
              <a:rPr lang="en-US" altLang="zh-CN"/>
              <a:t>       </a:t>
            </a:r>
            <a:r>
              <a:rPr lang="en-US" altLang="zh-CN">
                <a:latin typeface="微软雅黑" panose="020B0503020204020204" pitchFamily="34" charset="-122"/>
                <a:ea typeface="微软雅黑" panose="020B0503020204020204" pitchFamily="34" charset="-122"/>
              </a:rPr>
              <a:t> </a:t>
            </a:r>
            <a:r>
              <a:rPr sz="2800">
                <a:solidFill>
                  <a:srgbClr val="FF0000"/>
                </a:solidFill>
                <a:latin typeface="微软雅黑" panose="020B0503020204020204" pitchFamily="34" charset="-122"/>
                <a:ea typeface="微软雅黑" panose="020B0503020204020204" pitchFamily="34" charset="-122"/>
              </a:rPr>
              <a:t>四是把握清查公开</a:t>
            </a:r>
            <a:r>
              <a:rPr sz="2800">
                <a:latin typeface="微软雅黑" panose="020B0503020204020204" pitchFamily="34" charset="-122"/>
                <a:ea typeface="微软雅黑" panose="020B0503020204020204" pitchFamily="34" charset="-122"/>
              </a:rPr>
              <a:t>。农村集体经济组织有多少家底，农民群众心里是清楚的，只是认为事不关己，漠不关心罢了，千万不要把农民群众当做傻子、呆子。农村集体产权制度改革会让农民群众明白自己才是集体资产的主人翁，一定落实好公开公示制度，让农民群众积极参与清产核资全过程，对农民群众要求的公开的资产情况，应如实进行公示，给群众一个明白。清产核资结果必须向全体农村集体经济组织成员公示，并经成员大会或者代表大会确认。</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C:\Users\Administrator\Desktop\制作图片\背景.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Administrator\Desktop\制作图片\方格地图.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Administrator\Desktop\制作图片\透明白.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852"/>
          <a:stretch>
            <a:fillRect/>
          </a:stretch>
        </p:blipFill>
        <p:spPr bwMode="auto">
          <a:xfrm>
            <a:off x="0" y="1215013"/>
            <a:ext cx="15119350" cy="8386187"/>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rot="16200000">
            <a:off x="-1664963" y="2879977"/>
            <a:ext cx="8281412" cy="4951486"/>
          </a:xfrm>
          <a:prstGeom prst="rect">
            <a:avLst/>
          </a:prstGeom>
          <a:gradFill flip="none" rotWithShape="1">
            <a:gsLst>
              <a:gs pos="0">
                <a:srgbClr val="033E7F"/>
              </a:gs>
              <a:gs pos="50000">
                <a:srgbClr val="0850A0">
                  <a:alpha val="70000"/>
                </a:srgbClr>
              </a:gs>
              <a:gs pos="100000">
                <a:srgbClr val="1A69C0">
                  <a:shade val="100000"/>
                  <a:satMod val="115000"/>
                  <a:alpha val="3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cxnSp>
        <p:nvCxnSpPr>
          <p:cNvPr id="35" name="直接连接符 34"/>
          <p:cNvCxnSpPr/>
          <p:nvPr/>
        </p:nvCxnSpPr>
        <p:spPr>
          <a:xfrm flipV="1">
            <a:off x="4938001" y="1128192"/>
            <a:ext cx="0" cy="83682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 descr="C:\Users\Administrator\Desktop\制作图片\渐变黑条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817"/>
          <a:stretch>
            <a:fillRect/>
          </a:stretch>
        </p:blipFill>
        <p:spPr bwMode="auto">
          <a:xfrm>
            <a:off x="-41" y="9391650"/>
            <a:ext cx="15119350" cy="209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p:cNvSpPr txBox="1">
            <a:spLocks noChangeArrowheads="1"/>
          </p:cNvSpPr>
          <p:nvPr/>
        </p:nvSpPr>
        <p:spPr bwMode="auto">
          <a:xfrm>
            <a:off x="98338" y="3216424"/>
            <a:ext cx="4220977" cy="311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8209" tIns="79105" rIns="158209" bIns="791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8000" b="1" dirty="0">
                <a:latin typeface="微软雅黑" panose="020B0503020204020204" pitchFamily="34" charset="-122"/>
                <a:ea typeface="微软雅黑" panose="020B0503020204020204" pitchFamily="34" charset="-122"/>
              </a:rPr>
              <a:t>目 录</a:t>
            </a:r>
            <a:endParaRPr lang="en-US" altLang="zh-CN" sz="8000" b="1" dirty="0">
              <a:latin typeface="微软雅黑" panose="020B0503020204020204" pitchFamily="34" charset="-122"/>
              <a:ea typeface="微软雅黑" panose="020B0503020204020204" pitchFamily="34" charset="-122"/>
            </a:endParaRPr>
          </a:p>
          <a:p>
            <a:pPr algn="ctr">
              <a:lnSpc>
                <a:spcPct val="150000"/>
              </a:lnSpc>
            </a:pPr>
            <a:r>
              <a:rPr lang="en-US" altLang="zh-CN" sz="4800" b="1" dirty="0">
                <a:latin typeface="微软雅黑" panose="020B0503020204020204" pitchFamily="34" charset="-122"/>
                <a:ea typeface="微软雅黑" panose="020B0503020204020204" pitchFamily="34" charset="-122"/>
              </a:rPr>
              <a:t>CONENTS</a:t>
            </a:r>
            <a:endParaRPr lang="zh-CN" altLang="zh-CN" sz="4800" b="1" dirty="0">
              <a:latin typeface="微软雅黑" panose="020B0503020204020204" pitchFamily="34" charset="-122"/>
              <a:ea typeface="微软雅黑" panose="020B0503020204020204" pitchFamily="34" charset="-122"/>
            </a:endParaRPr>
          </a:p>
        </p:txBody>
      </p:sp>
      <p:sp>
        <p:nvSpPr>
          <p:cNvPr id="11" name="AutoShape 3"/>
          <p:cNvSpPr>
            <a:spLocks noChangeArrowheads="1"/>
          </p:cNvSpPr>
          <p:nvPr/>
        </p:nvSpPr>
        <p:spPr bwMode="auto">
          <a:xfrm>
            <a:off x="4319315" y="2499610"/>
            <a:ext cx="1208517" cy="1148861"/>
          </a:xfrm>
          <a:prstGeom prst="roundRect">
            <a:avLst>
              <a:gd name="adj" fmla="val 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lgn="ctr">
            <a:solidFill>
              <a:schemeClr val="tx1"/>
            </a:solidFill>
            <a:round/>
          </a:ln>
          <a:effectLst>
            <a:outerShdw blurRad="63500" sx="102000" sy="102000" algn="ctr" rotWithShape="0">
              <a:prstClr val="black">
                <a:alpha val="40000"/>
              </a:prstClr>
            </a:outerShdw>
          </a:effectLst>
          <a:scene3d>
            <a:camera prst="orthographicFront">
              <a:rot lat="0" lon="0" rev="0"/>
            </a:camera>
            <a:lightRig rig="contrasting" dir="t"/>
          </a:scene3d>
          <a:sp3d prstMaterial="matte">
            <a:bevelT w="88900" h="88900"/>
          </a:sp3d>
        </p:spPr>
        <p:txBody>
          <a:bodyPr lIns="158209" tIns="79105" rIns="158209" bIns="79105" anchor="ctr"/>
          <a:lstStyle/>
          <a:p>
            <a:pPr algn="ctr">
              <a:defRPr/>
            </a:pPr>
            <a:r>
              <a:rPr lang="en-US" altLang="zh-CN" sz="4800" b="1" dirty="0">
                <a:solidFill>
                  <a:schemeClr val="bg1"/>
                </a:solidFill>
                <a:latin typeface="微软雅黑" panose="020B0503020204020204" pitchFamily="34" charset="-122"/>
                <a:ea typeface="微软雅黑" panose="020B0503020204020204" pitchFamily="34" charset="-122"/>
              </a:rPr>
              <a:t>1</a:t>
            </a:r>
            <a:endParaRPr lang="zh-CN" altLang="zh-CN" sz="4800" b="1" dirty="0">
              <a:solidFill>
                <a:schemeClr val="bg1"/>
              </a:solidFill>
              <a:latin typeface="微软雅黑" panose="020B0503020204020204" pitchFamily="34" charset="-122"/>
              <a:ea typeface="微软雅黑" panose="020B0503020204020204" pitchFamily="34" charset="-122"/>
            </a:endParaRPr>
          </a:p>
        </p:txBody>
      </p:sp>
      <p:sp>
        <p:nvSpPr>
          <p:cNvPr id="14" name="Rectangle 88"/>
          <p:cNvSpPr>
            <a:spLocks noChangeArrowheads="1"/>
          </p:cNvSpPr>
          <p:nvPr/>
        </p:nvSpPr>
        <p:spPr bwMode="auto">
          <a:xfrm>
            <a:off x="5813425" y="2535555"/>
            <a:ext cx="9124950" cy="1112520"/>
          </a:xfrm>
          <a:prstGeom prst="rect">
            <a:avLst/>
          </a:prstGeom>
          <a:gradFill rotWithShape="1">
            <a:gsLst>
              <a:gs pos="0">
                <a:srgbClr val="B2B2B2"/>
              </a:gs>
              <a:gs pos="100000">
                <a:srgbClr val="FFFFFF">
                  <a:alpha val="89999"/>
                </a:srgbClr>
              </a:gs>
            </a:gsLst>
            <a:lin ang="5400000" scaled="1"/>
          </a:gradFill>
          <a:ln w="38100" algn="ctr">
            <a:solidFill>
              <a:schemeClr val="tx1"/>
            </a:solidFill>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lIns="158209" tIns="79105" rIns="158209" bIns="79105" anchor="ctr"/>
          <a:lstStyle/>
          <a:p>
            <a:pPr algn="ctr"/>
            <a:r>
              <a:rPr lang="en-US" altLang="zh-CN" b="1" dirty="0">
                <a:latin typeface="微软雅黑" panose="020B0503020204020204" pitchFamily="34" charset="-122"/>
                <a:ea typeface="微软雅黑" panose="020B0503020204020204" pitchFamily="34" charset="-122"/>
              </a:rPr>
              <a:t> </a:t>
            </a:r>
            <a:r>
              <a:rPr lang="zh-CN" altLang="en-US" sz="4000" b="1" dirty="0" smtClean="0">
                <a:latin typeface="微软雅黑" panose="020B0503020204020204" pitchFamily="34" charset="-122"/>
                <a:ea typeface="微软雅黑" panose="020B0503020204020204" pitchFamily="34" charset="-122"/>
              </a:rPr>
              <a:t>明确农村集体产权制度改革的目标任务</a:t>
            </a:r>
            <a:endParaRPr lang="zh-CN" altLang="en-US" sz="4000" b="1" dirty="0" smtClean="0">
              <a:latin typeface="微软雅黑" panose="020B0503020204020204" pitchFamily="34" charset="-122"/>
              <a:ea typeface="微软雅黑" panose="020B0503020204020204" pitchFamily="34" charset="-122"/>
            </a:endParaRPr>
          </a:p>
        </p:txBody>
      </p:sp>
      <p:pic>
        <p:nvPicPr>
          <p:cNvPr id="23" name="Picture 6" descr="C:\Users\Administrator\Desktop\制作图片\渐变黑条01.png"/>
          <p:cNvPicPr>
            <a:picLocks noChangeAspect="1" noChangeArrowheads="1"/>
          </p:cNvPicPr>
          <p:nvPr/>
        </p:nvPicPr>
        <p:blipFill>
          <a:blip r:embed="rId5">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auto">
          <a:xfrm>
            <a:off x="4319315" y="4649686"/>
            <a:ext cx="1208517" cy="1148861"/>
          </a:xfrm>
          <a:prstGeom prst="roundRect">
            <a:avLst>
              <a:gd name="adj" fmla="val 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lgn="ctr">
            <a:solidFill>
              <a:schemeClr val="tx1"/>
            </a:solidFill>
            <a:round/>
          </a:ln>
          <a:effectLst>
            <a:outerShdw blurRad="63500" sx="102000" sy="102000" algn="ctr" rotWithShape="0">
              <a:prstClr val="black">
                <a:alpha val="40000"/>
              </a:prstClr>
            </a:outerShdw>
          </a:effectLst>
          <a:scene3d>
            <a:camera prst="orthographicFront">
              <a:rot lat="0" lon="0" rev="0"/>
            </a:camera>
            <a:lightRig rig="contrasting" dir="t"/>
          </a:scene3d>
          <a:sp3d prstMaterial="matte">
            <a:bevelT w="88900" h="88900"/>
          </a:sp3d>
        </p:spPr>
        <p:txBody>
          <a:bodyPr lIns="158209" tIns="79105" rIns="158209" bIns="79105" anchor="ctr"/>
          <a:lstStyle/>
          <a:p>
            <a:pPr algn="ctr">
              <a:defRPr/>
            </a:pPr>
            <a:r>
              <a:rPr lang="en-US" altLang="zh-CN" sz="4800" b="1" dirty="0" smtClean="0">
                <a:solidFill>
                  <a:schemeClr val="bg1"/>
                </a:solidFill>
                <a:latin typeface="微软雅黑" panose="020B0503020204020204" pitchFamily="34" charset="-122"/>
                <a:ea typeface="微软雅黑" panose="020B0503020204020204" pitchFamily="34" charset="-122"/>
              </a:rPr>
              <a:t>2</a:t>
            </a:r>
            <a:endParaRPr lang="zh-CN" altLang="zh-CN" sz="4800" b="1" dirty="0">
              <a:solidFill>
                <a:schemeClr val="bg1"/>
              </a:solidFill>
              <a:latin typeface="微软雅黑" panose="020B0503020204020204" pitchFamily="34" charset="-122"/>
              <a:ea typeface="微软雅黑" panose="020B0503020204020204" pitchFamily="34" charset="-122"/>
            </a:endParaRPr>
          </a:p>
        </p:txBody>
      </p:sp>
      <p:sp>
        <p:nvSpPr>
          <p:cNvPr id="24" name="Rectangle 88"/>
          <p:cNvSpPr>
            <a:spLocks noChangeArrowheads="1"/>
          </p:cNvSpPr>
          <p:nvPr/>
        </p:nvSpPr>
        <p:spPr bwMode="auto">
          <a:xfrm>
            <a:off x="5813425" y="4685665"/>
            <a:ext cx="9125585" cy="1112520"/>
          </a:xfrm>
          <a:prstGeom prst="rect">
            <a:avLst/>
          </a:prstGeom>
          <a:gradFill rotWithShape="1">
            <a:gsLst>
              <a:gs pos="0">
                <a:srgbClr val="B2B2B2"/>
              </a:gs>
              <a:gs pos="100000">
                <a:srgbClr val="FFFFFF">
                  <a:alpha val="89999"/>
                </a:srgbClr>
              </a:gs>
            </a:gsLst>
            <a:lin ang="5400000" scaled="1"/>
          </a:gradFill>
          <a:ln w="38100" algn="ctr">
            <a:solidFill>
              <a:schemeClr val="tx1"/>
            </a:solidFill>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lIns="158209" tIns="79105" rIns="158209" bIns="79105" anchor="ctr"/>
          <a:lstStyle/>
          <a:p>
            <a:pPr algn="ctr"/>
            <a:r>
              <a:rPr lang="en-US" altLang="zh-CN" b="1" dirty="0">
                <a:latin typeface="微软雅黑" panose="020B0503020204020204" pitchFamily="34" charset="-122"/>
                <a:ea typeface="微软雅黑" panose="020B0503020204020204" pitchFamily="34" charset="-122"/>
              </a:rPr>
              <a:t> </a:t>
            </a:r>
            <a:r>
              <a:rPr lang="zh-CN" altLang="en-US" sz="4000" b="1" dirty="0" smtClean="0">
                <a:latin typeface="微软雅黑" panose="020B0503020204020204" pitchFamily="34" charset="-122"/>
                <a:ea typeface="微软雅黑" panose="020B0503020204020204" pitchFamily="34" charset="-122"/>
              </a:rPr>
              <a:t>把握农村集体产权制度改革的配套政策</a:t>
            </a:r>
            <a:endParaRPr lang="zh-CN" altLang="en-US" sz="4000" b="1" dirty="0" smtClean="0">
              <a:latin typeface="微软雅黑" panose="020B0503020204020204" pitchFamily="34" charset="-122"/>
              <a:ea typeface="微软雅黑" panose="020B0503020204020204" pitchFamily="34" charset="-122"/>
            </a:endParaRPr>
          </a:p>
        </p:txBody>
      </p:sp>
      <p:sp>
        <p:nvSpPr>
          <p:cNvPr id="26" name="AutoShape 3"/>
          <p:cNvSpPr>
            <a:spLocks noChangeArrowheads="1"/>
          </p:cNvSpPr>
          <p:nvPr/>
        </p:nvSpPr>
        <p:spPr bwMode="auto">
          <a:xfrm>
            <a:off x="4319315" y="6750335"/>
            <a:ext cx="1208517" cy="1148861"/>
          </a:xfrm>
          <a:prstGeom prst="roundRect">
            <a:avLst>
              <a:gd name="adj" fmla="val 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lgn="ctr">
            <a:solidFill>
              <a:schemeClr val="tx1"/>
            </a:solidFill>
            <a:round/>
          </a:ln>
          <a:effectLst>
            <a:outerShdw blurRad="63500" sx="102000" sy="102000" algn="ctr" rotWithShape="0">
              <a:prstClr val="black">
                <a:alpha val="40000"/>
              </a:prstClr>
            </a:outerShdw>
          </a:effectLst>
          <a:scene3d>
            <a:camera prst="orthographicFront">
              <a:rot lat="0" lon="0" rev="0"/>
            </a:camera>
            <a:lightRig rig="contrasting" dir="t"/>
          </a:scene3d>
          <a:sp3d prstMaterial="matte">
            <a:bevelT w="88900" h="88900"/>
          </a:sp3d>
        </p:spPr>
        <p:txBody>
          <a:bodyPr lIns="158209" tIns="79105" rIns="158209" bIns="79105" anchor="ctr"/>
          <a:lstStyle/>
          <a:p>
            <a:pPr algn="ctr">
              <a:defRPr/>
            </a:pPr>
            <a:r>
              <a:rPr lang="en-US" altLang="zh-CN" sz="4800" b="1" dirty="0" smtClean="0">
                <a:solidFill>
                  <a:schemeClr val="bg1"/>
                </a:solidFill>
                <a:latin typeface="微软雅黑" panose="020B0503020204020204" pitchFamily="34" charset="-122"/>
                <a:ea typeface="微软雅黑" panose="020B0503020204020204" pitchFamily="34" charset="-122"/>
              </a:rPr>
              <a:t>3</a:t>
            </a:r>
            <a:endParaRPr lang="zh-CN" altLang="zh-CN" sz="4800" b="1" dirty="0">
              <a:solidFill>
                <a:schemeClr val="bg1"/>
              </a:solidFill>
              <a:latin typeface="微软雅黑" panose="020B0503020204020204" pitchFamily="34" charset="-122"/>
              <a:ea typeface="微软雅黑" panose="020B0503020204020204" pitchFamily="34" charset="-122"/>
            </a:endParaRPr>
          </a:p>
        </p:txBody>
      </p:sp>
      <p:sp>
        <p:nvSpPr>
          <p:cNvPr id="27" name="Rectangle 88"/>
          <p:cNvSpPr>
            <a:spLocks noChangeArrowheads="1"/>
          </p:cNvSpPr>
          <p:nvPr/>
        </p:nvSpPr>
        <p:spPr bwMode="auto">
          <a:xfrm>
            <a:off x="5813425" y="6786245"/>
            <a:ext cx="9125585" cy="1112520"/>
          </a:xfrm>
          <a:prstGeom prst="rect">
            <a:avLst/>
          </a:prstGeom>
          <a:gradFill rotWithShape="1">
            <a:gsLst>
              <a:gs pos="0">
                <a:srgbClr val="B2B2B2"/>
              </a:gs>
              <a:gs pos="100000">
                <a:srgbClr val="FFFFFF">
                  <a:alpha val="89999"/>
                </a:srgbClr>
              </a:gs>
            </a:gsLst>
            <a:lin ang="5400000" scaled="1"/>
          </a:gradFill>
          <a:ln w="38100" algn="ctr">
            <a:solidFill>
              <a:schemeClr val="tx1"/>
            </a:solidFill>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lIns="158209" tIns="79105" rIns="158209" bIns="79105" anchor="ctr"/>
          <a:lstStyle/>
          <a:p>
            <a:pPr algn="ctr"/>
            <a:r>
              <a:rPr lang="en-US" altLang="zh-CN" sz="4000" b="1" dirty="0" smtClean="0">
                <a:latin typeface="微软雅黑" panose="020B0503020204020204" pitchFamily="34" charset="-122"/>
                <a:ea typeface="微软雅黑" panose="020B0503020204020204" pitchFamily="34" charset="-122"/>
              </a:rPr>
              <a:t> </a:t>
            </a:r>
            <a:r>
              <a:rPr lang="zh-CN" altLang="en-US" sz="4000" b="1" dirty="0" smtClean="0">
                <a:latin typeface="微软雅黑" panose="020B0503020204020204" pitchFamily="34" charset="-122"/>
                <a:ea typeface="微软雅黑" panose="020B0503020204020204" pitchFamily="34" charset="-122"/>
              </a:rPr>
              <a:t>落实农村集体产权制度改革的推进措施</a:t>
            </a:r>
            <a:endParaRPr lang="zh-CN" altLang="en-US" sz="4000" b="1" dirty="0" smtClean="0">
              <a:latin typeface="微软雅黑" panose="020B0503020204020204" pitchFamily="34" charset="-122"/>
              <a:ea typeface="微软雅黑" panose="020B0503020204020204" pitchFamily="34" charset="-122"/>
            </a:endParaRPr>
          </a:p>
        </p:txBody>
      </p:sp>
      <p:sp>
        <p:nvSpPr>
          <p:cNvPr id="3" name="矩形 13"/>
          <p:cNvSpPr>
            <a:spLocks noChangeArrowheads="1"/>
          </p:cNvSpPr>
          <p:nvPr/>
        </p:nvSpPr>
        <p:spPr bwMode="auto">
          <a:xfrm>
            <a:off x="358715" y="21655"/>
            <a:ext cx="1476180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44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农村集体产权制度改革</a:t>
            </a:r>
            <a:endParaRPr lang="zh-CN" altLang="en-US" sz="44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1000"/>
                                        <p:tgtEl>
                                          <p:spTgt spid="11"/>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Left)">
                                      <p:cBhvr>
                                        <p:cTn id="17" dur="500"/>
                                        <p:tgtEl>
                                          <p:spTgt spid="14"/>
                                        </p:tgtEl>
                                      </p:cBhvr>
                                    </p:animEffect>
                                  </p:childTnLst>
                                </p:cTn>
                              </p:par>
                            </p:childTnLst>
                          </p:cTn>
                        </p:par>
                        <p:par>
                          <p:cTn id="18" fill="hold">
                            <p:stCondLst>
                              <p:cond delay="2500"/>
                            </p:stCondLst>
                            <p:childTnLst>
                              <p:par>
                                <p:cTn id="19" presetID="21"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heel(1)">
                                      <p:cBhvr>
                                        <p:cTn id="21" dur="1000"/>
                                        <p:tgtEl>
                                          <p:spTgt spid="22"/>
                                        </p:tgtEl>
                                      </p:cBhvr>
                                    </p:animEffect>
                                  </p:childTnLst>
                                </p:cTn>
                              </p:par>
                            </p:childTnLst>
                          </p:cTn>
                        </p:par>
                        <p:par>
                          <p:cTn id="22" fill="hold">
                            <p:stCondLst>
                              <p:cond delay="3500"/>
                            </p:stCondLst>
                            <p:childTnLst>
                              <p:par>
                                <p:cTn id="23" presetID="1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slide(fromLeft)">
                                      <p:cBhvr>
                                        <p:cTn id="25" dur="500"/>
                                        <p:tgtEl>
                                          <p:spTgt spid="24"/>
                                        </p:tgtEl>
                                      </p:cBhvr>
                                    </p:animEffect>
                                  </p:childTnLst>
                                </p:cTn>
                              </p:par>
                            </p:childTnLst>
                          </p:cTn>
                        </p:par>
                        <p:par>
                          <p:cTn id="26" fill="hold">
                            <p:stCondLst>
                              <p:cond delay="4000"/>
                            </p:stCondLst>
                            <p:childTnLst>
                              <p:par>
                                <p:cTn id="27" presetID="21"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heel(1)">
                                      <p:cBhvr>
                                        <p:cTn id="29" dur="1000"/>
                                        <p:tgtEl>
                                          <p:spTgt spid="26"/>
                                        </p:tgtEl>
                                      </p:cBhvr>
                                    </p:animEffect>
                                  </p:childTnLst>
                                </p:cTn>
                              </p:par>
                            </p:childTnLst>
                          </p:cTn>
                        </p:par>
                        <p:par>
                          <p:cTn id="30" fill="hold">
                            <p:stCondLst>
                              <p:cond delay="5000"/>
                            </p:stCondLst>
                            <p:childTnLst>
                              <p:par>
                                <p:cTn id="31" presetID="1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slide(fromLeft)">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bldLvl="0" animBg="1"/>
      <p:bldP spid="24" grpId="0" bldLvl="0" animBg="1"/>
      <p:bldP spid="2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第二，关于产权界定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56360" y="3102610"/>
            <a:ext cx="12161520" cy="3396615"/>
          </a:xfrm>
          <a:prstGeom prst="rect">
            <a:avLst/>
          </a:prstGeom>
          <a:noFill/>
        </p:spPr>
        <p:txBody>
          <a:bodyPr wrap="square" rtlCol="0">
            <a:spAutoFit/>
          </a:bodyPr>
          <a:p>
            <a:pPr algn="just" fontAlgn="auto">
              <a:lnSpc>
                <a:spcPct val="150000"/>
              </a:lnSpc>
            </a:pPr>
            <a:r>
              <a:rPr lang="en-US" altLang="zh-CN"/>
              <a:t>        </a:t>
            </a:r>
            <a:r>
              <a:rPr lang="zh-CN" altLang="en-US" sz="2800">
                <a:latin typeface="微软雅黑" panose="020B0503020204020204" pitchFamily="34" charset="-122"/>
                <a:ea typeface="微软雅黑" panose="020B0503020204020204" pitchFamily="34" charset="-122"/>
              </a:rPr>
              <a:t>产权制度是社会主义市场经济的基石。农村集体产权制度改革就是要建立归属清晰、权能完整、流转顺畅、保护严格的中国特色社会主义农村集体产权制度，这里面首先要解决归属清晰的问题，就是要明确集体资产的产权归属，而集体资产权属不清问题一直存在，需要在这次产权制度改革中界定清楚。产权界定过程中，要注意解决两个方面问题。</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438275"/>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第二，关于产权界定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246380" y="2520950"/>
            <a:ext cx="12161520" cy="811530"/>
          </a:xfrm>
          <a:prstGeom prst="rect">
            <a:avLst/>
          </a:prstGeom>
          <a:noFill/>
        </p:spPr>
        <p:txBody>
          <a:bodyPr wrap="square" rtlCol="0">
            <a:spAutoFit/>
          </a:bodyPr>
          <a:p>
            <a:pPr fontAlgn="auto">
              <a:lnSpc>
                <a:spcPct val="150000"/>
              </a:lnSpc>
            </a:pPr>
            <a:r>
              <a:rPr lang="en-US" altLang="zh-CN"/>
              <a:t>        </a:t>
            </a:r>
            <a:r>
              <a:rPr sz="2800">
                <a:solidFill>
                  <a:srgbClr val="FF0000"/>
                </a:solidFill>
                <a:latin typeface="微软雅黑" panose="020B0503020204020204" pitchFamily="34" charset="-122"/>
                <a:ea typeface="微软雅黑" panose="020B0503020204020204" pitchFamily="34" charset="-122"/>
              </a:rPr>
              <a:t>一</a:t>
            </a:r>
            <a:r>
              <a:rPr lang="zh-CN" sz="2800">
                <a:solidFill>
                  <a:srgbClr val="FF0000"/>
                </a:solidFill>
                <a:latin typeface="微软雅黑" panose="020B0503020204020204" pitchFamily="34" charset="-122"/>
                <a:ea typeface="微软雅黑" panose="020B0503020204020204" pitchFamily="34" charset="-122"/>
              </a:rPr>
              <a:t>、</a:t>
            </a:r>
            <a:r>
              <a:rPr sz="2800">
                <a:solidFill>
                  <a:srgbClr val="FF0000"/>
                </a:solidFill>
                <a:latin typeface="微软雅黑" panose="020B0503020204020204" pitchFamily="34" charset="-122"/>
                <a:ea typeface="微软雅黑" panose="020B0503020204020204" pitchFamily="34" charset="-122"/>
              </a:rPr>
              <a:t>解决好不同层级集体经济组织产权归属问题</a:t>
            </a:r>
            <a:endParaRPr sz="280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932815" y="3585845"/>
            <a:ext cx="12985115" cy="468947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把农村集体资产的所有权确权到不同层级的农村集体经济组织成员集体，并依法由农村集体经济组织代表集体行使所有权。属于村民小组（原生产队）农民集体所有的，界定为组集体经济组织资产；属于村（原生产大队）农民集体所有的，界定为村集体经济组织资产，分别属于村内两个以上农民集体所有的，界定为村内各该集体经济组织共同所有，并明确各集体经济组织享有的资产份额；属于乡镇（原人民公社）农民集体所有的，界定为乡镇集体经济组织资产。集体资产所有权确权要严格按照产权归属进行，不能打乱原集体所有的界限。</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第二，关于产权界定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91135" y="2774315"/>
            <a:ext cx="12161520" cy="811530"/>
          </a:xfrm>
          <a:prstGeom prst="rect">
            <a:avLst/>
          </a:prstGeom>
          <a:noFill/>
        </p:spPr>
        <p:txBody>
          <a:bodyPr wrap="square" rtlCol="0">
            <a:spAutoFit/>
          </a:bodyPr>
          <a:p>
            <a:pPr fontAlgn="auto">
              <a:lnSpc>
                <a:spcPct val="150000"/>
              </a:lnSpc>
            </a:pPr>
            <a:r>
              <a:rPr lang="en-US" altLang="zh-CN"/>
              <a:t>       </a:t>
            </a:r>
            <a:r>
              <a:rPr lang="en-US" altLang="zh-CN" sz="2800"/>
              <a:t> </a:t>
            </a:r>
            <a:r>
              <a:rPr sz="2800">
                <a:solidFill>
                  <a:srgbClr val="FF0000"/>
                </a:solidFill>
                <a:latin typeface="微软雅黑" panose="020B0503020204020204" pitchFamily="34" charset="-122"/>
                <a:ea typeface="微软雅黑" panose="020B0503020204020204" pitchFamily="34" charset="-122"/>
              </a:rPr>
              <a:t>二、解决好集体资产与国有资产边界问题</a:t>
            </a:r>
            <a:endParaRPr sz="280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007110" y="3881755"/>
            <a:ext cx="12161520" cy="210375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这里面涉及到集体土地与国有土地、集体林地与国有林地、集体草原与国有草原、滩涂等边界划分和产权归属方面问题，还涉及到教育、卫生、文化、体育、养老等方面的基础设施产权归属问题。</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第二，关于产权界定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148330"/>
            <a:ext cx="12161520" cy="404304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对于资源性资产归属不清问题，要按照“谁主张、谁举证”的原则，同时充分考虑资源形成的历史沿革，从兼顾国家与集体利益和维护农村社会和谐稳定的大局出发，依法依规，积极稳妥予以界定；对经营性资产和非经营性资产权属不清问题，按照“谁投资、谁所有”的原则，同时充分考虑资产形成过程，从有利于管理的实际出发，尊重历史，照顾现实，与有关单位和部门一起，依法依规、科学合理地确定集体资产权属。</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第二，关于产权界定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585845"/>
            <a:ext cx="12161520" cy="2750185"/>
          </a:xfrm>
          <a:prstGeom prst="rect">
            <a:avLst/>
          </a:prstGeom>
          <a:noFill/>
        </p:spPr>
        <p:txBody>
          <a:bodyPr wrap="square" rtlCol="0">
            <a:spAutoFit/>
          </a:bodyPr>
          <a:p>
            <a:pPr algn="just" fontAlgn="auto">
              <a:lnSpc>
                <a:spcPct val="150000"/>
              </a:lnSpc>
            </a:pPr>
            <a:r>
              <a:rPr lang="en-US" altLang="zh-CN"/>
              <a:t>       </a:t>
            </a:r>
            <a:r>
              <a:rPr lang="en-US" altLang="zh-CN" sz="2800"/>
              <a:t> </a:t>
            </a:r>
            <a:r>
              <a:rPr sz="2800">
                <a:latin typeface="微软雅黑" panose="020B0503020204020204" pitchFamily="34" charset="-122"/>
                <a:ea typeface="微软雅黑" panose="020B0503020204020204" pitchFamily="34" charset="-122"/>
              </a:rPr>
              <a:t>产权界定中要切实避免引发矛盾和纠纷，一时难以界定清楚的，暂时维持现状，留待以后条件成熟时再行解决。这里要重点强调一下，对于政府支持集体经济发展的拨款、减免税费等形成的资产，应确定为农村集体经济组织所有。</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第三，关于资产价值</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56360" y="3585845"/>
            <a:ext cx="12161520" cy="145732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农村集体产权制度改革将集体资产分为资源性资产、经营性资产和非经营性资产三类，便于分类处理，其价值确认也要分类进行。</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第三，关于资产价值</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264920" y="3013075"/>
            <a:ext cx="12161520" cy="533590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资源性资产一般不确认价值，也不进行会计核算，平时只进行确权、登记、备查，在所有权和经营权转移变现时，如土地被征收、发包、投资入股等时候，才按实际确认价值。经营性资产和非经营性资产一般按账面记录确认价值，账面价值与实际价值不一致怎么办，通常情况按财务会计制度规定调整账目，达到账款相符、账实相符，这方面规定很清楚，我仅就是否需要进行价值评估深入讲解一下：从理论上讲，对于严重背离账面价值的资产，同时又没有可以参考的同类资产市值，应该通过资产评估纠正严重扭曲的账面价值，回归到正常的价值水平。</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第三，关于资产价值</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20165" y="2811780"/>
            <a:ext cx="12161520" cy="468947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但从实际情况看，许多地方实物资产的账面价值都没有随市值而调整，也没有计提累计折旧，与实际情况严重不符，农村集体产权制度改革时，是否需要进行价值评估，首先应尊重群众意愿，农民群众集体讨论认为确实需要评估的，要聘请有资质的中介机构进行价值评估，认为不需要评估的，仍按财务会计制度规定加强核算，规范管理。因为无论评估与否，都不影响产权制度改革，集体资产股权是按份折股到户的，不是按价值折股量化的，不影响农户的实际利益，但在集体资产处置时，一般需要进行价值评估。</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第三，关于资产价值</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01750" y="2955925"/>
            <a:ext cx="12161520" cy="468947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例如某项经营性资产在产权制度改革时设置为100个股权，每人可分得1个股权，那么每个人都享有这项资产的百分之一份额，无论是账面价值的10万元，还是评估价值的100万元，暂时都与农民关系不大，只有到这项资产处置变现时，才与农民息息相关，农民才能按份额分得资金，此时农民对资产价值就会非常关注，如果不进行价值评估，无论处置价值是多少，农民可能都会觉得有问题，村干部也可能会觉得很冤枉，所以应适时引入第三方进行价值评估。</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第四，关于成员认定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56360" y="3585845"/>
            <a:ext cx="12161520" cy="145732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这是农村集体产权制度改革焦点和难点问题。国家在总结各省经验的基础上，做出了尊重历史、兼顾现实、程序规范、群众认可的原则性规定。</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431165" y="239395"/>
            <a:ext cx="93440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一、明确农村集体产权制度改革的目标任务</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038860" y="3554730"/>
            <a:ext cx="13023215" cy="2491740"/>
          </a:xfrm>
          <a:prstGeom prst="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indent="360045" algn="just" fontAlgn="auto">
              <a:lnSpc>
                <a:spcPct val="150000"/>
              </a:lnSpc>
              <a:spcBef>
                <a:spcPts val="0"/>
              </a:spcBef>
              <a:spcAft>
                <a:spcPts val="100"/>
              </a:spcAft>
            </a:pPr>
            <a:r>
              <a:rPr lang="en-US" altLang="zh-CN" sz="4000" b="1"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农村集体产权制度改革是中央部署的又一项管长远、管全局的重大改革，是农村的深刻制度创新，标志着农村改革进入了深水区，既要履职尽责、迎难而上、勇挑重担，又要坚守底线、依靠群众、稳妥推进。</a:t>
            </a:r>
            <a:endParaRPr lang="zh-CN" altLang="en-US" sz="32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第四，关于成员认定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56360" y="3363595"/>
            <a:ext cx="12161520" cy="404304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汪洋副总理在全国农村集体产权制度改革电视电话会议上指出，由于各地情况差别极大，很难出台一个全国都适用、“包打天下”的成员身份确认办法，估计各省也很难出台这个办法。省里提倡以县为单位出台一个成员身份认定的指导性意见，因为县域范围内情况差别相对较小，相对容易做到统一标准。实际认定成员资格，决定权在农村集体经济组织，县乡应加强指导，防止跑偏。</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第四，关于成员认定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99820" y="3175000"/>
            <a:ext cx="12433300" cy="404304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rgbClr val="FF0000"/>
                </a:solidFill>
                <a:latin typeface="微软雅黑" panose="020B0503020204020204" pitchFamily="34" charset="-122"/>
                <a:ea typeface="微软雅黑" panose="020B0503020204020204" pitchFamily="34" charset="-122"/>
              </a:rPr>
              <a:t>一是抓住关键节点。</a:t>
            </a:r>
            <a:r>
              <a:rPr sz="2800">
                <a:latin typeface="微软雅黑" panose="020B0503020204020204" pitchFamily="34" charset="-122"/>
                <a:ea typeface="微软雅黑" panose="020B0503020204020204" pitchFamily="34" charset="-122"/>
              </a:rPr>
              <a:t>农村集体经济组织最大的资产就是土地，虽然有的地方已经没有土地，但是现有的资产绝大多数是因土地被征占而转换来的，无论是向前追溯历史，还是面对当下的实际情况，农村土地承包关系都是集体经济组织成员身份界定重要依据之一，要牢牢把握这个关键点，在此基础上，按照国家规定的原则，统筹考虑户籍关系、对集体积累的贡献等因素，协调平衡各方利益，组好农村集体经济组织成员身份确认工作，解决成员边界不清问题。</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第四，关于成员认定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01115" y="310261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rgbClr val="FF0000"/>
                </a:solidFill>
                <a:latin typeface="微软雅黑" panose="020B0503020204020204" pitchFamily="34" charset="-122"/>
                <a:ea typeface="微软雅黑" panose="020B0503020204020204" pitchFamily="34" charset="-122"/>
              </a:rPr>
              <a:t>二是尊重群众意愿。</a:t>
            </a:r>
            <a:r>
              <a:rPr sz="2800">
                <a:latin typeface="微软雅黑" panose="020B0503020204020204" pitchFamily="34" charset="-122"/>
                <a:ea typeface="微软雅黑" panose="020B0503020204020204" pitchFamily="34" charset="-122"/>
              </a:rPr>
              <a:t>农民群众既是集体产权制度改革的受益者，更是推进改革的主体。要充分发挥农民群众的主体作用，积极支持农民群众的创新创造，把选择权交给农民。对于法律法规政策有明确规定的，如政策性移民等，可直接界定为成员；没有规定的，是不是成员要经民主讨论确认，可以“一组一策”、“一村一策”、“一乡一策”。</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第四，关于成员认定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172845" y="3340100"/>
            <a:ext cx="12451715" cy="339661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要相信农民群众的智慧，尊重他们的权力，让他们说了算，政府和部门可以给予一些原则性的指导意见，也可以示范引导，但不能越俎代庖，包办代替，一定要对界定结果认真审核，严格把关。提倡农村集体经济组织成员家庭今后的新增人口，通过分享家庭内拥有的集体资产权益的办法，按章程获得集体资产份额和集体成员身份。</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第四，关于成员认定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01115" y="3340100"/>
            <a:ext cx="12161520" cy="404304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rgbClr val="FF0000"/>
                </a:solidFill>
                <a:latin typeface="微软雅黑" panose="020B0503020204020204" pitchFamily="34" charset="-122"/>
                <a:ea typeface="微软雅黑" panose="020B0503020204020204" pitchFamily="34" charset="-122"/>
              </a:rPr>
              <a:t>三是兼顾好弱势群体。</a:t>
            </a:r>
            <a:r>
              <a:rPr sz="2800">
                <a:latin typeface="微软雅黑" panose="020B0503020204020204" pitchFamily="34" charset="-122"/>
                <a:ea typeface="微软雅黑" panose="020B0503020204020204" pitchFamily="34" charset="-122"/>
              </a:rPr>
              <a:t>成员身份界定要体现公平效率原则。既要得到多数人认可，又要防止多数人侵犯少数人权益问题，切实保护妇女合法权益。这方面说起来容易，做起来很难，从土地补偿费分配上访反映情况看，被征地的农村集体经济组织成员都希望分钱的人越少越好，特别是一些村组受家族势力影响，甚至是黑恶势力干扰，就会找出各种理由和借口，剥夺少数人权益。</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第四，关于成员认定</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01115" y="3340100"/>
            <a:ext cx="12161520" cy="275018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latin typeface="微软雅黑" panose="020B0503020204020204" pitchFamily="34" charset="-122"/>
                <a:ea typeface="微软雅黑" panose="020B0503020204020204" pitchFamily="34" charset="-122"/>
              </a:rPr>
              <a:t>农村集体产权制度改革和土地补偿费分配情况类似，县乡两级要详实了解掌握村组人员情况，加强宣传培训和督查指导，积极探索寻找更好的解决办法。大家回去后在成员身份界定的问题上不要太纠结，你要相信老百姓是有办法的，只要老百姓认账，这个办法就是可行的。</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第五，关于股权设置</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01115" y="3340100"/>
            <a:ext cx="12271375"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科学设置股权是稳妥推进农村集体产权制度改革的关键步骤。股权设置得好，可以避免改革产生问题，促进改革深入开展，反之容易产生矛盾，甚至有些矛盾不可调和。这里首先纠正一个认识上的误区，农村集体资产不是农村集体经济组织所有的资产，而是属于农民集体所有的资产，农村集体经济组织只是依法行使所有权。</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第五，关于股权设置</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190625" y="2900680"/>
            <a:ext cx="12452350" cy="533590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农村集体产权制度改革就是将集体资产由原来的集体经济组织成员共同共有改革为按份共有，不是将集体资产分光吃净，成员怎么样按份所有？需要将集体资产设置成股权，股权设置应以成员股为主，是否设置集体股由本集体经济组织成员民主讨论决定。成员股到底怎么设置，在全国范围也不尽相同，有的针对成员身份设置人口股，有的针对成员历史贡献设置农龄股，有的针对成员对城镇化贡献设置房屋股，有的针对促进土地流转实现规模经营设置土地股等等，各地股权设置千差万别，但每种股权设置都是根据本集体的实际情况，照顾大多数人的利益，避免产生矛盾和问题，积极推进改革的有效措施。</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第五，关于股权设置</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01115" y="3041015"/>
            <a:ext cx="12161520" cy="468947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我省在股权设置时，也应根据集体经济组织的实际情况，民主讨论，集思广益，充分发挥基层和农民群众的聪明智慧，尽可能地把股权设置得科学合理，坚持一村一策，不得搞齐步走，一刀切。集体股是否设置问题，这方面争议较大，有的认为设置集体股会导致农村集体产权制度改革不彻底，有的认为设置集体股容易滋生基层干部腐败，但不设置集体股村级生产公益事业的投入又难以解决，虽然可以一事一议，但一事一议政策从开始实施以来就存在事难议、议难成、成难行的问题。</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第五，关于股权设置</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591310" y="2628265"/>
            <a:ext cx="12161520" cy="491045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endParaRPr>
              <a:solidFill>
                <a:schemeClr val="tx1"/>
              </a:solidFill>
              <a:effectLst/>
              <a:latin typeface="微软雅黑" panose="020B0503020204020204" pitchFamily="34" charset="-122"/>
              <a:ea typeface="微软雅黑" panose="020B0503020204020204" pitchFamily="34" charset="-122"/>
            </a:endParaRPr>
          </a:p>
          <a:p>
            <a:pPr fontAlgn="auto">
              <a:lnSpc>
                <a:spcPct val="150000"/>
              </a:lnSpc>
            </a:pPr>
            <a:r>
              <a:rPr>
                <a:solidFill>
                  <a:schemeClr val="tx1"/>
                </a:solidFill>
                <a:effectLst/>
                <a:latin typeface="微软雅黑" panose="020B0503020204020204" pitchFamily="34" charset="-122"/>
                <a:ea typeface="微软雅黑" panose="020B0503020204020204" pitchFamily="34" charset="-122"/>
              </a:rPr>
              <a:t>     </a:t>
            </a:r>
            <a:endParaRPr>
              <a:solidFill>
                <a:schemeClr val="tx1"/>
              </a:solidFill>
              <a:effectLst/>
              <a:latin typeface="微软雅黑" panose="020B0503020204020204" pitchFamily="34" charset="-122"/>
              <a:ea typeface="微软雅黑" panose="020B0503020204020204" pitchFamily="34" charset="-122"/>
            </a:endParaRPr>
          </a:p>
          <a:p>
            <a:pPr fontAlgn="auto">
              <a:lnSpc>
                <a:spcPct val="150000"/>
              </a:lnSpc>
            </a:pPr>
            <a:endParaRPr>
              <a:solidFill>
                <a:schemeClr val="tx1"/>
              </a:solidFill>
              <a:effectLst/>
              <a:latin typeface="微软雅黑" panose="020B0503020204020204" pitchFamily="34" charset="-122"/>
              <a:ea typeface="微软雅黑" panose="020B0503020204020204" pitchFamily="34" charset="-122"/>
            </a:endParaRPr>
          </a:p>
          <a:p>
            <a:pPr algn="just" fontAlgn="auto">
              <a:lnSpc>
                <a:spcPct val="150000"/>
              </a:lnSpc>
            </a:pPr>
            <a:r>
              <a:rPr>
                <a:solidFill>
                  <a:schemeClr val="tx1"/>
                </a:solidFill>
                <a:effectLst/>
                <a:latin typeface="微软雅黑" panose="020B0503020204020204" pitchFamily="34" charset="-122"/>
                <a:ea typeface="微软雅黑" panose="020B0503020204020204" pitchFamily="34" charset="-122"/>
              </a:rPr>
              <a:t>      </a:t>
            </a:r>
            <a:r>
              <a:rPr sz="2800">
                <a:solidFill>
                  <a:schemeClr val="tx1"/>
                </a:solidFill>
                <a:effectLst/>
                <a:latin typeface="微软雅黑" panose="020B0503020204020204" pitchFamily="34" charset="-122"/>
                <a:ea typeface="微软雅黑" panose="020B0503020204020204" pitchFamily="34" charset="-122"/>
              </a:rPr>
              <a:t>我们提倡城中村可以不设置集体股，因为城中村公益设施建设都纳入了城镇规划，由财政负担，无需集体投入。其他村可以设置集体股，但不得超过规定比例，集体股主要用于发展壮大集体经济和公益事业投入，取之于民，用之于民。</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6" name="云形标注 5"/>
          <p:cNvSpPr/>
          <p:nvPr/>
        </p:nvSpPr>
        <p:spPr>
          <a:xfrm>
            <a:off x="4977765" y="2260600"/>
            <a:ext cx="8775065" cy="16916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34" charset="-122"/>
                <a:ea typeface="微软雅黑" panose="020B0503020204020204" pitchFamily="34" charset="-122"/>
              </a:rPr>
              <a:t>是否应该设置集体股？</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一、明确农村集体产权制度改革的目标任务</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一、明晰改革思路</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112520" y="3363595"/>
            <a:ext cx="12894945" cy="4043045"/>
          </a:xfrm>
          <a:prstGeom prst="rect">
            <a:avLst/>
          </a:prstGeom>
          <a:noFill/>
        </p:spPr>
        <p:txBody>
          <a:bodyPr wrap="square" rtlCol="0">
            <a:spAutoFit/>
          </a:bodyPr>
          <a:p>
            <a:pPr algn="just" fontAlgn="auto">
              <a:lnSpc>
                <a:spcPct val="150000"/>
              </a:lnSpc>
            </a:pPr>
            <a:r>
              <a:rPr lang="en-US" altLang="zh-CN"/>
              <a:t>        </a:t>
            </a:r>
            <a:r>
              <a:rPr lang="zh-CN" altLang="en-US" sz="2800">
                <a:latin typeface="微软雅黑" panose="020B0503020204020204" pitchFamily="34" charset="-122"/>
                <a:ea typeface="微软雅黑" panose="020B0503020204020204" pitchFamily="34" charset="-122"/>
              </a:rPr>
              <a:t>坚持农村基本经营制度和集体所有制不动摇，以摸清农村集体家底、维护农村集体经济组织成员权利为目的，以清产核资、成员确认、股权设置、资产量化、法人登记和收益分配为主要内容，以推进集体经营性资产折股量化为重点任务，以发展股份合作等多种形式的合作与联合为导向，以保护农村集体经济组织及其成员合法权益为核心，赋予农民对集体资产股权占有、收益、继承、有偿退出及抵押、担保等权能。</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第五，关于股权设置</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591310" y="2646045"/>
            <a:ext cx="12161520" cy="491045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endParaRPr>
              <a:solidFill>
                <a:schemeClr val="tx1"/>
              </a:solidFill>
              <a:effectLst/>
              <a:latin typeface="微软雅黑" panose="020B0503020204020204" pitchFamily="34" charset="-122"/>
              <a:ea typeface="微软雅黑" panose="020B0503020204020204" pitchFamily="34" charset="-122"/>
            </a:endParaRPr>
          </a:p>
          <a:p>
            <a:pPr fontAlgn="auto">
              <a:lnSpc>
                <a:spcPct val="150000"/>
              </a:lnSpc>
            </a:pPr>
            <a:r>
              <a:rPr>
                <a:solidFill>
                  <a:schemeClr val="tx1"/>
                </a:solidFill>
                <a:effectLst/>
                <a:latin typeface="微软雅黑" panose="020B0503020204020204" pitchFamily="34" charset="-122"/>
                <a:ea typeface="微软雅黑" panose="020B0503020204020204" pitchFamily="34" charset="-122"/>
              </a:rPr>
              <a:t>     </a:t>
            </a:r>
            <a:endParaRPr>
              <a:solidFill>
                <a:schemeClr val="tx1"/>
              </a:solidFill>
              <a:effectLst/>
              <a:latin typeface="微软雅黑" panose="020B0503020204020204" pitchFamily="34" charset="-122"/>
              <a:ea typeface="微软雅黑" panose="020B0503020204020204" pitchFamily="34" charset="-122"/>
            </a:endParaRPr>
          </a:p>
          <a:p>
            <a:pPr fontAlgn="auto">
              <a:lnSpc>
                <a:spcPct val="150000"/>
              </a:lnSpc>
            </a:pPr>
            <a:endParaRPr>
              <a:solidFill>
                <a:schemeClr val="tx1"/>
              </a:solidFill>
              <a:effectLst/>
              <a:latin typeface="微软雅黑" panose="020B0503020204020204" pitchFamily="34" charset="-122"/>
              <a:ea typeface="微软雅黑" panose="020B0503020204020204" pitchFamily="34" charset="-122"/>
            </a:endParaRPr>
          </a:p>
          <a:p>
            <a:pPr algn="just" fontAlgn="auto">
              <a:lnSpc>
                <a:spcPct val="150000"/>
              </a:lnSpc>
            </a:pPr>
            <a:r>
              <a:rPr>
                <a:solidFill>
                  <a:schemeClr val="tx1"/>
                </a:solidFill>
                <a:effectLst/>
                <a:latin typeface="微软雅黑" panose="020B0503020204020204" pitchFamily="34" charset="-122"/>
                <a:ea typeface="微软雅黑" panose="020B0503020204020204" pitchFamily="34" charset="-122"/>
              </a:rPr>
              <a:t>      </a:t>
            </a:r>
            <a:r>
              <a:rPr sz="2800">
                <a:solidFill>
                  <a:schemeClr val="tx1"/>
                </a:solidFill>
                <a:effectLst/>
                <a:latin typeface="微软雅黑" panose="020B0503020204020204" pitchFamily="34" charset="-122"/>
                <a:ea typeface="微软雅黑" panose="020B0503020204020204" pitchFamily="34" charset="-122"/>
              </a:rPr>
              <a:t>这里做个简要说明。公积公益金提取比例一般很小，而集体股相对多一些，同时公积公益金有专门规定的用途，而集体股的用途需要集体经济组织章程做出规定，二者可能会不一致，不能混为一谈。最终是否设置集体股，应由本集体经济组织民主讨论决定。</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6" name="云形标注 5"/>
          <p:cNvSpPr/>
          <p:nvPr/>
        </p:nvSpPr>
        <p:spPr>
          <a:xfrm>
            <a:off x="4977765" y="2247900"/>
            <a:ext cx="8775065" cy="16916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34" charset="-122"/>
                <a:ea typeface="微软雅黑" panose="020B0503020204020204" pitchFamily="34" charset="-122"/>
              </a:rPr>
              <a:t>集体可以提取公积公益金，还需要保留集体股吗？</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第五，关于股权设置</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263650" y="340995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股权设置是针对集体净资产而言，到底有多少净资产才能进行股权设置，没有统一的政策规定，由集体经济组织自主决定，同时要统筹考虑老股金问题，把老股金折算成现有股权，优先量化给持股人。集体净资产是负数的地方，不需要、也没必要设置股权，不能通过农村集体产权制度改革给成员分债务。</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第五，关于股权设置</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591310" y="3289935"/>
            <a:ext cx="12385040" cy="419036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endParaRPr>
              <a:solidFill>
                <a:schemeClr val="tx1"/>
              </a:solidFill>
              <a:effectLst/>
              <a:latin typeface="微软雅黑" panose="020B0503020204020204" pitchFamily="34" charset="-122"/>
              <a:ea typeface="微软雅黑" panose="020B0503020204020204" pitchFamily="34" charset="-122"/>
            </a:endParaRPr>
          </a:p>
          <a:p>
            <a:pPr fontAlgn="auto">
              <a:lnSpc>
                <a:spcPct val="150000"/>
              </a:lnSpc>
            </a:pPr>
            <a:r>
              <a:rPr>
                <a:solidFill>
                  <a:schemeClr val="tx1"/>
                </a:solidFill>
                <a:effectLst/>
                <a:latin typeface="微软雅黑" panose="020B0503020204020204" pitchFamily="34" charset="-122"/>
                <a:ea typeface="微软雅黑" panose="020B0503020204020204" pitchFamily="34" charset="-122"/>
              </a:rPr>
              <a:t>     </a:t>
            </a:r>
            <a:endParaRPr>
              <a:solidFill>
                <a:schemeClr val="tx1"/>
              </a:solidFill>
              <a:effectLst/>
              <a:latin typeface="微软雅黑" panose="020B0503020204020204" pitchFamily="34" charset="-122"/>
              <a:ea typeface="微软雅黑" panose="020B0503020204020204" pitchFamily="34" charset="-122"/>
            </a:endParaRPr>
          </a:p>
          <a:p>
            <a:pPr algn="just" fontAlgn="auto">
              <a:lnSpc>
                <a:spcPct val="150000"/>
              </a:lnSpc>
            </a:pPr>
            <a:r>
              <a:rPr>
                <a:solidFill>
                  <a:schemeClr val="tx1"/>
                </a:solidFill>
                <a:effectLst/>
                <a:latin typeface="微软雅黑" panose="020B0503020204020204" pitchFamily="34" charset="-122"/>
                <a:ea typeface="微软雅黑" panose="020B0503020204020204" pitchFamily="34" charset="-122"/>
              </a:rPr>
              <a:t>      </a:t>
            </a:r>
            <a:r>
              <a:rPr sz="2800">
                <a:solidFill>
                  <a:schemeClr val="tx1"/>
                </a:solidFill>
                <a:effectLst/>
                <a:latin typeface="微软雅黑" panose="020B0503020204020204" pitchFamily="34" charset="-122"/>
                <a:ea typeface="微软雅黑" panose="020B0503020204020204" pitchFamily="34" charset="-122"/>
              </a:rPr>
              <a:t>答案是肯定的，也要按照全省统一部署，积极推进农村集体产权制度改革，完成集体资产清产核资和成员身份界定后，暂时不需要向前推进，等以后有了净资产，再按规定的步骤组织实施。无论改革推进到哪步，在全省开展农村集体经济组织注册登记时，都可以申请注册登记。</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227" name=" 227"/>
          <p:cNvSpPr/>
          <p:nvPr/>
        </p:nvSpPr>
        <p:spPr>
          <a:xfrm>
            <a:off x="5838825" y="2061210"/>
            <a:ext cx="8136890" cy="1868805"/>
          </a:xfrm>
          <a:prstGeom prst="wedgeEllipseCallout">
            <a:avLst>
              <a:gd name="adj1" fmla="val -25046"/>
              <a:gd name="adj2" fmla="val 656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dirty="0">
                <a:solidFill>
                  <a:srgbClr val="FFFFFF"/>
                </a:solidFill>
                <a:latin typeface="微软雅黑" panose="020B0503020204020204" pitchFamily="34" charset="-122"/>
                <a:ea typeface="微软雅黑" panose="020B0503020204020204" pitchFamily="34" charset="-122"/>
              </a:rPr>
              <a:t>那么净负债的农村集体经济组织是否也要进行产权制度改革呢？</a:t>
            </a:r>
            <a:endParaRPr lang="zh-CN" altLang="en-US"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第六，关于股权管理</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425825"/>
            <a:ext cx="12161520" cy="275018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农村集体资产股权设置和折股到户，着重体现了成员集体所有和特有的社区性，严格限定在集体经济组织内部进行，与工商企业的股份制改造有着本质不同，不能吸纳社会资本参与集体产权制度改革，这是巩固社会主义公有制、完善农村基本经营制度的必然要求。</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第六，关于股权管理</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57630" y="4248150"/>
            <a:ext cx="12395200" cy="275018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从长远来讲，应该实行动态管理，让股权在更大范围的流转。但是现阶段，兄弟省份经过多年探索积累了宝贵经验，国家也有明确的政策导向，提倡实行静态管理，否则，实行动态管理就会频繁调整，不仅会导致反复折腾、劳民伤财，而且会产生民心不稳、引发矛盾，还可能给外部资本侵占带来可乘之机。</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220" name=" 220"/>
          <p:cNvSpPr/>
          <p:nvPr/>
        </p:nvSpPr>
        <p:spPr>
          <a:xfrm>
            <a:off x="1590675" y="2927985"/>
            <a:ext cx="7371080" cy="79184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b="1">
                <a:solidFill>
                  <a:srgbClr val="FFFFFF"/>
                </a:solidFill>
              </a:rPr>
              <a:t>采取什么样方式管理股权才是最合适的？</a:t>
            </a:r>
            <a:endParaRPr lang="zh-CN" altLang="en-US"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第六，关于股权管理</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19530" y="3161665"/>
            <a:ext cx="12235180" cy="404304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实行静态管理，可以保持股权相对稳定，是没有改革经验地方的最佳选择，但是最终的决定权还在老百姓手里。这种静态不是绝对的，而是相对的，成员的股权可以在本集体经济组织内部进行有偿转让，但一定要控制好受让方占有的股权比重，同时个人股也可以继承，还可由本集体经济组织赎回，无论发生哪种方式产生股权流动，都必须按照章程规定履行程序，该登记的登记，该换证的换证，不得私下交易。</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第六，关于股权管理</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19530" y="3216275"/>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无论采取哪种股权管理方式，都要建立集体资产股权登记制度，详实记载农村集体经济组织成员持有的集体资产股份取得、继承、抵押、担保、交易、收益等信息，出具股权证书。股权证书的样式、内容、发放、管理等省里将做出专门规定，作为农村集体产权制度改革的配套政策，在适当的时候印发。</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第七，关于收益分配</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442970"/>
            <a:ext cx="12161520" cy="210375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实现按股分红是农村集体产权制度改革成果的直接体现。收益分配是个老话题，从农村集体经济组织成立开始就一直存在，农村改革开放以前实行按劳分配，分配的依据是“工分”，而且落实得很好。</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第七，关于收益分配</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50645" y="3425190"/>
            <a:ext cx="12161520" cy="275018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latin typeface="微软雅黑" panose="020B0503020204020204" pitchFamily="34" charset="-122"/>
                <a:ea typeface="微软雅黑" panose="020B0503020204020204" pitchFamily="34" charset="-122"/>
              </a:rPr>
              <a:t>农村改革开放以后，实行以家庭承包为主的统分结合的双层经营体制，把重点都放在“分”的方面，“统”的方面几乎被虚置，我省经历了大办乡村企业，实现“村村冒烟”、“户户点灯”，甚至强制集体对政府的“形象工程”、“政绩工程”进行投资，导致集体经济刚有起色又被折腾垮了。</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第七，关于收益分配</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68425" y="3186430"/>
            <a:ext cx="12161520" cy="468947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r>
              <a:rPr sz="2800">
                <a:latin typeface="微软雅黑" panose="020B0503020204020204" pitchFamily="34" charset="-122"/>
                <a:ea typeface="微软雅黑" panose="020B0503020204020204" pitchFamily="34" charset="-122"/>
              </a:rPr>
              <a:t>随着强农惠农政策力度不断加大和农村集体资产总量的不断攀升，促进了农村经济社会的快速发展，到近些年收益分配才引起各方面的重视，虽然农村财务会计制度规定应向农民进行收益分配，但没有明确收益分配的比例，一直都没有将收益分配落到实处，就连我们一些农经干部都不知道收益分配是怎么回事儿，既不会核算，也不会调账，甚至把不向农民收益分配当作常态，向农民进行收益分配的廖廖无几，多数农民也将收益分配渐渐淡忘了，少数要求分配的最终也都不了了之。</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一、明确农村集体产权制度改革的目标任务</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97305" y="3223895"/>
            <a:ext cx="12524740" cy="4043045"/>
          </a:xfrm>
          <a:prstGeom prst="rect">
            <a:avLst/>
          </a:prstGeom>
          <a:noFill/>
        </p:spPr>
        <p:txBody>
          <a:bodyPr wrap="square" rtlCol="0">
            <a:spAutoFit/>
          </a:bodyPr>
          <a:p>
            <a:pPr algn="just" fontAlgn="auto">
              <a:lnSpc>
                <a:spcPct val="150000"/>
              </a:lnSpc>
            </a:pPr>
            <a:r>
              <a:rPr lang="en-US" altLang="zh-CN"/>
              <a:t>        </a:t>
            </a:r>
            <a:r>
              <a:rPr lang="zh-CN" altLang="en-US" sz="2800">
                <a:latin typeface="微软雅黑" panose="020B0503020204020204" pitchFamily="34" charset="-122"/>
                <a:ea typeface="微软雅黑" panose="020B0503020204020204" pitchFamily="34" charset="-122"/>
              </a:rPr>
              <a:t>探索集体经济新的实现形式和运行机制，逐步建立归属清晰、权能完整、流转顺畅、保护严格的中国特色社会主义农村集体产权制度，不断解放和发展农村社会生产力，加快形成有效维护农村集体经济组织成员权利的治理体系，不断发展壮大新型农村集体经济，实现集体资产保值增值，增加农民财产性收入，促进农业发展、农民富裕、农村繁荣，为推进城乡协调发展、巩固党在农村的执政基础提供重要支撑和保障。</a:t>
            </a:r>
            <a:endParaRPr lang="zh-CN" altLang="en-US" sz="2800">
              <a:latin typeface="微软雅黑" panose="020B0503020204020204" pitchFamily="34" charset="-122"/>
              <a:ea typeface="微软雅黑" panose="020B0503020204020204" pitchFamily="34" charset="-122"/>
            </a:endParaRPr>
          </a:p>
        </p:txBody>
      </p:sp>
      <p:sp>
        <p:nvSpPr>
          <p:cNvPr id="4"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一、明晰改革思路</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第七，关于收益分配</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314700"/>
            <a:ext cx="12161520" cy="145732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latin typeface="微软雅黑" panose="020B0503020204020204" pitchFamily="34" charset="-122"/>
                <a:ea typeface="微软雅黑" panose="020B0503020204020204" pitchFamily="34" charset="-122"/>
              </a:rPr>
              <a:t>农村集体产权制度改革将收益分配这项制度放到了重要位置，做为维护农民合法权益的一项重要举措，必须不折不扣地贯彻执行。</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第七，关于收益分配</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148715" y="3388995"/>
            <a:ext cx="12472035" cy="282384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endParaRPr>
              <a:latin typeface="微软雅黑" panose="020B0503020204020204" pitchFamily="34" charset="-122"/>
              <a:ea typeface="微软雅黑" panose="020B0503020204020204" pitchFamily="34" charset="-122"/>
            </a:endParaRPr>
          </a:p>
          <a:p>
            <a:pPr fontAlgn="auto">
              <a:lnSpc>
                <a:spcPct val="150000"/>
              </a:lnSpc>
            </a:pPr>
            <a:r>
              <a:rPr>
                <a:latin typeface="微软雅黑" panose="020B0503020204020204" pitchFamily="34" charset="-122"/>
                <a:ea typeface="微软雅黑" panose="020B0503020204020204" pitchFamily="34" charset="-122"/>
              </a:rPr>
              <a:t>      </a:t>
            </a:r>
            <a:r>
              <a:rPr sz="2800">
                <a:latin typeface="微软雅黑" panose="020B0503020204020204" pitchFamily="34" charset="-122"/>
                <a:ea typeface="微软雅黑" panose="020B0503020204020204" pitchFamily="34" charset="-122"/>
              </a:rPr>
              <a:t>根据农村财务会计制度的有关规定，细化收益分配制度，明确收益分配对象、范围、顺序、比例、时限等内容，在农村集体经济组织章程中也要予以明确，杜绝人为因素干扰，切实保障农民集体资产股份收益分配权。</a:t>
            </a:r>
            <a:endParaRPr sz="2800">
              <a:latin typeface="微软雅黑" panose="020B0503020204020204" pitchFamily="34" charset="-122"/>
              <a:ea typeface="微软雅黑" panose="020B0503020204020204" pitchFamily="34" charset="-122"/>
            </a:endParaRPr>
          </a:p>
        </p:txBody>
      </p:sp>
      <p:sp>
        <p:nvSpPr>
          <p:cNvPr id="168" name=" 168"/>
          <p:cNvSpPr/>
          <p:nvPr/>
        </p:nvSpPr>
        <p:spPr>
          <a:xfrm>
            <a:off x="1020445" y="2962910"/>
            <a:ext cx="6605905"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sz="3200" b="1">
                <a:latin typeface="微软雅黑" panose="020B0503020204020204" pitchFamily="34" charset="-122"/>
                <a:ea typeface="微软雅黑" panose="020B0503020204020204" pitchFamily="34" charset="-122"/>
                <a:sym typeface="+mn-ea"/>
              </a:rPr>
              <a:t>首先</a:t>
            </a:r>
            <a:r>
              <a:rPr lang="zh-CN" sz="3200" b="1">
                <a:latin typeface="微软雅黑" panose="020B0503020204020204" pitchFamily="34" charset="-122"/>
                <a:ea typeface="微软雅黑" panose="020B0503020204020204" pitchFamily="34" charset="-122"/>
                <a:sym typeface="+mn-ea"/>
              </a:rPr>
              <a:t>，</a:t>
            </a:r>
            <a:r>
              <a:rPr sz="3200" b="1">
                <a:latin typeface="微软雅黑" panose="020B0503020204020204" pitchFamily="34" charset="-122"/>
                <a:ea typeface="微软雅黑" panose="020B0503020204020204" pitchFamily="34" charset="-122"/>
                <a:sym typeface="+mn-ea"/>
              </a:rPr>
              <a:t>建立健全集体收益分配制度</a:t>
            </a:r>
            <a:endParaRPr lang="zh-CN" altLang="en-US" sz="32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第七，关于收益分配</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167765" y="3326765"/>
            <a:ext cx="12362815" cy="411670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endParaRPr>
              <a:latin typeface="微软雅黑" panose="020B0503020204020204" pitchFamily="34" charset="-122"/>
              <a:ea typeface="微软雅黑" panose="020B0503020204020204" pitchFamily="34" charset="-122"/>
            </a:endParaRPr>
          </a:p>
          <a:p>
            <a:pPr algn="just" fontAlgn="auto">
              <a:lnSpc>
                <a:spcPct val="150000"/>
              </a:lnSpc>
            </a:pPr>
            <a:r>
              <a:rPr>
                <a:latin typeface="微软雅黑" panose="020B0503020204020204" pitchFamily="34" charset="-122"/>
                <a:ea typeface="微软雅黑" panose="020B0503020204020204" pitchFamily="34" charset="-122"/>
              </a:rPr>
              <a:t>      </a:t>
            </a:r>
            <a:r>
              <a:rPr sz="2800">
                <a:latin typeface="微软雅黑" panose="020B0503020204020204" pitchFamily="34" charset="-122"/>
                <a:ea typeface="微软雅黑" panose="020B0503020204020204" pitchFamily="34" charset="-122"/>
              </a:rPr>
              <a:t>国家正在着手修订农村集体经济组织财务会计制度，在新制度出台之前，仍执行现有财务会计制度，按照收益分配顺序，第一项是提取公积公益金，第二项是提取福利费，每年末到底提取多少，制度上没有明确规定，由集体经济组织根据实际需要，确定提取比例，但比例不宜过高，也不宜变动幅度过大，总量要适度，可以串项使用。</a:t>
            </a:r>
            <a:endParaRPr sz="2800">
              <a:latin typeface="微软雅黑" panose="020B0503020204020204" pitchFamily="34" charset="-122"/>
              <a:ea typeface="微软雅黑" panose="020B0503020204020204" pitchFamily="34" charset="-122"/>
            </a:endParaRPr>
          </a:p>
        </p:txBody>
      </p:sp>
      <p:sp>
        <p:nvSpPr>
          <p:cNvPr id="168" name=" 168"/>
          <p:cNvSpPr/>
          <p:nvPr/>
        </p:nvSpPr>
        <p:spPr>
          <a:xfrm>
            <a:off x="875665" y="2944495"/>
            <a:ext cx="7382510"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sz="3200" b="1">
                <a:latin typeface="微软雅黑" panose="020B0503020204020204" pitchFamily="34" charset="-122"/>
                <a:ea typeface="微软雅黑" panose="020B0503020204020204" pitchFamily="34" charset="-122"/>
                <a:sym typeface="+mn-ea"/>
              </a:rPr>
              <a:t>其次</a:t>
            </a:r>
            <a:r>
              <a:rPr lang="zh-CN" sz="3200" b="1">
                <a:latin typeface="微软雅黑" panose="020B0503020204020204" pitchFamily="34" charset="-122"/>
                <a:ea typeface="微软雅黑" panose="020B0503020204020204" pitchFamily="34" charset="-122"/>
                <a:sym typeface="+mn-ea"/>
              </a:rPr>
              <a:t>，</a:t>
            </a:r>
            <a:r>
              <a:rPr sz="3200" b="1">
                <a:latin typeface="微软雅黑" panose="020B0503020204020204" pitchFamily="34" charset="-122"/>
                <a:ea typeface="微软雅黑" panose="020B0503020204020204" pitchFamily="34" charset="-122"/>
                <a:sym typeface="+mn-ea"/>
              </a:rPr>
              <a:t>合理提取集体公益事业所需资金</a:t>
            </a:r>
            <a:endParaRPr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第七，关于收益分配</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07745" y="3384550"/>
            <a:ext cx="12745085" cy="347027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endParaRPr>
              <a:latin typeface="微软雅黑" panose="020B0503020204020204" pitchFamily="34" charset="-122"/>
              <a:ea typeface="微软雅黑" panose="020B0503020204020204" pitchFamily="34" charset="-122"/>
            </a:endParaRPr>
          </a:p>
          <a:p>
            <a:pPr algn="just" fontAlgn="auto">
              <a:lnSpc>
                <a:spcPct val="150000"/>
              </a:lnSpc>
            </a:pPr>
            <a:r>
              <a:rPr>
                <a:latin typeface="微软雅黑" panose="020B0503020204020204" pitchFamily="34" charset="-122"/>
                <a:ea typeface="微软雅黑" panose="020B0503020204020204" pitchFamily="34" charset="-122"/>
              </a:rPr>
              <a:t>      </a:t>
            </a:r>
            <a:r>
              <a:rPr sz="2800">
                <a:latin typeface="微软雅黑" panose="020B0503020204020204" pitchFamily="34" charset="-122"/>
                <a:ea typeface="微软雅黑" panose="020B0503020204020204" pitchFamily="34" charset="-122"/>
              </a:rPr>
              <a:t>向农户进行收益分配不需要考虑成员人数，不再是人人有份，其唯一的依据就是集体资产股权份额，应根据折股量化原始记录和成员持有的股权证书记录的股份，去分配集体本年收益。改革刚刚开始的几年，可能集体收益不是很多，农户分红也许少得可怜，但也应坚持分配，要养成这种习惯，形成这种机制。</a:t>
            </a:r>
            <a:endParaRPr sz="2800">
              <a:latin typeface="微软雅黑" panose="020B0503020204020204" pitchFamily="34" charset="-122"/>
              <a:ea typeface="微软雅黑" panose="020B0503020204020204" pitchFamily="34" charset="-122"/>
            </a:endParaRPr>
          </a:p>
        </p:txBody>
      </p:sp>
      <p:sp>
        <p:nvSpPr>
          <p:cNvPr id="168" name=" 168"/>
          <p:cNvSpPr/>
          <p:nvPr/>
        </p:nvSpPr>
        <p:spPr>
          <a:xfrm>
            <a:off x="855980" y="2962910"/>
            <a:ext cx="4874895"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第三，</a:t>
            </a:r>
            <a:r>
              <a:rPr sz="3200" b="1">
                <a:latin typeface="微软雅黑" panose="020B0503020204020204" pitchFamily="34" charset="-122"/>
                <a:ea typeface="微软雅黑" panose="020B0503020204020204" pitchFamily="34" charset="-122"/>
                <a:sym typeface="+mn-ea"/>
              </a:rPr>
              <a:t>切实保证按股分红</a:t>
            </a:r>
            <a:endParaRPr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第七，关于收益分配</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13815" y="2508885"/>
            <a:ext cx="12307570" cy="476313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endParaRPr>
              <a:latin typeface="微软雅黑" panose="020B0503020204020204" pitchFamily="34" charset="-122"/>
              <a:ea typeface="微软雅黑" panose="020B0503020204020204" pitchFamily="34" charset="-122"/>
            </a:endParaRPr>
          </a:p>
          <a:p>
            <a:pPr algn="just" fontAlgn="auto">
              <a:lnSpc>
                <a:spcPct val="150000"/>
              </a:lnSpc>
            </a:pPr>
            <a:r>
              <a:rPr>
                <a:latin typeface="微软雅黑" panose="020B0503020204020204" pitchFamily="34" charset="-122"/>
                <a:ea typeface="微软雅黑" panose="020B0503020204020204" pitchFamily="34" charset="-122"/>
              </a:rPr>
              <a:t>      </a:t>
            </a:r>
            <a:r>
              <a:rPr sz="2800">
                <a:latin typeface="微软雅黑" panose="020B0503020204020204" pitchFamily="34" charset="-122"/>
                <a:ea typeface="微软雅黑" panose="020B0503020204020204" pitchFamily="34" charset="-122"/>
              </a:rPr>
              <a:t>也许有的地方认为，给农户分得太少，还不如集体集中起来干一些事情，这种想法是错误的，到底分不分由成员说了算，只要成员同意了就可以，别人不得代替成员做决定。还会有一些地方会在分配顺序和比例上打主意，采取各种手段人为提高公共事业提取比例，故意挤占向农户分配比例，导致农户无钱可分或集体亏损，这种情况需要我们高度警惕，发现一起，纠正一起，绝不纵容。</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第八，关于法人登记</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277620" y="3205480"/>
            <a:ext cx="12271375" cy="404304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这次彻底解决了农村集体经济组织身份地位的老大难问题。农村改革开放以来，包括宪法在内的法律法规多次提及农村集体经济组织，但农村集体经济组织长期被虚置，没有准确的定义，谁也说不明、道不白，看不见、摸不着，农村集体产权制度改革到底将集体经济组织改到哪去，国家没有规定，各省千差万别，无所适从，有的改成工商企业，有的改成农民合作社，有的改成经济合作社，都没有明确的方向。</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第八，关于法人登记</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32865" y="3314700"/>
            <a:ext cx="12307570" cy="339661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这次国家修改有关法律，在新修订的民法总则中，规定农村集体经济组织为特别法人，第一次明确了农村集体经济组织的法人地位，中央文件明确提出，农村集体经济组织是集体资产管理的主体，是特殊的经济组织，可以称为经济合作社，也可以称为股份经济合作社，现阶段可由县级以上地方政府主管部门负责向农村集体经济组织发放组织登记证书。</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第八，关于法人登记</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69060" y="3199130"/>
            <a:ext cx="12161520" cy="404304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农业部联合国家质监总局，对未来5年预计登记的农村集体经济组织数量进行了统计摸底，预留了统一社会信用代码号段，下一步即将开始农村集体经济组织注册登记。县以上农经部门授权为农村集体经济组织注册登记的主管部门，暂时负责发放组织登记证书，以后负责法人登记许可，这是法律赋予我们农经系统的光荣使命，是开创农经历史先河的重要标志，大家一定要高度重视，认真履行好职责，努力为农经系统增光添彩。</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第八，关于法人登记</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69060" y="3402965"/>
            <a:ext cx="12161520" cy="347027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我省初步想法是，由农村集体经济组织自愿申请注册登记，不搞行政命令，不搞一刀切。对于开展折股量化的农村集体经济组织，建议申请注册登记为股份经济合作社；对于没有开展折股量化的农村集体经济组织，建议可以不申请注册登记，申请的，注册登记为经济合作社。</a:t>
            </a:r>
            <a:endParaRPr sz="2800">
              <a:solidFill>
                <a:schemeClr val="tx1"/>
              </a:solidFill>
              <a:effectLst/>
              <a:latin typeface="微软雅黑" panose="020B0503020204020204" pitchFamily="34" charset="-122"/>
              <a:ea typeface="微软雅黑" panose="020B0503020204020204" pitchFamily="34" charset="-122"/>
            </a:endParaRPr>
          </a:p>
          <a:p>
            <a:pPr fontAlgn="auto">
              <a:lnSpc>
                <a:spcPct val="150000"/>
              </a:lnSpc>
            </a:pPr>
            <a:r>
              <a:rPr>
                <a:solidFill>
                  <a:schemeClr val="tx1"/>
                </a:solidFill>
                <a:effectLst/>
                <a:latin typeface="微软雅黑" panose="020B0503020204020204" pitchFamily="34" charset="-122"/>
                <a:ea typeface="微软雅黑" panose="020B0503020204020204" pitchFamily="34" charset="-122"/>
              </a:rPr>
              <a:t>       </a:t>
            </a:r>
            <a:endParaRPr>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第八，关于法人登记</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50645" y="3237865"/>
            <a:ext cx="12271375" cy="347027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sym typeface="+mn-ea"/>
              </a:rPr>
              <a:t>无论是否申请注册登记，都要妥善处理好与基层党支部和自治组织的关系，一定要在党组织的领导下，探索明晰农村集体经济组织与村民委员会的职能关系，有效承担集体经济经营管理事务和村民自治事务。有需要且条件许可的地方，可以实行村民委员会事务和集体经济事务分离。</a:t>
            </a:r>
            <a:endParaRPr sz="2800">
              <a:solidFill>
                <a:schemeClr val="tx1"/>
              </a:solidFill>
              <a:effectLst/>
              <a:latin typeface="微软雅黑" panose="020B0503020204020204" pitchFamily="34" charset="-122"/>
              <a:ea typeface="微软雅黑" panose="020B0503020204020204" pitchFamily="34" charset="-122"/>
              <a:sym typeface="+mn-ea"/>
            </a:endParaRPr>
          </a:p>
          <a:p>
            <a:pPr fontAlgn="auto">
              <a:lnSpc>
                <a:spcPct val="150000"/>
              </a:lnSpc>
            </a:pPr>
            <a:r>
              <a:rPr>
                <a:solidFill>
                  <a:schemeClr val="tx1"/>
                </a:solidFill>
                <a:effectLst/>
                <a:latin typeface="微软雅黑" panose="020B0503020204020204" pitchFamily="34" charset="-122"/>
                <a:ea typeface="微软雅黑" panose="020B0503020204020204" pitchFamily="34" charset="-122"/>
              </a:rPr>
              <a:t>       </a:t>
            </a:r>
            <a:endParaRPr>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一、明确农村集体产权制度改革的目标任务</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二、确定改革范围</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56360" y="3205480"/>
            <a:ext cx="12161520" cy="2750185"/>
          </a:xfrm>
          <a:prstGeom prst="rect">
            <a:avLst/>
          </a:prstGeom>
          <a:noFill/>
        </p:spPr>
        <p:txBody>
          <a:bodyPr wrap="square" rtlCol="0">
            <a:spAutoFit/>
          </a:bodyPr>
          <a:p>
            <a:pPr algn="just" fontAlgn="auto">
              <a:lnSpc>
                <a:spcPct val="150000"/>
              </a:lnSpc>
            </a:pPr>
            <a:r>
              <a:rPr lang="en-US" altLang="zh-CN"/>
              <a:t>        </a:t>
            </a:r>
            <a:r>
              <a:rPr lang="zh-CN" altLang="en-US" sz="2800">
                <a:latin typeface="微软雅黑" panose="020B0503020204020204" pitchFamily="34" charset="-122"/>
                <a:ea typeface="微软雅黑" panose="020B0503020204020204" pitchFamily="34" charset="-122"/>
              </a:rPr>
              <a:t>农村集体产权制度改革应在本集体经济组织内部进行，不得打破原集体经济组织界限。农村改革开放以来，从中央到地方，一直都没有对农村集体经济组织明确规范的定义，目前国家正在研究立法，明确集体经济组织法人地位</a:t>
            </a: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第九，关于资产管理</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69060" y="331470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集体资产是发展壮大集体经济的重要物质保障。加强集体资产管理也是个老话题，国务院出台过专门文件，我省有专门的集体资产管理条例，前些年也搞过“三资”管理，但都因产权归属不清而产生这样或那样问题。农村集体产权制度改革以后，建立在中国特色社会主义产权制度上的农村集体资产管理，就要有与时俱进的管理制度、管理方法和管理措施。</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第九，关于资产管理</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69060" y="421259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我省农经体系比较健全，地位和作用比较突出，农村集体产权制度改革后，要配齐人员，转变观念，转换思路，与村级解除代理关系，不得再从事村级财务会计代理业务，把代理的公章和账目退还给集体经济组织，同时履行好新增的农村集体经济组织注册登记职能，培养一支懂得政策、熟悉业务、热情服务、依法办事的农经队伍。</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168" name=" 168"/>
          <p:cNvSpPr/>
          <p:nvPr/>
        </p:nvSpPr>
        <p:spPr>
          <a:xfrm>
            <a:off x="948055" y="2897505"/>
            <a:ext cx="5160645"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sz="3200" b="1">
                <a:latin typeface="微软雅黑" panose="020B0503020204020204" pitchFamily="34" charset="-122"/>
                <a:ea typeface="微软雅黑" panose="020B0503020204020204" pitchFamily="34" charset="-122"/>
                <a:sym typeface="+mn-ea"/>
              </a:rPr>
              <a:t>一  加强基层农经体系建设</a:t>
            </a:r>
            <a:endParaRPr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第九，关于资产管理</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240790" y="421259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集体资产管理的主体是集体经济组织，要指导和督促集体经济组织建立健全集体资产登记、保管、使用、处置和内部控制制度，明确集体资产监督管理程序和任务，落实责任人。建立健全集体资产管理台账，详实登记集体资产类别、名称、坐落、数量、金额、状态、取得时间等内容，全面实行台账管理。</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168" name=" 168"/>
          <p:cNvSpPr/>
          <p:nvPr/>
        </p:nvSpPr>
        <p:spPr>
          <a:xfrm>
            <a:off x="909955" y="2985135"/>
            <a:ext cx="4780915"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sz="3200" b="1">
                <a:latin typeface="微软雅黑" panose="020B0503020204020204" pitchFamily="34" charset="-122"/>
                <a:ea typeface="微软雅黑" panose="020B0503020204020204" pitchFamily="34" charset="-122"/>
                <a:sym typeface="+mn-ea"/>
              </a:rPr>
              <a:t>二  建立健全管理制度</a:t>
            </a:r>
            <a:endParaRPr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第九，关于资产管理</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403733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a:effectLst/>
                <a:latin typeface="微软雅黑" panose="020B0503020204020204" pitchFamily="34" charset="-122"/>
                <a:ea typeface="微软雅黑" panose="020B0503020204020204" pitchFamily="34" charset="-122"/>
              </a:rPr>
              <a:t> </a:t>
            </a:r>
            <a:r>
              <a:rPr sz="2800">
                <a:effectLst/>
                <a:latin typeface="微软雅黑" panose="020B0503020204020204" pitchFamily="34" charset="-122"/>
                <a:ea typeface="微软雅黑" panose="020B0503020204020204" pitchFamily="34" charset="-122"/>
              </a:rPr>
              <a:t>清产核资完成后，农业部组织搭建集体资产监管平台，逐步实现国家、省、市、县、乡、村6级联网，资源共享，远程监管，推动农村集体资产财务管理制度化、规范化、信息化。同时整合现有的农经工作平台，着力解决平台分散、信息混乱、效率低下问题。农业部正在研究部署，我们到时按要求操作即可。</a:t>
            </a:r>
            <a:endParaRPr sz="2800">
              <a:latin typeface="微软雅黑" panose="020B0503020204020204" pitchFamily="34" charset="-122"/>
              <a:ea typeface="微软雅黑" panose="020B0503020204020204" pitchFamily="34" charset="-122"/>
            </a:endParaRPr>
          </a:p>
        </p:txBody>
      </p:sp>
      <p:sp>
        <p:nvSpPr>
          <p:cNvPr id="168" name=" 168"/>
          <p:cNvSpPr/>
          <p:nvPr/>
        </p:nvSpPr>
        <p:spPr>
          <a:xfrm>
            <a:off x="911225" y="2897505"/>
            <a:ext cx="3540760"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三</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搭建监管平台</a:t>
            </a:r>
            <a:endParaRPr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第九，关于资产管理</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32230" y="4139565"/>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主要从两个方面入手，一个是加强外部监督，组织开展好各项监督检查，发现问题限期要求改正，继续加强农村审计监督，把常规审计和专项审计有机的结合起来，更好的发挥农村审计的作用。另一个是加强内部监督，农村集体经济组织的监事会等内部监督部门要发挥作用，履行好监督职责，同时落实好财务公开和民主理财，确保集体资产在阳光下运行。</a:t>
            </a:r>
            <a:endParaRPr sz="2800">
              <a:effectLst/>
              <a:latin typeface="微软雅黑" panose="020B0503020204020204" pitchFamily="34" charset="-122"/>
              <a:ea typeface="微软雅黑" panose="020B0503020204020204" pitchFamily="34" charset="-122"/>
            </a:endParaRPr>
          </a:p>
        </p:txBody>
      </p:sp>
      <p:sp>
        <p:nvSpPr>
          <p:cNvPr id="168" name=" 168"/>
          <p:cNvSpPr/>
          <p:nvPr/>
        </p:nvSpPr>
        <p:spPr>
          <a:xfrm>
            <a:off x="1203960" y="2962910"/>
            <a:ext cx="2595880"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四</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加强监督</a:t>
            </a:r>
            <a:endParaRPr lang="zh-CN"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第十，关于产权交易</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69060" y="3040380"/>
            <a:ext cx="12252960" cy="468947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b="1">
                <a:solidFill>
                  <a:srgbClr val="FF0000"/>
                </a:solidFill>
                <a:effectLst/>
                <a:latin typeface="微软雅黑" panose="020B0503020204020204" pitchFamily="34" charset="-122"/>
                <a:ea typeface="微软雅黑" panose="020B0503020204020204" pitchFamily="34" charset="-122"/>
              </a:rPr>
              <a:t>这是农村集体经济组织收益的主要来源方式。</a:t>
            </a:r>
            <a:endParaRPr sz="2800" b="1">
              <a:solidFill>
                <a:srgbClr val="FF0000"/>
              </a:solidFill>
              <a:effectLst/>
              <a:latin typeface="微软雅黑" panose="020B0503020204020204" pitchFamily="34" charset="-122"/>
              <a:ea typeface="微软雅黑" panose="020B0503020204020204" pitchFamily="34" charset="-122"/>
            </a:endParaRPr>
          </a:p>
          <a:p>
            <a:pPr algn="just" fontAlgn="auto">
              <a:lnSpc>
                <a:spcPct val="150000"/>
              </a:lnSpc>
            </a:pPr>
            <a:r>
              <a:rPr sz="2800">
                <a:solidFill>
                  <a:schemeClr val="tx1"/>
                </a:solidFill>
                <a:effectLst/>
                <a:latin typeface="微软雅黑" panose="020B0503020204020204" pitchFamily="34" charset="-122"/>
                <a:ea typeface="微软雅黑" panose="020B0503020204020204" pitchFamily="34" charset="-122"/>
              </a:rPr>
              <a:t>       农村产权交易长期存在，2014年国务院办公厅印发了《关于引导农村产权流转交易市场健康发展的意见》，对农村产权交易市场的定位和形式做出了明确规定，农业部也对农村产权交易市场进行了摸底调查，我省一些市县，经政府或编制部门批准，成立了农村产权交易市场，还有一些地方正在积极组织筹建过程中，无论是否取得批准手续，都在积极提供农村产权流转交易服务。</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第十，关于产权交易</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159760"/>
            <a:ext cx="12161520" cy="210375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产权要素进行流转交易是社会主义市场经济的必然要求。农村集体产权制度改革后，进入农村产权交易市场的资源要素会越来越多，我们要履职尽责，规范服务。</a:t>
            </a:r>
            <a:endParaRPr sz="280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第十，关于产权交易</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186815" y="4054475"/>
            <a:ext cx="12289790" cy="404304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农村产权交易市场是政府主导、服务三农的非营利性机构，可以是事业法人，也可以是企业法人，其设立要经科学论证，由当地政府批准。按照上述规定，结合我省实际，农村产权交易市场应以县域为主，确有需要的地方，可以设立覆盖市（州）地域范围的市场。要加强统筹协调，理顺县乡农村产权交易平台与更高层级农村产权交易市场关系，可以采取多种形式合作共建，也可以实行一体化运营，推动实现资源共享、优势互补、协调发展。</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168" name=" 168"/>
          <p:cNvSpPr/>
          <p:nvPr/>
        </p:nvSpPr>
        <p:spPr>
          <a:xfrm>
            <a:off x="1186815" y="2834640"/>
            <a:ext cx="2757170"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sz="3200" b="1">
                <a:latin typeface="微软雅黑" panose="020B0503020204020204" pitchFamily="34" charset="-122"/>
                <a:ea typeface="微软雅黑" panose="020B0503020204020204" pitchFamily="34" charset="-122"/>
                <a:sym typeface="+mn-ea"/>
              </a:rPr>
              <a:t>一  </a:t>
            </a:r>
            <a:r>
              <a:rPr lang="zh-CN" sz="3200" b="1">
                <a:latin typeface="微软雅黑" panose="020B0503020204020204" pitchFamily="34" charset="-122"/>
                <a:ea typeface="微软雅黑" panose="020B0503020204020204" pitchFamily="34" charset="-122"/>
                <a:sym typeface="+mn-ea"/>
              </a:rPr>
              <a:t>建好市场</a:t>
            </a:r>
            <a:endParaRPr lang="zh-CN"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第十，关于产权交易</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4010025"/>
            <a:ext cx="12161520" cy="275018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县级以上政府要根据农村产权要素性质、流转范围和交易需要，制定产权流转交易管理办法，健全市场交易规则，对市场运行、服务规范、中介行为、收费标准等做出具体规定，实行统一规范的业务受理、信息发布、交易签约、交易中止、交易鉴证、档案管理等制度，交易过程应公开公正。</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168" name=" 168"/>
          <p:cNvSpPr/>
          <p:nvPr/>
        </p:nvSpPr>
        <p:spPr>
          <a:xfrm>
            <a:off x="1222375" y="2944495"/>
            <a:ext cx="2702560"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二</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制定规则</a:t>
            </a:r>
            <a:endParaRPr lang="zh-CN"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第十，关于产权交易</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313815" y="4025265"/>
            <a:ext cx="123266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农村产权交易市场既要发挥信息传递、价格发现、交易中介等基本功能，又要注意发挥为农户、各类农业经营主体产权交易提供便利和制度保障的特殊功能，提供信息发布、产权查询、交易申请、组织交易、价格指导、法律咨询、项目推介、抵押融资等服务，不断满足交易主体多元化需求，逐步打造成为农村综合服务类平台。</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168" name=" 168"/>
          <p:cNvSpPr/>
          <p:nvPr/>
        </p:nvSpPr>
        <p:spPr>
          <a:xfrm>
            <a:off x="1167765" y="2962910"/>
            <a:ext cx="2756535"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三</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发挥功能</a:t>
            </a:r>
            <a:endParaRPr lang="zh-CN"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一、明确农村集体产权制度改革的目标任务</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86510" y="2868295"/>
            <a:ext cx="12545695" cy="5335905"/>
          </a:xfrm>
          <a:prstGeom prst="rect">
            <a:avLst/>
          </a:prstGeom>
          <a:noFill/>
        </p:spPr>
        <p:txBody>
          <a:bodyPr wrap="square" rtlCol="0">
            <a:spAutoFit/>
          </a:bodyPr>
          <a:p>
            <a:pPr algn="just" fontAlgn="auto">
              <a:lnSpc>
                <a:spcPct val="150000"/>
              </a:lnSpc>
            </a:pPr>
            <a:r>
              <a:rPr lang="en-US" altLang="zh-CN"/>
              <a:t>       </a:t>
            </a:r>
            <a:r>
              <a:rPr lang="en-US" altLang="zh-CN" sz="2800">
                <a:latin typeface="微软雅黑" panose="020B0503020204020204" pitchFamily="34" charset="-122"/>
                <a:ea typeface="微软雅黑" panose="020B0503020204020204" pitchFamily="34" charset="-122"/>
              </a:rPr>
              <a:t> </a:t>
            </a:r>
            <a:r>
              <a:rPr sz="2800">
                <a:latin typeface="微软雅黑" panose="020B0503020204020204" pitchFamily="34" charset="-122"/>
                <a:ea typeface="微软雅黑" panose="020B0503020204020204" pitchFamily="34" charset="-122"/>
              </a:rPr>
              <a:t>农村集体产权制度改革中，关于农村集体经济组织一般以历史严格情况确定，主要参照指标是农村土地家庭承包的发包方，由村作为家庭承包发包方的，将村界定为村集体经济组织，由村民小组作为家庭承包发包方的，将村民小组界定为组集体经济组织，农村集体产权制度改革既可以村集体经济组织为单位进行，又可以组集体经济组织为单位进行，还可以村组同时进行，如有乡镇集体经济组织的，也应纳入改革范围。对于村组合并，账目分设的，一般应分别进行改革，账目没有分设的，经群众民主协商同意，既可以合并前的村组为单位进行改革，也可以合并后的村组为单位进行改革。</a:t>
            </a:r>
            <a:endParaRPr sz="2800">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二、确定改革范围</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二、把握农村集体产权制度改革的配套政策</a:t>
            </a:r>
            <a:endParaRPr lang="zh-CN" altLang="en-US" sz="3600" b="1" dirty="0" smtClean="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第十，关于产权交易</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4010025"/>
            <a:ext cx="12161520" cy="275018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产权种类较多，只要法律没有限制的品种，均可进入市场交易，但流转方式、期限和流转交易后的开发利用要符合法律法规政策的规定，现阶段，交易的品种主要包括农村土地经营权、林权、“四荒”使用权、经营性资产、农业生产设施设备、小型水利设施使用权、农业类知识产权等。</a:t>
            </a:r>
            <a:endParaRPr sz="2800">
              <a:effectLst/>
              <a:latin typeface="微软雅黑" panose="020B0503020204020204" pitchFamily="34" charset="-122"/>
              <a:ea typeface="微软雅黑" panose="020B0503020204020204" pitchFamily="34" charset="-122"/>
            </a:endParaRPr>
          </a:p>
        </p:txBody>
      </p:sp>
      <p:sp>
        <p:nvSpPr>
          <p:cNvPr id="168" name=" 168"/>
          <p:cNvSpPr/>
          <p:nvPr/>
        </p:nvSpPr>
        <p:spPr>
          <a:xfrm>
            <a:off x="1294130" y="2945130"/>
            <a:ext cx="2647950" cy="751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四</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交易品种</a:t>
            </a:r>
            <a:endParaRPr lang="zh-CN" sz="3200" b="1">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431165" y="239395"/>
            <a:ext cx="93440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038801" y="3585562"/>
            <a:ext cx="13041599" cy="2953385"/>
          </a:xfrm>
          <a:prstGeom prst="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indent="360045" algn="just">
              <a:lnSpc>
                <a:spcPct val="150000"/>
              </a:lnSpc>
            </a:pPr>
            <a:r>
              <a:rPr lang="en-US" altLang="zh-CN" sz="4000" b="1"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农村集体产权制度改革在全国范围内正式启动，中央文件和中央领导讲话提出了明确要求，省里也拿出了相应的办法措施，我们要把这项工作摆上重要位置，心往一处想，劲往一处使，充分结合本地的实际情况，创造性的把各项政策措施落到实处。</a:t>
            </a:r>
            <a:endParaRPr lang="zh-CN" altLang="en-US" sz="28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585845"/>
            <a:ext cx="12161520" cy="210375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推进各项农村工作，党委政府重视是关键。中央对此有着清醒认识，在文件中明确提出，要建立省级全面负责、县级组织实施的领导体制和工作机制，地方各级党委书记特别是县乡党委书记要亲自挂帅，承担领导责任。</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851660"/>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sz="3200" b="1">
                <a:latin typeface="微软雅黑" panose="020B0503020204020204" pitchFamily="34" charset="-122"/>
                <a:ea typeface="微软雅黑" panose="020B0503020204020204" pitchFamily="34" charset="-122"/>
                <a:sym typeface="+mn-ea"/>
              </a:rPr>
              <a:t>一  </a:t>
            </a:r>
            <a:r>
              <a:rPr lang="zh-CN" sz="3200" b="1">
                <a:latin typeface="微软雅黑" panose="020B0503020204020204" pitchFamily="34" charset="-122"/>
                <a:ea typeface="微软雅黑" panose="020B0503020204020204" pitchFamily="34" charset="-122"/>
                <a:sym typeface="+mn-ea"/>
              </a:rPr>
              <a:t>成立领导机构</a:t>
            </a:r>
            <a:endParaRPr lang="zh-CN" altLang="en-US" sz="3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295400" y="3442970"/>
            <a:ext cx="12344400" cy="468947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省里按照这一要求，成立了由省委副书记和分管副省长任组长的农村集体产权制度改革工作领导小组，省直21个相关部门为成员单位，领导小组下设办公室在省农委，办公室主任由省农委主任兼任，省里正在履行相关程序，分管副省长已经同意并签批，现已报省委副书记审定，估计领导小组成立文件很快就会下发。各地尤其是县乡要及时成立由党委书记任组长的领导机构和办事机构，切实强化组织领导。大家要心里有数，提前筹划，提前准备，给党委政府当好参谋助手，防止到时手忙脚乱，费力不讨好。</a:t>
            </a:r>
            <a:endParaRPr sz="2800">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833880"/>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sz="3200" b="1">
                <a:latin typeface="微软雅黑" panose="020B0503020204020204" pitchFamily="34" charset="-122"/>
                <a:ea typeface="微软雅黑" panose="020B0503020204020204" pitchFamily="34" charset="-122"/>
                <a:sym typeface="+mn-ea"/>
              </a:rPr>
              <a:t>一  </a:t>
            </a:r>
            <a:r>
              <a:rPr lang="zh-CN" sz="3200" b="1">
                <a:latin typeface="微软雅黑" panose="020B0503020204020204" pitchFamily="34" charset="-122"/>
                <a:ea typeface="微软雅黑" panose="020B0503020204020204" pitchFamily="34" charset="-122"/>
                <a:sym typeface="+mn-ea"/>
              </a:rPr>
              <a:t>成立领导机构</a:t>
            </a:r>
            <a:endParaRPr lang="zh-CN" altLang="en-US" sz="3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296035" y="3314700"/>
            <a:ext cx="12344400" cy="404304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农村集体产权制度改革的主体是农村集体经济组织。要指导农村集体经济组织在推进重点改革任务这前成立专门工作组，如清产核资工作组、股权设置工作组、成员身份界定工作组、章程制定工作组等等。工作组人员构成至少应包括集体经济组织负责人、民主理财小组成员、集体经济组织成员代表、日常经办人员等，每个工作组县乡都要派人参加，确保高质量完成阶段性工作任务。省里也会根据全省工作进展情况，下发配套文件，做出统一部署和原则性安排。</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778635"/>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二</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成立工作组织</a:t>
            </a:r>
            <a:endParaRPr lang="zh-CN" altLang="en-US" sz="3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130300" y="3351530"/>
            <a:ext cx="12527280" cy="468947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中央文件规定，农村集体产权制度改革工作由农业部、中央农村工作领导小组办公室牵头实施。省里参照国家的做法，由省农委和省委农办牵头负责，估计各地也会参照省里的做法，由党委和政府农业主管部门牵头负责。农村集体产权制度改革启动后，牵头部门要梳理和细化各项改革任务，明确任务承担单位，制定配套的分工实施方案，协调有关部门按职责抓好落实，组织各有关部门加强调查研究和工作指导，及时做好政策评估，协调解决改革中遇到的困难和问题。</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833880"/>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三</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密切部门配合</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585845"/>
            <a:ext cx="12161520" cy="2750185"/>
          </a:xfrm>
          <a:prstGeom prst="rect">
            <a:avLst/>
          </a:prstGeom>
          <a:noFill/>
        </p:spPr>
        <p:txBody>
          <a:bodyPr wrap="square" rtlCol="0">
            <a:spAutoFit/>
          </a:bodyPr>
          <a:p>
            <a:pPr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要紧紧围绕改革的目的意义、集体经济组织的地位作用、农民群众民主权益和财产权利等主要方面，组织开展好宣传工作。省农村集体产权制度改革领导小组办公室将设立宣传组，专门从事农村集体产权制度改革的宣传工作，有宣传工作方案和具体工作安排，适时进行政策宣传。</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778635"/>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四</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深入开展宣传</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314700"/>
            <a:ext cx="12161520" cy="404304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solidFill>
                  <a:schemeClr val="tx1"/>
                </a:solidFill>
                <a:effectLst/>
                <a:latin typeface="微软雅黑" panose="020B0503020204020204" pitchFamily="34" charset="-122"/>
                <a:ea typeface="微软雅黑" panose="020B0503020204020204" pitchFamily="34" charset="-122"/>
              </a:rPr>
              <a:t>各地也要有专门的宣传工作组或有专人负责宣传工作，制定宣传计划，明确宣传内容，采取广播、电视、标语、条幅、宣传单、微信等农民群众喜闻乐见的方式，深入村屯，深入农户，把宣传工作做实、做细、做到农民群众的心中。宣传工作要切实发挥基层党组织核心作用和党员干部的模范带头作用，做好不同对象的思想工作，讲清政策，明确权利和责任，充分调动农民群众参与改革的积极性，营造良好的改革氛围。</a:t>
            </a:r>
            <a:endParaRPr sz="2800">
              <a:solidFill>
                <a:schemeClr val="tx1"/>
              </a:solidFill>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723390"/>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四</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深入开展宣传</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258570" y="3222625"/>
            <a:ext cx="12271375" cy="468947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农村集体产权制度改革是一项全新的工作任务，这么重要的任务又落到我们农经部门的肩上，打铁还需自身硬，我们一定要练好内功，加强培训，提升素质。省里制定了培训方案，准备分期分批对市县乡农经机构负责同志进行培训，计划培训840人左右，力争实现市县乡农经机构负责人每人培训一次，这期培训班就是整体培训的第一期，下一期培训基本准备就绪，很快就会组织开班，各地尤其是县级，要培训到乡村，将培训工作纳入重要日程，制定培训计划，安排师资力量，征得领导支持，尽快组织实施。</a:t>
            </a:r>
            <a:endParaRPr sz="2800">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704975"/>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五</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适时组织培训</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314700"/>
            <a:ext cx="12161520" cy="275018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工作经费是农经部门的老大难问题。按照事权财权相统一的原则，各级农经部门工作经费纳入同级财政预算，农村集体产权制度改革是一项新的工作，一定要向政府申请工作经费，省里已将工作经费纳入了财政预算，市州问题也不大，估计难点在县乡。</a:t>
            </a:r>
            <a:endParaRPr sz="2800">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705610"/>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110" b="1">
                <a:latin typeface="微软雅黑" panose="020B0503020204020204" pitchFamily="34" charset="-122"/>
                <a:ea typeface="微软雅黑" panose="020B0503020204020204" pitchFamily="34" charset="-122"/>
                <a:sym typeface="+mn-ea"/>
              </a:rPr>
              <a:t>六</a:t>
            </a:r>
            <a:r>
              <a:rPr sz="3110" b="1">
                <a:latin typeface="微软雅黑" panose="020B0503020204020204" pitchFamily="34" charset="-122"/>
                <a:ea typeface="微软雅黑" panose="020B0503020204020204" pitchFamily="34" charset="-122"/>
                <a:sym typeface="+mn-ea"/>
              </a:rPr>
              <a:t>  </a:t>
            </a:r>
            <a:r>
              <a:rPr lang="zh-CN" sz="3110" b="1">
                <a:latin typeface="微软雅黑" panose="020B0503020204020204" pitchFamily="34" charset="-122"/>
                <a:ea typeface="微软雅黑" panose="020B0503020204020204" pitchFamily="34" charset="-122"/>
                <a:sym typeface="+mn-ea"/>
              </a:rPr>
              <a:t>申请工作经费</a:t>
            </a:r>
            <a:endParaRPr lang="zh-CN" sz="311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一、明确农村集体产权制度改革的目标任务</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422732" y="1678940"/>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三、明确改革任务</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70965" y="3077210"/>
            <a:ext cx="12157710" cy="2750185"/>
          </a:xfrm>
          <a:prstGeom prst="rect">
            <a:avLst/>
          </a:prstGeom>
          <a:noFill/>
        </p:spPr>
        <p:txBody>
          <a:bodyPr wrap="square" rtlCol="0">
            <a:spAutoFit/>
          </a:bodyPr>
          <a:p>
            <a:pPr algn="just" fontAlgn="auto">
              <a:lnSpc>
                <a:spcPct val="150000"/>
              </a:lnSpc>
            </a:pPr>
            <a:r>
              <a:rPr lang="en-US" altLang="zh-CN"/>
              <a:t>       </a:t>
            </a:r>
            <a:r>
              <a:rPr sz="2800">
                <a:latin typeface="微软雅黑" panose="020B0503020204020204" pitchFamily="34" charset="-122"/>
                <a:ea typeface="微软雅黑" panose="020B0503020204020204" pitchFamily="34" charset="-122"/>
              </a:rPr>
              <a:t>中央文件和汪洋副总理讲话都明确提出，全国农村集体产权制度改革力争3年时间完成清产核资工作，力争用5年时间完成经营性资产折股量化工作。按照这一总体要求，我省计划有3年时间完成清产核资，用5年时间完成农村集体产权制度改革。</a:t>
            </a:r>
            <a:endParaRPr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31470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省里已经委托省社科院进行了专门测算，预估这项改革的工作成本，近期准备向省委省政府进行专题汇报，对市县乡三级只能提出安排工作费用建议，争取对村级工作费用给予补贴。目前，农业部也正在研究这项改革费用问题，暂时还没有明确说法，下一步，我们会统筹考虑好、运作好，但无论如何，市县乡三级都要积极主动安排好本级的工作经费。</a:t>
            </a:r>
            <a:endParaRPr sz="2800">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742440"/>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六</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申请工作经费</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314450" y="3277870"/>
            <a:ext cx="12161520" cy="468947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lang="en-US" altLang="zh-CN" sz="2800">
                <a:solidFill>
                  <a:srgbClr val="FF0000"/>
                </a:solidFill>
              </a:rPr>
              <a:t> </a:t>
            </a:r>
            <a:r>
              <a:rPr sz="2800">
                <a:effectLst/>
                <a:latin typeface="微软雅黑" panose="020B0503020204020204" pitchFamily="34" charset="-122"/>
                <a:ea typeface="微软雅黑" panose="020B0503020204020204" pitchFamily="34" charset="-122"/>
              </a:rPr>
              <a:t>为推进农村集体产权制度改革工作顺利进行，中央文件明确了农村集体产权制度改革中税费减免政策，主要是“两免征一免收”，即免征因权利人名称变更登记、资产产权变更登记涉及的契税，免征签订产权转移书据涉及的印花税，免收确权变更中的土地、房屋等不动产登记费。同时规定对政府拨款、减免税费等形成的资产归农村集体经济组织所有，可以量化为集体成员持有的股份。我们要认真领会，准确把握，积极沟通协调相关部门，把这些政策落实到位，用足、用好，不能打折扣。</a:t>
            </a:r>
            <a:endParaRPr sz="2800">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760220"/>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七</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落实税收政策</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31470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各级要加强工作调度，详实了解改革情况，准确把握工作进度，及时总结和推广典型经验，用典型引路，指导好面上工作。要针对不同阶段的重点任务，组织力量，成立工作组，深入基层进行督查指导，及时发现和解决工作中出现的困难、问题，对于暂时无法解决的问题，及时请示汇报，上下共同研究，拿出切实可行的对策和措施，积极稳妥加以解决。</a:t>
            </a:r>
            <a:endParaRPr sz="2800">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833880"/>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八</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加强督查指导</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31470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要建立联络员制度，市县要提前确定农村集体产权制度改革联络员，县乡要提前确定指导员，按要求报省里备案。县乡要建立包保机制，指导员负责包村，根据工作任务需要，安排一定时间驻村指导。国家已经实行省级辅导员制度和试点县联络员制度，我省准备建立市县联络员制度，详细情况以后会做安排。</a:t>
            </a:r>
            <a:endParaRPr sz="2800">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742440"/>
            <a:ext cx="424878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八</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加强督查指导</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314700"/>
            <a:ext cx="12161520" cy="275018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维护农村社会稳定。农村集体产权制度改革涉及农民群众切身利益，如何处理好国家、集体和农民的利益关系，事关重大，稍有不慎就可能引发矛盾和问题，一定要慎之又慎，把决定权交给农民，千万不要把农民之间的矛盾纠纷演变成农民与基层政府之间的情绪对立。</a:t>
            </a:r>
            <a:endParaRPr sz="2800">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723390"/>
            <a:ext cx="439483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九</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维护农村社会稳定</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342" y="-95944"/>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sym typeface="+mn-ea"/>
              </a:rPr>
              <a:t>三、落实农村集体产权制度改革的推进措施</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78915" y="3314700"/>
            <a:ext cx="12161520" cy="3396615"/>
          </a:xfrm>
          <a:prstGeom prst="rect">
            <a:avLst/>
          </a:prstGeom>
          <a:noFill/>
        </p:spPr>
        <p:txBody>
          <a:bodyPr wrap="square" rtlCol="0">
            <a:spAutoFit/>
          </a:bodyPr>
          <a:p>
            <a:pPr algn="just" fontAlgn="auto">
              <a:lnSpc>
                <a:spcPct val="150000"/>
              </a:lnSpc>
            </a:pPr>
            <a:r>
              <a:rPr lang="en-US" altLang="zh-CN"/>
              <a:t>      </a:t>
            </a:r>
            <a:r>
              <a:rPr lang="en-US" altLang="zh-CN">
                <a:solidFill>
                  <a:srgbClr val="FF0000"/>
                </a:solidFill>
              </a:rPr>
              <a:t>  </a:t>
            </a:r>
            <a:r>
              <a:rPr sz="2800">
                <a:effectLst/>
                <a:latin typeface="微软雅黑" panose="020B0503020204020204" pitchFamily="34" charset="-122"/>
                <a:ea typeface="微软雅黑" panose="020B0503020204020204" pitchFamily="34" charset="-122"/>
              </a:rPr>
              <a:t>要采取切实可行的便民服务方式，畅通民意表达渠道，做好政策解答、信访接待、产权纠纷调解仲裁和司法救济等工作，搞好社会稳定风险评估，稳扎稳打，稳步推进，及时发现和消除不稳定因素，尽可能做到小事不出村、大事不出乡，把矛盾化解在基层，把问题解决在当地，确保农村社会和谐稳定。</a:t>
            </a:r>
            <a:endParaRPr sz="2800">
              <a:effectLst/>
              <a:latin typeface="微软雅黑" panose="020B0503020204020204" pitchFamily="34" charset="-122"/>
              <a:ea typeface="微软雅黑" panose="020B0503020204020204" pitchFamily="34" charset="-122"/>
            </a:endParaRPr>
          </a:p>
        </p:txBody>
      </p:sp>
      <p:sp>
        <p:nvSpPr>
          <p:cNvPr id="219" name=" 219"/>
          <p:cNvSpPr/>
          <p:nvPr/>
        </p:nvSpPr>
        <p:spPr>
          <a:xfrm>
            <a:off x="502920" y="1833880"/>
            <a:ext cx="4358005" cy="9359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3200" b="1">
                <a:latin typeface="微软雅黑" panose="020B0503020204020204" pitchFamily="34" charset="-122"/>
                <a:ea typeface="微软雅黑" panose="020B0503020204020204" pitchFamily="34" charset="-122"/>
                <a:sym typeface="+mn-ea"/>
              </a:rPr>
              <a:t>九</a:t>
            </a:r>
            <a:r>
              <a:rPr sz="3200" b="1">
                <a:latin typeface="微软雅黑" panose="020B0503020204020204" pitchFamily="34" charset="-122"/>
                <a:ea typeface="微软雅黑" panose="020B0503020204020204" pitchFamily="34" charset="-122"/>
                <a:sym typeface="+mn-ea"/>
              </a:rPr>
              <a:t>  </a:t>
            </a:r>
            <a:r>
              <a:rPr lang="zh-CN" sz="3200" b="1">
                <a:latin typeface="微软雅黑" panose="020B0503020204020204" pitchFamily="34" charset="-122"/>
                <a:ea typeface="微软雅黑" panose="020B0503020204020204" pitchFamily="34" charset="-122"/>
                <a:sym typeface="+mn-ea"/>
              </a:rPr>
              <a:t>维护农村社会稳定</a:t>
            </a:r>
            <a:endParaRPr lang="zh-CN" sz="3200" b="1">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8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91" y="-118026"/>
            <a:ext cx="15147978" cy="9639868"/>
          </a:xfrm>
          <a:prstGeom prst="rect">
            <a:avLst/>
          </a:prstGeom>
        </p:spPr>
      </p:pic>
      <p:grpSp>
        <p:nvGrpSpPr>
          <p:cNvPr id="32" name="组合 31"/>
          <p:cNvGrpSpPr/>
          <p:nvPr/>
        </p:nvGrpSpPr>
        <p:grpSpPr>
          <a:xfrm flipH="1">
            <a:off x="60644" y="7018446"/>
            <a:ext cx="3929928" cy="2419469"/>
            <a:chOff x="5917425" y="3435846"/>
            <a:chExt cx="3226575" cy="1707654"/>
          </a:xfrm>
        </p:grpSpPr>
        <p:pic>
          <p:nvPicPr>
            <p:cNvPr id="3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矩形 46"/>
          <p:cNvSpPr/>
          <p:nvPr/>
        </p:nvSpPr>
        <p:spPr>
          <a:xfrm>
            <a:off x="1" y="2208312"/>
            <a:ext cx="15147979" cy="4738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8634" tIns="59317" rIns="118634" bIns="59317" rtlCol="0" anchor="ctr"/>
          <a:lstStyle/>
          <a:p>
            <a:pPr algn="ctr"/>
            <a:endParaRPr lang="zh-CN" altLang="en-US"/>
          </a:p>
        </p:txBody>
      </p:sp>
      <p:pic>
        <p:nvPicPr>
          <p:cNvPr id="48" name="Picture 6" descr="C:\Users\Administrator\Desktop\制作图片\渐变黑条01.png"/>
          <p:cNvPicPr>
            <a:picLocks noChangeAspect="1" noChangeArrowheads="1"/>
          </p:cNvPicPr>
          <p:nvPr/>
        </p:nvPicPr>
        <p:blipFill>
          <a:blip r:embed="rId5">
            <a:extLst>
              <a:ext uri="{28A0092B-C50C-407E-A947-70E740481C1C}">
                <a14:useLocalDpi xmlns:a14="http://schemas.microsoft.com/office/drawing/2010/main" val="0"/>
              </a:ext>
            </a:extLst>
          </a:blip>
          <a:srcRect t="13904" b="84207"/>
          <a:stretch>
            <a:fillRect/>
          </a:stretch>
        </p:blipFill>
        <p:spPr bwMode="auto">
          <a:xfrm>
            <a:off x="-23979" y="7563040"/>
            <a:ext cx="15173248" cy="26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C:\Users\Administrator\Desktop\制作图片\背景.png"/>
          <p:cNvPicPr>
            <a:picLocks noChangeAspect="1" noChangeArrowheads="1"/>
          </p:cNvPicPr>
          <p:nvPr/>
        </p:nvPicPr>
        <p:blipFill rotWithShape="1">
          <a:blip r:embed="rId6">
            <a:extLst>
              <a:ext uri="{28A0092B-C50C-407E-A947-70E740481C1C}">
                <a14:useLocalDpi xmlns:a14="http://schemas.microsoft.com/office/drawing/2010/main" val="0"/>
              </a:ext>
            </a:extLst>
          </a:blip>
          <a:srcRect l="621" t="32821" r="244" b="15384"/>
          <a:stretch>
            <a:fillRect/>
          </a:stretch>
        </p:blipFill>
        <p:spPr bwMode="auto">
          <a:xfrm>
            <a:off x="-1" y="2424336"/>
            <a:ext cx="15149269" cy="5138707"/>
          </a:xfrm>
          <a:prstGeom prst="rect">
            <a:avLst/>
          </a:prstGeom>
          <a:solidFill>
            <a:srgbClr val="000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矩形 40"/>
          <p:cNvSpPr/>
          <p:nvPr/>
        </p:nvSpPr>
        <p:spPr>
          <a:xfrm>
            <a:off x="-23978" y="2424336"/>
            <a:ext cx="15171958" cy="5138707"/>
          </a:xfrm>
          <a:prstGeom prst="rect">
            <a:avLst/>
          </a:prstGeom>
          <a:gradFill flip="none" rotWithShape="1">
            <a:gsLst>
              <a:gs pos="0">
                <a:srgbClr val="033E7F"/>
              </a:gs>
              <a:gs pos="50000">
                <a:srgbClr val="0850A0">
                  <a:alpha val="70000"/>
                </a:srgbClr>
              </a:gs>
              <a:gs pos="100000">
                <a:srgbClr val="1A69C0">
                  <a:shade val="100000"/>
                  <a:satMod val="115000"/>
                  <a:alpha val="3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37"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10897045" y="7030184"/>
            <a:ext cx="4048360" cy="241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descr="C:\Users\Administrator.USER-20150808DV\Desktop\L\嘉源立板02.png" hidden="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294" y="3109276"/>
            <a:ext cx="4219461" cy="38675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hidden="1"/>
          <p:cNvPicPr>
            <a:picLocks noChangeAspect="1"/>
          </p:cNvPicPr>
          <p:nvPr/>
        </p:nvPicPr>
        <p:blipFill rotWithShape="1">
          <a:blip r:embed="rId8"/>
          <a:srcRect t="71479"/>
          <a:stretch>
            <a:fillRect/>
          </a:stretch>
        </p:blipFill>
        <p:spPr>
          <a:xfrm>
            <a:off x="10861552" y="3164877"/>
            <a:ext cx="3816424" cy="995354"/>
          </a:xfrm>
          <a:prstGeom prst="rect">
            <a:avLst/>
          </a:prstGeom>
          <a:ln>
            <a:noFill/>
          </a:ln>
          <a:effectLst>
            <a:outerShdw blurRad="190500" algn="tl" rotWithShape="0">
              <a:srgbClr val="000000">
                <a:alpha val="70000"/>
              </a:srgbClr>
            </a:outerShdw>
          </a:effectLst>
        </p:spPr>
      </p:pic>
      <p:pic>
        <p:nvPicPr>
          <p:cNvPr id="24" name="Picture 15" descr="C:\Users\Administrator.USER-20150808DV\Desktop\L\嘉源立板02.png" hidden="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2616"/>
          <a:stretch>
            <a:fillRect/>
          </a:stretch>
        </p:blipFill>
        <p:spPr bwMode="auto">
          <a:xfrm>
            <a:off x="10669157" y="407853"/>
            <a:ext cx="4444029" cy="27448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矩形 41"/>
          <p:cNvSpPr/>
          <p:nvPr/>
        </p:nvSpPr>
        <p:spPr>
          <a:xfrm>
            <a:off x="1691164" y="3774073"/>
            <a:ext cx="12025336" cy="2745740"/>
          </a:xfrm>
          <a:prstGeom prst="rect">
            <a:avLst/>
          </a:prstGeom>
        </p:spPr>
        <p:txBody>
          <a:bodyPr wrap="square">
            <a:spAutoFit/>
          </a:bodyPr>
          <a:lstStyle/>
          <a:p>
            <a:pPr algn="ctr">
              <a:lnSpc>
                <a:spcPct val="150000"/>
              </a:lnSpc>
            </a:pPr>
            <a:r>
              <a:rPr lang="zh-CN" altLang="en-US" sz="11500" dirty="0" smtClean="0">
                <a:latin typeface="华文行楷" panose="02010800040101010101" pitchFamily="2" charset="-122"/>
                <a:ea typeface="华文行楷" panose="02010800040101010101" pitchFamily="2" charset="-122"/>
              </a:rPr>
              <a:t>谢谢</a:t>
            </a:r>
            <a:endParaRPr lang="zh-CN" altLang="en-US" sz="11500" dirty="0" smtClean="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par>
                          <p:cTn id="12" fill="hold">
                            <p:stCondLst>
                              <p:cond delay="500"/>
                            </p:stCondLst>
                            <p:childTnLst>
                              <p:par>
                                <p:cTn id="13" presetID="25"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8" dur="1000" fill="hold"/>
                                        <p:tgtEl>
                                          <p:spTgt spid="4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dministrator\Desktop\制作图片\背景.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11935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1128192"/>
            <a:ext cx="15119350" cy="851428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81785" fontAlgn="auto">
              <a:spcBef>
                <a:spcPts val="0"/>
              </a:spcBef>
              <a:spcAft>
                <a:spcPts val="0"/>
              </a:spcAft>
              <a:defRPr/>
            </a:pPr>
            <a:endParaRPr lang="zh-CN" altLang="en-US" sz="3115" dirty="0"/>
          </a:p>
        </p:txBody>
      </p:sp>
      <p:pic>
        <p:nvPicPr>
          <p:cNvPr id="4100" name="Picture 6" descr="C:\Users\Administrator\Desktop\制作图片\渐变黑条01.png"/>
          <p:cNvPicPr>
            <a:picLocks noChangeAspect="1" noChangeArrowheads="1"/>
          </p:cNvPicPr>
          <p:nvPr/>
        </p:nvPicPr>
        <p:blipFill>
          <a:blip r:embed="rId2">
            <a:extLst>
              <a:ext uri="{28A0092B-C50C-407E-A947-70E740481C1C}">
                <a14:useLocalDpi xmlns:a14="http://schemas.microsoft.com/office/drawing/2010/main" val="0"/>
              </a:ext>
            </a:extLst>
          </a:blip>
          <a:srcRect t="13904" b="84207"/>
          <a:stretch>
            <a:fillRect/>
          </a:stretch>
        </p:blipFill>
        <p:spPr bwMode="auto">
          <a:xfrm>
            <a:off x="0" y="1128192"/>
            <a:ext cx="151193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C:\Users\Administrator\Desktop\制作图片\渐变黑条02.png"/>
          <p:cNvPicPr>
            <a:picLocks noChangeAspect="1" noChangeArrowheads="1"/>
          </p:cNvPicPr>
          <p:nvPr/>
        </p:nvPicPr>
        <p:blipFill>
          <a:blip r:embed="rId3">
            <a:extLst>
              <a:ext uri="{28A0092B-C50C-407E-A947-70E740481C1C}">
                <a14:useLocalDpi xmlns:a14="http://schemas.microsoft.com/office/drawing/2010/main" val="0"/>
              </a:ext>
            </a:extLst>
          </a:blip>
          <a:srcRect t="96107"/>
          <a:stretch>
            <a:fillRect/>
          </a:stretch>
        </p:blipFill>
        <p:spPr bwMode="auto">
          <a:xfrm>
            <a:off x="0" y="9312275"/>
            <a:ext cx="15119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Administrator\Desktop\制作图片\方格地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492" y="-114359"/>
            <a:ext cx="6942137"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hidden="1"/>
          <p:cNvSpPr/>
          <p:nvPr/>
        </p:nvSpPr>
        <p:spPr>
          <a:xfrm>
            <a:off x="430883" y="1287505"/>
            <a:ext cx="8064896" cy="8024635"/>
          </a:xfrm>
          <a:prstGeom prst="rect">
            <a:avLst/>
          </a:prstGeom>
          <a:solidFill>
            <a:schemeClr val="bg1">
              <a:alpha val="60000"/>
            </a:schemeClr>
          </a:solidFill>
          <a:ln w="38100">
            <a:solidFill>
              <a:schemeClr val="tx2">
                <a:alpha val="69804"/>
              </a:schemeClr>
            </a:solidFill>
          </a:ln>
          <a:effectLst>
            <a:outerShdw blurRad="50800" dist="38100" dir="5400000" algn="t" rotWithShape="0">
              <a:prstClr val="black">
                <a:alpha val="40000"/>
              </a:prstClr>
            </a:outerShdw>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24" name="矩形 23" hidden="1"/>
          <p:cNvSpPr>
            <a:spLocks noChangeArrowheads="1"/>
          </p:cNvSpPr>
          <p:nvPr/>
        </p:nvSpPr>
        <p:spPr bwMode="auto">
          <a:xfrm>
            <a:off x="4031283" y="249643"/>
            <a:ext cx="2948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华文中宋" panose="02010600040101010101" pitchFamily="2" charset="-122"/>
                <a:ea typeface="华文中宋" panose="02010600040101010101" pitchFamily="2" charset="-122"/>
              </a:rPr>
              <a:t>—  </a:t>
            </a:r>
            <a:r>
              <a:rPr lang="zh-CN" altLang="en-US" sz="3200" b="1" dirty="0">
                <a:solidFill>
                  <a:schemeClr val="bg1"/>
                </a:solidFill>
                <a:latin typeface="微软雅黑" panose="020B0503020204020204" pitchFamily="34" charset="-122"/>
                <a:ea typeface="微软雅黑" panose="020B0503020204020204" pitchFamily="34" charset="-122"/>
              </a:rPr>
              <a:t>区 位 分 析</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0" name="矩形 13"/>
          <p:cNvSpPr>
            <a:spLocks noChangeArrowheads="1"/>
          </p:cNvSpPr>
          <p:nvPr/>
        </p:nvSpPr>
        <p:spPr bwMode="auto">
          <a:xfrm>
            <a:off x="502920" y="239395"/>
            <a:ext cx="95472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100">
                <a:solidFill>
                  <a:schemeClr val="tx1"/>
                </a:solidFill>
                <a:latin typeface="Calibri" panose="020F0502020204030204" pitchFamily="34" charset="0"/>
                <a:ea typeface="宋体" panose="02010600030101010101" pitchFamily="2" charset="-122"/>
              </a:defRPr>
            </a:lvl1pPr>
            <a:lvl2pPr marL="742950" indent="-285750" eaLnBrk="0" hangingPunct="0">
              <a:defRPr sz="3100">
                <a:solidFill>
                  <a:schemeClr val="tx1"/>
                </a:solidFill>
                <a:latin typeface="Calibri" panose="020F0502020204030204" pitchFamily="34" charset="0"/>
                <a:ea typeface="宋体" panose="02010600030101010101" pitchFamily="2" charset="-122"/>
              </a:defRPr>
            </a:lvl2pPr>
            <a:lvl3pPr marL="1143000" indent="-228600" eaLnBrk="0" hangingPunct="0">
              <a:defRPr sz="3100">
                <a:solidFill>
                  <a:schemeClr val="tx1"/>
                </a:solidFill>
                <a:latin typeface="Calibri" panose="020F0502020204030204" pitchFamily="34" charset="0"/>
                <a:ea typeface="宋体" panose="02010600030101010101" pitchFamily="2" charset="-122"/>
              </a:defRPr>
            </a:lvl3pPr>
            <a:lvl4pPr marL="1600200" indent="-228600" eaLnBrk="0" hangingPunct="0">
              <a:defRPr sz="3100">
                <a:solidFill>
                  <a:schemeClr val="tx1"/>
                </a:solidFill>
                <a:latin typeface="Calibri" panose="020F0502020204030204" pitchFamily="34" charset="0"/>
                <a:ea typeface="宋体" panose="02010600030101010101" pitchFamily="2" charset="-122"/>
              </a:defRPr>
            </a:lvl4pPr>
            <a:lvl5pPr marL="2057400" indent="-228600" eaLnBrk="0" hangingPunct="0">
              <a:defRPr sz="3100">
                <a:solidFill>
                  <a:schemeClr val="tx1"/>
                </a:solidFill>
                <a:latin typeface="Calibri" panose="020F0502020204030204" pitchFamily="34" charset="0"/>
                <a:ea typeface="宋体" panose="02010600030101010101" pitchFamily="2" charset="-122"/>
              </a:defRPr>
            </a:lvl5pPr>
            <a:lvl6pPr marL="25146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defTabSz="158115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一、明确农村集体产权制度改革的目标任务</a:t>
            </a:r>
            <a:endParaRPr lang="zh-CN" altLang="en-US" sz="3600" b="1" dirty="0" smtClean="0">
              <a:solidFill>
                <a:schemeClr val="bg1"/>
              </a:solidFill>
              <a:latin typeface="微软雅黑" panose="020B0503020204020204" pitchFamily="34" charset="-122"/>
              <a:ea typeface="微软雅黑" panose="020B0503020204020204" pitchFamily="34" charset="-122"/>
            </a:endParaRPr>
          </a:p>
        </p:txBody>
      </p:sp>
      <p:sp>
        <p:nvSpPr>
          <p:cNvPr id="23" name="Rectangle 1"/>
          <p:cNvSpPr>
            <a:spLocks noChangeArrowheads="1"/>
          </p:cNvSpPr>
          <p:nvPr/>
        </p:nvSpPr>
        <p:spPr bwMode="auto">
          <a:xfrm>
            <a:off x="331292" y="1450975"/>
            <a:ext cx="13329631"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三、明确改革任务</a:t>
            </a:r>
            <a:endParaRPr lang="zh-CN" altLang="en-US" sz="3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4" name="流程图: 可选过程 13"/>
          <p:cNvSpPr/>
          <p:nvPr/>
        </p:nvSpPr>
        <p:spPr>
          <a:xfrm>
            <a:off x="2883535" y="2847340"/>
            <a:ext cx="11364595" cy="13620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sz="3200" b="1" dirty="0" smtClean="0"/>
              <a:t>启动清产核资，完成组织机构、成本测算、指标体系设定、我省实施意见和宣传培训等工作； </a:t>
            </a:r>
            <a:endParaRPr lang="zh-CN" altLang="en-US" sz="3200" b="1" dirty="0" smtClean="0"/>
          </a:p>
        </p:txBody>
      </p:sp>
      <p:sp>
        <p:nvSpPr>
          <p:cNvPr id="4" name="流程图: 可选过程 3"/>
          <p:cNvSpPr/>
          <p:nvPr/>
        </p:nvSpPr>
        <p:spPr>
          <a:xfrm>
            <a:off x="2884170" y="4979035"/>
            <a:ext cx="11363960" cy="13620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3200" b="1" dirty="0" smtClean="0"/>
              <a:t>基本完成清产核资，建立台账，搭建集体资产管理平台</a:t>
            </a:r>
            <a:r>
              <a:rPr lang="zh-CN" sz="3200" b="1" dirty="0" smtClean="0"/>
              <a:t>；</a:t>
            </a:r>
            <a:endParaRPr lang="zh-CN" sz="3200" b="1" dirty="0" smtClean="0"/>
          </a:p>
        </p:txBody>
      </p:sp>
      <p:sp>
        <p:nvSpPr>
          <p:cNvPr id="5" name="流程图: 可选过程 4"/>
          <p:cNvSpPr/>
          <p:nvPr/>
        </p:nvSpPr>
        <p:spPr>
          <a:xfrm>
            <a:off x="2882265" y="7110730"/>
            <a:ext cx="11365865" cy="17557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3200" b="1" dirty="0" smtClean="0"/>
              <a:t>全面完成清产核资，对清产核资开展“回头看”，搭建农村产  权流转交易市场，条件成熟的可以开展股权设置、成员身份界定和折股到户等工作；</a:t>
            </a:r>
            <a:endParaRPr sz="3200" b="1" dirty="0" smtClean="0"/>
          </a:p>
        </p:txBody>
      </p:sp>
      <p:sp>
        <p:nvSpPr>
          <p:cNvPr id="8" name="流程图: 可选过程 7"/>
          <p:cNvSpPr/>
          <p:nvPr/>
        </p:nvSpPr>
        <p:spPr>
          <a:xfrm>
            <a:off x="502920" y="2847340"/>
            <a:ext cx="1597660" cy="13620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3200" b="1" dirty="0" smtClean="0"/>
              <a:t>2017</a:t>
            </a:r>
            <a:r>
              <a:rPr lang="zh-CN" altLang="en-US" sz="3200" b="1" dirty="0" smtClean="0"/>
              <a:t>年</a:t>
            </a:r>
            <a:endParaRPr lang="zh-CN" altLang="en-US" sz="3200" b="1" dirty="0" smtClean="0"/>
          </a:p>
        </p:txBody>
      </p:sp>
      <p:sp>
        <p:nvSpPr>
          <p:cNvPr id="9" name="流程图: 可选过程 8"/>
          <p:cNvSpPr/>
          <p:nvPr/>
        </p:nvSpPr>
        <p:spPr>
          <a:xfrm>
            <a:off x="502920" y="4979035"/>
            <a:ext cx="1597660" cy="13620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3200" b="1" dirty="0" smtClean="0"/>
              <a:t>2018</a:t>
            </a:r>
            <a:r>
              <a:rPr lang="zh-CN" altLang="en-US" sz="3200" b="1" dirty="0" smtClean="0"/>
              <a:t>年</a:t>
            </a:r>
            <a:endParaRPr lang="zh-CN" altLang="en-US" sz="3200" b="1" dirty="0" smtClean="0"/>
          </a:p>
        </p:txBody>
      </p:sp>
      <p:sp>
        <p:nvSpPr>
          <p:cNvPr id="10" name="流程图: 可选过程 9"/>
          <p:cNvSpPr/>
          <p:nvPr/>
        </p:nvSpPr>
        <p:spPr>
          <a:xfrm>
            <a:off x="502920" y="7110730"/>
            <a:ext cx="1597660" cy="1362075"/>
          </a:xfrm>
          <a:prstGeom prst="flowChartAlternateProcess">
            <a:avLst/>
          </a:prstGeom>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3200" b="1" dirty="0" smtClean="0"/>
              <a:t>2019</a:t>
            </a:r>
            <a:r>
              <a:rPr lang="zh-CN" altLang="en-US" sz="3200" b="1" dirty="0" smtClean="0"/>
              <a:t>年</a:t>
            </a:r>
            <a:endParaRPr lang="zh-CN" altLang="en-US"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16776</Words>
  <Application>WPS 演示</Application>
  <PresentationFormat>自定义</PresentationFormat>
  <Paragraphs>815</Paragraphs>
  <Slides>86</Slides>
  <Notes>82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86</vt:i4>
      </vt:variant>
    </vt:vector>
  </HeadingPairs>
  <TitlesOfParts>
    <vt:vector size="96" baseType="lpstr">
      <vt:lpstr>Arial</vt:lpstr>
      <vt:lpstr>宋体</vt:lpstr>
      <vt:lpstr>Wingdings</vt:lpstr>
      <vt:lpstr>微软雅黑</vt:lpstr>
      <vt:lpstr>Calibri</vt:lpstr>
      <vt:lpstr>华文中宋</vt:lpstr>
      <vt:lpstr>黑体</vt:lpstr>
      <vt:lpstr>Arial Unicode MS</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dell</cp:lastModifiedBy>
  <cp:revision>922</cp:revision>
  <dcterms:created xsi:type="dcterms:W3CDTF">2015-04-25T04:24:00Z</dcterms:created>
  <dcterms:modified xsi:type="dcterms:W3CDTF">2017-09-04T00:03:18Z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