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charts/colors6.xml" ContentType="application/vnd.ms-office.chartcolor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charts/chart7.xml" ContentType="application/vnd.openxmlformats-officedocument.drawingml.chart+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Default Extension="xlsx" ContentType="application/vnd.openxmlformats-officedocument.spreadsheetml.sheet"/>
  <Override PartName="/ppt/notesSlides/notesSlide7.xml" ContentType="application/vnd.openxmlformats-officedocument.presentationml.notesSlide+xml"/>
  <Override PartName="/ppt/diagrams/drawing7.xml" ContentType="application/vnd.ms-office.drawingml.diagramDrawing+xml"/>
  <Override PartName="/ppt/charts/style5.xml" ContentType="application/vnd.ms-office.chartstyle+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charts/style1.xml" ContentType="application/vnd.ms-office.chart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rawings/drawing1.xml" ContentType="application/vnd.openxmlformats-officedocument.drawingml.chartshapes+xml"/>
  <Override PartName="/ppt/diagrams/colors10.xml" ContentType="application/vnd.openxmlformats-officedocument.drawingml.diagramColor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diagrams/layout8.xml" ContentType="application/vnd.openxmlformats-officedocument.drawingml.diagramLayout+xml"/>
  <Override PartName="/ppt/charts/colors5.xml" ContentType="application/vnd.ms-office.chartcolor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charts/chart8.xml" ContentType="application/vnd.openxmlformats-officedocument.drawingml.chart+xml"/>
  <Override PartName="/ppt/diagrams/data7.xml" ContentType="application/vnd.openxmlformats-officedocument.drawingml.diagramData+xml"/>
  <Override PartName="/ppt/diagrams/colors9.xml" ContentType="application/vnd.openxmlformats-officedocument.drawingml.diagramColors+xml"/>
  <Override PartName="/ppt/charts/colors1.xml" ContentType="application/vnd.ms-office.chartcolorstyle+xml"/>
  <Override PartName="/ppt/slideLayouts/slideLayout10.xml" ContentType="application/vnd.openxmlformats-officedocument.presentationml.slideLayout+xml"/>
  <Override PartName="/ppt/diagrams/layout2.xml" ContentType="application/vnd.openxmlformats-officedocument.drawingml.diagramLayout+xml"/>
  <Override PartName="/ppt/charts/chart6.xml" ContentType="application/vnd.openxmlformats-officedocument.drawingml.chart+xml"/>
  <Override PartName="/ppt/diagrams/data5.xml" ContentType="application/vnd.openxmlformats-officedocument.drawingml.diagramData+xml"/>
  <Override PartName="/ppt/notesSlides/notesSlide8.xml" ContentType="application/vnd.openxmlformats-officedocument.presentationml.notesSlide+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charts/chart4.xml" ContentType="application/vnd.openxmlformats-officedocument.drawingml.chart+xml"/>
  <Override PartName="/ppt/notesSlides/notesSlide6.xml" ContentType="application/vnd.openxmlformats-officedocument.presentationml.notesSlide+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charts/style6.xml" ContentType="application/vnd.ms-office.chartstyle+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charts/chart2.xml" ContentType="application/vnd.openxmlformats-officedocument.drawingml.chart+xml"/>
  <Override PartName="/ppt/diagrams/quickStyle6.xml" ContentType="application/vnd.openxmlformats-officedocument.drawingml.diagramStyle+xml"/>
  <Override PartName="/docProps/core.xml" ContentType="application/vnd.openxmlformats-package.core-properties+xml"/>
  <Override PartName="/ppt/charts/style4.xml" ContentType="application/vnd.ms-office.chartstyle+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charts/colors4.xml" ContentType="application/vnd.ms-office.chartcolorstyl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drawing9.xml" ContentType="application/vnd.ms-office.drawingml.diagramDrawing+xml"/>
  <Override PartName="/ppt/charts/chart5.xml" ContentType="application/vnd.openxmlformats-officedocument.drawingml.chart+xml"/>
  <Override PartName="/ppt/diagrams/colors6.xml" ContentType="application/vnd.openxmlformats-officedocument.drawingml.diagramColors+xml"/>
  <Override PartName="/ppt/diagrams/quickStyle9.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diagrams/drawing5.xml" ContentType="application/vnd.ms-office.drawingml.diagramDrawing+xml"/>
  <Override PartName="/ppt/charts/style3.xml" ContentType="application/vnd.ms-office.chartstyl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8" r:id="rId3"/>
    <p:sldId id="285" r:id="rId4"/>
    <p:sldId id="259" r:id="rId5"/>
    <p:sldId id="307" r:id="rId6"/>
    <p:sldId id="308" r:id="rId7"/>
    <p:sldId id="304" r:id="rId8"/>
    <p:sldId id="309" r:id="rId9"/>
    <p:sldId id="310" r:id="rId10"/>
    <p:sldId id="312" r:id="rId11"/>
    <p:sldId id="306" r:id="rId12"/>
    <p:sldId id="313" r:id="rId13"/>
    <p:sldId id="314" r:id="rId14"/>
    <p:sldId id="284" r:id="rId15"/>
    <p:sldId id="262" r:id="rId16"/>
    <p:sldId id="299" r:id="rId17"/>
    <p:sldId id="265" r:id="rId18"/>
    <p:sldId id="300" r:id="rId19"/>
    <p:sldId id="293" r:id="rId20"/>
    <p:sldId id="321" r:id="rId21"/>
    <p:sldId id="316" r:id="rId22"/>
    <p:sldId id="315" r:id="rId23"/>
    <p:sldId id="260" r:id="rId24"/>
    <p:sldId id="320" r:id="rId25"/>
    <p:sldId id="322" r:id="rId26"/>
    <p:sldId id="273" r:id="rId27"/>
    <p:sldId id="276" r:id="rId28"/>
    <p:sldId id="274" r:id="rId29"/>
    <p:sldId id="279" r:id="rId30"/>
    <p:sldId id="275" r:id="rId31"/>
    <p:sldId id="289" r:id="rId32"/>
    <p:sldId id="277" r:id="rId33"/>
    <p:sldId id="278" r:id="rId34"/>
    <p:sldId id="280" r:id="rId35"/>
    <p:sldId id="324" r:id="rId36"/>
    <p:sldId id="323" r:id="rId37"/>
    <p:sldId id="327" r:id="rId38"/>
    <p:sldId id="328" r:id="rId39"/>
    <p:sldId id="282" r:id="rId40"/>
    <p:sldId id="295" r:id="rId41"/>
    <p:sldId id="296" r:id="rId42"/>
    <p:sldId id="297" r:id="rId43"/>
    <p:sldId id="311" r:id="rId4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9933"/>
    <a:srgbClr val="FF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559" autoAdjust="0"/>
    <p:restoredTop sz="92446" autoAdjust="0"/>
  </p:normalViewPr>
  <p:slideViewPr>
    <p:cSldViewPr snapToGrid="0">
      <p:cViewPr varScale="1">
        <p:scale>
          <a:sx n="79" d="100"/>
          <a:sy n="79" d="100"/>
        </p:scale>
        <p:origin x="-918"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24037;&#20316;&#31807;1"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pc\Desktop\&#20020;&#23433;&#27169;&#24335;&#36755;&#20986;\&#20020;&#23433;&#27169;&#24335;&#34920;&#26684;.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C:\Users\pc\Desktop\&#20020;&#23433;&#27169;&#24335;&#36755;&#20986;\&#20020;&#23433;&#27169;&#24335;&#34920;&#26684;.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C:\Users\pc\Desktop\&#20020;&#23433;&#27169;&#24335;&#36755;&#20986;\&#20020;&#23433;&#27169;&#24335;&#34920;&#26684;.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___1.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___2.xlsx"/></Relationships>
</file>

<file path=ppt/charts/_rels/chart7.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file:///C:\Users\pc\Desktop\&#31532;&#20116;&#31456;&#25968;&#25454;&#34920;.xlsx" TargetMode="External"/></Relationships>
</file>

<file path=ppt/charts/_rels/chart8.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file:///C:\Users\pc\Desktop\&#20020;&#23433;&#27169;&#24335;&#36755;&#20986;\&#20020;&#23433;&#27169;&#24335;&#34920;&#2668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zh-CN"/>
  <c:style val="8"/>
  <c:chart>
    <c:title>
      <c:tx>
        <c:rich>
          <a:bodyPr rot="0" spcFirstLastPara="1" vertOverflow="ellipsis" vert="horz" wrap="square" anchor="ctr" anchorCtr="1"/>
          <a:lstStyle/>
          <a:p>
            <a:pPr>
              <a:defRPr sz="1800" b="0" i="0" u="none" strike="noStrike" kern="1200" cap="none" spc="20" baseline="0">
                <a:solidFill>
                  <a:schemeClr val="tx1"/>
                </a:solidFill>
                <a:latin typeface="微软雅黑" panose="020B0503020204020204" pitchFamily="34" charset="-122"/>
                <a:ea typeface="微软雅黑" panose="020B0503020204020204" pitchFamily="34" charset="-122"/>
                <a:cs typeface="+mn-cs"/>
              </a:defRPr>
            </a:pPr>
            <a:r>
              <a:rPr lang="zh-CN" altLang="en-US" sz="1800">
                <a:solidFill>
                  <a:schemeClr val="tx1"/>
                </a:solidFill>
              </a:rPr>
              <a:t>淘宝农村网购占比</a:t>
            </a:r>
            <a:endParaRPr lang="zh-CN" sz="1800">
              <a:solidFill>
                <a:schemeClr val="tx1"/>
              </a:solidFill>
            </a:endParaRPr>
          </a:p>
        </c:rich>
      </c:tx>
      <c:layout/>
      <c:spPr>
        <a:noFill/>
        <a:ln>
          <a:noFill/>
        </a:ln>
        <a:effectLst/>
      </c:spPr>
    </c:title>
    <c:plotArea>
      <c:layout/>
      <c:lineChart>
        <c:grouping val="standard"/>
        <c:ser>
          <c:idx val="0"/>
          <c:order val="0"/>
          <c:spPr>
            <a:ln w="22225" cap="rnd" cmpd="sng" algn="ctr">
              <a:solidFill>
                <a:schemeClr val="accent6"/>
              </a:solidFill>
              <a:round/>
            </a:ln>
            <a:effectLst/>
          </c:spPr>
          <c:marker>
            <c:symbol val="none"/>
          </c:marker>
          <c:dLbls>
            <c:spPr>
              <a:noFill/>
              <a:ln>
                <a:noFill/>
              </a:ln>
              <a:effectLst/>
            </c:spPr>
            <c:txPr>
              <a:bodyPr rot="0" spcFirstLastPara="1" vertOverflow="ellipsis" vert="horz" wrap="square" anchor="ctr" anchorCtr="1"/>
              <a:lstStyle/>
              <a:p>
                <a:pPr>
                  <a:defRPr sz="1200" b="0" i="0" u="none" strike="noStrike" kern="120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dLblPos val="ctr"/>
            <c:showVal val="1"/>
            <c:extLst>
              <c:ext xmlns:c15="http://schemas.microsoft.com/office/drawing/2012/chart" uri="{CE6537A1-D6FC-4f65-9D91-7224C49458BB}">
                <c15:layout/>
                <c15:showLeaderLines val="1"/>
                <c15:leaderLines>
                  <c:spPr>
                    <a:ln w="9525">
                      <a:solidFill>
                        <a:schemeClr val="dk1">
                          <a:lumMod val="35000"/>
                          <a:lumOff val="65000"/>
                        </a:schemeClr>
                      </a:solidFill>
                    </a:ln>
                    <a:effectLst/>
                  </c:spPr>
                </c15:leaderLines>
              </c:ext>
            </c:extLst>
          </c:dLbls>
          <c:cat>
            <c:strRef>
              <c:f>Sheet1!$A$3:$A$11</c:f>
              <c:strCache>
                <c:ptCount val="9"/>
                <c:pt idx="0">
                  <c:v>2012Q2</c:v>
                </c:pt>
                <c:pt idx="1">
                  <c:v>2012Q3</c:v>
                </c:pt>
                <c:pt idx="2">
                  <c:v>2012Q4</c:v>
                </c:pt>
                <c:pt idx="3">
                  <c:v>2013Q1</c:v>
                </c:pt>
                <c:pt idx="4">
                  <c:v>2013Q2</c:v>
                </c:pt>
                <c:pt idx="5">
                  <c:v>2013Q3</c:v>
                </c:pt>
                <c:pt idx="6">
                  <c:v>2013Q4</c:v>
                </c:pt>
                <c:pt idx="7">
                  <c:v>2014Q1</c:v>
                </c:pt>
                <c:pt idx="8">
                  <c:v>2014Q2</c:v>
                </c:pt>
              </c:strCache>
            </c:strRef>
          </c:cat>
          <c:val>
            <c:numRef>
              <c:f>Sheet1!$B$3:$B$11</c:f>
              <c:numCache>
                <c:formatCode>0.00%</c:formatCode>
                <c:ptCount val="9"/>
                <c:pt idx="0">
                  <c:v>7.1099999999999997E-2</c:v>
                </c:pt>
                <c:pt idx="1">
                  <c:v>7.740000000000001E-2</c:v>
                </c:pt>
                <c:pt idx="2">
                  <c:v>8.2700000000000023E-2</c:v>
                </c:pt>
                <c:pt idx="3">
                  <c:v>8.5400000000000004E-2</c:v>
                </c:pt>
                <c:pt idx="4">
                  <c:v>8.1900000000000001E-2</c:v>
                </c:pt>
                <c:pt idx="5">
                  <c:v>8.3700000000000038E-2</c:v>
                </c:pt>
                <c:pt idx="6">
                  <c:v>9.0000000000000011E-2</c:v>
                </c:pt>
                <c:pt idx="7">
                  <c:v>9.11E-2</c:v>
                </c:pt>
                <c:pt idx="8">
                  <c:v>8.3000000000000018E-2</c:v>
                </c:pt>
              </c:numCache>
            </c:numRef>
          </c:val>
        </c:ser>
        <c:dLbls>
          <c:showVal val="1"/>
        </c:dLbls>
        <c:dropLines>
          <c:spPr>
            <a:ln w="9525" cap="flat" cmpd="sng" algn="ctr">
              <a:solidFill>
                <a:schemeClr val="dk1">
                  <a:lumMod val="35000"/>
                  <a:lumOff val="65000"/>
                  <a:alpha val="33000"/>
                </a:schemeClr>
              </a:solidFill>
              <a:round/>
            </a:ln>
            <a:effectLst/>
          </c:spPr>
        </c:dropLines>
        <c:marker val="1"/>
        <c:axId val="141848960"/>
        <c:axId val="141850496"/>
      </c:lineChart>
      <c:catAx>
        <c:axId val="141848960"/>
        <c:scaling>
          <c:orientation val="minMax"/>
        </c:scaling>
        <c:axPos val="b"/>
        <c:numFmt formatCode="General" sourceLinked="1"/>
        <c:maj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spc="2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41850496"/>
        <c:crosses val="autoZero"/>
        <c:auto val="1"/>
        <c:lblAlgn val="ctr"/>
        <c:lblOffset val="100"/>
      </c:catAx>
      <c:valAx>
        <c:axId val="141850496"/>
        <c:scaling>
          <c:orientation val="minMax"/>
        </c:scaling>
        <c:axPos val="l"/>
        <c:numFmt formatCode="0.00%" sourceLinked="1"/>
        <c:majorTickMark val="none"/>
        <c:tickLblPos val="nextTo"/>
        <c:spPr>
          <a:noFill/>
          <a:ln>
            <a:noFill/>
          </a:ln>
          <a:effectLst/>
        </c:spPr>
        <c:txPr>
          <a:bodyPr rot="-60000000" spcFirstLastPara="1" vertOverflow="ellipsis" vert="horz" wrap="square" anchor="ctr" anchorCtr="1"/>
          <a:lstStyle/>
          <a:p>
            <a:pPr>
              <a:defRPr sz="1000" b="0" i="0" u="none" strike="noStrike" kern="1200" spc="20" baseline="0">
                <a:solidFill>
                  <a:schemeClr val="dk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41848960"/>
        <c:crosses val="autoZero"/>
        <c:crossBetween val="between"/>
      </c:valAx>
      <c:spPr>
        <a:gradFill>
          <a:gsLst>
            <a:gs pos="100000">
              <a:schemeClr val="lt1">
                <a:lumMod val="95000"/>
              </a:schemeClr>
            </a:gs>
            <a:gs pos="0">
              <a:schemeClr val="lt1"/>
            </a:gs>
          </a:gsLst>
          <a:lin ang="5400000" scaled="0"/>
        </a:gradFill>
        <a:ln>
          <a:noFill/>
        </a:ln>
        <a:effectLst/>
      </c:spPr>
    </c:plotArea>
    <c:plotVisOnly val="1"/>
    <c:dispBlanksAs val="gap"/>
  </c:chart>
  <c:spPr>
    <a:solidFill>
      <a:schemeClr val="lt1"/>
    </a:solidFill>
    <a:ln>
      <a:solidFill>
        <a:schemeClr val="bg1">
          <a:lumMod val="85000"/>
        </a:schemeClr>
      </a:solidFill>
    </a:ln>
    <a:effectLst/>
  </c:spPr>
  <c:txPr>
    <a:bodyPr/>
    <a:lstStyle/>
    <a:p>
      <a:pPr>
        <a:defRPr sz="1000">
          <a:latin typeface="微软雅黑" panose="020B0503020204020204" pitchFamily="34" charset="-122"/>
          <a:ea typeface="微软雅黑" panose="020B0503020204020204" pitchFamily="34" charset="-122"/>
        </a:defRPr>
      </a:pPr>
      <a:endParaRPr lang="zh-CN"/>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zh-CN"/>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r>
              <a:rPr lang="zh-CN" sz="1600"/>
              <a:t>农产品网销额（亿）</a:t>
            </a:r>
          </a:p>
        </c:rich>
      </c:tx>
      <c:layout/>
      <c:spPr>
        <a:noFill/>
        <a:ln>
          <a:noFill/>
        </a:ln>
        <a:effectLst/>
      </c:spPr>
    </c:title>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tx>
            <c:strRef>
              <c:f>农产品产量!$C$18</c:f>
              <c:strCache>
                <c:ptCount val="1"/>
                <c:pt idx="0">
                  <c:v>成交额（亿）</c:v>
                </c:pt>
              </c:strCache>
            </c:strRef>
          </c:tx>
          <c:spPr>
            <a:solidFill>
              <a:schemeClr val="accent2">
                <a:lumMod val="75000"/>
              </a:schemeClr>
            </a:solidFill>
            <a:ln>
              <a:noFill/>
            </a:ln>
            <a:effectLst/>
            <a:sp3d/>
          </c:spPr>
          <c:cat>
            <c:strRef>
              <c:f>农产品产量!$D$17:$F$17</c:f>
              <c:strCache>
                <c:ptCount val="3"/>
                <c:pt idx="0">
                  <c:v>2012年</c:v>
                </c:pt>
                <c:pt idx="1">
                  <c:v>2013年</c:v>
                </c:pt>
                <c:pt idx="2">
                  <c:v>2014年</c:v>
                </c:pt>
              </c:strCache>
            </c:strRef>
          </c:cat>
          <c:val>
            <c:numRef>
              <c:f>农产品产量!$D$18:$F$18</c:f>
              <c:numCache>
                <c:formatCode>General</c:formatCode>
                <c:ptCount val="3"/>
                <c:pt idx="0">
                  <c:v>6</c:v>
                </c:pt>
                <c:pt idx="1">
                  <c:v>10</c:v>
                </c:pt>
                <c:pt idx="2">
                  <c:v>18</c:v>
                </c:pt>
              </c:numCache>
            </c:numRef>
          </c:val>
        </c:ser>
        <c:dLbls/>
        <c:shape val="box"/>
        <c:axId val="148377984"/>
        <c:axId val="148379520"/>
        <c:axId val="0"/>
      </c:bar3DChart>
      <c:catAx>
        <c:axId val="148377984"/>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48379520"/>
        <c:crosses val="autoZero"/>
        <c:auto val="1"/>
        <c:lblAlgn val="ctr"/>
        <c:lblOffset val="100"/>
      </c:catAx>
      <c:valAx>
        <c:axId val="148379520"/>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48377984"/>
        <c:crosses val="autoZero"/>
        <c:crossBetween val="between"/>
      </c:valAx>
      <c:spPr>
        <a:noFill/>
        <a:ln>
          <a:noFill/>
        </a:ln>
        <a:effectLst/>
      </c:spPr>
    </c:plotArea>
    <c:plotVisOnly val="1"/>
    <c:dispBlanksAs val="gap"/>
  </c:chart>
  <c:spPr>
    <a:noFill/>
    <a:ln>
      <a:solidFill>
        <a:schemeClr val="bg1">
          <a:lumMod val="95000"/>
        </a:schemeClr>
      </a:solidFill>
    </a:ln>
    <a:effectLst/>
  </c:spPr>
  <c:txPr>
    <a:bodyPr/>
    <a:lstStyle/>
    <a:p>
      <a:pPr>
        <a:defRPr sz="1200">
          <a:latin typeface="微软雅黑" panose="020B0503020204020204" pitchFamily="34" charset="-122"/>
          <a:ea typeface="微软雅黑" panose="020B0503020204020204" pitchFamily="34" charset="-122"/>
        </a:defRPr>
      </a:pPr>
      <a:endParaRPr lang="zh-CN"/>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zh-CN"/>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r>
              <a:rPr lang="en-US" altLang="zh-CN" sz="1600" dirty="0"/>
              <a:t>2014</a:t>
            </a:r>
            <a:r>
              <a:rPr lang="zh-CN" altLang="en-US" sz="1600" dirty="0"/>
              <a:t>阿</a:t>
            </a:r>
            <a:r>
              <a:rPr lang="zh-CN" altLang="en-US" sz="1600" dirty="0" smtClean="0"/>
              <a:t>里零售平台农产品成交县域排名</a:t>
            </a:r>
            <a:endParaRPr lang="zh-CN" sz="1600" dirty="0"/>
          </a:p>
        </c:rich>
      </c:tx>
      <c:layout/>
      <c:spPr>
        <a:noFill/>
        <a:ln>
          <a:noFill/>
        </a:ln>
        <a:effectLst/>
      </c:spPr>
    </c:title>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spPr>
            <a:solidFill>
              <a:schemeClr val="accent6"/>
            </a:solidFill>
            <a:ln>
              <a:noFill/>
            </a:ln>
            <a:effectLst/>
            <a:sp3d/>
          </c:spPr>
          <c:dPt>
            <c:idx val="1"/>
            <c:spPr>
              <a:solidFill>
                <a:schemeClr val="accent2">
                  <a:lumMod val="75000"/>
                </a:schemeClr>
              </a:solidFill>
              <a:ln>
                <a:noFill/>
              </a:ln>
              <a:effectLst/>
              <a:sp3d/>
            </c:spPr>
          </c:dPt>
          <c:cat>
            <c:strRef>
              <c:f>农产品产量!$A$28:$A$37</c:f>
              <c:strCache>
                <c:ptCount val="10"/>
                <c:pt idx="0">
                  <c:v>安溪县</c:v>
                </c:pt>
                <c:pt idx="1">
                  <c:v>临安市</c:v>
                </c:pt>
                <c:pt idx="2">
                  <c:v>沭阳市</c:v>
                </c:pt>
                <c:pt idx="3">
                  <c:v>义乌市</c:v>
                </c:pt>
                <c:pt idx="4">
                  <c:v>武夷山市</c:v>
                </c:pt>
                <c:pt idx="5">
                  <c:v>靖江市</c:v>
                </c:pt>
                <c:pt idx="6">
                  <c:v>新郑市</c:v>
                </c:pt>
                <c:pt idx="7">
                  <c:v>昆山市</c:v>
                </c:pt>
                <c:pt idx="8">
                  <c:v>嘉善县</c:v>
                </c:pt>
                <c:pt idx="9">
                  <c:v>文山市</c:v>
                </c:pt>
              </c:strCache>
            </c:strRef>
          </c:cat>
          <c:val>
            <c:numRef>
              <c:f>农产品产量!$B$28:$B$37</c:f>
              <c:numCache>
                <c:formatCode>General</c:formatCode>
                <c:ptCount val="10"/>
                <c:pt idx="0">
                  <c:v>100</c:v>
                </c:pt>
                <c:pt idx="1">
                  <c:v>70</c:v>
                </c:pt>
                <c:pt idx="2">
                  <c:v>40</c:v>
                </c:pt>
                <c:pt idx="3">
                  <c:v>28</c:v>
                </c:pt>
                <c:pt idx="4">
                  <c:v>25</c:v>
                </c:pt>
                <c:pt idx="5">
                  <c:v>24</c:v>
                </c:pt>
                <c:pt idx="6">
                  <c:v>23</c:v>
                </c:pt>
                <c:pt idx="7">
                  <c:v>22</c:v>
                </c:pt>
                <c:pt idx="8">
                  <c:v>20</c:v>
                </c:pt>
                <c:pt idx="9">
                  <c:v>18</c:v>
                </c:pt>
              </c:numCache>
            </c:numRef>
          </c:val>
        </c:ser>
        <c:dLbls/>
        <c:shape val="box"/>
        <c:axId val="148396288"/>
        <c:axId val="148434944"/>
        <c:axId val="0"/>
      </c:bar3DChart>
      <c:catAx>
        <c:axId val="148396288"/>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48434944"/>
        <c:crosses val="autoZero"/>
        <c:auto val="1"/>
        <c:lblAlgn val="ctr"/>
        <c:lblOffset val="100"/>
      </c:catAx>
      <c:valAx>
        <c:axId val="14843494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crossAx val="148396288"/>
        <c:crosses val="autoZero"/>
        <c:crossBetween val="between"/>
      </c:valAx>
      <c:spPr>
        <a:noFill/>
        <a:ln>
          <a:noFill/>
        </a:ln>
        <a:effectLst/>
      </c:spPr>
    </c:plotArea>
    <c:plotVisOnly val="1"/>
    <c:dispBlanksAs val="gap"/>
  </c:chart>
  <c:spPr>
    <a:noFill/>
    <a:ln>
      <a:solidFill>
        <a:schemeClr val="bg1">
          <a:lumMod val="95000"/>
        </a:schemeClr>
      </a:solidFill>
    </a:ln>
    <a:effectLst/>
  </c:spPr>
  <c:txPr>
    <a:bodyPr/>
    <a:lstStyle/>
    <a:p>
      <a:pPr>
        <a:defRPr>
          <a:latin typeface="微软雅黑" panose="020B0503020204020204" pitchFamily="34" charset="-122"/>
          <a:ea typeface="微软雅黑" panose="020B0503020204020204" pitchFamily="34" charset="-122"/>
        </a:defRPr>
      </a:pPr>
      <a:endParaRPr lang="zh-CN"/>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zh-CN"/>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r>
              <a:rPr lang="zh-CN" altLang="en-US" sz="1400"/>
              <a:t>农民增收（亿）</a:t>
            </a:r>
          </a:p>
        </c:rich>
      </c:tx>
      <c:layout/>
      <c:spPr>
        <a:noFill/>
        <a:ln>
          <a:noFill/>
        </a:ln>
        <a:effectLst/>
      </c:spPr>
    </c:title>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tx>
            <c:strRef>
              <c:f>传统企业转型互联网!$I$3</c:f>
              <c:strCache>
                <c:ptCount val="1"/>
                <c:pt idx="0">
                  <c:v>农民增收</c:v>
                </c:pt>
              </c:strCache>
            </c:strRef>
          </c:tx>
          <c:spPr>
            <a:solidFill>
              <a:schemeClr val="accent1"/>
            </a:solidFill>
            <a:ln>
              <a:noFill/>
            </a:ln>
            <a:effectLst/>
            <a:sp3d/>
          </c:spPr>
          <c:cat>
            <c:numRef>
              <c:f>传统企业转型互联网!$J$2:$K$2</c:f>
              <c:numCache>
                <c:formatCode>General</c:formatCode>
                <c:ptCount val="2"/>
                <c:pt idx="0">
                  <c:v>2013</c:v>
                </c:pt>
                <c:pt idx="1">
                  <c:v>2014</c:v>
                </c:pt>
              </c:numCache>
            </c:numRef>
          </c:cat>
          <c:val>
            <c:numRef>
              <c:f>传统企业转型互联网!$J$3:$K$3</c:f>
              <c:numCache>
                <c:formatCode>General</c:formatCode>
                <c:ptCount val="2"/>
                <c:pt idx="0">
                  <c:v>1.2</c:v>
                </c:pt>
                <c:pt idx="1">
                  <c:v>2</c:v>
                </c:pt>
              </c:numCache>
            </c:numRef>
          </c:val>
        </c:ser>
        <c:dLbls/>
        <c:shape val="box"/>
        <c:axId val="149541248"/>
        <c:axId val="149542784"/>
        <c:axId val="0"/>
      </c:bar3DChart>
      <c:catAx>
        <c:axId val="149541248"/>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49542784"/>
        <c:crosses val="autoZero"/>
        <c:auto val="1"/>
        <c:lblAlgn val="ctr"/>
        <c:lblOffset val="100"/>
      </c:catAx>
      <c:valAx>
        <c:axId val="149542784"/>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49541248"/>
        <c:crosses val="autoZero"/>
        <c:crossBetween val="between"/>
      </c:valAx>
      <c:spPr>
        <a:noFill/>
        <a:ln>
          <a:noFill/>
        </a:ln>
        <a:effectLst/>
      </c:spPr>
    </c:plotArea>
    <c:plotVisOnly val="1"/>
    <c:dispBlanksAs val="gap"/>
  </c:chart>
  <c:spPr>
    <a:solidFill>
      <a:schemeClr val="bg1">
        <a:lumMod val="95000"/>
      </a:schemeClr>
    </a:solidFill>
    <a:ln>
      <a:noFill/>
    </a:ln>
    <a:effectLst/>
  </c:spPr>
  <c:txPr>
    <a:bodyPr/>
    <a:lstStyle/>
    <a:p>
      <a:pPr>
        <a:defRPr>
          <a:latin typeface="微软雅黑" panose="020B0503020204020204" pitchFamily="34" charset="-122"/>
          <a:ea typeface="微软雅黑" panose="020B0503020204020204" pitchFamily="34" charset="-122"/>
        </a:defRPr>
      </a:pPr>
      <a:endParaRPr lang="zh-CN"/>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zh-CN"/>
  <c:chart>
    <c:title>
      <c:tx>
        <c:rich>
          <a:bodyPr/>
          <a:lstStyle/>
          <a:p>
            <a:pPr>
              <a:defRPr/>
            </a:pPr>
            <a:r>
              <a:rPr lang="zh-CN" altLang="en-US" dirty="0" smtClean="0"/>
              <a:t>一般网</a:t>
            </a:r>
            <a:r>
              <a:rPr lang="zh-CN" altLang="en-US" dirty="0"/>
              <a:t>店人员占比</a:t>
            </a:r>
          </a:p>
        </c:rich>
      </c:tx>
      <c:layout/>
    </c:title>
    <c:plotArea>
      <c:layout/>
      <c:pieChart>
        <c:varyColors val="1"/>
        <c:ser>
          <c:idx val="0"/>
          <c:order val="0"/>
          <c:tx>
            <c:strRef>
              <c:f>Sheet1!$B$1</c:f>
              <c:strCache>
                <c:ptCount val="1"/>
                <c:pt idx="0">
                  <c:v>占比</c:v>
                </c:pt>
              </c:strCache>
            </c:strRef>
          </c:tx>
          <c:explosion val="25"/>
          <c:dLbls>
            <c:spPr>
              <a:noFill/>
              <a:ln>
                <a:noFill/>
              </a:ln>
              <a:effectLst/>
            </c:spPr>
            <c:dLblPos val="ctr"/>
            <c:showVal val="1"/>
            <c:showLeaderLines val="1"/>
            <c:extLst>
              <c:ext xmlns:c15="http://schemas.microsoft.com/office/drawing/2012/chart" uri="{CE6537A1-D6FC-4f65-9D91-7224C49458BB}">
                <c15:layout/>
              </c:ext>
            </c:extLst>
          </c:dLbls>
          <c:cat>
            <c:strRef>
              <c:f>Sheet1!$A$2:$A$8</c:f>
              <c:strCache>
                <c:ptCount val="7"/>
                <c:pt idx="0">
                  <c:v>营销推广</c:v>
                </c:pt>
                <c:pt idx="1">
                  <c:v>仓库管理</c:v>
                </c:pt>
                <c:pt idx="2">
                  <c:v>货物配送</c:v>
                </c:pt>
                <c:pt idx="3">
                  <c:v>产品加工</c:v>
                </c:pt>
                <c:pt idx="4">
                  <c:v>客户服务</c:v>
                </c:pt>
                <c:pt idx="5">
                  <c:v>网店装修</c:v>
                </c:pt>
                <c:pt idx="6">
                  <c:v>其他</c:v>
                </c:pt>
              </c:strCache>
            </c:strRef>
          </c:cat>
          <c:val>
            <c:numRef>
              <c:f>Sheet1!$B$2:$B$8</c:f>
              <c:numCache>
                <c:formatCode>0.00%</c:formatCode>
                <c:ptCount val="7"/>
                <c:pt idx="0">
                  <c:v>0.29070000000000001</c:v>
                </c:pt>
                <c:pt idx="1">
                  <c:v>0.1163</c:v>
                </c:pt>
                <c:pt idx="2">
                  <c:v>0.17440000000000003</c:v>
                </c:pt>
                <c:pt idx="3">
                  <c:v>0.15120000000000003</c:v>
                </c:pt>
                <c:pt idx="4">
                  <c:v>9.3000000000000041E-2</c:v>
                </c:pt>
                <c:pt idx="5">
                  <c:v>1.1599999999999997E-2</c:v>
                </c:pt>
                <c:pt idx="6">
                  <c:v>0.1628</c:v>
                </c:pt>
              </c:numCache>
            </c:numRef>
          </c:val>
        </c:ser>
        <c:dLbls>
          <c:showVal val="1"/>
        </c:dLbls>
        <c:firstSliceAng val="0"/>
      </c:pieChart>
    </c:plotArea>
    <c:legend>
      <c:legendPos val="r"/>
      <c:layout/>
      <c:txPr>
        <a:bodyPr/>
        <a:lstStyle/>
        <a:p>
          <a:pPr>
            <a:defRPr sz="1200"/>
          </a:pPr>
          <a:endParaRPr lang="zh-CN"/>
        </a:p>
      </c:txPr>
    </c:legend>
    <c:plotVisOnly val="1"/>
    <c:dispBlanksAs val="zero"/>
  </c:chart>
  <c:txPr>
    <a:bodyPr/>
    <a:lstStyle/>
    <a:p>
      <a:pPr>
        <a:defRPr>
          <a:latin typeface="微软雅黑" panose="020B0503020204020204" pitchFamily="34" charset="-122"/>
          <a:ea typeface="微软雅黑" panose="020B0503020204020204" pitchFamily="34" charset="-122"/>
        </a:defRPr>
      </a:pPr>
      <a:endParaRPr lang="zh-CN"/>
    </a:p>
  </c:tx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lang val="zh-CN"/>
  <c:chart>
    <c:title>
      <c:tx>
        <c:rich>
          <a:bodyPr/>
          <a:lstStyle/>
          <a:p>
            <a:pPr>
              <a:defRPr sz="1600"/>
            </a:pPr>
            <a:r>
              <a:rPr lang="zh-CN" sz="1600"/>
              <a:t>临安市农村居民收入与消费变化图</a:t>
            </a:r>
          </a:p>
        </c:rich>
      </c:tx>
      <c:layout/>
    </c:title>
    <c:plotArea>
      <c:layout/>
      <c:lineChart>
        <c:grouping val="standard"/>
        <c:ser>
          <c:idx val="0"/>
          <c:order val="0"/>
          <c:tx>
            <c:strRef>
              <c:f>Sheet1!$B$1</c:f>
              <c:strCache>
                <c:ptCount val="1"/>
                <c:pt idx="0">
                  <c:v>农村居民人均纯收入</c:v>
                </c:pt>
              </c:strCache>
            </c:strRef>
          </c:tx>
          <c:dLbls>
            <c:spPr>
              <a:noFill/>
              <a:ln>
                <a:noFill/>
              </a:ln>
              <a:effectLst/>
            </c:spPr>
            <c:dLblPos val="l"/>
            <c:showVal val="1"/>
            <c:extLst>
              <c:ext xmlns:c15="http://schemas.microsoft.com/office/drawing/2012/chart" uri="{CE6537A1-D6FC-4f65-9D91-7224C49458BB}">
                <c15:layout/>
                <c15:showLeaderLines val="0"/>
              </c:ext>
            </c:extLst>
          </c:dLbls>
          <c:cat>
            <c:numRef>
              <c:f>Sheet1!$A$2:$A$9</c:f>
              <c:numCache>
                <c:formatCode>General</c:formatCode>
                <c:ptCount val="8"/>
                <c:pt idx="0">
                  <c:v>2007</c:v>
                </c:pt>
                <c:pt idx="1">
                  <c:v>2008</c:v>
                </c:pt>
                <c:pt idx="2">
                  <c:v>2009</c:v>
                </c:pt>
                <c:pt idx="3">
                  <c:v>2010</c:v>
                </c:pt>
                <c:pt idx="4">
                  <c:v>2011</c:v>
                </c:pt>
                <c:pt idx="5">
                  <c:v>2012</c:v>
                </c:pt>
                <c:pt idx="6">
                  <c:v>2013</c:v>
                </c:pt>
                <c:pt idx="7">
                  <c:v>2014</c:v>
                </c:pt>
              </c:numCache>
            </c:numRef>
          </c:cat>
          <c:val>
            <c:numRef>
              <c:f>Sheet1!$B$3:$B$9</c:f>
              <c:numCache>
                <c:formatCode>General</c:formatCode>
                <c:ptCount val="7"/>
                <c:pt idx="0">
                  <c:v>9680</c:v>
                </c:pt>
                <c:pt idx="1">
                  <c:v>10735</c:v>
                </c:pt>
                <c:pt idx="2">
                  <c:v>12012</c:v>
                </c:pt>
                <c:pt idx="3">
                  <c:v>13926</c:v>
                </c:pt>
                <c:pt idx="4">
                  <c:v>15764</c:v>
                </c:pt>
                <c:pt idx="5">
                  <c:v>17561</c:v>
                </c:pt>
                <c:pt idx="6">
                  <c:v>21578</c:v>
                </c:pt>
              </c:numCache>
            </c:numRef>
          </c:val>
        </c:ser>
        <c:ser>
          <c:idx val="1"/>
          <c:order val="1"/>
          <c:tx>
            <c:strRef>
              <c:f>Sheet1!$C$1</c:f>
              <c:strCache>
                <c:ptCount val="1"/>
                <c:pt idx="0">
                  <c:v>农村人均消费支出</c:v>
                </c:pt>
              </c:strCache>
            </c:strRef>
          </c:tx>
          <c:dLbls>
            <c:spPr>
              <a:noFill/>
              <a:ln>
                <a:noFill/>
              </a:ln>
              <a:effectLst/>
            </c:spPr>
            <c:dLblPos val="l"/>
            <c:showVal val="1"/>
            <c:extLst>
              <c:ext xmlns:c15="http://schemas.microsoft.com/office/drawing/2012/chart" uri="{CE6537A1-D6FC-4f65-9D91-7224C49458BB}">
                <c15:layout/>
                <c15:showLeaderLines val="0"/>
              </c:ext>
            </c:extLst>
          </c:dLbls>
          <c:cat>
            <c:numRef>
              <c:f>Sheet1!$A$2:$A$9</c:f>
              <c:numCache>
                <c:formatCode>General</c:formatCode>
                <c:ptCount val="8"/>
                <c:pt idx="0">
                  <c:v>2007</c:v>
                </c:pt>
                <c:pt idx="1">
                  <c:v>2008</c:v>
                </c:pt>
                <c:pt idx="2">
                  <c:v>2009</c:v>
                </c:pt>
                <c:pt idx="3">
                  <c:v>2010</c:v>
                </c:pt>
                <c:pt idx="4">
                  <c:v>2011</c:v>
                </c:pt>
                <c:pt idx="5">
                  <c:v>2012</c:v>
                </c:pt>
                <c:pt idx="6">
                  <c:v>2013</c:v>
                </c:pt>
                <c:pt idx="7">
                  <c:v>2014</c:v>
                </c:pt>
              </c:numCache>
            </c:numRef>
          </c:cat>
          <c:val>
            <c:numRef>
              <c:f>Sheet1!$C$3:$C$9</c:f>
              <c:numCache>
                <c:formatCode>General</c:formatCode>
                <c:ptCount val="7"/>
                <c:pt idx="0">
                  <c:v>7991</c:v>
                </c:pt>
                <c:pt idx="1">
                  <c:v>8682</c:v>
                </c:pt>
                <c:pt idx="2">
                  <c:v>9339</c:v>
                </c:pt>
                <c:pt idx="3">
                  <c:v>10805</c:v>
                </c:pt>
                <c:pt idx="4">
                  <c:v>12136</c:v>
                </c:pt>
                <c:pt idx="5">
                  <c:v>13591</c:v>
                </c:pt>
                <c:pt idx="6">
                  <c:v>16658</c:v>
                </c:pt>
              </c:numCache>
            </c:numRef>
          </c:val>
        </c:ser>
        <c:dLbls>
          <c:showVal val="1"/>
        </c:dLbls>
        <c:marker val="1"/>
        <c:axId val="200645248"/>
        <c:axId val="200655232"/>
      </c:lineChart>
      <c:catAx>
        <c:axId val="200645248"/>
        <c:scaling>
          <c:orientation val="minMax"/>
        </c:scaling>
        <c:axPos val="b"/>
        <c:numFmt formatCode="General" sourceLinked="1"/>
        <c:majorTickMark val="none"/>
        <c:tickLblPos val="nextTo"/>
        <c:crossAx val="200655232"/>
        <c:crosses val="autoZero"/>
        <c:auto val="1"/>
        <c:lblAlgn val="ctr"/>
        <c:lblOffset val="100"/>
      </c:catAx>
      <c:valAx>
        <c:axId val="200655232"/>
        <c:scaling>
          <c:orientation val="minMax"/>
        </c:scaling>
        <c:axPos val="l"/>
        <c:majorGridlines/>
        <c:numFmt formatCode="General" sourceLinked="1"/>
        <c:majorTickMark val="none"/>
        <c:tickLblPos val="nextTo"/>
        <c:spPr>
          <a:ln w="9525">
            <a:noFill/>
          </a:ln>
        </c:spPr>
        <c:crossAx val="200645248"/>
        <c:crosses val="autoZero"/>
        <c:crossBetween val="between"/>
      </c:valAx>
    </c:plotArea>
    <c:legend>
      <c:legendPos val="b"/>
      <c:layout/>
    </c:legend>
    <c:plotVisOnly val="1"/>
    <c:dispBlanksAs val="gap"/>
  </c:chart>
  <c:spPr>
    <a:ln>
      <a:solidFill>
        <a:schemeClr val="bg1">
          <a:lumMod val="85000"/>
        </a:schemeClr>
      </a:solidFill>
    </a:ln>
  </c:spPr>
  <c:txPr>
    <a:bodyPr/>
    <a:lstStyle/>
    <a:p>
      <a:pPr>
        <a:defRPr sz="1200">
          <a:latin typeface="微软雅黑" panose="020B0503020204020204" pitchFamily="34" charset="-122"/>
          <a:ea typeface="微软雅黑" panose="020B0503020204020204" pitchFamily="34" charset="-122"/>
        </a:defRPr>
      </a:pPr>
      <a:endParaRPr lang="zh-CN"/>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zh-CN"/>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r>
              <a:rPr lang="zh-CN" dirty="0"/>
              <a:t>临安市三产</a:t>
            </a:r>
            <a:r>
              <a:rPr lang="zh-CN" dirty="0" smtClean="0"/>
              <a:t>增</a:t>
            </a:r>
            <a:r>
              <a:rPr lang="zh-CN" altLang="en-US" dirty="0" smtClean="0"/>
              <a:t>长</a:t>
            </a:r>
            <a:r>
              <a:rPr lang="zh-CN" dirty="0" smtClean="0"/>
              <a:t>趋势</a:t>
            </a:r>
            <a:endParaRPr lang="zh-CN" dirty="0"/>
          </a:p>
        </c:rich>
      </c:tx>
      <c:layout/>
      <c:spPr>
        <a:noFill/>
        <a:ln>
          <a:noFill/>
        </a:ln>
        <a:effectLst/>
      </c:spPr>
    </c:title>
    <c:plotArea>
      <c:layout/>
      <c:lineChart>
        <c:grouping val="standard"/>
        <c:ser>
          <c:idx val="0"/>
          <c:order val="0"/>
          <c:tx>
            <c:strRef>
              <c:f>Sheet1!$H$11</c:f>
              <c:strCache>
                <c:ptCount val="1"/>
                <c:pt idx="0">
                  <c:v>一产增加值</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Sheet1!$G$12:$G$17</c:f>
              <c:numCache>
                <c:formatCode>General</c:formatCode>
                <c:ptCount val="6"/>
                <c:pt idx="0">
                  <c:v>2009</c:v>
                </c:pt>
                <c:pt idx="1">
                  <c:v>2010</c:v>
                </c:pt>
                <c:pt idx="2">
                  <c:v>2011</c:v>
                </c:pt>
                <c:pt idx="3">
                  <c:v>2012</c:v>
                </c:pt>
                <c:pt idx="4">
                  <c:v>2013</c:v>
                </c:pt>
                <c:pt idx="5">
                  <c:v>2014</c:v>
                </c:pt>
              </c:numCache>
            </c:numRef>
          </c:cat>
          <c:val>
            <c:numRef>
              <c:f>Sheet1!$H$12:$H$17</c:f>
              <c:numCache>
                <c:formatCode>General</c:formatCode>
                <c:ptCount val="6"/>
                <c:pt idx="0">
                  <c:v>24.779999999999998</c:v>
                </c:pt>
                <c:pt idx="1">
                  <c:v>26.99</c:v>
                </c:pt>
                <c:pt idx="2">
                  <c:v>31.18</c:v>
                </c:pt>
                <c:pt idx="3">
                  <c:v>33.75</c:v>
                </c:pt>
                <c:pt idx="4">
                  <c:v>35.58</c:v>
                </c:pt>
                <c:pt idx="5">
                  <c:v>37.51</c:v>
                </c:pt>
              </c:numCache>
            </c:numRef>
          </c:val>
        </c:ser>
        <c:ser>
          <c:idx val="1"/>
          <c:order val="1"/>
          <c:tx>
            <c:strRef>
              <c:f>Sheet1!$I$11</c:f>
              <c:strCache>
                <c:ptCount val="1"/>
                <c:pt idx="0">
                  <c:v>二产增加值</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Sheet1!$G$12:$G$17</c:f>
              <c:numCache>
                <c:formatCode>General</c:formatCode>
                <c:ptCount val="6"/>
                <c:pt idx="0">
                  <c:v>2009</c:v>
                </c:pt>
                <c:pt idx="1">
                  <c:v>2010</c:v>
                </c:pt>
                <c:pt idx="2">
                  <c:v>2011</c:v>
                </c:pt>
                <c:pt idx="3">
                  <c:v>2012</c:v>
                </c:pt>
                <c:pt idx="4">
                  <c:v>2013</c:v>
                </c:pt>
                <c:pt idx="5">
                  <c:v>2014</c:v>
                </c:pt>
              </c:numCache>
            </c:numRef>
          </c:cat>
          <c:val>
            <c:numRef>
              <c:f>Sheet1!$I$12:$I$17</c:f>
              <c:numCache>
                <c:formatCode>General</c:formatCode>
                <c:ptCount val="6"/>
                <c:pt idx="0">
                  <c:v>133.13</c:v>
                </c:pt>
                <c:pt idx="1">
                  <c:v>168.33</c:v>
                </c:pt>
                <c:pt idx="2">
                  <c:v>198.70999999999998</c:v>
                </c:pt>
                <c:pt idx="3">
                  <c:v>220.1</c:v>
                </c:pt>
                <c:pt idx="4">
                  <c:v>225.42000000000002</c:v>
                </c:pt>
                <c:pt idx="5">
                  <c:v>235.35000000000002</c:v>
                </c:pt>
              </c:numCache>
            </c:numRef>
          </c:val>
        </c:ser>
        <c:ser>
          <c:idx val="2"/>
          <c:order val="2"/>
          <c:tx>
            <c:strRef>
              <c:f>Sheet1!$J$11</c:f>
              <c:strCache>
                <c:ptCount val="1"/>
                <c:pt idx="0">
                  <c:v>三产增加值</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Sheet1!$G$12:$G$17</c:f>
              <c:numCache>
                <c:formatCode>General</c:formatCode>
                <c:ptCount val="6"/>
                <c:pt idx="0">
                  <c:v>2009</c:v>
                </c:pt>
                <c:pt idx="1">
                  <c:v>2010</c:v>
                </c:pt>
                <c:pt idx="2">
                  <c:v>2011</c:v>
                </c:pt>
                <c:pt idx="3">
                  <c:v>2012</c:v>
                </c:pt>
                <c:pt idx="4">
                  <c:v>2013</c:v>
                </c:pt>
                <c:pt idx="5">
                  <c:v>2014</c:v>
                </c:pt>
              </c:numCache>
            </c:numRef>
          </c:cat>
          <c:val>
            <c:numRef>
              <c:f>Sheet1!$J$12:$J$17</c:f>
              <c:numCache>
                <c:formatCode>General</c:formatCode>
                <c:ptCount val="6"/>
                <c:pt idx="0">
                  <c:v>78.59</c:v>
                </c:pt>
                <c:pt idx="1">
                  <c:v>92.45</c:v>
                </c:pt>
                <c:pt idx="2">
                  <c:v>110.86999999999999</c:v>
                </c:pt>
                <c:pt idx="3">
                  <c:v>128.35000000000002</c:v>
                </c:pt>
                <c:pt idx="4">
                  <c:v>148.22999999999999</c:v>
                </c:pt>
                <c:pt idx="5">
                  <c:v>159.47</c:v>
                </c:pt>
              </c:numCache>
            </c:numRef>
          </c:val>
        </c:ser>
        <c:dLbls/>
        <c:marker val="1"/>
        <c:axId val="149768832"/>
        <c:axId val="149774720"/>
      </c:lineChart>
      <c:catAx>
        <c:axId val="14976883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49774720"/>
        <c:crosses val="autoZero"/>
        <c:auto val="1"/>
        <c:lblAlgn val="ctr"/>
        <c:lblOffset val="100"/>
      </c:catAx>
      <c:valAx>
        <c:axId val="149774720"/>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49768832"/>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chart>
  <c:spPr>
    <a:noFill/>
    <a:ln>
      <a:solidFill>
        <a:schemeClr val="bg1">
          <a:lumMod val="95000"/>
        </a:schemeClr>
      </a:solidFill>
    </a:ln>
    <a:effectLst/>
  </c:spPr>
  <c:txPr>
    <a:bodyPr/>
    <a:lstStyle/>
    <a:p>
      <a:pPr>
        <a:defRPr sz="1400">
          <a:latin typeface="微软雅黑" panose="020B0503020204020204" pitchFamily="34" charset="-122"/>
          <a:ea typeface="微软雅黑" panose="020B0503020204020204" pitchFamily="34" charset="-122"/>
        </a:defRPr>
      </a:pPr>
      <a:endParaRPr lang="zh-CN"/>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zh-CN"/>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r>
              <a:rPr lang="zh-CN" sz="1600"/>
              <a:t>山核桃产量产值及网销额变化图</a:t>
            </a:r>
          </a:p>
        </c:rich>
      </c:tx>
      <c:layout/>
      <c:spPr>
        <a:noFill/>
        <a:ln>
          <a:noFill/>
        </a:ln>
        <a:effectLst/>
      </c:spPr>
    </c:title>
    <c:plotArea>
      <c:layout/>
      <c:barChart>
        <c:barDir val="col"/>
        <c:grouping val="clustered"/>
        <c:ser>
          <c:idx val="1"/>
          <c:order val="1"/>
          <c:tx>
            <c:strRef>
              <c:f>山核桃产业!$A$14</c:f>
              <c:strCache>
                <c:ptCount val="1"/>
                <c:pt idx="0">
                  <c:v>总产值（亿元）</c:v>
                </c:pt>
              </c:strCache>
            </c:strRef>
          </c:tx>
          <c:spPr>
            <a:solidFill>
              <a:schemeClr val="accent2"/>
            </a:solidFill>
            <a:ln>
              <a:noFill/>
            </a:ln>
            <a:effectLst/>
          </c:spPr>
          <c:cat>
            <c:numRef>
              <c:f>山核桃产业!$B$12:$D$12</c:f>
              <c:numCache>
                <c:formatCode>General</c:formatCode>
                <c:ptCount val="3"/>
                <c:pt idx="0">
                  <c:v>2008</c:v>
                </c:pt>
                <c:pt idx="1">
                  <c:v>2011</c:v>
                </c:pt>
                <c:pt idx="2">
                  <c:v>2014</c:v>
                </c:pt>
              </c:numCache>
            </c:numRef>
          </c:cat>
          <c:val>
            <c:numRef>
              <c:f>山核桃产业!$B$14:$D$14</c:f>
              <c:numCache>
                <c:formatCode>General</c:formatCode>
                <c:ptCount val="3"/>
                <c:pt idx="0">
                  <c:v>15</c:v>
                </c:pt>
                <c:pt idx="1">
                  <c:v>23</c:v>
                </c:pt>
                <c:pt idx="2">
                  <c:v>20</c:v>
                </c:pt>
              </c:numCache>
            </c:numRef>
          </c:val>
        </c:ser>
        <c:ser>
          <c:idx val="2"/>
          <c:order val="2"/>
          <c:tx>
            <c:strRef>
              <c:f>山核桃产业!$A$15</c:f>
              <c:strCache>
                <c:ptCount val="1"/>
                <c:pt idx="0">
                  <c:v>网销额（亿元）</c:v>
                </c:pt>
              </c:strCache>
            </c:strRef>
          </c:tx>
          <c:spPr>
            <a:solidFill>
              <a:schemeClr val="accent3"/>
            </a:solidFill>
            <a:ln>
              <a:noFill/>
            </a:ln>
            <a:effectLst/>
          </c:spPr>
          <c:cat>
            <c:numRef>
              <c:f>山核桃产业!$B$12:$D$12</c:f>
              <c:numCache>
                <c:formatCode>General</c:formatCode>
                <c:ptCount val="3"/>
                <c:pt idx="0">
                  <c:v>2008</c:v>
                </c:pt>
                <c:pt idx="1">
                  <c:v>2011</c:v>
                </c:pt>
                <c:pt idx="2">
                  <c:v>2014</c:v>
                </c:pt>
              </c:numCache>
            </c:numRef>
          </c:cat>
          <c:val>
            <c:numRef>
              <c:f>山核桃产业!$B$15:$D$15</c:f>
              <c:numCache>
                <c:formatCode>General</c:formatCode>
                <c:ptCount val="3"/>
                <c:pt idx="0">
                  <c:v>2</c:v>
                </c:pt>
                <c:pt idx="1">
                  <c:v>5</c:v>
                </c:pt>
                <c:pt idx="2">
                  <c:v>12</c:v>
                </c:pt>
              </c:numCache>
            </c:numRef>
          </c:val>
        </c:ser>
        <c:dLbls/>
        <c:gapWidth val="219"/>
        <c:overlap val="-27"/>
        <c:axId val="149696512"/>
        <c:axId val="149698048"/>
      </c:barChart>
      <c:lineChart>
        <c:grouping val="stacked"/>
        <c:ser>
          <c:idx val="0"/>
          <c:order val="0"/>
          <c:tx>
            <c:strRef>
              <c:f>山核桃产业!$A$13</c:f>
              <c:strCache>
                <c:ptCount val="1"/>
                <c:pt idx="0">
                  <c:v>总产量（万吨）</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山核桃产业!$B$12:$D$12</c:f>
              <c:numCache>
                <c:formatCode>General</c:formatCode>
                <c:ptCount val="3"/>
                <c:pt idx="0">
                  <c:v>2008</c:v>
                </c:pt>
                <c:pt idx="1">
                  <c:v>2011</c:v>
                </c:pt>
                <c:pt idx="2">
                  <c:v>2014</c:v>
                </c:pt>
              </c:numCache>
            </c:numRef>
          </c:cat>
          <c:val>
            <c:numRef>
              <c:f>山核桃产业!$B$13:$D$13</c:f>
              <c:numCache>
                <c:formatCode>General</c:formatCode>
                <c:ptCount val="3"/>
                <c:pt idx="0">
                  <c:v>1.1900000000000002</c:v>
                </c:pt>
                <c:pt idx="1">
                  <c:v>1.28</c:v>
                </c:pt>
                <c:pt idx="2">
                  <c:v>1.1499999999999997</c:v>
                </c:pt>
              </c:numCache>
            </c:numRef>
          </c:val>
        </c:ser>
        <c:dLbls/>
        <c:marker val="1"/>
        <c:axId val="149709568"/>
        <c:axId val="149699584"/>
      </c:lineChart>
      <c:catAx>
        <c:axId val="14969651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49698048"/>
        <c:crosses val="autoZero"/>
        <c:auto val="1"/>
        <c:lblAlgn val="ctr"/>
        <c:lblOffset val="100"/>
      </c:catAx>
      <c:valAx>
        <c:axId val="149698048"/>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49696512"/>
        <c:crosses val="autoZero"/>
        <c:crossBetween val="between"/>
      </c:valAx>
      <c:valAx>
        <c:axId val="149699584"/>
        <c:scaling>
          <c:orientation val="minMax"/>
        </c:scaling>
        <c:axPos val="r"/>
        <c:numFmt formatCode="General" sourceLinked="1"/>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49709568"/>
        <c:crosses val="max"/>
        <c:crossBetween val="between"/>
      </c:valAx>
      <c:catAx>
        <c:axId val="149709568"/>
        <c:scaling>
          <c:orientation val="minMax"/>
        </c:scaling>
        <c:delete val="1"/>
        <c:axPos val="b"/>
        <c:numFmt formatCode="General" sourceLinked="1"/>
        <c:tickLblPos val="nextTo"/>
        <c:crossAx val="149699584"/>
        <c:crosses val="autoZero"/>
        <c:auto val="1"/>
        <c:lblAlgn val="ctr"/>
        <c:lblOffset val="100"/>
      </c:catAx>
      <c:spPr>
        <a:noFill/>
        <a:ln>
          <a:noFill/>
        </a:ln>
        <a:effectLst/>
      </c:spPr>
    </c:plotArea>
    <c:legend>
      <c:legendPos val="b"/>
      <c:layout/>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zero"/>
  </c:chart>
  <c:spPr>
    <a:noFill/>
    <a:ln>
      <a:solidFill>
        <a:schemeClr val="bg1">
          <a:lumMod val="85000"/>
        </a:schemeClr>
      </a:solidFill>
    </a:ln>
    <a:effectLst/>
  </c:spPr>
  <c:txPr>
    <a:bodyPr/>
    <a:lstStyle/>
    <a:p>
      <a:pPr>
        <a:defRPr sz="1200">
          <a:latin typeface="微软雅黑" panose="020B0503020204020204" pitchFamily="34" charset="-122"/>
          <a:ea typeface="微软雅黑" panose="020B0503020204020204" pitchFamily="34" charset="-122"/>
        </a:defRPr>
      </a:pPr>
      <a:endParaRPr lang="zh-CN"/>
    </a:p>
  </c:txPr>
  <c:externalData r:id="rId1"/>
</c:chartSpace>
</file>

<file path=ppt/charts/colors1.xml><?xml version="1.0" encoding="utf-8"?>
<cs:colorStyle xmlns:cs="http://schemas.microsoft.com/office/drawing/2012/chartStyle" xmlns:a="http://schemas.openxmlformats.org/drawingml/2006/main" meth="withinLinear" id="19">
  <a:schemeClr val="accent6"/>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1C8BDB-12F1-4B13-9501-ED8E193F6785}" type="doc">
      <dgm:prSet loTypeId="urn:microsoft.com/office/officeart/2005/8/layout/arrow2" loCatId="process" qsTypeId="urn:microsoft.com/office/officeart/2005/8/quickstyle/simple1" qsCatId="simple" csTypeId="urn:microsoft.com/office/officeart/2005/8/colors/accent1_2" csCatId="accent1" phldr="1"/>
      <dgm:spPr/>
    </dgm:pt>
    <dgm:pt modelId="{6DA82256-AC47-4B2A-9772-8F2A99BCFA2C}">
      <dgm:prSet phldrT="[文本]"/>
      <dgm:spPr/>
      <dgm:t>
        <a:bodyPr/>
        <a:lstStyle/>
        <a:p>
          <a:pPr>
            <a:lnSpc>
              <a:spcPct val="100000"/>
            </a:lnSpc>
          </a:pPr>
          <a:r>
            <a:rPr lang="zh-CN" altLang="en-US" dirty="0" smtClean="0">
              <a:latin typeface="微软雅黑" panose="020B0503020204020204" pitchFamily="34" charset="-122"/>
              <a:ea typeface="微软雅黑" panose="020B0503020204020204" pitchFamily="34" charset="-122"/>
            </a:rPr>
            <a:t>义务青岩刘村</a:t>
          </a:r>
          <a:endParaRPr lang="en-US" altLang="zh-CN" dirty="0" smtClean="0">
            <a:latin typeface="微软雅黑" panose="020B0503020204020204" pitchFamily="34" charset="-122"/>
            <a:ea typeface="微软雅黑" panose="020B0503020204020204" pitchFamily="34" charset="-122"/>
          </a:endParaRPr>
        </a:p>
        <a:p>
          <a:pPr>
            <a:lnSpc>
              <a:spcPct val="100000"/>
            </a:lnSpc>
          </a:pPr>
          <a:r>
            <a:rPr lang="zh-CN" altLang="en-US" dirty="0" smtClean="0">
              <a:latin typeface="微软雅黑" panose="020B0503020204020204" pitchFamily="34" charset="-122"/>
              <a:ea typeface="微软雅黑" panose="020B0503020204020204" pitchFamily="34" charset="-122"/>
            </a:rPr>
            <a:t>沙集镇东风村</a:t>
          </a:r>
          <a:endParaRPr lang="en-US" altLang="zh-CN" dirty="0" smtClean="0">
            <a:latin typeface="微软雅黑" panose="020B0503020204020204" pitchFamily="34" charset="-122"/>
            <a:ea typeface="微软雅黑" panose="020B0503020204020204" pitchFamily="34" charset="-122"/>
          </a:endParaRPr>
        </a:p>
        <a:p>
          <a:pPr>
            <a:lnSpc>
              <a:spcPct val="100000"/>
            </a:lnSpc>
          </a:pPr>
          <a:r>
            <a:rPr lang="zh-CN" altLang="en-US" dirty="0" smtClean="0">
              <a:latin typeface="微软雅黑" panose="020B0503020204020204" pitchFamily="34" charset="-122"/>
              <a:ea typeface="微软雅黑" panose="020B0503020204020204" pitchFamily="34" charset="-122"/>
            </a:rPr>
            <a:t>清河县东高庄</a:t>
          </a:r>
          <a:endParaRPr lang="zh-CN" altLang="en-US" dirty="0">
            <a:latin typeface="微软雅黑" panose="020B0503020204020204" pitchFamily="34" charset="-122"/>
            <a:ea typeface="微软雅黑" panose="020B0503020204020204" pitchFamily="34" charset="-122"/>
          </a:endParaRPr>
        </a:p>
      </dgm:t>
    </dgm:pt>
    <dgm:pt modelId="{4DFDE4F6-4B5E-40BE-B3A5-8A50C19FE393}" type="parTrans" cxnId="{5F32E6AB-74C7-4345-AD55-F6F05D6A5D3E}">
      <dgm:prSet/>
      <dgm:spPr/>
      <dgm:t>
        <a:bodyPr/>
        <a:lstStyle/>
        <a:p>
          <a:endParaRPr lang="zh-CN" altLang="en-US"/>
        </a:p>
      </dgm:t>
    </dgm:pt>
    <dgm:pt modelId="{B0E44189-BB0C-43ED-88AE-915DF5F07EDF}" type="sibTrans" cxnId="{5F32E6AB-74C7-4345-AD55-F6F05D6A5D3E}">
      <dgm:prSet/>
      <dgm:spPr/>
      <dgm:t>
        <a:bodyPr/>
        <a:lstStyle/>
        <a:p>
          <a:endParaRPr lang="zh-CN" altLang="en-US"/>
        </a:p>
      </dgm:t>
    </dgm:pt>
    <dgm:pt modelId="{1EA76476-F810-4C37-A875-57E4F24CDEF5}">
      <dgm:prSet phldrT="[文本]"/>
      <dgm:spPr/>
      <dgm:t>
        <a:bodyPr/>
        <a:lstStyle/>
        <a:p>
          <a:r>
            <a:rPr lang="zh-CN" altLang="en-US" dirty="0" smtClean="0">
              <a:latin typeface="微软雅黑" panose="020B0503020204020204" pitchFamily="34" charset="-122"/>
              <a:ea typeface="微软雅黑" panose="020B0503020204020204" pitchFamily="34" charset="-122"/>
            </a:rPr>
            <a:t>分布在</a:t>
          </a:r>
          <a:r>
            <a:rPr lang="en-US" altLang="zh-CN" dirty="0" smtClean="0">
              <a:latin typeface="微软雅黑" panose="020B0503020204020204" pitchFamily="34" charset="-122"/>
              <a:ea typeface="微软雅黑" panose="020B0503020204020204" pitchFamily="34" charset="-122"/>
            </a:rPr>
            <a:t>10</a:t>
          </a:r>
          <a:r>
            <a:rPr lang="zh-CN" altLang="en-US" dirty="0" smtClean="0">
              <a:latin typeface="微软雅黑" panose="020B0503020204020204" pitchFamily="34" charset="-122"/>
              <a:ea typeface="微软雅黑" panose="020B0503020204020204" pitchFamily="34" charset="-122"/>
            </a:rPr>
            <a:t>个省份</a:t>
          </a:r>
          <a:endParaRPr lang="en-US" altLang="zh-CN" dirty="0" smtClean="0">
            <a:latin typeface="微软雅黑" panose="020B0503020204020204" pitchFamily="34" charset="-122"/>
            <a:ea typeface="微软雅黑" panose="020B0503020204020204" pitchFamily="34" charset="-122"/>
          </a:endParaRPr>
        </a:p>
        <a:p>
          <a:r>
            <a:rPr lang="zh-CN" altLang="en-US" dirty="0" smtClean="0">
              <a:latin typeface="微软雅黑" panose="020B0503020204020204" pitchFamily="34" charset="-122"/>
              <a:ea typeface="微软雅黑" panose="020B0503020204020204" pitchFamily="34" charset="-122"/>
            </a:rPr>
            <a:t>网店超过</a:t>
          </a:r>
          <a:r>
            <a:rPr lang="en-US" altLang="zh-CN" dirty="0" smtClean="0">
              <a:latin typeface="微软雅黑" panose="020B0503020204020204" pitchFamily="34" charset="-122"/>
              <a:ea typeface="微软雅黑" panose="020B0503020204020204" pitchFamily="34" charset="-122"/>
            </a:rPr>
            <a:t>7</a:t>
          </a:r>
          <a:r>
            <a:rPr lang="zh-CN" altLang="en-US" dirty="0" smtClean="0">
              <a:latin typeface="微软雅黑" panose="020B0503020204020204" pitchFamily="34" charset="-122"/>
              <a:ea typeface="微软雅黑" panose="020B0503020204020204" pitchFamily="34" charset="-122"/>
            </a:rPr>
            <a:t>万家</a:t>
          </a:r>
          <a:endParaRPr lang="en-US" altLang="zh-CN" dirty="0" smtClean="0">
            <a:latin typeface="微软雅黑" panose="020B0503020204020204" pitchFamily="34" charset="-122"/>
            <a:ea typeface="微软雅黑" panose="020B0503020204020204" pitchFamily="34" charset="-122"/>
          </a:endParaRPr>
        </a:p>
        <a:p>
          <a:r>
            <a:rPr lang="zh-CN" altLang="en-US" dirty="0" smtClean="0">
              <a:latin typeface="微软雅黑" panose="020B0503020204020204" pitchFamily="34" charset="-122"/>
              <a:ea typeface="微软雅黑" panose="020B0503020204020204" pitchFamily="34" charset="-122"/>
            </a:rPr>
            <a:t>直接就业超过</a:t>
          </a:r>
          <a:r>
            <a:rPr lang="en-US" altLang="zh-CN" dirty="0" smtClean="0">
              <a:latin typeface="微软雅黑" panose="020B0503020204020204" pitchFamily="34" charset="-122"/>
              <a:ea typeface="微软雅黑" panose="020B0503020204020204" pitchFamily="34" charset="-122"/>
            </a:rPr>
            <a:t>28</a:t>
          </a:r>
          <a:r>
            <a:rPr lang="zh-CN" altLang="en-US" dirty="0" smtClean="0">
              <a:latin typeface="微软雅黑" panose="020B0503020204020204" pitchFamily="34" charset="-122"/>
              <a:ea typeface="微软雅黑" panose="020B0503020204020204" pitchFamily="34" charset="-122"/>
            </a:rPr>
            <a:t>万人</a:t>
          </a:r>
          <a:endParaRPr lang="zh-CN" altLang="en-US" dirty="0">
            <a:latin typeface="微软雅黑" panose="020B0503020204020204" pitchFamily="34" charset="-122"/>
            <a:ea typeface="微软雅黑" panose="020B0503020204020204" pitchFamily="34" charset="-122"/>
          </a:endParaRPr>
        </a:p>
      </dgm:t>
    </dgm:pt>
    <dgm:pt modelId="{969A8F09-3BD7-4103-B62E-6AD0A48FC7C4}" type="parTrans" cxnId="{0D61096D-3E5F-4938-9941-7B7BE2C5BCB7}">
      <dgm:prSet/>
      <dgm:spPr/>
      <dgm:t>
        <a:bodyPr/>
        <a:lstStyle/>
        <a:p>
          <a:endParaRPr lang="zh-CN" altLang="en-US"/>
        </a:p>
      </dgm:t>
    </dgm:pt>
    <dgm:pt modelId="{883D8BEB-3E61-4468-89AA-1DA3D9FE2777}" type="sibTrans" cxnId="{0D61096D-3E5F-4938-9941-7B7BE2C5BCB7}">
      <dgm:prSet/>
      <dgm:spPr/>
      <dgm:t>
        <a:bodyPr/>
        <a:lstStyle/>
        <a:p>
          <a:endParaRPr lang="zh-CN" altLang="en-US"/>
        </a:p>
      </dgm:t>
    </dgm:pt>
    <dgm:pt modelId="{675BA965-5347-4BA0-BCB8-817758C8DD2F}">
      <dgm:prSet phldrT="[文本]"/>
      <dgm:spPr/>
      <dgm:t>
        <a:bodyPr/>
        <a:lstStyle/>
        <a:p>
          <a:r>
            <a:rPr lang="zh-CN" altLang="en-US" dirty="0" smtClean="0">
              <a:latin typeface="微软雅黑" panose="020B0503020204020204" pitchFamily="34" charset="-122"/>
              <a:ea typeface="微软雅黑" panose="020B0503020204020204" pitchFamily="34" charset="-122"/>
            </a:rPr>
            <a:t>分布在</a:t>
          </a:r>
          <a:r>
            <a:rPr lang="en-US" altLang="zh-CN" dirty="0" smtClean="0">
              <a:latin typeface="微软雅黑" panose="020B0503020204020204" pitchFamily="34" charset="-122"/>
              <a:ea typeface="微软雅黑" panose="020B0503020204020204" pitchFamily="34" charset="-122"/>
            </a:rPr>
            <a:t>7</a:t>
          </a:r>
          <a:r>
            <a:rPr lang="zh-CN" altLang="en-US" dirty="0" smtClean="0">
              <a:latin typeface="微软雅黑" panose="020B0503020204020204" pitchFamily="34" charset="-122"/>
              <a:ea typeface="微软雅黑" panose="020B0503020204020204" pitchFamily="34" charset="-122"/>
            </a:rPr>
            <a:t>个省份</a:t>
          </a:r>
          <a:endParaRPr lang="en-US" altLang="zh-CN" dirty="0" smtClean="0">
            <a:latin typeface="微软雅黑" panose="020B0503020204020204" pitchFamily="34" charset="-122"/>
            <a:ea typeface="微软雅黑" panose="020B0503020204020204" pitchFamily="34" charset="-122"/>
          </a:endParaRPr>
        </a:p>
        <a:p>
          <a:r>
            <a:rPr lang="zh-CN" altLang="en-US" dirty="0" smtClean="0">
              <a:latin typeface="微软雅黑" panose="020B0503020204020204" pitchFamily="34" charset="-122"/>
              <a:ea typeface="微软雅黑" panose="020B0503020204020204" pitchFamily="34" charset="-122"/>
            </a:rPr>
            <a:t>网店</a:t>
          </a:r>
          <a:r>
            <a:rPr lang="en-US" altLang="zh-CN" dirty="0" smtClean="0">
              <a:latin typeface="微软雅黑" panose="020B0503020204020204" pitchFamily="34" charset="-122"/>
              <a:ea typeface="微软雅黑" panose="020B0503020204020204" pitchFamily="34" charset="-122"/>
            </a:rPr>
            <a:t>1.5</a:t>
          </a:r>
          <a:r>
            <a:rPr lang="zh-CN" altLang="en-US" dirty="0" smtClean="0">
              <a:latin typeface="微软雅黑" panose="020B0503020204020204" pitchFamily="34" charset="-122"/>
              <a:ea typeface="微软雅黑" panose="020B0503020204020204" pitchFamily="34" charset="-122"/>
            </a:rPr>
            <a:t>万家</a:t>
          </a:r>
          <a:endParaRPr lang="en-US" altLang="zh-CN" dirty="0" smtClean="0">
            <a:latin typeface="微软雅黑" panose="020B0503020204020204" pitchFamily="34" charset="-122"/>
            <a:ea typeface="微软雅黑" panose="020B0503020204020204" pitchFamily="34" charset="-122"/>
          </a:endParaRPr>
        </a:p>
        <a:p>
          <a:r>
            <a:rPr lang="zh-CN" altLang="en-US" dirty="0" smtClean="0">
              <a:latin typeface="微软雅黑" panose="020B0503020204020204" pitchFamily="34" charset="-122"/>
              <a:ea typeface="微软雅黑" panose="020B0503020204020204" pitchFamily="34" charset="-122"/>
            </a:rPr>
            <a:t>直接就业</a:t>
          </a:r>
          <a:r>
            <a:rPr lang="en-US" altLang="zh-CN" dirty="0" smtClean="0">
              <a:latin typeface="微软雅黑" panose="020B0503020204020204" pitchFamily="34" charset="-122"/>
              <a:ea typeface="微软雅黑" panose="020B0503020204020204" pitchFamily="34" charset="-122"/>
            </a:rPr>
            <a:t>6</a:t>
          </a:r>
          <a:r>
            <a:rPr lang="zh-CN" altLang="en-US" dirty="0" smtClean="0">
              <a:latin typeface="微软雅黑" panose="020B0503020204020204" pitchFamily="34" charset="-122"/>
              <a:ea typeface="微软雅黑" panose="020B0503020204020204" pitchFamily="34" charset="-122"/>
            </a:rPr>
            <a:t>万人</a:t>
          </a:r>
          <a:endParaRPr lang="zh-CN" altLang="en-US" dirty="0">
            <a:latin typeface="微软雅黑" panose="020B0503020204020204" pitchFamily="34" charset="-122"/>
            <a:ea typeface="微软雅黑" panose="020B0503020204020204" pitchFamily="34" charset="-122"/>
          </a:endParaRPr>
        </a:p>
      </dgm:t>
    </dgm:pt>
    <dgm:pt modelId="{B651D055-E76E-450D-91C6-981CB059CE19}" type="sibTrans" cxnId="{49BCEFD7-865C-438A-84E1-E2D1073ED142}">
      <dgm:prSet/>
      <dgm:spPr/>
      <dgm:t>
        <a:bodyPr/>
        <a:lstStyle/>
        <a:p>
          <a:endParaRPr lang="zh-CN" altLang="en-US"/>
        </a:p>
      </dgm:t>
    </dgm:pt>
    <dgm:pt modelId="{D3F287CC-EF17-4BB4-AFBC-FE689B918028}" type="parTrans" cxnId="{49BCEFD7-865C-438A-84E1-E2D1073ED142}">
      <dgm:prSet/>
      <dgm:spPr/>
      <dgm:t>
        <a:bodyPr/>
        <a:lstStyle/>
        <a:p>
          <a:endParaRPr lang="zh-CN" altLang="en-US"/>
        </a:p>
      </dgm:t>
    </dgm:pt>
    <dgm:pt modelId="{6BCB6EBD-9F17-4DFA-8C0A-6D0FB090CEF9}" type="pres">
      <dgm:prSet presAssocID="{2B1C8BDB-12F1-4B13-9501-ED8E193F6785}" presName="arrowDiagram" presStyleCnt="0">
        <dgm:presLayoutVars>
          <dgm:chMax val="5"/>
          <dgm:dir/>
          <dgm:resizeHandles val="exact"/>
        </dgm:presLayoutVars>
      </dgm:prSet>
      <dgm:spPr/>
    </dgm:pt>
    <dgm:pt modelId="{0298E145-757E-4437-9230-0D463F344577}" type="pres">
      <dgm:prSet presAssocID="{2B1C8BDB-12F1-4B13-9501-ED8E193F6785}" presName="arrow" presStyleLbl="bgShp" presStyleIdx="0" presStyleCnt="1"/>
      <dgm:spPr>
        <a:solidFill>
          <a:schemeClr val="accent6">
            <a:lumMod val="20000"/>
            <a:lumOff val="80000"/>
          </a:schemeClr>
        </a:solidFill>
      </dgm:spPr>
    </dgm:pt>
    <dgm:pt modelId="{DA849B2F-AABC-4F87-B893-019A257BC8EB}" type="pres">
      <dgm:prSet presAssocID="{2B1C8BDB-12F1-4B13-9501-ED8E193F6785}" presName="arrowDiagram3" presStyleCnt="0"/>
      <dgm:spPr/>
    </dgm:pt>
    <dgm:pt modelId="{298E4CF7-17F8-4100-A00F-AD7A187F90DF}" type="pres">
      <dgm:prSet presAssocID="{6DA82256-AC47-4B2A-9772-8F2A99BCFA2C}" presName="bullet3a" presStyleLbl="node1" presStyleIdx="0" presStyleCnt="3"/>
      <dgm:spPr>
        <a:solidFill>
          <a:schemeClr val="bg1"/>
        </a:solidFill>
        <a:ln>
          <a:noFill/>
        </a:ln>
        <a:effectLst>
          <a:glow rad="63500">
            <a:schemeClr val="accent6">
              <a:satMod val="175000"/>
              <a:alpha val="40000"/>
            </a:schemeClr>
          </a:glow>
        </a:effectLst>
      </dgm:spPr>
    </dgm:pt>
    <dgm:pt modelId="{FF05C402-1502-4992-8932-BA2A4CEF674A}" type="pres">
      <dgm:prSet presAssocID="{6DA82256-AC47-4B2A-9772-8F2A99BCFA2C}" presName="textBox3a" presStyleLbl="revTx" presStyleIdx="0" presStyleCnt="3">
        <dgm:presLayoutVars>
          <dgm:bulletEnabled val="1"/>
        </dgm:presLayoutVars>
      </dgm:prSet>
      <dgm:spPr/>
      <dgm:t>
        <a:bodyPr/>
        <a:lstStyle/>
        <a:p>
          <a:endParaRPr lang="zh-CN" altLang="en-US"/>
        </a:p>
      </dgm:t>
    </dgm:pt>
    <dgm:pt modelId="{EC84341A-F48A-4156-9EAC-D632C71239A9}" type="pres">
      <dgm:prSet presAssocID="{675BA965-5347-4BA0-BCB8-817758C8DD2F}" presName="bullet3b" presStyleLbl="node1" presStyleIdx="1" presStyleCnt="3"/>
      <dgm:spPr>
        <a:solidFill>
          <a:schemeClr val="bg1"/>
        </a:solidFill>
        <a:ln>
          <a:noFill/>
        </a:ln>
        <a:effectLst>
          <a:glow rad="63500">
            <a:schemeClr val="accent6">
              <a:satMod val="175000"/>
              <a:alpha val="40000"/>
            </a:schemeClr>
          </a:glow>
        </a:effectLst>
      </dgm:spPr>
    </dgm:pt>
    <dgm:pt modelId="{5B4029D7-5518-4E0E-B567-649F766DC592}" type="pres">
      <dgm:prSet presAssocID="{675BA965-5347-4BA0-BCB8-817758C8DD2F}" presName="textBox3b" presStyleLbl="revTx" presStyleIdx="1" presStyleCnt="3" custScaleX="122201" custLinFactNeighborX="11194" custLinFactNeighborY="3951">
        <dgm:presLayoutVars>
          <dgm:bulletEnabled val="1"/>
        </dgm:presLayoutVars>
      </dgm:prSet>
      <dgm:spPr/>
      <dgm:t>
        <a:bodyPr/>
        <a:lstStyle/>
        <a:p>
          <a:endParaRPr lang="zh-CN" altLang="en-US"/>
        </a:p>
      </dgm:t>
    </dgm:pt>
    <dgm:pt modelId="{907F609C-600B-485B-A8CB-8C0D16D43BE1}" type="pres">
      <dgm:prSet presAssocID="{1EA76476-F810-4C37-A875-57E4F24CDEF5}" presName="bullet3c" presStyleLbl="node1" presStyleIdx="2" presStyleCnt="3"/>
      <dgm:spPr>
        <a:solidFill>
          <a:schemeClr val="bg1"/>
        </a:solidFill>
        <a:ln>
          <a:noFill/>
        </a:ln>
        <a:effectLst>
          <a:glow rad="63500">
            <a:schemeClr val="accent6">
              <a:satMod val="175000"/>
              <a:alpha val="40000"/>
            </a:schemeClr>
          </a:glow>
        </a:effectLst>
      </dgm:spPr>
    </dgm:pt>
    <dgm:pt modelId="{47207C23-7863-4319-B5CD-E57B9110C9B4}" type="pres">
      <dgm:prSet presAssocID="{1EA76476-F810-4C37-A875-57E4F24CDEF5}" presName="textBox3c" presStyleLbl="revTx" presStyleIdx="2" presStyleCnt="3" custScaleX="107183">
        <dgm:presLayoutVars>
          <dgm:bulletEnabled val="1"/>
        </dgm:presLayoutVars>
      </dgm:prSet>
      <dgm:spPr/>
      <dgm:t>
        <a:bodyPr/>
        <a:lstStyle/>
        <a:p>
          <a:endParaRPr lang="zh-CN" altLang="en-US"/>
        </a:p>
      </dgm:t>
    </dgm:pt>
  </dgm:ptLst>
  <dgm:cxnLst>
    <dgm:cxn modelId="{56A5C445-FA29-45D9-B458-EDF0DFB41692}" type="presOf" srcId="{1EA76476-F810-4C37-A875-57E4F24CDEF5}" destId="{47207C23-7863-4319-B5CD-E57B9110C9B4}" srcOrd="0" destOrd="0" presId="urn:microsoft.com/office/officeart/2005/8/layout/arrow2"/>
    <dgm:cxn modelId="{0D61096D-3E5F-4938-9941-7B7BE2C5BCB7}" srcId="{2B1C8BDB-12F1-4B13-9501-ED8E193F6785}" destId="{1EA76476-F810-4C37-A875-57E4F24CDEF5}" srcOrd="2" destOrd="0" parTransId="{969A8F09-3BD7-4103-B62E-6AD0A48FC7C4}" sibTransId="{883D8BEB-3E61-4468-89AA-1DA3D9FE2777}"/>
    <dgm:cxn modelId="{3FD1EAE4-0364-410B-9DC8-D8EB8DF6D33C}" type="presOf" srcId="{675BA965-5347-4BA0-BCB8-817758C8DD2F}" destId="{5B4029D7-5518-4E0E-B567-649F766DC592}" srcOrd="0" destOrd="0" presId="urn:microsoft.com/office/officeart/2005/8/layout/arrow2"/>
    <dgm:cxn modelId="{EDA17BCD-2F95-4264-835F-C66EDEE80AF5}" type="presOf" srcId="{2B1C8BDB-12F1-4B13-9501-ED8E193F6785}" destId="{6BCB6EBD-9F17-4DFA-8C0A-6D0FB090CEF9}" srcOrd="0" destOrd="0" presId="urn:microsoft.com/office/officeart/2005/8/layout/arrow2"/>
    <dgm:cxn modelId="{5F32E6AB-74C7-4345-AD55-F6F05D6A5D3E}" srcId="{2B1C8BDB-12F1-4B13-9501-ED8E193F6785}" destId="{6DA82256-AC47-4B2A-9772-8F2A99BCFA2C}" srcOrd="0" destOrd="0" parTransId="{4DFDE4F6-4B5E-40BE-B3A5-8A50C19FE393}" sibTransId="{B0E44189-BB0C-43ED-88AE-915DF5F07EDF}"/>
    <dgm:cxn modelId="{3DAA8239-0990-4C4E-B040-884715486BC5}" type="presOf" srcId="{6DA82256-AC47-4B2A-9772-8F2A99BCFA2C}" destId="{FF05C402-1502-4992-8932-BA2A4CEF674A}" srcOrd="0" destOrd="0" presId="urn:microsoft.com/office/officeart/2005/8/layout/arrow2"/>
    <dgm:cxn modelId="{49BCEFD7-865C-438A-84E1-E2D1073ED142}" srcId="{2B1C8BDB-12F1-4B13-9501-ED8E193F6785}" destId="{675BA965-5347-4BA0-BCB8-817758C8DD2F}" srcOrd="1" destOrd="0" parTransId="{D3F287CC-EF17-4BB4-AFBC-FE689B918028}" sibTransId="{B651D055-E76E-450D-91C6-981CB059CE19}"/>
    <dgm:cxn modelId="{37A6CC08-BA3C-484D-BD47-B1E66026D02E}" type="presParOf" srcId="{6BCB6EBD-9F17-4DFA-8C0A-6D0FB090CEF9}" destId="{0298E145-757E-4437-9230-0D463F344577}" srcOrd="0" destOrd="0" presId="urn:microsoft.com/office/officeart/2005/8/layout/arrow2"/>
    <dgm:cxn modelId="{A7D742B9-DDA6-4884-B83E-BC2F9A97F82C}" type="presParOf" srcId="{6BCB6EBD-9F17-4DFA-8C0A-6D0FB090CEF9}" destId="{DA849B2F-AABC-4F87-B893-019A257BC8EB}" srcOrd="1" destOrd="0" presId="urn:microsoft.com/office/officeart/2005/8/layout/arrow2"/>
    <dgm:cxn modelId="{45E97F4D-F4B8-49D2-9B23-01F2ADD84D91}" type="presParOf" srcId="{DA849B2F-AABC-4F87-B893-019A257BC8EB}" destId="{298E4CF7-17F8-4100-A00F-AD7A187F90DF}" srcOrd="0" destOrd="0" presId="urn:microsoft.com/office/officeart/2005/8/layout/arrow2"/>
    <dgm:cxn modelId="{7B93FAB0-3D8A-4069-B087-798C424EF3D9}" type="presParOf" srcId="{DA849B2F-AABC-4F87-B893-019A257BC8EB}" destId="{FF05C402-1502-4992-8932-BA2A4CEF674A}" srcOrd="1" destOrd="0" presId="urn:microsoft.com/office/officeart/2005/8/layout/arrow2"/>
    <dgm:cxn modelId="{A7228A7F-4A06-4984-8F7B-458E73B72147}" type="presParOf" srcId="{DA849B2F-AABC-4F87-B893-019A257BC8EB}" destId="{EC84341A-F48A-4156-9EAC-D632C71239A9}" srcOrd="2" destOrd="0" presId="urn:microsoft.com/office/officeart/2005/8/layout/arrow2"/>
    <dgm:cxn modelId="{93D3DE47-F309-4C58-94BC-B03159C0EBAF}" type="presParOf" srcId="{DA849B2F-AABC-4F87-B893-019A257BC8EB}" destId="{5B4029D7-5518-4E0E-B567-649F766DC592}" srcOrd="3" destOrd="0" presId="urn:microsoft.com/office/officeart/2005/8/layout/arrow2"/>
    <dgm:cxn modelId="{51F68757-8FED-4600-BC59-6DD06060C726}" type="presParOf" srcId="{DA849B2F-AABC-4F87-B893-019A257BC8EB}" destId="{907F609C-600B-485B-A8CB-8C0D16D43BE1}" srcOrd="4" destOrd="0" presId="urn:microsoft.com/office/officeart/2005/8/layout/arrow2"/>
    <dgm:cxn modelId="{45EEABD0-6C9A-4E10-BCB7-B5D31DBF0331}" type="presParOf" srcId="{DA849B2F-AABC-4F87-B893-019A257BC8EB}" destId="{47207C23-7863-4319-B5CD-E57B9110C9B4}" srcOrd="5"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9A3E247-F500-49CA-8FDC-593E03828E3E}"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zh-CN" altLang="en-US"/>
        </a:p>
      </dgm:t>
    </dgm:pt>
    <dgm:pt modelId="{BD43EBFA-EDDC-40F8-8DD9-84F0C8F3CA4E}">
      <dgm:prSet phldrT="[文本]" custT="1"/>
      <dgm:spPr/>
      <dgm:t>
        <a:bodyPr/>
        <a:lstStyle/>
        <a:p>
          <a:r>
            <a:rPr lang="zh-CN" altLang="en-US" sz="2400" dirty="0" smtClean="0">
              <a:latin typeface="微软雅黑" panose="020B0503020204020204" pitchFamily="34" charset="-122"/>
              <a:ea typeface="微软雅黑" panose="020B0503020204020204" pitchFamily="34" charset="-122"/>
            </a:rPr>
            <a:t>新现象</a:t>
          </a:r>
          <a:endParaRPr lang="zh-CN" altLang="en-US" sz="2400" dirty="0">
            <a:latin typeface="微软雅黑" panose="020B0503020204020204" pitchFamily="34" charset="-122"/>
            <a:ea typeface="微软雅黑" panose="020B0503020204020204" pitchFamily="34" charset="-122"/>
          </a:endParaRPr>
        </a:p>
      </dgm:t>
    </dgm:pt>
    <dgm:pt modelId="{4CB8F626-0BA7-44B5-9AE5-8D2CAB97BCBC}" type="parTrans" cxnId="{F8DF52E4-F78A-4F53-AC8F-154A3AEE5289}">
      <dgm:prSet/>
      <dgm:spPr/>
      <dgm:t>
        <a:bodyPr/>
        <a:lstStyle/>
        <a:p>
          <a:endParaRPr lang="zh-CN" altLang="en-US" sz="2400">
            <a:latin typeface="微软雅黑" panose="020B0503020204020204" pitchFamily="34" charset="-122"/>
            <a:ea typeface="微软雅黑" panose="020B0503020204020204" pitchFamily="34" charset="-122"/>
          </a:endParaRPr>
        </a:p>
      </dgm:t>
    </dgm:pt>
    <dgm:pt modelId="{D5074767-F362-449E-8F04-052AEA619134}" type="sibTrans" cxnId="{F8DF52E4-F78A-4F53-AC8F-154A3AEE5289}">
      <dgm:prSet/>
      <dgm:spPr/>
      <dgm:t>
        <a:bodyPr/>
        <a:lstStyle/>
        <a:p>
          <a:endParaRPr lang="zh-CN" altLang="en-US" sz="2400">
            <a:latin typeface="微软雅黑" panose="020B0503020204020204" pitchFamily="34" charset="-122"/>
            <a:ea typeface="微软雅黑" panose="020B0503020204020204" pitchFamily="34" charset="-122"/>
          </a:endParaRPr>
        </a:p>
      </dgm:t>
    </dgm:pt>
    <dgm:pt modelId="{1045DA7A-F6F3-4A95-87DE-28CCACDC0670}">
      <dgm:prSet phldrT="[文本]" custT="1"/>
      <dgm:spPr/>
      <dgm:t>
        <a:bodyPr/>
        <a:lstStyle/>
        <a:p>
          <a:r>
            <a:rPr lang="zh-CN" altLang="en-US" sz="2400" dirty="0" smtClean="0">
              <a:latin typeface="微软雅黑" panose="020B0503020204020204" pitchFamily="34" charset="-122"/>
              <a:ea typeface="微软雅黑" panose="020B0503020204020204" pitchFamily="34" charset="-122"/>
            </a:rPr>
            <a:t>新模式</a:t>
          </a:r>
          <a:endParaRPr lang="zh-CN" altLang="en-US" sz="2400" dirty="0">
            <a:latin typeface="微软雅黑" panose="020B0503020204020204" pitchFamily="34" charset="-122"/>
            <a:ea typeface="微软雅黑" panose="020B0503020204020204" pitchFamily="34" charset="-122"/>
          </a:endParaRPr>
        </a:p>
      </dgm:t>
    </dgm:pt>
    <dgm:pt modelId="{DA6589C3-4830-4414-B765-669C7627C3B8}" type="parTrans" cxnId="{F32E3B9A-5B27-4A48-B15F-EB4D04DF4157}">
      <dgm:prSet/>
      <dgm:spPr/>
      <dgm:t>
        <a:bodyPr/>
        <a:lstStyle/>
        <a:p>
          <a:endParaRPr lang="zh-CN" altLang="en-US" sz="2400">
            <a:latin typeface="微软雅黑" panose="020B0503020204020204" pitchFamily="34" charset="-122"/>
            <a:ea typeface="微软雅黑" panose="020B0503020204020204" pitchFamily="34" charset="-122"/>
          </a:endParaRPr>
        </a:p>
      </dgm:t>
    </dgm:pt>
    <dgm:pt modelId="{813750FF-3012-4DA5-A62C-6FC0E05DDE93}" type="sibTrans" cxnId="{F32E3B9A-5B27-4A48-B15F-EB4D04DF4157}">
      <dgm:prSet/>
      <dgm:spPr/>
      <dgm:t>
        <a:bodyPr/>
        <a:lstStyle/>
        <a:p>
          <a:endParaRPr lang="zh-CN" altLang="en-US" sz="2400">
            <a:latin typeface="微软雅黑" panose="020B0503020204020204" pitchFamily="34" charset="-122"/>
            <a:ea typeface="微软雅黑" panose="020B0503020204020204" pitchFamily="34" charset="-122"/>
          </a:endParaRPr>
        </a:p>
      </dgm:t>
    </dgm:pt>
    <dgm:pt modelId="{7D20D847-9871-4DA0-AA0B-67EBE29A02C1}">
      <dgm:prSet phldrT="[文本]" custT="1"/>
      <dgm:spPr/>
      <dgm:t>
        <a:bodyPr/>
        <a:lstStyle/>
        <a:p>
          <a:r>
            <a:rPr lang="zh-CN" altLang="en-US" sz="2400" dirty="0" smtClean="0">
              <a:latin typeface="微软雅黑" panose="020B0503020204020204" pitchFamily="34" charset="-122"/>
              <a:ea typeface="微软雅黑" panose="020B0503020204020204" pitchFamily="34" charset="-122"/>
            </a:rPr>
            <a:t>新农人</a:t>
          </a:r>
          <a:endParaRPr lang="zh-CN" altLang="en-US" sz="2400" dirty="0">
            <a:latin typeface="微软雅黑" panose="020B0503020204020204" pitchFamily="34" charset="-122"/>
            <a:ea typeface="微软雅黑" panose="020B0503020204020204" pitchFamily="34" charset="-122"/>
          </a:endParaRPr>
        </a:p>
      </dgm:t>
    </dgm:pt>
    <dgm:pt modelId="{B429173F-EE2C-44DD-BC1F-C864E5AD1896}" type="parTrans" cxnId="{708A7129-9A0D-4F80-84B1-24F2910B9B75}">
      <dgm:prSet/>
      <dgm:spPr/>
      <dgm:t>
        <a:bodyPr/>
        <a:lstStyle/>
        <a:p>
          <a:endParaRPr lang="zh-CN" altLang="en-US" sz="2400">
            <a:latin typeface="微软雅黑" panose="020B0503020204020204" pitchFamily="34" charset="-122"/>
            <a:ea typeface="微软雅黑" panose="020B0503020204020204" pitchFamily="34" charset="-122"/>
          </a:endParaRPr>
        </a:p>
      </dgm:t>
    </dgm:pt>
    <dgm:pt modelId="{9D02C60F-2AD7-48F2-B461-BD3A0FF33729}" type="sibTrans" cxnId="{708A7129-9A0D-4F80-84B1-24F2910B9B75}">
      <dgm:prSet/>
      <dgm:spPr/>
      <dgm:t>
        <a:bodyPr/>
        <a:lstStyle/>
        <a:p>
          <a:endParaRPr lang="zh-CN" altLang="en-US" sz="2400">
            <a:latin typeface="微软雅黑" panose="020B0503020204020204" pitchFamily="34" charset="-122"/>
            <a:ea typeface="微软雅黑" panose="020B0503020204020204" pitchFamily="34" charset="-122"/>
          </a:endParaRPr>
        </a:p>
      </dgm:t>
    </dgm:pt>
    <dgm:pt modelId="{CFCC4B82-83AC-4A92-A1BF-0E35718818F3}" type="pres">
      <dgm:prSet presAssocID="{B9A3E247-F500-49CA-8FDC-593E03828E3E}" presName="Name0" presStyleCnt="0">
        <dgm:presLayoutVars>
          <dgm:chMax val="7"/>
          <dgm:chPref val="7"/>
          <dgm:dir/>
          <dgm:animLvl val="lvl"/>
        </dgm:presLayoutVars>
      </dgm:prSet>
      <dgm:spPr/>
      <dgm:t>
        <a:bodyPr/>
        <a:lstStyle/>
        <a:p>
          <a:endParaRPr lang="zh-CN" altLang="en-US"/>
        </a:p>
      </dgm:t>
    </dgm:pt>
    <dgm:pt modelId="{0EE96B92-C41C-4EBE-BD46-343D8571B08A}" type="pres">
      <dgm:prSet presAssocID="{BD43EBFA-EDDC-40F8-8DD9-84F0C8F3CA4E}" presName="Accent1" presStyleCnt="0"/>
      <dgm:spPr/>
    </dgm:pt>
    <dgm:pt modelId="{80D1A11A-3ACA-434E-A7A1-74286164A23A}" type="pres">
      <dgm:prSet presAssocID="{BD43EBFA-EDDC-40F8-8DD9-84F0C8F3CA4E}" presName="Accent" presStyleLbl="node1" presStyleIdx="0" presStyleCnt="3"/>
      <dgm:spPr>
        <a:solidFill>
          <a:schemeClr val="accent4">
            <a:lumMod val="60000"/>
            <a:lumOff val="40000"/>
          </a:schemeClr>
        </a:solidFill>
      </dgm:spPr>
    </dgm:pt>
    <dgm:pt modelId="{BD66959D-ED66-46C2-AF56-827B6C5A05CC}" type="pres">
      <dgm:prSet presAssocID="{BD43EBFA-EDDC-40F8-8DD9-84F0C8F3CA4E}" presName="Parent1" presStyleLbl="revTx" presStyleIdx="0" presStyleCnt="3">
        <dgm:presLayoutVars>
          <dgm:chMax val="1"/>
          <dgm:chPref val="1"/>
          <dgm:bulletEnabled val="1"/>
        </dgm:presLayoutVars>
      </dgm:prSet>
      <dgm:spPr/>
      <dgm:t>
        <a:bodyPr/>
        <a:lstStyle/>
        <a:p>
          <a:endParaRPr lang="zh-CN" altLang="en-US"/>
        </a:p>
      </dgm:t>
    </dgm:pt>
    <dgm:pt modelId="{41EE7D02-E3AC-4B7F-A8C5-1563F2A091A4}" type="pres">
      <dgm:prSet presAssocID="{1045DA7A-F6F3-4A95-87DE-28CCACDC0670}" presName="Accent2" presStyleCnt="0"/>
      <dgm:spPr/>
    </dgm:pt>
    <dgm:pt modelId="{6D1005D1-8D1A-4457-B5C8-24402C13936B}" type="pres">
      <dgm:prSet presAssocID="{1045DA7A-F6F3-4A95-87DE-28CCACDC0670}" presName="Accent" presStyleLbl="node1" presStyleIdx="1" presStyleCnt="3"/>
      <dgm:spPr>
        <a:solidFill>
          <a:schemeClr val="accent5">
            <a:lumMod val="40000"/>
            <a:lumOff val="60000"/>
          </a:schemeClr>
        </a:solidFill>
      </dgm:spPr>
    </dgm:pt>
    <dgm:pt modelId="{AA61C187-9A5D-4CD9-BA1F-0FA3EAF4E22E}" type="pres">
      <dgm:prSet presAssocID="{1045DA7A-F6F3-4A95-87DE-28CCACDC0670}" presName="Parent2" presStyleLbl="revTx" presStyleIdx="1" presStyleCnt="3">
        <dgm:presLayoutVars>
          <dgm:chMax val="1"/>
          <dgm:chPref val="1"/>
          <dgm:bulletEnabled val="1"/>
        </dgm:presLayoutVars>
      </dgm:prSet>
      <dgm:spPr/>
      <dgm:t>
        <a:bodyPr/>
        <a:lstStyle/>
        <a:p>
          <a:endParaRPr lang="zh-CN" altLang="en-US"/>
        </a:p>
      </dgm:t>
    </dgm:pt>
    <dgm:pt modelId="{C1D1B529-1432-4EDE-81CD-DF6A7578F5A8}" type="pres">
      <dgm:prSet presAssocID="{7D20D847-9871-4DA0-AA0B-67EBE29A02C1}" presName="Accent3" presStyleCnt="0"/>
      <dgm:spPr/>
    </dgm:pt>
    <dgm:pt modelId="{BA595600-C7EC-435E-BBB4-70B18695D1D2}" type="pres">
      <dgm:prSet presAssocID="{7D20D847-9871-4DA0-AA0B-67EBE29A02C1}" presName="Accent" presStyleLbl="node1" presStyleIdx="2" presStyleCnt="3"/>
      <dgm:spPr>
        <a:solidFill>
          <a:srgbClr val="99CC00"/>
        </a:solidFill>
      </dgm:spPr>
    </dgm:pt>
    <dgm:pt modelId="{1CC3AD63-4914-47CE-906E-609C3C80F4D3}" type="pres">
      <dgm:prSet presAssocID="{7D20D847-9871-4DA0-AA0B-67EBE29A02C1}" presName="Parent3" presStyleLbl="revTx" presStyleIdx="2" presStyleCnt="3">
        <dgm:presLayoutVars>
          <dgm:chMax val="1"/>
          <dgm:chPref val="1"/>
          <dgm:bulletEnabled val="1"/>
        </dgm:presLayoutVars>
      </dgm:prSet>
      <dgm:spPr/>
      <dgm:t>
        <a:bodyPr/>
        <a:lstStyle/>
        <a:p>
          <a:endParaRPr lang="zh-CN" altLang="en-US"/>
        </a:p>
      </dgm:t>
    </dgm:pt>
  </dgm:ptLst>
  <dgm:cxnLst>
    <dgm:cxn modelId="{F8DF52E4-F78A-4F53-AC8F-154A3AEE5289}" srcId="{B9A3E247-F500-49CA-8FDC-593E03828E3E}" destId="{BD43EBFA-EDDC-40F8-8DD9-84F0C8F3CA4E}" srcOrd="0" destOrd="0" parTransId="{4CB8F626-0BA7-44B5-9AE5-8D2CAB97BCBC}" sibTransId="{D5074767-F362-449E-8F04-052AEA619134}"/>
    <dgm:cxn modelId="{708A7129-9A0D-4F80-84B1-24F2910B9B75}" srcId="{B9A3E247-F500-49CA-8FDC-593E03828E3E}" destId="{7D20D847-9871-4DA0-AA0B-67EBE29A02C1}" srcOrd="2" destOrd="0" parTransId="{B429173F-EE2C-44DD-BC1F-C864E5AD1896}" sibTransId="{9D02C60F-2AD7-48F2-B461-BD3A0FF33729}"/>
    <dgm:cxn modelId="{F89D569E-94B0-4588-9D71-EACB5C57AD57}" type="presOf" srcId="{7D20D847-9871-4DA0-AA0B-67EBE29A02C1}" destId="{1CC3AD63-4914-47CE-906E-609C3C80F4D3}" srcOrd="0" destOrd="0" presId="urn:microsoft.com/office/officeart/2009/layout/CircleArrowProcess"/>
    <dgm:cxn modelId="{268DB043-E0C3-4A03-81A9-42A48D17F26C}" type="presOf" srcId="{BD43EBFA-EDDC-40F8-8DD9-84F0C8F3CA4E}" destId="{BD66959D-ED66-46C2-AF56-827B6C5A05CC}" srcOrd="0" destOrd="0" presId="urn:microsoft.com/office/officeart/2009/layout/CircleArrowProcess"/>
    <dgm:cxn modelId="{F32E3B9A-5B27-4A48-B15F-EB4D04DF4157}" srcId="{B9A3E247-F500-49CA-8FDC-593E03828E3E}" destId="{1045DA7A-F6F3-4A95-87DE-28CCACDC0670}" srcOrd="1" destOrd="0" parTransId="{DA6589C3-4830-4414-B765-669C7627C3B8}" sibTransId="{813750FF-3012-4DA5-A62C-6FC0E05DDE93}"/>
    <dgm:cxn modelId="{D44FA88B-446B-4409-B723-2B4348627BCF}" type="presOf" srcId="{B9A3E247-F500-49CA-8FDC-593E03828E3E}" destId="{CFCC4B82-83AC-4A92-A1BF-0E35718818F3}" srcOrd="0" destOrd="0" presId="urn:microsoft.com/office/officeart/2009/layout/CircleArrowProcess"/>
    <dgm:cxn modelId="{1D909742-9C47-4029-BE75-EE145A0C53C9}" type="presOf" srcId="{1045DA7A-F6F3-4A95-87DE-28CCACDC0670}" destId="{AA61C187-9A5D-4CD9-BA1F-0FA3EAF4E22E}" srcOrd="0" destOrd="0" presId="urn:microsoft.com/office/officeart/2009/layout/CircleArrowProcess"/>
    <dgm:cxn modelId="{A7E2AD53-FFE0-4E88-925A-EDE1A037AD9B}" type="presParOf" srcId="{CFCC4B82-83AC-4A92-A1BF-0E35718818F3}" destId="{0EE96B92-C41C-4EBE-BD46-343D8571B08A}" srcOrd="0" destOrd="0" presId="urn:microsoft.com/office/officeart/2009/layout/CircleArrowProcess"/>
    <dgm:cxn modelId="{4701BE67-38EF-455E-ACF6-A27868FA6926}" type="presParOf" srcId="{0EE96B92-C41C-4EBE-BD46-343D8571B08A}" destId="{80D1A11A-3ACA-434E-A7A1-74286164A23A}" srcOrd="0" destOrd="0" presId="urn:microsoft.com/office/officeart/2009/layout/CircleArrowProcess"/>
    <dgm:cxn modelId="{EBE4CF22-D11E-45DF-AED7-31F6D322057D}" type="presParOf" srcId="{CFCC4B82-83AC-4A92-A1BF-0E35718818F3}" destId="{BD66959D-ED66-46C2-AF56-827B6C5A05CC}" srcOrd="1" destOrd="0" presId="urn:microsoft.com/office/officeart/2009/layout/CircleArrowProcess"/>
    <dgm:cxn modelId="{2DA430DB-3DE0-444F-BD79-DFA2D971EDEF}" type="presParOf" srcId="{CFCC4B82-83AC-4A92-A1BF-0E35718818F3}" destId="{41EE7D02-E3AC-4B7F-A8C5-1563F2A091A4}" srcOrd="2" destOrd="0" presId="urn:microsoft.com/office/officeart/2009/layout/CircleArrowProcess"/>
    <dgm:cxn modelId="{81CA59F0-5E4E-4B58-A862-28FA725A3E00}" type="presParOf" srcId="{41EE7D02-E3AC-4B7F-A8C5-1563F2A091A4}" destId="{6D1005D1-8D1A-4457-B5C8-24402C13936B}" srcOrd="0" destOrd="0" presId="urn:microsoft.com/office/officeart/2009/layout/CircleArrowProcess"/>
    <dgm:cxn modelId="{AC0314CD-908B-402A-B0F0-24104B44D900}" type="presParOf" srcId="{CFCC4B82-83AC-4A92-A1BF-0E35718818F3}" destId="{AA61C187-9A5D-4CD9-BA1F-0FA3EAF4E22E}" srcOrd="3" destOrd="0" presId="urn:microsoft.com/office/officeart/2009/layout/CircleArrowProcess"/>
    <dgm:cxn modelId="{BBAAB914-15CA-421C-B9CB-E93432C3F41C}" type="presParOf" srcId="{CFCC4B82-83AC-4A92-A1BF-0E35718818F3}" destId="{C1D1B529-1432-4EDE-81CD-DF6A7578F5A8}" srcOrd="4" destOrd="0" presId="urn:microsoft.com/office/officeart/2009/layout/CircleArrowProcess"/>
    <dgm:cxn modelId="{E0BA3A5C-7942-450B-877D-E093897376EB}" type="presParOf" srcId="{C1D1B529-1432-4EDE-81CD-DF6A7578F5A8}" destId="{BA595600-C7EC-435E-BBB4-70B18695D1D2}" srcOrd="0" destOrd="0" presId="urn:microsoft.com/office/officeart/2009/layout/CircleArrowProcess"/>
    <dgm:cxn modelId="{73B3E261-95BD-4E50-ACBF-9FD872CF7FF3}" type="presParOf" srcId="{CFCC4B82-83AC-4A92-A1BF-0E35718818F3}" destId="{1CC3AD63-4914-47CE-906E-609C3C80F4D3}" srcOrd="5" destOrd="0" presId="urn:microsoft.com/office/officeart/2009/layout/CircleArrow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A08F2B-23B3-48B9-BBD2-1803FA3D8C49}" type="doc">
      <dgm:prSet loTypeId="urn:microsoft.com/office/officeart/2005/8/layout/cycle8" loCatId="cycle" qsTypeId="urn:microsoft.com/office/officeart/2005/8/quickstyle/simple1" qsCatId="simple" csTypeId="urn:microsoft.com/office/officeart/2005/8/colors/accent1_2" csCatId="accent1" phldr="1"/>
      <dgm:spPr/>
    </dgm:pt>
    <dgm:pt modelId="{C82F17F9-C8C6-4622-ABED-CFC615263BF2}">
      <dgm:prSet phldrT="[文本]"/>
      <dgm:spPr>
        <a:solidFill>
          <a:schemeClr val="accent6">
            <a:lumMod val="75000"/>
          </a:schemeClr>
        </a:solidFill>
      </dgm:spPr>
      <dgm:t>
        <a:bodyPr/>
        <a:lstStyle/>
        <a:p>
          <a:r>
            <a:rPr lang="zh-CN" altLang="en-US" dirty="0" smtClean="0">
              <a:latin typeface="微软雅黑" panose="020B0503020204020204" pitchFamily="34" charset="-122"/>
              <a:ea typeface="微软雅黑" panose="020B0503020204020204" pitchFamily="34" charset="-122"/>
            </a:rPr>
            <a:t>农业</a:t>
          </a:r>
          <a:endParaRPr lang="zh-CN" altLang="en-US" dirty="0">
            <a:latin typeface="微软雅黑" panose="020B0503020204020204" pitchFamily="34" charset="-122"/>
            <a:ea typeface="微软雅黑" panose="020B0503020204020204" pitchFamily="34" charset="-122"/>
          </a:endParaRPr>
        </a:p>
      </dgm:t>
    </dgm:pt>
    <dgm:pt modelId="{8A8A02A8-19DF-4349-B52D-E1C1BD960645}" type="parTrans" cxnId="{97C41485-EF54-4F18-8DEC-B869CC04A0C3}">
      <dgm:prSet/>
      <dgm:spPr/>
      <dgm:t>
        <a:bodyPr/>
        <a:lstStyle/>
        <a:p>
          <a:endParaRPr lang="zh-CN" altLang="en-US">
            <a:latin typeface="微软雅黑" panose="020B0503020204020204" pitchFamily="34" charset="-122"/>
            <a:ea typeface="微软雅黑" panose="020B0503020204020204" pitchFamily="34" charset="-122"/>
          </a:endParaRPr>
        </a:p>
      </dgm:t>
    </dgm:pt>
    <dgm:pt modelId="{E55D5329-3AA3-4230-8B45-904532FDB9E2}" type="sibTrans" cxnId="{97C41485-EF54-4F18-8DEC-B869CC04A0C3}">
      <dgm:prSet/>
      <dgm:spPr/>
      <dgm:t>
        <a:bodyPr/>
        <a:lstStyle/>
        <a:p>
          <a:endParaRPr lang="zh-CN" altLang="en-US">
            <a:latin typeface="微软雅黑" panose="020B0503020204020204" pitchFamily="34" charset="-122"/>
            <a:ea typeface="微软雅黑" panose="020B0503020204020204" pitchFamily="34" charset="-122"/>
          </a:endParaRPr>
        </a:p>
      </dgm:t>
    </dgm:pt>
    <dgm:pt modelId="{DCDD7A75-5590-4193-887C-039E4125A6C7}">
      <dgm:prSet phldrT="[文本]"/>
      <dgm:spPr>
        <a:solidFill>
          <a:schemeClr val="accent2">
            <a:lumMod val="75000"/>
          </a:schemeClr>
        </a:solidFill>
      </dgm:spPr>
      <dgm:t>
        <a:bodyPr/>
        <a:lstStyle/>
        <a:p>
          <a:r>
            <a:rPr lang="zh-CN" altLang="en-US" dirty="0" smtClean="0">
              <a:latin typeface="微软雅黑" panose="020B0503020204020204" pitchFamily="34" charset="-122"/>
              <a:ea typeface="微软雅黑" panose="020B0503020204020204" pitchFamily="34" charset="-122"/>
            </a:rPr>
            <a:t>农民</a:t>
          </a:r>
          <a:endParaRPr lang="zh-CN" altLang="en-US" dirty="0">
            <a:latin typeface="微软雅黑" panose="020B0503020204020204" pitchFamily="34" charset="-122"/>
            <a:ea typeface="微软雅黑" panose="020B0503020204020204" pitchFamily="34" charset="-122"/>
          </a:endParaRPr>
        </a:p>
      </dgm:t>
    </dgm:pt>
    <dgm:pt modelId="{87323863-E74B-45B9-8F2E-C03E02F57BC2}" type="parTrans" cxnId="{966BCEF6-0D2F-4B4F-B158-F86164CAFC81}">
      <dgm:prSet/>
      <dgm:spPr/>
      <dgm:t>
        <a:bodyPr/>
        <a:lstStyle/>
        <a:p>
          <a:endParaRPr lang="zh-CN" altLang="en-US">
            <a:latin typeface="微软雅黑" panose="020B0503020204020204" pitchFamily="34" charset="-122"/>
            <a:ea typeface="微软雅黑" panose="020B0503020204020204" pitchFamily="34" charset="-122"/>
          </a:endParaRPr>
        </a:p>
      </dgm:t>
    </dgm:pt>
    <dgm:pt modelId="{C9AEE75F-C961-4FA4-AB1F-DB5AFB98CA80}" type="sibTrans" cxnId="{966BCEF6-0D2F-4B4F-B158-F86164CAFC81}">
      <dgm:prSet/>
      <dgm:spPr/>
      <dgm:t>
        <a:bodyPr/>
        <a:lstStyle/>
        <a:p>
          <a:endParaRPr lang="zh-CN" altLang="en-US">
            <a:latin typeface="微软雅黑" panose="020B0503020204020204" pitchFamily="34" charset="-122"/>
            <a:ea typeface="微软雅黑" panose="020B0503020204020204" pitchFamily="34" charset="-122"/>
          </a:endParaRPr>
        </a:p>
      </dgm:t>
    </dgm:pt>
    <dgm:pt modelId="{4F4C237B-79D6-48B0-9CFF-2E98DCF5B689}">
      <dgm:prSet phldrT="[文本]"/>
      <dgm:spPr/>
      <dgm:t>
        <a:bodyPr/>
        <a:lstStyle/>
        <a:p>
          <a:r>
            <a:rPr lang="zh-CN" altLang="en-US" dirty="0" smtClean="0">
              <a:latin typeface="微软雅黑" panose="020B0503020204020204" pitchFamily="34" charset="-122"/>
              <a:ea typeface="微软雅黑" panose="020B0503020204020204" pitchFamily="34" charset="-122"/>
            </a:rPr>
            <a:t>农村</a:t>
          </a:r>
          <a:endParaRPr lang="zh-CN" altLang="en-US" dirty="0">
            <a:latin typeface="微软雅黑" panose="020B0503020204020204" pitchFamily="34" charset="-122"/>
            <a:ea typeface="微软雅黑" panose="020B0503020204020204" pitchFamily="34" charset="-122"/>
          </a:endParaRPr>
        </a:p>
      </dgm:t>
    </dgm:pt>
    <dgm:pt modelId="{93CCEA49-6E8B-4C0E-A6A3-4038A552887D}" type="parTrans" cxnId="{C0C7CD18-16E7-479B-8AAD-210614316263}">
      <dgm:prSet/>
      <dgm:spPr/>
      <dgm:t>
        <a:bodyPr/>
        <a:lstStyle/>
        <a:p>
          <a:endParaRPr lang="zh-CN" altLang="en-US">
            <a:latin typeface="微软雅黑" panose="020B0503020204020204" pitchFamily="34" charset="-122"/>
            <a:ea typeface="微软雅黑" panose="020B0503020204020204" pitchFamily="34" charset="-122"/>
          </a:endParaRPr>
        </a:p>
      </dgm:t>
    </dgm:pt>
    <dgm:pt modelId="{705643FD-7B64-4FB5-954E-F22296CD3711}" type="sibTrans" cxnId="{C0C7CD18-16E7-479B-8AAD-210614316263}">
      <dgm:prSet/>
      <dgm:spPr/>
      <dgm:t>
        <a:bodyPr/>
        <a:lstStyle/>
        <a:p>
          <a:endParaRPr lang="zh-CN" altLang="en-US">
            <a:latin typeface="微软雅黑" panose="020B0503020204020204" pitchFamily="34" charset="-122"/>
            <a:ea typeface="微软雅黑" panose="020B0503020204020204" pitchFamily="34" charset="-122"/>
          </a:endParaRPr>
        </a:p>
      </dgm:t>
    </dgm:pt>
    <dgm:pt modelId="{64193EEF-BAB1-4057-9FA0-8786E4C1052B}" type="pres">
      <dgm:prSet presAssocID="{A8A08F2B-23B3-48B9-BBD2-1803FA3D8C49}" presName="compositeShape" presStyleCnt="0">
        <dgm:presLayoutVars>
          <dgm:chMax val="7"/>
          <dgm:dir/>
          <dgm:resizeHandles val="exact"/>
        </dgm:presLayoutVars>
      </dgm:prSet>
      <dgm:spPr/>
    </dgm:pt>
    <dgm:pt modelId="{77853664-350F-4F05-AC83-305CE30EB4CD}" type="pres">
      <dgm:prSet presAssocID="{A8A08F2B-23B3-48B9-BBD2-1803FA3D8C49}" presName="wedge1" presStyleLbl="node1" presStyleIdx="0" presStyleCnt="3"/>
      <dgm:spPr/>
      <dgm:t>
        <a:bodyPr/>
        <a:lstStyle/>
        <a:p>
          <a:endParaRPr lang="zh-CN" altLang="en-US"/>
        </a:p>
      </dgm:t>
    </dgm:pt>
    <dgm:pt modelId="{633C95F2-6D25-487E-AFA3-3D6AB541B892}" type="pres">
      <dgm:prSet presAssocID="{A8A08F2B-23B3-48B9-BBD2-1803FA3D8C49}" presName="dummy1a" presStyleCnt="0"/>
      <dgm:spPr/>
    </dgm:pt>
    <dgm:pt modelId="{A6EFB173-93AE-4D04-8320-B630CE63E7BF}" type="pres">
      <dgm:prSet presAssocID="{A8A08F2B-23B3-48B9-BBD2-1803FA3D8C49}" presName="dummy1b" presStyleCnt="0"/>
      <dgm:spPr/>
    </dgm:pt>
    <dgm:pt modelId="{E9310EAA-C79F-4177-9027-7AE66FE03297}" type="pres">
      <dgm:prSet presAssocID="{A8A08F2B-23B3-48B9-BBD2-1803FA3D8C49}" presName="wedge1Tx" presStyleLbl="node1" presStyleIdx="0" presStyleCnt="3">
        <dgm:presLayoutVars>
          <dgm:chMax val="0"/>
          <dgm:chPref val="0"/>
          <dgm:bulletEnabled val="1"/>
        </dgm:presLayoutVars>
      </dgm:prSet>
      <dgm:spPr/>
      <dgm:t>
        <a:bodyPr/>
        <a:lstStyle/>
        <a:p>
          <a:endParaRPr lang="zh-CN" altLang="en-US"/>
        </a:p>
      </dgm:t>
    </dgm:pt>
    <dgm:pt modelId="{86AC6D40-EECC-4CCB-8B5B-F935975F887F}" type="pres">
      <dgm:prSet presAssocID="{A8A08F2B-23B3-48B9-BBD2-1803FA3D8C49}" presName="wedge2" presStyleLbl="node1" presStyleIdx="1" presStyleCnt="3"/>
      <dgm:spPr/>
      <dgm:t>
        <a:bodyPr/>
        <a:lstStyle/>
        <a:p>
          <a:endParaRPr lang="zh-CN" altLang="en-US"/>
        </a:p>
      </dgm:t>
    </dgm:pt>
    <dgm:pt modelId="{045ED766-BE43-4226-85F4-5F5727A6A205}" type="pres">
      <dgm:prSet presAssocID="{A8A08F2B-23B3-48B9-BBD2-1803FA3D8C49}" presName="dummy2a" presStyleCnt="0"/>
      <dgm:spPr/>
    </dgm:pt>
    <dgm:pt modelId="{2D5C9C3D-5A88-4806-AF2E-862C8DD7BC63}" type="pres">
      <dgm:prSet presAssocID="{A8A08F2B-23B3-48B9-BBD2-1803FA3D8C49}" presName="dummy2b" presStyleCnt="0"/>
      <dgm:spPr/>
    </dgm:pt>
    <dgm:pt modelId="{2BCFCFA3-A3D8-4EE2-B130-A9501ECEA618}" type="pres">
      <dgm:prSet presAssocID="{A8A08F2B-23B3-48B9-BBD2-1803FA3D8C49}" presName="wedge2Tx" presStyleLbl="node1" presStyleIdx="1" presStyleCnt="3">
        <dgm:presLayoutVars>
          <dgm:chMax val="0"/>
          <dgm:chPref val="0"/>
          <dgm:bulletEnabled val="1"/>
        </dgm:presLayoutVars>
      </dgm:prSet>
      <dgm:spPr/>
      <dgm:t>
        <a:bodyPr/>
        <a:lstStyle/>
        <a:p>
          <a:endParaRPr lang="zh-CN" altLang="en-US"/>
        </a:p>
      </dgm:t>
    </dgm:pt>
    <dgm:pt modelId="{7DE15E78-803D-453B-86DE-D69854C6D7D1}" type="pres">
      <dgm:prSet presAssocID="{A8A08F2B-23B3-48B9-BBD2-1803FA3D8C49}" presName="wedge3" presStyleLbl="node1" presStyleIdx="2" presStyleCnt="3"/>
      <dgm:spPr/>
      <dgm:t>
        <a:bodyPr/>
        <a:lstStyle/>
        <a:p>
          <a:endParaRPr lang="zh-CN" altLang="en-US"/>
        </a:p>
      </dgm:t>
    </dgm:pt>
    <dgm:pt modelId="{069A630B-885D-4736-B117-0999BBE02834}" type="pres">
      <dgm:prSet presAssocID="{A8A08F2B-23B3-48B9-BBD2-1803FA3D8C49}" presName="dummy3a" presStyleCnt="0"/>
      <dgm:spPr/>
    </dgm:pt>
    <dgm:pt modelId="{94A18640-EA5D-43B8-A068-9417935AD2DC}" type="pres">
      <dgm:prSet presAssocID="{A8A08F2B-23B3-48B9-BBD2-1803FA3D8C49}" presName="dummy3b" presStyleCnt="0"/>
      <dgm:spPr/>
    </dgm:pt>
    <dgm:pt modelId="{CCC67470-E9A3-48DD-9A54-085CDA7BFEB5}" type="pres">
      <dgm:prSet presAssocID="{A8A08F2B-23B3-48B9-BBD2-1803FA3D8C49}" presName="wedge3Tx" presStyleLbl="node1" presStyleIdx="2" presStyleCnt="3">
        <dgm:presLayoutVars>
          <dgm:chMax val="0"/>
          <dgm:chPref val="0"/>
          <dgm:bulletEnabled val="1"/>
        </dgm:presLayoutVars>
      </dgm:prSet>
      <dgm:spPr/>
      <dgm:t>
        <a:bodyPr/>
        <a:lstStyle/>
        <a:p>
          <a:endParaRPr lang="zh-CN" altLang="en-US"/>
        </a:p>
      </dgm:t>
    </dgm:pt>
    <dgm:pt modelId="{5CEA1A1C-BBB4-44BF-84E7-E8E9E51128C0}" type="pres">
      <dgm:prSet presAssocID="{E55D5329-3AA3-4230-8B45-904532FDB9E2}" presName="arrowWedge1" presStyleLbl="fgSibTrans2D1" presStyleIdx="0" presStyleCnt="3"/>
      <dgm:spPr>
        <a:solidFill>
          <a:schemeClr val="accent6">
            <a:lumMod val="40000"/>
            <a:lumOff val="60000"/>
          </a:schemeClr>
        </a:solidFill>
      </dgm:spPr>
    </dgm:pt>
    <dgm:pt modelId="{BADB5B8C-2868-4186-B041-15E2A7C0C01C}" type="pres">
      <dgm:prSet presAssocID="{C9AEE75F-C961-4FA4-AB1F-DB5AFB98CA80}" presName="arrowWedge2" presStyleLbl="fgSibTrans2D1" presStyleIdx="1" presStyleCnt="3"/>
      <dgm:spPr>
        <a:solidFill>
          <a:schemeClr val="accent2">
            <a:lumMod val="40000"/>
            <a:lumOff val="60000"/>
          </a:schemeClr>
        </a:solidFill>
      </dgm:spPr>
    </dgm:pt>
    <dgm:pt modelId="{91CE64D8-037A-457A-837C-60D5877DD46B}" type="pres">
      <dgm:prSet presAssocID="{705643FD-7B64-4FB5-954E-F22296CD3711}" presName="arrowWedge3" presStyleLbl="fgSibTrans2D1" presStyleIdx="2" presStyleCnt="3"/>
      <dgm:spPr/>
    </dgm:pt>
  </dgm:ptLst>
  <dgm:cxnLst>
    <dgm:cxn modelId="{C0C7CD18-16E7-479B-8AAD-210614316263}" srcId="{A8A08F2B-23B3-48B9-BBD2-1803FA3D8C49}" destId="{4F4C237B-79D6-48B0-9CFF-2E98DCF5B689}" srcOrd="2" destOrd="0" parTransId="{93CCEA49-6E8B-4C0E-A6A3-4038A552887D}" sibTransId="{705643FD-7B64-4FB5-954E-F22296CD3711}"/>
    <dgm:cxn modelId="{97C41485-EF54-4F18-8DEC-B869CC04A0C3}" srcId="{A8A08F2B-23B3-48B9-BBD2-1803FA3D8C49}" destId="{C82F17F9-C8C6-4622-ABED-CFC615263BF2}" srcOrd="0" destOrd="0" parTransId="{8A8A02A8-19DF-4349-B52D-E1C1BD960645}" sibTransId="{E55D5329-3AA3-4230-8B45-904532FDB9E2}"/>
    <dgm:cxn modelId="{80913BB0-2BF5-4729-B058-7D6FA463A4B8}" type="presOf" srcId="{C82F17F9-C8C6-4622-ABED-CFC615263BF2}" destId="{77853664-350F-4F05-AC83-305CE30EB4CD}" srcOrd="0" destOrd="0" presId="urn:microsoft.com/office/officeart/2005/8/layout/cycle8"/>
    <dgm:cxn modelId="{69A1DB6B-F0B8-4646-994F-54B9C1A03B05}" type="presOf" srcId="{DCDD7A75-5590-4193-887C-039E4125A6C7}" destId="{2BCFCFA3-A3D8-4EE2-B130-A9501ECEA618}" srcOrd="1" destOrd="0" presId="urn:microsoft.com/office/officeart/2005/8/layout/cycle8"/>
    <dgm:cxn modelId="{966BCEF6-0D2F-4B4F-B158-F86164CAFC81}" srcId="{A8A08F2B-23B3-48B9-BBD2-1803FA3D8C49}" destId="{DCDD7A75-5590-4193-887C-039E4125A6C7}" srcOrd="1" destOrd="0" parTransId="{87323863-E74B-45B9-8F2E-C03E02F57BC2}" sibTransId="{C9AEE75F-C961-4FA4-AB1F-DB5AFB98CA80}"/>
    <dgm:cxn modelId="{0AFBC4D3-B3FF-4886-8C90-9FE419B76764}" type="presOf" srcId="{DCDD7A75-5590-4193-887C-039E4125A6C7}" destId="{86AC6D40-EECC-4CCB-8B5B-F935975F887F}" srcOrd="0" destOrd="0" presId="urn:microsoft.com/office/officeart/2005/8/layout/cycle8"/>
    <dgm:cxn modelId="{97BEA95E-7915-4B2B-AEBA-8DC1A53D2048}" type="presOf" srcId="{4F4C237B-79D6-48B0-9CFF-2E98DCF5B689}" destId="{7DE15E78-803D-453B-86DE-D69854C6D7D1}" srcOrd="0" destOrd="0" presId="urn:microsoft.com/office/officeart/2005/8/layout/cycle8"/>
    <dgm:cxn modelId="{68ACA5CD-5440-4C8B-B528-1FCA0CD04231}" type="presOf" srcId="{A8A08F2B-23B3-48B9-BBD2-1803FA3D8C49}" destId="{64193EEF-BAB1-4057-9FA0-8786E4C1052B}" srcOrd="0" destOrd="0" presId="urn:microsoft.com/office/officeart/2005/8/layout/cycle8"/>
    <dgm:cxn modelId="{2B055AF5-73DE-40DB-962A-B5EDC24DFC56}" type="presOf" srcId="{4F4C237B-79D6-48B0-9CFF-2E98DCF5B689}" destId="{CCC67470-E9A3-48DD-9A54-085CDA7BFEB5}" srcOrd="1" destOrd="0" presId="urn:microsoft.com/office/officeart/2005/8/layout/cycle8"/>
    <dgm:cxn modelId="{961453BB-8B94-46D4-B2CF-D194034DF965}" type="presOf" srcId="{C82F17F9-C8C6-4622-ABED-CFC615263BF2}" destId="{E9310EAA-C79F-4177-9027-7AE66FE03297}" srcOrd="1" destOrd="0" presId="urn:microsoft.com/office/officeart/2005/8/layout/cycle8"/>
    <dgm:cxn modelId="{047008FA-5CF1-46A5-A8BD-7BE5A66CE453}" type="presParOf" srcId="{64193EEF-BAB1-4057-9FA0-8786E4C1052B}" destId="{77853664-350F-4F05-AC83-305CE30EB4CD}" srcOrd="0" destOrd="0" presId="urn:microsoft.com/office/officeart/2005/8/layout/cycle8"/>
    <dgm:cxn modelId="{CA031E69-C957-4A87-B016-92EE268E84CA}" type="presParOf" srcId="{64193EEF-BAB1-4057-9FA0-8786E4C1052B}" destId="{633C95F2-6D25-487E-AFA3-3D6AB541B892}" srcOrd="1" destOrd="0" presId="urn:microsoft.com/office/officeart/2005/8/layout/cycle8"/>
    <dgm:cxn modelId="{046C3463-8494-497C-8532-A2BD7825F9ED}" type="presParOf" srcId="{64193EEF-BAB1-4057-9FA0-8786E4C1052B}" destId="{A6EFB173-93AE-4D04-8320-B630CE63E7BF}" srcOrd="2" destOrd="0" presId="urn:microsoft.com/office/officeart/2005/8/layout/cycle8"/>
    <dgm:cxn modelId="{6466702E-5BED-491A-9241-7016896B12AF}" type="presParOf" srcId="{64193EEF-BAB1-4057-9FA0-8786E4C1052B}" destId="{E9310EAA-C79F-4177-9027-7AE66FE03297}" srcOrd="3" destOrd="0" presId="urn:microsoft.com/office/officeart/2005/8/layout/cycle8"/>
    <dgm:cxn modelId="{35B1B0E9-007F-4256-A079-6F78922F24EE}" type="presParOf" srcId="{64193EEF-BAB1-4057-9FA0-8786E4C1052B}" destId="{86AC6D40-EECC-4CCB-8B5B-F935975F887F}" srcOrd="4" destOrd="0" presId="urn:microsoft.com/office/officeart/2005/8/layout/cycle8"/>
    <dgm:cxn modelId="{7871E4D1-B672-433C-B9B8-BB25C6033541}" type="presParOf" srcId="{64193EEF-BAB1-4057-9FA0-8786E4C1052B}" destId="{045ED766-BE43-4226-85F4-5F5727A6A205}" srcOrd="5" destOrd="0" presId="urn:microsoft.com/office/officeart/2005/8/layout/cycle8"/>
    <dgm:cxn modelId="{0A6FE422-DA9A-4D6D-B352-FD2C4528FAFC}" type="presParOf" srcId="{64193EEF-BAB1-4057-9FA0-8786E4C1052B}" destId="{2D5C9C3D-5A88-4806-AF2E-862C8DD7BC63}" srcOrd="6" destOrd="0" presId="urn:microsoft.com/office/officeart/2005/8/layout/cycle8"/>
    <dgm:cxn modelId="{71D43EA9-2715-4D75-93D7-BA8ABD4B6C98}" type="presParOf" srcId="{64193EEF-BAB1-4057-9FA0-8786E4C1052B}" destId="{2BCFCFA3-A3D8-4EE2-B130-A9501ECEA618}" srcOrd="7" destOrd="0" presId="urn:microsoft.com/office/officeart/2005/8/layout/cycle8"/>
    <dgm:cxn modelId="{519D03E6-3C12-41D4-8641-E0DD900DF44D}" type="presParOf" srcId="{64193EEF-BAB1-4057-9FA0-8786E4C1052B}" destId="{7DE15E78-803D-453B-86DE-D69854C6D7D1}" srcOrd="8" destOrd="0" presId="urn:microsoft.com/office/officeart/2005/8/layout/cycle8"/>
    <dgm:cxn modelId="{5C162234-F587-4869-B2C5-9BB0A0FCB618}" type="presParOf" srcId="{64193EEF-BAB1-4057-9FA0-8786E4C1052B}" destId="{069A630B-885D-4736-B117-0999BBE02834}" srcOrd="9" destOrd="0" presId="urn:microsoft.com/office/officeart/2005/8/layout/cycle8"/>
    <dgm:cxn modelId="{0798A87A-0BD2-4ABB-AF20-E1139B0E7162}" type="presParOf" srcId="{64193EEF-BAB1-4057-9FA0-8786E4C1052B}" destId="{94A18640-EA5D-43B8-A068-9417935AD2DC}" srcOrd="10" destOrd="0" presId="urn:microsoft.com/office/officeart/2005/8/layout/cycle8"/>
    <dgm:cxn modelId="{274F369F-50E9-41B1-B2B7-974AE490D1DF}" type="presParOf" srcId="{64193EEF-BAB1-4057-9FA0-8786E4C1052B}" destId="{CCC67470-E9A3-48DD-9A54-085CDA7BFEB5}" srcOrd="11" destOrd="0" presId="urn:microsoft.com/office/officeart/2005/8/layout/cycle8"/>
    <dgm:cxn modelId="{E29A3DDE-0BE6-4573-8C44-4B826C6D83D1}" type="presParOf" srcId="{64193EEF-BAB1-4057-9FA0-8786E4C1052B}" destId="{5CEA1A1C-BBB4-44BF-84E7-E8E9E51128C0}" srcOrd="12" destOrd="0" presId="urn:microsoft.com/office/officeart/2005/8/layout/cycle8"/>
    <dgm:cxn modelId="{559DDA07-5753-4050-B145-F7BB34501FB7}" type="presParOf" srcId="{64193EEF-BAB1-4057-9FA0-8786E4C1052B}" destId="{BADB5B8C-2868-4186-B041-15E2A7C0C01C}" srcOrd="13" destOrd="0" presId="urn:microsoft.com/office/officeart/2005/8/layout/cycle8"/>
    <dgm:cxn modelId="{18C04DCB-4AA1-433E-AEED-86D80C4E4AB5}" type="presParOf" srcId="{64193EEF-BAB1-4057-9FA0-8786E4C1052B}" destId="{91CE64D8-037A-457A-837C-60D5877DD46B}" srcOrd="14" destOrd="0" presId="urn:microsoft.com/office/officeart/2005/8/layout/cycle8"/>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1B70E9-52DA-4376-AD04-0803E2337077}"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zh-CN" altLang="en-US"/>
        </a:p>
      </dgm:t>
    </dgm:pt>
    <dgm:pt modelId="{D04CF84C-A04B-4F35-BE3F-4B882865A936}">
      <dgm:prSet phldrT="[文本]" custT="1"/>
      <dgm:spPr>
        <a:solidFill>
          <a:schemeClr val="accent5">
            <a:lumMod val="75000"/>
          </a:schemeClr>
        </a:solidFill>
      </dgm:spPr>
      <dgm:t>
        <a:bodyPr/>
        <a:lstStyle/>
        <a:p>
          <a:r>
            <a:rPr lang="zh-CN" altLang="en-US" sz="2400" dirty="0" smtClean="0">
              <a:latin typeface="微软雅黑" panose="020B0503020204020204" pitchFamily="34" charset="-122"/>
              <a:ea typeface="微软雅黑" panose="020B0503020204020204" pitchFamily="34" charset="-122"/>
            </a:rPr>
            <a:t>经营主体</a:t>
          </a:r>
          <a:endParaRPr lang="zh-CN" altLang="en-US" sz="2400" dirty="0">
            <a:latin typeface="微软雅黑" panose="020B0503020204020204" pitchFamily="34" charset="-122"/>
            <a:ea typeface="微软雅黑" panose="020B0503020204020204" pitchFamily="34" charset="-122"/>
          </a:endParaRPr>
        </a:p>
      </dgm:t>
    </dgm:pt>
    <dgm:pt modelId="{C4D05F77-E2F0-4CAB-B743-DAB93C6E8A2A}" type="parTrans" cxnId="{62039630-526F-4414-B61B-D181C71EE497}">
      <dgm:prSet/>
      <dgm:spPr/>
      <dgm:t>
        <a:bodyPr/>
        <a:lstStyle/>
        <a:p>
          <a:endParaRPr lang="zh-CN" altLang="en-US" sz="2400">
            <a:latin typeface="微软雅黑" panose="020B0503020204020204" pitchFamily="34" charset="-122"/>
            <a:ea typeface="微软雅黑" panose="020B0503020204020204" pitchFamily="34" charset="-122"/>
          </a:endParaRPr>
        </a:p>
      </dgm:t>
    </dgm:pt>
    <dgm:pt modelId="{62E48C38-05FE-4835-91C6-0C0A95CE3789}" type="sibTrans" cxnId="{62039630-526F-4414-B61B-D181C71EE497}">
      <dgm:prSet/>
      <dgm:spPr/>
      <dgm:t>
        <a:bodyPr/>
        <a:lstStyle/>
        <a:p>
          <a:endParaRPr lang="zh-CN" altLang="en-US" sz="2400">
            <a:latin typeface="微软雅黑" panose="020B0503020204020204" pitchFamily="34" charset="-122"/>
            <a:ea typeface="微软雅黑" panose="020B0503020204020204" pitchFamily="34" charset="-122"/>
          </a:endParaRPr>
        </a:p>
      </dgm:t>
    </dgm:pt>
    <dgm:pt modelId="{FDECC8B5-5A79-43B2-AABE-E6595A031BC7}">
      <dgm:prSet phldrT="[文本]" custT="1"/>
      <dgm:spPr>
        <a:solidFill>
          <a:schemeClr val="accent6">
            <a:lumMod val="75000"/>
          </a:schemeClr>
        </a:solidFill>
      </dgm:spPr>
      <dgm:t>
        <a:bodyPr/>
        <a:lstStyle/>
        <a:p>
          <a:r>
            <a:rPr lang="zh-CN" altLang="en-US" sz="2400" dirty="0" smtClean="0">
              <a:latin typeface="微软雅黑" panose="020B0503020204020204" pitchFamily="34" charset="-122"/>
              <a:ea typeface="微软雅黑" panose="020B0503020204020204" pitchFamily="34" charset="-122"/>
            </a:rPr>
            <a:t>自然条件</a:t>
          </a:r>
          <a:endParaRPr lang="zh-CN" altLang="en-US" sz="2400" dirty="0">
            <a:latin typeface="微软雅黑" panose="020B0503020204020204" pitchFamily="34" charset="-122"/>
            <a:ea typeface="微软雅黑" panose="020B0503020204020204" pitchFamily="34" charset="-122"/>
          </a:endParaRPr>
        </a:p>
      </dgm:t>
    </dgm:pt>
    <dgm:pt modelId="{A2787F06-D478-4C98-9D41-DA7FB7E5A606}" type="parTrans" cxnId="{558DD578-BD22-4F85-8F3B-41179F7ED9CE}">
      <dgm:prSet/>
      <dgm:spPr/>
      <dgm:t>
        <a:bodyPr/>
        <a:lstStyle/>
        <a:p>
          <a:endParaRPr lang="zh-CN" altLang="en-US" sz="2400">
            <a:latin typeface="微软雅黑" panose="020B0503020204020204" pitchFamily="34" charset="-122"/>
            <a:ea typeface="微软雅黑" panose="020B0503020204020204" pitchFamily="34" charset="-122"/>
          </a:endParaRPr>
        </a:p>
      </dgm:t>
    </dgm:pt>
    <dgm:pt modelId="{9236C4B1-81BD-4554-AC9C-F7C356B572BA}" type="sibTrans" cxnId="{558DD578-BD22-4F85-8F3B-41179F7ED9CE}">
      <dgm:prSet/>
      <dgm:spPr/>
      <dgm:t>
        <a:bodyPr/>
        <a:lstStyle/>
        <a:p>
          <a:endParaRPr lang="zh-CN" altLang="en-US" sz="2400">
            <a:latin typeface="微软雅黑" panose="020B0503020204020204" pitchFamily="34" charset="-122"/>
            <a:ea typeface="微软雅黑" panose="020B0503020204020204" pitchFamily="34" charset="-122"/>
          </a:endParaRPr>
        </a:p>
      </dgm:t>
    </dgm:pt>
    <dgm:pt modelId="{3A3C13E2-1E1E-47A3-AF7B-B14F4507F8E8}">
      <dgm:prSet phldrT="[文本]" custT="1"/>
      <dgm:spPr>
        <a:solidFill>
          <a:schemeClr val="accent6">
            <a:lumMod val="75000"/>
          </a:schemeClr>
        </a:solidFill>
      </dgm:spPr>
      <dgm:t>
        <a:bodyPr/>
        <a:lstStyle/>
        <a:p>
          <a:r>
            <a:rPr lang="zh-CN" altLang="en-US" sz="2400" dirty="0" smtClean="0">
              <a:latin typeface="微软雅黑" panose="020B0503020204020204" pitchFamily="34" charset="-122"/>
              <a:ea typeface="微软雅黑" panose="020B0503020204020204" pitchFamily="34" charset="-122"/>
            </a:rPr>
            <a:t>基础设施</a:t>
          </a:r>
          <a:endParaRPr lang="zh-CN" altLang="en-US" sz="2400" dirty="0">
            <a:latin typeface="微软雅黑" panose="020B0503020204020204" pitchFamily="34" charset="-122"/>
            <a:ea typeface="微软雅黑" panose="020B0503020204020204" pitchFamily="34" charset="-122"/>
          </a:endParaRPr>
        </a:p>
      </dgm:t>
    </dgm:pt>
    <dgm:pt modelId="{CD37F45E-2273-43A9-BE17-5D57E6DF5A11}" type="parTrans" cxnId="{1D90CB43-4A80-448C-8E5C-63593DD3974F}">
      <dgm:prSet/>
      <dgm:spPr/>
      <dgm:t>
        <a:bodyPr/>
        <a:lstStyle/>
        <a:p>
          <a:endParaRPr lang="zh-CN" altLang="en-US" sz="2400">
            <a:latin typeface="微软雅黑" panose="020B0503020204020204" pitchFamily="34" charset="-122"/>
            <a:ea typeface="微软雅黑" panose="020B0503020204020204" pitchFamily="34" charset="-122"/>
          </a:endParaRPr>
        </a:p>
      </dgm:t>
    </dgm:pt>
    <dgm:pt modelId="{04DFB976-3BF1-4D77-B56E-F05A504A267F}" type="sibTrans" cxnId="{1D90CB43-4A80-448C-8E5C-63593DD3974F}">
      <dgm:prSet/>
      <dgm:spPr/>
      <dgm:t>
        <a:bodyPr/>
        <a:lstStyle/>
        <a:p>
          <a:endParaRPr lang="zh-CN" altLang="en-US" sz="2400">
            <a:latin typeface="微软雅黑" panose="020B0503020204020204" pitchFamily="34" charset="-122"/>
            <a:ea typeface="微软雅黑" panose="020B0503020204020204" pitchFamily="34" charset="-122"/>
          </a:endParaRPr>
        </a:p>
      </dgm:t>
    </dgm:pt>
    <dgm:pt modelId="{99F76939-027A-44C7-BC63-946F9BB93C31}">
      <dgm:prSet phldrT="[文本]" custT="1"/>
      <dgm:spPr>
        <a:solidFill>
          <a:schemeClr val="accent5">
            <a:lumMod val="75000"/>
          </a:schemeClr>
        </a:solidFill>
      </dgm:spPr>
      <dgm:t>
        <a:bodyPr/>
        <a:lstStyle/>
        <a:p>
          <a:r>
            <a:rPr lang="zh-CN" altLang="en-US" sz="2400" dirty="0" smtClean="0">
              <a:latin typeface="微软雅黑" panose="020B0503020204020204" pitchFamily="34" charset="-122"/>
              <a:ea typeface="微软雅黑" panose="020B0503020204020204" pitchFamily="34" charset="-122"/>
            </a:rPr>
            <a:t>产业基础</a:t>
          </a:r>
          <a:endParaRPr lang="zh-CN" altLang="en-US" sz="2400" dirty="0">
            <a:latin typeface="微软雅黑" panose="020B0503020204020204" pitchFamily="34" charset="-122"/>
            <a:ea typeface="微软雅黑" panose="020B0503020204020204" pitchFamily="34" charset="-122"/>
          </a:endParaRPr>
        </a:p>
      </dgm:t>
    </dgm:pt>
    <dgm:pt modelId="{E82A3C49-655B-419D-AEBA-382BE2121564}" type="parTrans" cxnId="{4A92B3C8-E1DA-43AB-96E3-D4EBDA313B4F}">
      <dgm:prSet/>
      <dgm:spPr/>
      <dgm:t>
        <a:bodyPr/>
        <a:lstStyle/>
        <a:p>
          <a:endParaRPr lang="zh-CN" altLang="en-US" sz="2400">
            <a:latin typeface="微软雅黑" panose="020B0503020204020204" pitchFamily="34" charset="-122"/>
            <a:ea typeface="微软雅黑" panose="020B0503020204020204" pitchFamily="34" charset="-122"/>
          </a:endParaRPr>
        </a:p>
      </dgm:t>
    </dgm:pt>
    <dgm:pt modelId="{0988D858-75E6-4E5E-9293-9D3D97F7886D}" type="sibTrans" cxnId="{4A92B3C8-E1DA-43AB-96E3-D4EBDA313B4F}">
      <dgm:prSet/>
      <dgm:spPr/>
      <dgm:t>
        <a:bodyPr/>
        <a:lstStyle/>
        <a:p>
          <a:endParaRPr lang="zh-CN" altLang="en-US" sz="2400">
            <a:latin typeface="微软雅黑" panose="020B0503020204020204" pitchFamily="34" charset="-122"/>
            <a:ea typeface="微软雅黑" panose="020B0503020204020204" pitchFamily="34" charset="-122"/>
          </a:endParaRPr>
        </a:p>
      </dgm:t>
    </dgm:pt>
    <dgm:pt modelId="{15211D7C-0C1C-4834-B235-DCFEBD54D119}">
      <dgm:prSet phldrT="[文本]" custT="1"/>
      <dgm:spPr>
        <a:solidFill>
          <a:schemeClr val="accent6">
            <a:lumMod val="75000"/>
          </a:schemeClr>
        </a:solidFill>
      </dgm:spPr>
      <dgm:t>
        <a:bodyPr/>
        <a:lstStyle/>
        <a:p>
          <a:r>
            <a:rPr lang="zh-CN" altLang="en-US" sz="2400" dirty="0" smtClean="0">
              <a:latin typeface="微软雅黑" panose="020B0503020204020204" pitchFamily="34" charset="-122"/>
              <a:ea typeface="微软雅黑" panose="020B0503020204020204" pitchFamily="34" charset="-122"/>
            </a:rPr>
            <a:t>产品特性</a:t>
          </a:r>
          <a:endParaRPr lang="zh-CN" altLang="en-US" sz="2400" dirty="0">
            <a:latin typeface="微软雅黑" panose="020B0503020204020204" pitchFamily="34" charset="-122"/>
            <a:ea typeface="微软雅黑" panose="020B0503020204020204" pitchFamily="34" charset="-122"/>
          </a:endParaRPr>
        </a:p>
      </dgm:t>
    </dgm:pt>
    <dgm:pt modelId="{B58AFE90-0EC7-437E-8E65-04C6C18AC3AE}" type="parTrans" cxnId="{1F9C89F7-B221-44FA-AF16-0221D88F5773}">
      <dgm:prSet/>
      <dgm:spPr/>
      <dgm:t>
        <a:bodyPr/>
        <a:lstStyle/>
        <a:p>
          <a:endParaRPr lang="zh-CN" altLang="en-US" sz="2400">
            <a:latin typeface="微软雅黑" panose="020B0503020204020204" pitchFamily="34" charset="-122"/>
            <a:ea typeface="微软雅黑" panose="020B0503020204020204" pitchFamily="34" charset="-122"/>
          </a:endParaRPr>
        </a:p>
      </dgm:t>
    </dgm:pt>
    <dgm:pt modelId="{55D45144-AAB9-44DE-96F1-EADFD3642D84}" type="sibTrans" cxnId="{1F9C89F7-B221-44FA-AF16-0221D88F5773}">
      <dgm:prSet/>
      <dgm:spPr/>
      <dgm:t>
        <a:bodyPr/>
        <a:lstStyle/>
        <a:p>
          <a:endParaRPr lang="zh-CN" altLang="en-US" sz="2400">
            <a:latin typeface="微软雅黑" panose="020B0503020204020204" pitchFamily="34" charset="-122"/>
            <a:ea typeface="微软雅黑" panose="020B0503020204020204" pitchFamily="34" charset="-122"/>
          </a:endParaRPr>
        </a:p>
      </dgm:t>
    </dgm:pt>
    <dgm:pt modelId="{1D41CFD7-FCBB-40EA-8581-A5829563394E}">
      <dgm:prSet phldrT="[文本]" custT="1"/>
      <dgm:spPr>
        <a:solidFill>
          <a:schemeClr val="accent2">
            <a:lumMod val="75000"/>
          </a:schemeClr>
        </a:solidFill>
      </dgm:spPr>
      <dgm:t>
        <a:bodyPr/>
        <a:lstStyle/>
        <a:p>
          <a:r>
            <a:rPr lang="zh-CN" altLang="en-US" sz="2400" dirty="0" smtClean="0">
              <a:latin typeface="微软雅黑" panose="020B0503020204020204" pitchFamily="34" charset="-122"/>
              <a:ea typeface="微软雅黑" panose="020B0503020204020204" pitchFamily="34" charset="-122"/>
            </a:rPr>
            <a:t>政策环境</a:t>
          </a:r>
          <a:endParaRPr lang="zh-CN" altLang="en-US" sz="2400" dirty="0">
            <a:latin typeface="微软雅黑" panose="020B0503020204020204" pitchFamily="34" charset="-122"/>
            <a:ea typeface="微软雅黑" panose="020B0503020204020204" pitchFamily="34" charset="-122"/>
          </a:endParaRPr>
        </a:p>
      </dgm:t>
    </dgm:pt>
    <dgm:pt modelId="{BE913A88-7344-49E6-97DF-A0D7024B13FA}" type="sibTrans" cxnId="{AC11AD36-1127-4922-A328-6EDD75437AC2}">
      <dgm:prSet/>
      <dgm:spPr/>
      <dgm:t>
        <a:bodyPr/>
        <a:lstStyle/>
        <a:p>
          <a:endParaRPr lang="zh-CN" altLang="en-US" sz="2400">
            <a:latin typeface="微软雅黑" panose="020B0503020204020204" pitchFamily="34" charset="-122"/>
            <a:ea typeface="微软雅黑" panose="020B0503020204020204" pitchFamily="34" charset="-122"/>
          </a:endParaRPr>
        </a:p>
      </dgm:t>
    </dgm:pt>
    <dgm:pt modelId="{F2628945-4619-4B64-A2AC-079CE6B7CF9F}" type="parTrans" cxnId="{AC11AD36-1127-4922-A328-6EDD75437AC2}">
      <dgm:prSet/>
      <dgm:spPr/>
      <dgm:t>
        <a:bodyPr/>
        <a:lstStyle/>
        <a:p>
          <a:endParaRPr lang="zh-CN" altLang="en-US" sz="2400">
            <a:latin typeface="微软雅黑" panose="020B0503020204020204" pitchFamily="34" charset="-122"/>
            <a:ea typeface="微软雅黑" panose="020B0503020204020204" pitchFamily="34" charset="-122"/>
          </a:endParaRPr>
        </a:p>
      </dgm:t>
    </dgm:pt>
    <dgm:pt modelId="{F3CCE46B-4EED-4C4E-A3C0-33E1DB42999F}" type="pres">
      <dgm:prSet presAssocID="{811B70E9-52DA-4376-AD04-0803E2337077}" presName="Name0" presStyleCnt="0">
        <dgm:presLayoutVars>
          <dgm:chPref val="1"/>
          <dgm:dir/>
          <dgm:animOne val="branch"/>
          <dgm:animLvl val="lvl"/>
          <dgm:resizeHandles/>
        </dgm:presLayoutVars>
      </dgm:prSet>
      <dgm:spPr/>
      <dgm:t>
        <a:bodyPr/>
        <a:lstStyle/>
        <a:p>
          <a:endParaRPr lang="zh-CN" altLang="en-US"/>
        </a:p>
      </dgm:t>
    </dgm:pt>
    <dgm:pt modelId="{3166DFC9-5490-4E6C-B9FB-3400C8977062}" type="pres">
      <dgm:prSet presAssocID="{1D41CFD7-FCBB-40EA-8581-A5829563394E}" presName="vertOne" presStyleCnt="0"/>
      <dgm:spPr/>
    </dgm:pt>
    <dgm:pt modelId="{08B8A0F7-3E57-488C-9DDF-15499174FAF3}" type="pres">
      <dgm:prSet presAssocID="{1D41CFD7-FCBB-40EA-8581-A5829563394E}" presName="txOne" presStyleLbl="node0" presStyleIdx="0" presStyleCnt="1" custLinFactNeighborX="-784">
        <dgm:presLayoutVars>
          <dgm:chPref val="3"/>
        </dgm:presLayoutVars>
      </dgm:prSet>
      <dgm:spPr/>
      <dgm:t>
        <a:bodyPr/>
        <a:lstStyle/>
        <a:p>
          <a:endParaRPr lang="zh-CN" altLang="en-US"/>
        </a:p>
      </dgm:t>
    </dgm:pt>
    <dgm:pt modelId="{1C84F4B1-F17C-4AAF-AE14-E5FAE17897CE}" type="pres">
      <dgm:prSet presAssocID="{1D41CFD7-FCBB-40EA-8581-A5829563394E}" presName="parTransOne" presStyleCnt="0"/>
      <dgm:spPr/>
    </dgm:pt>
    <dgm:pt modelId="{95D0830F-47DB-4139-A864-20CC51422B22}" type="pres">
      <dgm:prSet presAssocID="{1D41CFD7-FCBB-40EA-8581-A5829563394E}" presName="horzOne" presStyleCnt="0"/>
      <dgm:spPr/>
    </dgm:pt>
    <dgm:pt modelId="{F2CB34A2-F498-4092-A3D3-A185BAA558FD}" type="pres">
      <dgm:prSet presAssocID="{D04CF84C-A04B-4F35-BE3F-4B882865A936}" presName="vertTwo" presStyleCnt="0"/>
      <dgm:spPr/>
    </dgm:pt>
    <dgm:pt modelId="{8A154626-BB94-4670-AADE-00BBA0E2D67F}" type="pres">
      <dgm:prSet presAssocID="{D04CF84C-A04B-4F35-BE3F-4B882865A936}" presName="txTwo" presStyleLbl="node2" presStyleIdx="0" presStyleCnt="2">
        <dgm:presLayoutVars>
          <dgm:chPref val="3"/>
        </dgm:presLayoutVars>
      </dgm:prSet>
      <dgm:spPr/>
      <dgm:t>
        <a:bodyPr/>
        <a:lstStyle/>
        <a:p>
          <a:endParaRPr lang="zh-CN" altLang="en-US"/>
        </a:p>
      </dgm:t>
    </dgm:pt>
    <dgm:pt modelId="{1CECD3FA-8B12-4D88-9DFB-94A31FB038CC}" type="pres">
      <dgm:prSet presAssocID="{D04CF84C-A04B-4F35-BE3F-4B882865A936}" presName="parTransTwo" presStyleCnt="0"/>
      <dgm:spPr/>
    </dgm:pt>
    <dgm:pt modelId="{1C955E4A-8AC3-42F7-8D8B-B5D44DC8F35B}" type="pres">
      <dgm:prSet presAssocID="{D04CF84C-A04B-4F35-BE3F-4B882865A936}" presName="horzTwo" presStyleCnt="0"/>
      <dgm:spPr/>
    </dgm:pt>
    <dgm:pt modelId="{3055FEBD-3155-4334-95A5-9B3ED1AF3B6B}" type="pres">
      <dgm:prSet presAssocID="{FDECC8B5-5A79-43B2-AABE-E6595A031BC7}" presName="vertThree" presStyleCnt="0"/>
      <dgm:spPr/>
    </dgm:pt>
    <dgm:pt modelId="{DE81C63C-28F8-4E4D-966D-3DDA22DE5BED}" type="pres">
      <dgm:prSet presAssocID="{FDECC8B5-5A79-43B2-AABE-E6595A031BC7}" presName="txThree" presStyleLbl="node3" presStyleIdx="0" presStyleCnt="3">
        <dgm:presLayoutVars>
          <dgm:chPref val="3"/>
        </dgm:presLayoutVars>
      </dgm:prSet>
      <dgm:spPr/>
      <dgm:t>
        <a:bodyPr/>
        <a:lstStyle/>
        <a:p>
          <a:endParaRPr lang="zh-CN" altLang="en-US"/>
        </a:p>
      </dgm:t>
    </dgm:pt>
    <dgm:pt modelId="{1887F444-841A-442D-9051-910C80AE71FA}" type="pres">
      <dgm:prSet presAssocID="{FDECC8B5-5A79-43B2-AABE-E6595A031BC7}" presName="horzThree" presStyleCnt="0"/>
      <dgm:spPr/>
    </dgm:pt>
    <dgm:pt modelId="{25E2D9B2-26F5-41A0-9E91-7A766D445AB6}" type="pres">
      <dgm:prSet presAssocID="{9236C4B1-81BD-4554-AC9C-F7C356B572BA}" presName="sibSpaceThree" presStyleCnt="0"/>
      <dgm:spPr/>
    </dgm:pt>
    <dgm:pt modelId="{E6C146A2-3B41-49EE-8080-A1D2425C7BFB}" type="pres">
      <dgm:prSet presAssocID="{3A3C13E2-1E1E-47A3-AF7B-B14F4507F8E8}" presName="vertThree" presStyleCnt="0"/>
      <dgm:spPr/>
    </dgm:pt>
    <dgm:pt modelId="{C99BCDA7-657E-4376-8365-2709D160829B}" type="pres">
      <dgm:prSet presAssocID="{3A3C13E2-1E1E-47A3-AF7B-B14F4507F8E8}" presName="txThree" presStyleLbl="node3" presStyleIdx="1" presStyleCnt="3">
        <dgm:presLayoutVars>
          <dgm:chPref val="3"/>
        </dgm:presLayoutVars>
      </dgm:prSet>
      <dgm:spPr/>
      <dgm:t>
        <a:bodyPr/>
        <a:lstStyle/>
        <a:p>
          <a:endParaRPr lang="zh-CN" altLang="en-US"/>
        </a:p>
      </dgm:t>
    </dgm:pt>
    <dgm:pt modelId="{AB675C9A-03E1-4679-A1C5-7F59443E04F5}" type="pres">
      <dgm:prSet presAssocID="{3A3C13E2-1E1E-47A3-AF7B-B14F4507F8E8}" presName="horzThree" presStyleCnt="0"/>
      <dgm:spPr/>
    </dgm:pt>
    <dgm:pt modelId="{6D9AC9CB-68C1-427E-BB4B-1D06D21F8D74}" type="pres">
      <dgm:prSet presAssocID="{62E48C38-05FE-4835-91C6-0C0A95CE3789}" presName="sibSpaceTwo" presStyleCnt="0"/>
      <dgm:spPr/>
    </dgm:pt>
    <dgm:pt modelId="{98E0E0B0-2DBF-4DDB-B651-88818D46BD0D}" type="pres">
      <dgm:prSet presAssocID="{99F76939-027A-44C7-BC63-946F9BB93C31}" presName="vertTwo" presStyleCnt="0"/>
      <dgm:spPr/>
    </dgm:pt>
    <dgm:pt modelId="{C120FA08-71E5-45C1-A662-6E6311DA4C42}" type="pres">
      <dgm:prSet presAssocID="{99F76939-027A-44C7-BC63-946F9BB93C31}" presName="txTwo" presStyleLbl="node2" presStyleIdx="1" presStyleCnt="2">
        <dgm:presLayoutVars>
          <dgm:chPref val="3"/>
        </dgm:presLayoutVars>
      </dgm:prSet>
      <dgm:spPr/>
      <dgm:t>
        <a:bodyPr/>
        <a:lstStyle/>
        <a:p>
          <a:endParaRPr lang="zh-CN" altLang="en-US"/>
        </a:p>
      </dgm:t>
    </dgm:pt>
    <dgm:pt modelId="{94B6B574-9671-455D-9719-A70051702AD0}" type="pres">
      <dgm:prSet presAssocID="{99F76939-027A-44C7-BC63-946F9BB93C31}" presName="parTransTwo" presStyleCnt="0"/>
      <dgm:spPr/>
    </dgm:pt>
    <dgm:pt modelId="{BA012E53-AADB-4048-B7AF-6E34E15851EB}" type="pres">
      <dgm:prSet presAssocID="{99F76939-027A-44C7-BC63-946F9BB93C31}" presName="horzTwo" presStyleCnt="0"/>
      <dgm:spPr/>
    </dgm:pt>
    <dgm:pt modelId="{9D157552-9AD8-436C-B8C6-437B1AFF4261}" type="pres">
      <dgm:prSet presAssocID="{15211D7C-0C1C-4834-B235-DCFEBD54D119}" presName="vertThree" presStyleCnt="0"/>
      <dgm:spPr/>
    </dgm:pt>
    <dgm:pt modelId="{5A658131-142E-4E7A-A331-72BB2B45430C}" type="pres">
      <dgm:prSet presAssocID="{15211D7C-0C1C-4834-B235-DCFEBD54D119}" presName="txThree" presStyleLbl="node3" presStyleIdx="2" presStyleCnt="3">
        <dgm:presLayoutVars>
          <dgm:chPref val="3"/>
        </dgm:presLayoutVars>
      </dgm:prSet>
      <dgm:spPr/>
      <dgm:t>
        <a:bodyPr/>
        <a:lstStyle/>
        <a:p>
          <a:endParaRPr lang="zh-CN" altLang="en-US"/>
        </a:p>
      </dgm:t>
    </dgm:pt>
    <dgm:pt modelId="{FA82D8A6-0BEC-42D0-995D-514F84E5E38D}" type="pres">
      <dgm:prSet presAssocID="{15211D7C-0C1C-4834-B235-DCFEBD54D119}" presName="horzThree" presStyleCnt="0"/>
      <dgm:spPr/>
    </dgm:pt>
  </dgm:ptLst>
  <dgm:cxnLst>
    <dgm:cxn modelId="{1F9C89F7-B221-44FA-AF16-0221D88F5773}" srcId="{99F76939-027A-44C7-BC63-946F9BB93C31}" destId="{15211D7C-0C1C-4834-B235-DCFEBD54D119}" srcOrd="0" destOrd="0" parTransId="{B58AFE90-0EC7-437E-8E65-04C6C18AC3AE}" sibTransId="{55D45144-AAB9-44DE-96F1-EADFD3642D84}"/>
    <dgm:cxn modelId="{223DD1CF-190F-4283-8310-0B26A9BE95D2}" type="presOf" srcId="{15211D7C-0C1C-4834-B235-DCFEBD54D119}" destId="{5A658131-142E-4E7A-A331-72BB2B45430C}" srcOrd="0" destOrd="0" presId="urn:microsoft.com/office/officeart/2005/8/layout/hierarchy4"/>
    <dgm:cxn modelId="{AC11AD36-1127-4922-A328-6EDD75437AC2}" srcId="{811B70E9-52DA-4376-AD04-0803E2337077}" destId="{1D41CFD7-FCBB-40EA-8581-A5829563394E}" srcOrd="0" destOrd="0" parTransId="{F2628945-4619-4B64-A2AC-079CE6B7CF9F}" sibTransId="{BE913A88-7344-49E6-97DF-A0D7024B13FA}"/>
    <dgm:cxn modelId="{263615E1-3824-4B90-993E-CF7AE7344CCC}" type="presOf" srcId="{3A3C13E2-1E1E-47A3-AF7B-B14F4507F8E8}" destId="{C99BCDA7-657E-4376-8365-2709D160829B}" srcOrd="0" destOrd="0" presId="urn:microsoft.com/office/officeart/2005/8/layout/hierarchy4"/>
    <dgm:cxn modelId="{81B0FD74-E140-45B8-8DC6-D7E4A18DBFC0}" type="presOf" srcId="{D04CF84C-A04B-4F35-BE3F-4B882865A936}" destId="{8A154626-BB94-4670-AADE-00BBA0E2D67F}" srcOrd="0" destOrd="0" presId="urn:microsoft.com/office/officeart/2005/8/layout/hierarchy4"/>
    <dgm:cxn modelId="{BAAECA7D-631B-4967-ACE8-4E6C3789D976}" type="presOf" srcId="{FDECC8B5-5A79-43B2-AABE-E6595A031BC7}" destId="{DE81C63C-28F8-4E4D-966D-3DDA22DE5BED}" srcOrd="0" destOrd="0" presId="urn:microsoft.com/office/officeart/2005/8/layout/hierarchy4"/>
    <dgm:cxn modelId="{62039630-526F-4414-B61B-D181C71EE497}" srcId="{1D41CFD7-FCBB-40EA-8581-A5829563394E}" destId="{D04CF84C-A04B-4F35-BE3F-4B882865A936}" srcOrd="0" destOrd="0" parTransId="{C4D05F77-E2F0-4CAB-B743-DAB93C6E8A2A}" sibTransId="{62E48C38-05FE-4835-91C6-0C0A95CE3789}"/>
    <dgm:cxn modelId="{4A92B3C8-E1DA-43AB-96E3-D4EBDA313B4F}" srcId="{1D41CFD7-FCBB-40EA-8581-A5829563394E}" destId="{99F76939-027A-44C7-BC63-946F9BB93C31}" srcOrd="1" destOrd="0" parTransId="{E82A3C49-655B-419D-AEBA-382BE2121564}" sibTransId="{0988D858-75E6-4E5E-9293-9D3D97F7886D}"/>
    <dgm:cxn modelId="{DDDC648B-8384-4AB8-AAA0-525FE827CEC3}" type="presOf" srcId="{1D41CFD7-FCBB-40EA-8581-A5829563394E}" destId="{08B8A0F7-3E57-488C-9DDF-15499174FAF3}" srcOrd="0" destOrd="0" presId="urn:microsoft.com/office/officeart/2005/8/layout/hierarchy4"/>
    <dgm:cxn modelId="{1D90CB43-4A80-448C-8E5C-63593DD3974F}" srcId="{D04CF84C-A04B-4F35-BE3F-4B882865A936}" destId="{3A3C13E2-1E1E-47A3-AF7B-B14F4507F8E8}" srcOrd="1" destOrd="0" parTransId="{CD37F45E-2273-43A9-BE17-5D57E6DF5A11}" sibTransId="{04DFB976-3BF1-4D77-B56E-F05A504A267F}"/>
    <dgm:cxn modelId="{1E347597-0388-4810-B214-5805B6399BD0}" type="presOf" srcId="{811B70E9-52DA-4376-AD04-0803E2337077}" destId="{F3CCE46B-4EED-4C4E-A3C0-33E1DB42999F}" srcOrd="0" destOrd="0" presId="urn:microsoft.com/office/officeart/2005/8/layout/hierarchy4"/>
    <dgm:cxn modelId="{30B67078-6D10-4F97-8769-025E4CE35D18}" type="presOf" srcId="{99F76939-027A-44C7-BC63-946F9BB93C31}" destId="{C120FA08-71E5-45C1-A662-6E6311DA4C42}" srcOrd="0" destOrd="0" presId="urn:microsoft.com/office/officeart/2005/8/layout/hierarchy4"/>
    <dgm:cxn modelId="{558DD578-BD22-4F85-8F3B-41179F7ED9CE}" srcId="{D04CF84C-A04B-4F35-BE3F-4B882865A936}" destId="{FDECC8B5-5A79-43B2-AABE-E6595A031BC7}" srcOrd="0" destOrd="0" parTransId="{A2787F06-D478-4C98-9D41-DA7FB7E5A606}" sibTransId="{9236C4B1-81BD-4554-AC9C-F7C356B572BA}"/>
    <dgm:cxn modelId="{216A7655-729D-4404-9116-DBF301CA2F77}" type="presParOf" srcId="{F3CCE46B-4EED-4C4E-A3C0-33E1DB42999F}" destId="{3166DFC9-5490-4E6C-B9FB-3400C8977062}" srcOrd="0" destOrd="0" presId="urn:microsoft.com/office/officeart/2005/8/layout/hierarchy4"/>
    <dgm:cxn modelId="{C7AE7783-7793-4F42-94F7-076DAC8BA0F4}" type="presParOf" srcId="{3166DFC9-5490-4E6C-B9FB-3400C8977062}" destId="{08B8A0F7-3E57-488C-9DDF-15499174FAF3}" srcOrd="0" destOrd="0" presId="urn:microsoft.com/office/officeart/2005/8/layout/hierarchy4"/>
    <dgm:cxn modelId="{C86E2FFC-8D11-4DC9-BB1E-591765507C3C}" type="presParOf" srcId="{3166DFC9-5490-4E6C-B9FB-3400C8977062}" destId="{1C84F4B1-F17C-4AAF-AE14-E5FAE17897CE}" srcOrd="1" destOrd="0" presId="urn:microsoft.com/office/officeart/2005/8/layout/hierarchy4"/>
    <dgm:cxn modelId="{89D3D12C-E8F8-450C-ACC3-40EB46A81B58}" type="presParOf" srcId="{3166DFC9-5490-4E6C-B9FB-3400C8977062}" destId="{95D0830F-47DB-4139-A864-20CC51422B22}" srcOrd="2" destOrd="0" presId="urn:microsoft.com/office/officeart/2005/8/layout/hierarchy4"/>
    <dgm:cxn modelId="{B4B3EAE2-59AF-4A28-A22F-AC23CACEA2F0}" type="presParOf" srcId="{95D0830F-47DB-4139-A864-20CC51422B22}" destId="{F2CB34A2-F498-4092-A3D3-A185BAA558FD}" srcOrd="0" destOrd="0" presId="urn:microsoft.com/office/officeart/2005/8/layout/hierarchy4"/>
    <dgm:cxn modelId="{D7123A73-FF0C-4EB6-BD25-3D2EF968AC3F}" type="presParOf" srcId="{F2CB34A2-F498-4092-A3D3-A185BAA558FD}" destId="{8A154626-BB94-4670-AADE-00BBA0E2D67F}" srcOrd="0" destOrd="0" presId="urn:microsoft.com/office/officeart/2005/8/layout/hierarchy4"/>
    <dgm:cxn modelId="{85457AAF-C90F-44E3-998D-EAA935EB2D2E}" type="presParOf" srcId="{F2CB34A2-F498-4092-A3D3-A185BAA558FD}" destId="{1CECD3FA-8B12-4D88-9DFB-94A31FB038CC}" srcOrd="1" destOrd="0" presId="urn:microsoft.com/office/officeart/2005/8/layout/hierarchy4"/>
    <dgm:cxn modelId="{3CDC694F-24E7-420B-972D-4EE8CE07403B}" type="presParOf" srcId="{F2CB34A2-F498-4092-A3D3-A185BAA558FD}" destId="{1C955E4A-8AC3-42F7-8D8B-B5D44DC8F35B}" srcOrd="2" destOrd="0" presId="urn:microsoft.com/office/officeart/2005/8/layout/hierarchy4"/>
    <dgm:cxn modelId="{913CF272-AEA7-444D-8D6F-34C2A6B7780C}" type="presParOf" srcId="{1C955E4A-8AC3-42F7-8D8B-B5D44DC8F35B}" destId="{3055FEBD-3155-4334-95A5-9B3ED1AF3B6B}" srcOrd="0" destOrd="0" presId="urn:microsoft.com/office/officeart/2005/8/layout/hierarchy4"/>
    <dgm:cxn modelId="{B37CDF2B-E661-4643-AB3B-A6FC06A4307C}" type="presParOf" srcId="{3055FEBD-3155-4334-95A5-9B3ED1AF3B6B}" destId="{DE81C63C-28F8-4E4D-966D-3DDA22DE5BED}" srcOrd="0" destOrd="0" presId="urn:microsoft.com/office/officeart/2005/8/layout/hierarchy4"/>
    <dgm:cxn modelId="{3DA4C419-973B-41E9-B92D-A7D7F6B34B7D}" type="presParOf" srcId="{3055FEBD-3155-4334-95A5-9B3ED1AF3B6B}" destId="{1887F444-841A-442D-9051-910C80AE71FA}" srcOrd="1" destOrd="0" presId="urn:microsoft.com/office/officeart/2005/8/layout/hierarchy4"/>
    <dgm:cxn modelId="{545FF2FA-9466-4AA9-9402-6E0C44356AE3}" type="presParOf" srcId="{1C955E4A-8AC3-42F7-8D8B-B5D44DC8F35B}" destId="{25E2D9B2-26F5-41A0-9E91-7A766D445AB6}" srcOrd="1" destOrd="0" presId="urn:microsoft.com/office/officeart/2005/8/layout/hierarchy4"/>
    <dgm:cxn modelId="{682DD166-E2B5-4EB4-999B-BE5525764F5B}" type="presParOf" srcId="{1C955E4A-8AC3-42F7-8D8B-B5D44DC8F35B}" destId="{E6C146A2-3B41-49EE-8080-A1D2425C7BFB}" srcOrd="2" destOrd="0" presId="urn:microsoft.com/office/officeart/2005/8/layout/hierarchy4"/>
    <dgm:cxn modelId="{44927211-6AD1-4E76-907A-8CDCB39506D6}" type="presParOf" srcId="{E6C146A2-3B41-49EE-8080-A1D2425C7BFB}" destId="{C99BCDA7-657E-4376-8365-2709D160829B}" srcOrd="0" destOrd="0" presId="urn:microsoft.com/office/officeart/2005/8/layout/hierarchy4"/>
    <dgm:cxn modelId="{B93EB72D-CF12-4C3B-8C69-A1B9B28F8CBD}" type="presParOf" srcId="{E6C146A2-3B41-49EE-8080-A1D2425C7BFB}" destId="{AB675C9A-03E1-4679-A1C5-7F59443E04F5}" srcOrd="1" destOrd="0" presId="urn:microsoft.com/office/officeart/2005/8/layout/hierarchy4"/>
    <dgm:cxn modelId="{44EA8F09-412B-4C6E-8A56-E6E2BFEAF0CF}" type="presParOf" srcId="{95D0830F-47DB-4139-A864-20CC51422B22}" destId="{6D9AC9CB-68C1-427E-BB4B-1D06D21F8D74}" srcOrd="1" destOrd="0" presId="urn:microsoft.com/office/officeart/2005/8/layout/hierarchy4"/>
    <dgm:cxn modelId="{DE76AB38-D0EC-4B12-998D-251C3E533640}" type="presParOf" srcId="{95D0830F-47DB-4139-A864-20CC51422B22}" destId="{98E0E0B0-2DBF-4DDB-B651-88818D46BD0D}" srcOrd="2" destOrd="0" presId="urn:microsoft.com/office/officeart/2005/8/layout/hierarchy4"/>
    <dgm:cxn modelId="{212E69EE-579B-4D02-A3FF-6AC795CC95B0}" type="presParOf" srcId="{98E0E0B0-2DBF-4DDB-B651-88818D46BD0D}" destId="{C120FA08-71E5-45C1-A662-6E6311DA4C42}" srcOrd="0" destOrd="0" presId="urn:microsoft.com/office/officeart/2005/8/layout/hierarchy4"/>
    <dgm:cxn modelId="{DC20C9A6-E224-4C6D-8550-892B9E47F166}" type="presParOf" srcId="{98E0E0B0-2DBF-4DDB-B651-88818D46BD0D}" destId="{94B6B574-9671-455D-9719-A70051702AD0}" srcOrd="1" destOrd="0" presId="urn:microsoft.com/office/officeart/2005/8/layout/hierarchy4"/>
    <dgm:cxn modelId="{FA1B1666-AD5A-4A67-BAB4-47213FDED54F}" type="presParOf" srcId="{98E0E0B0-2DBF-4DDB-B651-88818D46BD0D}" destId="{BA012E53-AADB-4048-B7AF-6E34E15851EB}" srcOrd="2" destOrd="0" presId="urn:microsoft.com/office/officeart/2005/8/layout/hierarchy4"/>
    <dgm:cxn modelId="{C07A8E4E-14C8-482E-960E-566C454B4EF8}" type="presParOf" srcId="{BA012E53-AADB-4048-B7AF-6E34E15851EB}" destId="{9D157552-9AD8-436C-B8C6-437B1AFF4261}" srcOrd="0" destOrd="0" presId="urn:microsoft.com/office/officeart/2005/8/layout/hierarchy4"/>
    <dgm:cxn modelId="{E1104FE4-263E-4D43-86E8-5908E6562402}" type="presParOf" srcId="{9D157552-9AD8-436C-B8C6-437B1AFF4261}" destId="{5A658131-142E-4E7A-A331-72BB2B45430C}" srcOrd="0" destOrd="0" presId="urn:microsoft.com/office/officeart/2005/8/layout/hierarchy4"/>
    <dgm:cxn modelId="{AC73841A-98A2-4845-AC42-7832949A8C3C}" type="presParOf" srcId="{9D157552-9AD8-436C-B8C6-437B1AFF4261}" destId="{FA82D8A6-0BEC-42D0-995D-514F84E5E38D}"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0B1B85-4292-4F25-BD5A-2B810E644A16}" type="doc">
      <dgm:prSet loTypeId="urn:microsoft.com/office/officeart/2005/8/layout/gear1" loCatId="cycle" qsTypeId="urn:microsoft.com/office/officeart/2005/8/quickstyle/simple1" qsCatId="simple" csTypeId="urn:microsoft.com/office/officeart/2005/8/colors/accent1_2" csCatId="accent1" phldr="1"/>
      <dgm:spPr/>
    </dgm:pt>
    <dgm:pt modelId="{8258EE9C-0377-4D20-8067-E374F59572C5}">
      <dgm:prSet phldrT="[文本]" custT="1"/>
      <dgm:spPr>
        <a:solidFill>
          <a:schemeClr val="accent6">
            <a:lumMod val="50000"/>
          </a:schemeClr>
        </a:solidFill>
      </dgm:spPr>
      <dgm:t>
        <a:bodyPr/>
        <a:lstStyle/>
        <a:p>
          <a:r>
            <a:rPr lang="zh-CN" altLang="en-US" sz="3600" dirty="0" smtClean="0">
              <a:latin typeface="微软雅黑" panose="020B0503020204020204" pitchFamily="34" charset="-122"/>
              <a:ea typeface="微软雅黑" panose="020B0503020204020204" pitchFamily="34" charset="-122"/>
            </a:rPr>
            <a:t>网商</a:t>
          </a:r>
          <a:endParaRPr lang="zh-CN" altLang="en-US" sz="3600" dirty="0">
            <a:latin typeface="微软雅黑" panose="020B0503020204020204" pitchFamily="34" charset="-122"/>
            <a:ea typeface="微软雅黑" panose="020B0503020204020204" pitchFamily="34" charset="-122"/>
          </a:endParaRPr>
        </a:p>
      </dgm:t>
    </dgm:pt>
    <dgm:pt modelId="{6CE12D87-B17E-4FD8-BAF2-3907E6C7430F}" type="parTrans" cxnId="{8A15F3B1-F585-4BC0-A968-7291EB51E542}">
      <dgm:prSet/>
      <dgm:spPr/>
      <dgm:t>
        <a:bodyPr/>
        <a:lstStyle/>
        <a:p>
          <a:endParaRPr lang="zh-CN" altLang="en-US">
            <a:latin typeface="微软雅黑" panose="020B0503020204020204" pitchFamily="34" charset="-122"/>
            <a:ea typeface="微软雅黑" panose="020B0503020204020204" pitchFamily="34" charset="-122"/>
          </a:endParaRPr>
        </a:p>
      </dgm:t>
    </dgm:pt>
    <dgm:pt modelId="{B74D635E-0B74-4098-9702-FD9A3C586760}" type="sibTrans" cxnId="{8A15F3B1-F585-4BC0-A968-7291EB51E542}">
      <dgm:prSet/>
      <dgm:spPr>
        <a:solidFill>
          <a:schemeClr val="accent6">
            <a:lumMod val="20000"/>
            <a:lumOff val="80000"/>
          </a:schemeClr>
        </a:solidFill>
      </dgm:spPr>
      <dgm:t>
        <a:bodyPr/>
        <a:lstStyle/>
        <a:p>
          <a:endParaRPr lang="zh-CN" altLang="en-US">
            <a:latin typeface="微软雅黑" panose="020B0503020204020204" pitchFamily="34" charset="-122"/>
            <a:ea typeface="微软雅黑" panose="020B0503020204020204" pitchFamily="34" charset="-122"/>
          </a:endParaRPr>
        </a:p>
      </dgm:t>
    </dgm:pt>
    <dgm:pt modelId="{5894A46A-CDCD-4B8D-B7C7-27E5CB1A2D38}">
      <dgm:prSet phldrT="[文本]"/>
      <dgm:spPr>
        <a:solidFill>
          <a:schemeClr val="accent6">
            <a:lumMod val="75000"/>
          </a:schemeClr>
        </a:solidFill>
      </dgm:spPr>
      <dgm:t>
        <a:bodyPr/>
        <a:lstStyle/>
        <a:p>
          <a:r>
            <a:rPr lang="zh-CN" altLang="en-US" dirty="0" smtClean="0">
              <a:latin typeface="微软雅黑" panose="020B0503020204020204" pitchFamily="34" charset="-122"/>
              <a:ea typeface="微软雅黑" panose="020B0503020204020204" pitchFamily="34" charset="-122"/>
            </a:rPr>
            <a:t>传统 产业</a:t>
          </a:r>
          <a:endParaRPr lang="zh-CN" altLang="en-US" dirty="0">
            <a:latin typeface="微软雅黑" panose="020B0503020204020204" pitchFamily="34" charset="-122"/>
            <a:ea typeface="微软雅黑" panose="020B0503020204020204" pitchFamily="34" charset="-122"/>
          </a:endParaRPr>
        </a:p>
      </dgm:t>
    </dgm:pt>
    <dgm:pt modelId="{11B43028-9625-44CD-8BAC-68B2DB0B43F1}" type="parTrans" cxnId="{A48F454F-7B5E-4866-A32F-8A8666D6D1EC}">
      <dgm:prSet/>
      <dgm:spPr/>
      <dgm:t>
        <a:bodyPr/>
        <a:lstStyle/>
        <a:p>
          <a:endParaRPr lang="zh-CN" altLang="en-US">
            <a:latin typeface="微软雅黑" panose="020B0503020204020204" pitchFamily="34" charset="-122"/>
            <a:ea typeface="微软雅黑" panose="020B0503020204020204" pitchFamily="34" charset="-122"/>
          </a:endParaRPr>
        </a:p>
      </dgm:t>
    </dgm:pt>
    <dgm:pt modelId="{277A60E5-2521-4A2D-A017-CA978311B38D}" type="sibTrans" cxnId="{A48F454F-7B5E-4866-A32F-8A8666D6D1EC}">
      <dgm:prSet/>
      <dgm:spPr>
        <a:solidFill>
          <a:schemeClr val="accent6">
            <a:lumMod val="20000"/>
            <a:lumOff val="80000"/>
          </a:schemeClr>
        </a:solidFill>
      </dgm:spPr>
      <dgm:t>
        <a:bodyPr/>
        <a:lstStyle/>
        <a:p>
          <a:endParaRPr lang="zh-CN" altLang="en-US">
            <a:latin typeface="微软雅黑" panose="020B0503020204020204" pitchFamily="34" charset="-122"/>
            <a:ea typeface="微软雅黑" panose="020B0503020204020204" pitchFamily="34" charset="-122"/>
          </a:endParaRPr>
        </a:p>
      </dgm:t>
    </dgm:pt>
    <dgm:pt modelId="{B8155522-533F-4D1F-AB0C-B49588848C58}">
      <dgm:prSet phldrT="[文本]"/>
      <dgm:spPr>
        <a:solidFill>
          <a:schemeClr val="accent6">
            <a:lumMod val="40000"/>
            <a:lumOff val="60000"/>
          </a:schemeClr>
        </a:solidFill>
      </dgm:spPr>
      <dgm:t>
        <a:bodyPr/>
        <a:lstStyle/>
        <a:p>
          <a:r>
            <a:rPr lang="zh-CN" altLang="en-US" dirty="0" smtClean="0">
              <a:latin typeface="微软雅黑" panose="020B0503020204020204" pitchFamily="34" charset="-122"/>
              <a:ea typeface="微软雅黑" panose="020B0503020204020204" pitchFamily="34" charset="-122"/>
            </a:rPr>
            <a:t>政府   协会</a:t>
          </a:r>
          <a:endParaRPr lang="zh-CN" altLang="en-US" dirty="0">
            <a:latin typeface="微软雅黑" panose="020B0503020204020204" pitchFamily="34" charset="-122"/>
            <a:ea typeface="微软雅黑" panose="020B0503020204020204" pitchFamily="34" charset="-122"/>
          </a:endParaRPr>
        </a:p>
      </dgm:t>
    </dgm:pt>
    <dgm:pt modelId="{0DDC31EA-BC57-4A55-8625-D0E1249A38C1}" type="parTrans" cxnId="{D5D5FDDD-96BB-47AA-94AA-7FB7D952044F}">
      <dgm:prSet/>
      <dgm:spPr/>
      <dgm:t>
        <a:bodyPr/>
        <a:lstStyle/>
        <a:p>
          <a:endParaRPr lang="zh-CN" altLang="en-US">
            <a:latin typeface="微软雅黑" panose="020B0503020204020204" pitchFamily="34" charset="-122"/>
            <a:ea typeface="微软雅黑" panose="020B0503020204020204" pitchFamily="34" charset="-122"/>
          </a:endParaRPr>
        </a:p>
      </dgm:t>
    </dgm:pt>
    <dgm:pt modelId="{2630FC0A-223D-4577-8BDF-7F5258A22728}" type="sibTrans" cxnId="{D5D5FDDD-96BB-47AA-94AA-7FB7D952044F}">
      <dgm:prSet/>
      <dgm:spPr>
        <a:solidFill>
          <a:schemeClr val="accent6">
            <a:lumMod val="20000"/>
            <a:lumOff val="80000"/>
          </a:schemeClr>
        </a:solidFill>
      </dgm:spPr>
      <dgm:t>
        <a:bodyPr/>
        <a:lstStyle/>
        <a:p>
          <a:endParaRPr lang="zh-CN" altLang="en-US">
            <a:latin typeface="微软雅黑" panose="020B0503020204020204" pitchFamily="34" charset="-122"/>
            <a:ea typeface="微软雅黑" panose="020B0503020204020204" pitchFamily="34" charset="-122"/>
          </a:endParaRPr>
        </a:p>
      </dgm:t>
    </dgm:pt>
    <dgm:pt modelId="{22DEFCBA-5A02-40E8-BA5C-553BBBF7A9D6}" type="pres">
      <dgm:prSet presAssocID="{D20B1B85-4292-4F25-BD5A-2B810E644A16}" presName="composite" presStyleCnt="0">
        <dgm:presLayoutVars>
          <dgm:chMax val="3"/>
          <dgm:animLvl val="lvl"/>
          <dgm:resizeHandles val="exact"/>
        </dgm:presLayoutVars>
      </dgm:prSet>
      <dgm:spPr/>
    </dgm:pt>
    <dgm:pt modelId="{F169422B-87D0-4255-B2CF-566C2E55579E}" type="pres">
      <dgm:prSet presAssocID="{8258EE9C-0377-4D20-8067-E374F59572C5}" presName="gear1" presStyleLbl="node1" presStyleIdx="0" presStyleCnt="3">
        <dgm:presLayoutVars>
          <dgm:chMax val="1"/>
          <dgm:bulletEnabled val="1"/>
        </dgm:presLayoutVars>
      </dgm:prSet>
      <dgm:spPr/>
      <dgm:t>
        <a:bodyPr/>
        <a:lstStyle/>
        <a:p>
          <a:endParaRPr lang="zh-CN" altLang="en-US"/>
        </a:p>
      </dgm:t>
    </dgm:pt>
    <dgm:pt modelId="{E7292063-948D-4892-9257-A8523C59AD16}" type="pres">
      <dgm:prSet presAssocID="{8258EE9C-0377-4D20-8067-E374F59572C5}" presName="gear1srcNode" presStyleLbl="node1" presStyleIdx="0" presStyleCnt="3"/>
      <dgm:spPr/>
      <dgm:t>
        <a:bodyPr/>
        <a:lstStyle/>
        <a:p>
          <a:endParaRPr lang="zh-CN" altLang="en-US"/>
        </a:p>
      </dgm:t>
    </dgm:pt>
    <dgm:pt modelId="{06A9DE41-624D-44D2-AB5C-B70A47AEBC2D}" type="pres">
      <dgm:prSet presAssocID="{8258EE9C-0377-4D20-8067-E374F59572C5}" presName="gear1dstNode" presStyleLbl="node1" presStyleIdx="0" presStyleCnt="3"/>
      <dgm:spPr/>
      <dgm:t>
        <a:bodyPr/>
        <a:lstStyle/>
        <a:p>
          <a:endParaRPr lang="zh-CN" altLang="en-US"/>
        </a:p>
      </dgm:t>
    </dgm:pt>
    <dgm:pt modelId="{5134CAEA-0A69-4C3E-9FB8-7A52FFBE3698}" type="pres">
      <dgm:prSet presAssocID="{5894A46A-CDCD-4B8D-B7C7-27E5CB1A2D38}" presName="gear2" presStyleLbl="node1" presStyleIdx="1" presStyleCnt="3">
        <dgm:presLayoutVars>
          <dgm:chMax val="1"/>
          <dgm:bulletEnabled val="1"/>
        </dgm:presLayoutVars>
      </dgm:prSet>
      <dgm:spPr/>
      <dgm:t>
        <a:bodyPr/>
        <a:lstStyle/>
        <a:p>
          <a:endParaRPr lang="zh-CN" altLang="en-US"/>
        </a:p>
      </dgm:t>
    </dgm:pt>
    <dgm:pt modelId="{994B30D8-1557-462F-8DA9-EA47FE791FAC}" type="pres">
      <dgm:prSet presAssocID="{5894A46A-CDCD-4B8D-B7C7-27E5CB1A2D38}" presName="gear2srcNode" presStyleLbl="node1" presStyleIdx="1" presStyleCnt="3"/>
      <dgm:spPr/>
      <dgm:t>
        <a:bodyPr/>
        <a:lstStyle/>
        <a:p>
          <a:endParaRPr lang="zh-CN" altLang="en-US"/>
        </a:p>
      </dgm:t>
    </dgm:pt>
    <dgm:pt modelId="{CF2C0B16-A21C-4927-930D-C4C338E532FD}" type="pres">
      <dgm:prSet presAssocID="{5894A46A-CDCD-4B8D-B7C7-27E5CB1A2D38}" presName="gear2dstNode" presStyleLbl="node1" presStyleIdx="1" presStyleCnt="3"/>
      <dgm:spPr/>
      <dgm:t>
        <a:bodyPr/>
        <a:lstStyle/>
        <a:p>
          <a:endParaRPr lang="zh-CN" altLang="en-US"/>
        </a:p>
      </dgm:t>
    </dgm:pt>
    <dgm:pt modelId="{ACE7DE0C-B3C5-41AB-AA9B-8F04B191DF9D}" type="pres">
      <dgm:prSet presAssocID="{B8155522-533F-4D1F-AB0C-B49588848C58}" presName="gear3" presStyleLbl="node1" presStyleIdx="2" presStyleCnt="3"/>
      <dgm:spPr/>
      <dgm:t>
        <a:bodyPr/>
        <a:lstStyle/>
        <a:p>
          <a:endParaRPr lang="zh-CN" altLang="en-US"/>
        </a:p>
      </dgm:t>
    </dgm:pt>
    <dgm:pt modelId="{BB1E1818-031A-47A0-9FE3-145186DA5EC8}" type="pres">
      <dgm:prSet presAssocID="{B8155522-533F-4D1F-AB0C-B49588848C58}" presName="gear3tx" presStyleLbl="node1" presStyleIdx="2" presStyleCnt="3">
        <dgm:presLayoutVars>
          <dgm:chMax val="1"/>
          <dgm:bulletEnabled val="1"/>
        </dgm:presLayoutVars>
      </dgm:prSet>
      <dgm:spPr/>
      <dgm:t>
        <a:bodyPr/>
        <a:lstStyle/>
        <a:p>
          <a:endParaRPr lang="zh-CN" altLang="en-US"/>
        </a:p>
      </dgm:t>
    </dgm:pt>
    <dgm:pt modelId="{FC2DAC4F-E50C-4D5E-9E49-39A05F72C8FD}" type="pres">
      <dgm:prSet presAssocID="{B8155522-533F-4D1F-AB0C-B49588848C58}" presName="gear3srcNode" presStyleLbl="node1" presStyleIdx="2" presStyleCnt="3"/>
      <dgm:spPr/>
      <dgm:t>
        <a:bodyPr/>
        <a:lstStyle/>
        <a:p>
          <a:endParaRPr lang="zh-CN" altLang="en-US"/>
        </a:p>
      </dgm:t>
    </dgm:pt>
    <dgm:pt modelId="{F9EAD6AD-6D21-4181-9815-A212EA996570}" type="pres">
      <dgm:prSet presAssocID="{B8155522-533F-4D1F-AB0C-B49588848C58}" presName="gear3dstNode" presStyleLbl="node1" presStyleIdx="2" presStyleCnt="3"/>
      <dgm:spPr/>
      <dgm:t>
        <a:bodyPr/>
        <a:lstStyle/>
        <a:p>
          <a:endParaRPr lang="zh-CN" altLang="en-US"/>
        </a:p>
      </dgm:t>
    </dgm:pt>
    <dgm:pt modelId="{32C0469C-2F26-4984-8980-5B6D95A0E975}" type="pres">
      <dgm:prSet presAssocID="{B74D635E-0B74-4098-9702-FD9A3C586760}" presName="connector1" presStyleLbl="sibTrans2D1" presStyleIdx="0" presStyleCnt="3"/>
      <dgm:spPr/>
      <dgm:t>
        <a:bodyPr/>
        <a:lstStyle/>
        <a:p>
          <a:endParaRPr lang="zh-CN" altLang="en-US"/>
        </a:p>
      </dgm:t>
    </dgm:pt>
    <dgm:pt modelId="{3CF3D6FB-6D50-4242-A849-064828B4F123}" type="pres">
      <dgm:prSet presAssocID="{277A60E5-2521-4A2D-A017-CA978311B38D}" presName="connector2" presStyleLbl="sibTrans2D1" presStyleIdx="1" presStyleCnt="3"/>
      <dgm:spPr/>
      <dgm:t>
        <a:bodyPr/>
        <a:lstStyle/>
        <a:p>
          <a:endParaRPr lang="zh-CN" altLang="en-US"/>
        </a:p>
      </dgm:t>
    </dgm:pt>
    <dgm:pt modelId="{BD326C36-3FC5-4281-85DB-FB533130EFEC}" type="pres">
      <dgm:prSet presAssocID="{2630FC0A-223D-4577-8BDF-7F5258A22728}" presName="connector3" presStyleLbl="sibTrans2D1" presStyleIdx="2" presStyleCnt="3"/>
      <dgm:spPr/>
      <dgm:t>
        <a:bodyPr/>
        <a:lstStyle/>
        <a:p>
          <a:endParaRPr lang="zh-CN" altLang="en-US"/>
        </a:p>
      </dgm:t>
    </dgm:pt>
  </dgm:ptLst>
  <dgm:cxnLst>
    <dgm:cxn modelId="{F4433871-E677-421A-BE21-DCAEBF2E3079}" type="presOf" srcId="{277A60E5-2521-4A2D-A017-CA978311B38D}" destId="{3CF3D6FB-6D50-4242-A849-064828B4F123}" srcOrd="0" destOrd="0" presId="urn:microsoft.com/office/officeart/2005/8/layout/gear1"/>
    <dgm:cxn modelId="{553C0497-6EC0-4191-A556-4223A551B40F}" type="presOf" srcId="{D20B1B85-4292-4F25-BD5A-2B810E644A16}" destId="{22DEFCBA-5A02-40E8-BA5C-553BBBF7A9D6}" srcOrd="0" destOrd="0" presId="urn:microsoft.com/office/officeart/2005/8/layout/gear1"/>
    <dgm:cxn modelId="{1E31A54B-4C0F-4AA8-B5F4-3BC473022BF1}" type="presOf" srcId="{B8155522-533F-4D1F-AB0C-B49588848C58}" destId="{FC2DAC4F-E50C-4D5E-9E49-39A05F72C8FD}" srcOrd="2" destOrd="0" presId="urn:microsoft.com/office/officeart/2005/8/layout/gear1"/>
    <dgm:cxn modelId="{BE559449-0C1F-4813-9288-E6A37710A4FA}" type="presOf" srcId="{B74D635E-0B74-4098-9702-FD9A3C586760}" destId="{32C0469C-2F26-4984-8980-5B6D95A0E975}" srcOrd="0" destOrd="0" presId="urn:microsoft.com/office/officeart/2005/8/layout/gear1"/>
    <dgm:cxn modelId="{C1D31EAA-F87E-482A-90AF-EB2E6B5B1685}" type="presOf" srcId="{5894A46A-CDCD-4B8D-B7C7-27E5CB1A2D38}" destId="{5134CAEA-0A69-4C3E-9FB8-7A52FFBE3698}" srcOrd="0" destOrd="0" presId="urn:microsoft.com/office/officeart/2005/8/layout/gear1"/>
    <dgm:cxn modelId="{3E59E893-413E-46E5-B487-2E277CE3F8CA}" type="presOf" srcId="{2630FC0A-223D-4577-8BDF-7F5258A22728}" destId="{BD326C36-3FC5-4281-85DB-FB533130EFEC}" srcOrd="0" destOrd="0" presId="urn:microsoft.com/office/officeart/2005/8/layout/gear1"/>
    <dgm:cxn modelId="{D733B69A-1628-439E-BF50-2418AFB36B8D}" type="presOf" srcId="{5894A46A-CDCD-4B8D-B7C7-27E5CB1A2D38}" destId="{CF2C0B16-A21C-4927-930D-C4C338E532FD}" srcOrd="2" destOrd="0" presId="urn:microsoft.com/office/officeart/2005/8/layout/gear1"/>
    <dgm:cxn modelId="{A48F454F-7B5E-4866-A32F-8A8666D6D1EC}" srcId="{D20B1B85-4292-4F25-BD5A-2B810E644A16}" destId="{5894A46A-CDCD-4B8D-B7C7-27E5CB1A2D38}" srcOrd="1" destOrd="0" parTransId="{11B43028-9625-44CD-8BAC-68B2DB0B43F1}" sibTransId="{277A60E5-2521-4A2D-A017-CA978311B38D}"/>
    <dgm:cxn modelId="{8788C3E6-D448-4C44-BC34-518009E218B0}" type="presOf" srcId="{B8155522-533F-4D1F-AB0C-B49588848C58}" destId="{F9EAD6AD-6D21-4181-9815-A212EA996570}" srcOrd="3" destOrd="0" presId="urn:microsoft.com/office/officeart/2005/8/layout/gear1"/>
    <dgm:cxn modelId="{8A15F3B1-F585-4BC0-A968-7291EB51E542}" srcId="{D20B1B85-4292-4F25-BD5A-2B810E644A16}" destId="{8258EE9C-0377-4D20-8067-E374F59572C5}" srcOrd="0" destOrd="0" parTransId="{6CE12D87-B17E-4FD8-BAF2-3907E6C7430F}" sibTransId="{B74D635E-0B74-4098-9702-FD9A3C586760}"/>
    <dgm:cxn modelId="{1070656C-5719-4091-A16D-81886540A742}" type="presOf" srcId="{8258EE9C-0377-4D20-8067-E374F59572C5}" destId="{E7292063-948D-4892-9257-A8523C59AD16}" srcOrd="1" destOrd="0" presId="urn:microsoft.com/office/officeart/2005/8/layout/gear1"/>
    <dgm:cxn modelId="{ADE14020-8D09-4D9A-B9CC-1DAB6DF832AE}" type="presOf" srcId="{8258EE9C-0377-4D20-8067-E374F59572C5}" destId="{F169422B-87D0-4255-B2CF-566C2E55579E}" srcOrd="0" destOrd="0" presId="urn:microsoft.com/office/officeart/2005/8/layout/gear1"/>
    <dgm:cxn modelId="{D5D5FDDD-96BB-47AA-94AA-7FB7D952044F}" srcId="{D20B1B85-4292-4F25-BD5A-2B810E644A16}" destId="{B8155522-533F-4D1F-AB0C-B49588848C58}" srcOrd="2" destOrd="0" parTransId="{0DDC31EA-BC57-4A55-8625-D0E1249A38C1}" sibTransId="{2630FC0A-223D-4577-8BDF-7F5258A22728}"/>
    <dgm:cxn modelId="{078BA1EA-D729-4804-B3FE-295BE9A8816C}" type="presOf" srcId="{B8155522-533F-4D1F-AB0C-B49588848C58}" destId="{BB1E1818-031A-47A0-9FE3-145186DA5EC8}" srcOrd="1" destOrd="0" presId="urn:microsoft.com/office/officeart/2005/8/layout/gear1"/>
    <dgm:cxn modelId="{2E03EAE2-B1A0-4F51-9C89-6653CF1DE134}" type="presOf" srcId="{5894A46A-CDCD-4B8D-B7C7-27E5CB1A2D38}" destId="{994B30D8-1557-462F-8DA9-EA47FE791FAC}" srcOrd="1" destOrd="0" presId="urn:microsoft.com/office/officeart/2005/8/layout/gear1"/>
    <dgm:cxn modelId="{92CF3CDC-2666-46D0-A3AA-E5CC1613EDFC}" type="presOf" srcId="{B8155522-533F-4D1F-AB0C-B49588848C58}" destId="{ACE7DE0C-B3C5-41AB-AA9B-8F04B191DF9D}" srcOrd="0" destOrd="0" presId="urn:microsoft.com/office/officeart/2005/8/layout/gear1"/>
    <dgm:cxn modelId="{41176762-E961-4A38-A04F-FDEE07135CFF}" type="presOf" srcId="{8258EE9C-0377-4D20-8067-E374F59572C5}" destId="{06A9DE41-624D-44D2-AB5C-B70A47AEBC2D}" srcOrd="2" destOrd="0" presId="urn:microsoft.com/office/officeart/2005/8/layout/gear1"/>
    <dgm:cxn modelId="{EF2AD092-01A3-494E-B80E-659D623BA973}" type="presParOf" srcId="{22DEFCBA-5A02-40E8-BA5C-553BBBF7A9D6}" destId="{F169422B-87D0-4255-B2CF-566C2E55579E}" srcOrd="0" destOrd="0" presId="urn:microsoft.com/office/officeart/2005/8/layout/gear1"/>
    <dgm:cxn modelId="{9B70E427-9824-4BEF-8529-ED1B0A01F05A}" type="presParOf" srcId="{22DEFCBA-5A02-40E8-BA5C-553BBBF7A9D6}" destId="{E7292063-948D-4892-9257-A8523C59AD16}" srcOrd="1" destOrd="0" presId="urn:microsoft.com/office/officeart/2005/8/layout/gear1"/>
    <dgm:cxn modelId="{9E338635-6661-496D-9E35-E8650EA83F5B}" type="presParOf" srcId="{22DEFCBA-5A02-40E8-BA5C-553BBBF7A9D6}" destId="{06A9DE41-624D-44D2-AB5C-B70A47AEBC2D}" srcOrd="2" destOrd="0" presId="urn:microsoft.com/office/officeart/2005/8/layout/gear1"/>
    <dgm:cxn modelId="{F0CDD13A-F15C-4EB1-B9AD-3E7C137103AA}" type="presParOf" srcId="{22DEFCBA-5A02-40E8-BA5C-553BBBF7A9D6}" destId="{5134CAEA-0A69-4C3E-9FB8-7A52FFBE3698}" srcOrd="3" destOrd="0" presId="urn:microsoft.com/office/officeart/2005/8/layout/gear1"/>
    <dgm:cxn modelId="{B80EE530-6426-4106-AC7E-6F899F10C374}" type="presParOf" srcId="{22DEFCBA-5A02-40E8-BA5C-553BBBF7A9D6}" destId="{994B30D8-1557-462F-8DA9-EA47FE791FAC}" srcOrd="4" destOrd="0" presId="urn:microsoft.com/office/officeart/2005/8/layout/gear1"/>
    <dgm:cxn modelId="{A4CD7ED8-4347-488D-8D59-A86080A8B1DB}" type="presParOf" srcId="{22DEFCBA-5A02-40E8-BA5C-553BBBF7A9D6}" destId="{CF2C0B16-A21C-4927-930D-C4C338E532FD}" srcOrd="5" destOrd="0" presId="urn:microsoft.com/office/officeart/2005/8/layout/gear1"/>
    <dgm:cxn modelId="{F74B5613-AA8E-4E7C-B00A-1B55B4B2BB02}" type="presParOf" srcId="{22DEFCBA-5A02-40E8-BA5C-553BBBF7A9D6}" destId="{ACE7DE0C-B3C5-41AB-AA9B-8F04B191DF9D}" srcOrd="6" destOrd="0" presId="urn:microsoft.com/office/officeart/2005/8/layout/gear1"/>
    <dgm:cxn modelId="{F952E624-BB14-450F-BF57-DE85F0CF0E96}" type="presParOf" srcId="{22DEFCBA-5A02-40E8-BA5C-553BBBF7A9D6}" destId="{BB1E1818-031A-47A0-9FE3-145186DA5EC8}" srcOrd="7" destOrd="0" presId="urn:microsoft.com/office/officeart/2005/8/layout/gear1"/>
    <dgm:cxn modelId="{0392839A-DFCB-4803-B9AE-61AF34D5F11C}" type="presParOf" srcId="{22DEFCBA-5A02-40E8-BA5C-553BBBF7A9D6}" destId="{FC2DAC4F-E50C-4D5E-9E49-39A05F72C8FD}" srcOrd="8" destOrd="0" presId="urn:microsoft.com/office/officeart/2005/8/layout/gear1"/>
    <dgm:cxn modelId="{66EE50CC-32E9-4BF8-8B58-DBFA0AA7FA34}" type="presParOf" srcId="{22DEFCBA-5A02-40E8-BA5C-553BBBF7A9D6}" destId="{F9EAD6AD-6D21-4181-9815-A212EA996570}" srcOrd="9" destOrd="0" presId="urn:microsoft.com/office/officeart/2005/8/layout/gear1"/>
    <dgm:cxn modelId="{DEA7DF72-C8EB-4410-91BA-67A4FC4108AB}" type="presParOf" srcId="{22DEFCBA-5A02-40E8-BA5C-553BBBF7A9D6}" destId="{32C0469C-2F26-4984-8980-5B6D95A0E975}" srcOrd="10" destOrd="0" presId="urn:microsoft.com/office/officeart/2005/8/layout/gear1"/>
    <dgm:cxn modelId="{A64582C2-4249-4D29-8745-80463E52DE0D}" type="presParOf" srcId="{22DEFCBA-5A02-40E8-BA5C-553BBBF7A9D6}" destId="{3CF3D6FB-6D50-4242-A849-064828B4F123}" srcOrd="11" destOrd="0" presId="urn:microsoft.com/office/officeart/2005/8/layout/gear1"/>
    <dgm:cxn modelId="{209144A4-B968-49AE-AAFA-F2FB62AD0BEB}" type="presParOf" srcId="{22DEFCBA-5A02-40E8-BA5C-553BBBF7A9D6}" destId="{BD326C36-3FC5-4281-85DB-FB533130EFEC}"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21C534A-5773-4F11-B059-81C8493A3BC0}"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zh-CN" altLang="en-US"/>
        </a:p>
      </dgm:t>
    </dgm:pt>
    <dgm:pt modelId="{6D25A95B-8BC4-474B-A605-451D1CE0FC0F}">
      <dgm:prSet phldrT="[文本]"/>
      <dgm:spPr/>
      <dgm:t>
        <a:bodyPr/>
        <a:lstStyle/>
        <a:p>
          <a:r>
            <a:rPr lang="zh-CN" altLang="en-US" dirty="0" smtClean="0">
              <a:latin typeface="微软雅黑" panose="020B0503020204020204" pitchFamily="34" charset="-122"/>
              <a:ea typeface="微软雅黑" panose="020B0503020204020204" pitchFamily="34" charset="-122"/>
            </a:rPr>
            <a:t>产品</a:t>
          </a:r>
          <a:endParaRPr lang="zh-CN" altLang="en-US" dirty="0">
            <a:latin typeface="微软雅黑" panose="020B0503020204020204" pitchFamily="34" charset="-122"/>
            <a:ea typeface="微软雅黑" panose="020B0503020204020204" pitchFamily="34" charset="-122"/>
          </a:endParaRPr>
        </a:p>
      </dgm:t>
    </dgm:pt>
    <dgm:pt modelId="{B566D884-6724-4838-B33B-844659ADA711}" type="parTrans" cxnId="{BBBCA79F-D0C0-40C5-843F-458B9DDD18F1}">
      <dgm:prSet/>
      <dgm:spPr/>
      <dgm:t>
        <a:bodyPr/>
        <a:lstStyle/>
        <a:p>
          <a:endParaRPr lang="zh-CN" altLang="en-US">
            <a:latin typeface="微软雅黑" panose="020B0503020204020204" pitchFamily="34" charset="-122"/>
            <a:ea typeface="微软雅黑" panose="020B0503020204020204" pitchFamily="34" charset="-122"/>
          </a:endParaRPr>
        </a:p>
      </dgm:t>
    </dgm:pt>
    <dgm:pt modelId="{E542B1DE-F766-4B3F-88CB-5C3CBA78A26D}" type="sibTrans" cxnId="{BBBCA79F-D0C0-40C5-843F-458B9DDD18F1}">
      <dgm:prSet/>
      <dgm:spPr/>
      <dgm:t>
        <a:bodyPr/>
        <a:lstStyle/>
        <a:p>
          <a:endParaRPr lang="zh-CN" altLang="en-US">
            <a:latin typeface="微软雅黑" panose="020B0503020204020204" pitchFamily="34" charset="-122"/>
            <a:ea typeface="微软雅黑" panose="020B0503020204020204" pitchFamily="34" charset="-122"/>
          </a:endParaRPr>
        </a:p>
      </dgm:t>
    </dgm:pt>
    <dgm:pt modelId="{F4E379AF-D4E7-43A3-8C48-EE3B9484F46E}">
      <dgm:prSet phldrT="[文本]"/>
      <dgm:spPr/>
      <dgm:t>
        <a:bodyPr/>
        <a:lstStyle/>
        <a:p>
          <a:r>
            <a:rPr lang="zh-CN" altLang="en-US" dirty="0" smtClean="0">
              <a:solidFill>
                <a:srgbClr val="C00000"/>
              </a:solidFill>
              <a:latin typeface="微软雅黑" panose="020B0503020204020204" pitchFamily="34" charset="-122"/>
              <a:ea typeface="微软雅黑" panose="020B0503020204020204" pitchFamily="34" charset="-122"/>
            </a:rPr>
            <a:t>品牌</a:t>
          </a:r>
          <a:endParaRPr lang="zh-CN" altLang="en-US" dirty="0">
            <a:solidFill>
              <a:srgbClr val="C00000"/>
            </a:solidFill>
            <a:latin typeface="微软雅黑" panose="020B0503020204020204" pitchFamily="34" charset="-122"/>
            <a:ea typeface="微软雅黑" panose="020B0503020204020204" pitchFamily="34" charset="-122"/>
          </a:endParaRPr>
        </a:p>
      </dgm:t>
    </dgm:pt>
    <dgm:pt modelId="{6F81F184-93FB-4D5E-8C93-84C4853FB224}" type="parTrans" cxnId="{86E0FFF5-9668-40FB-BDAE-6B2656D928A0}">
      <dgm:prSet/>
      <dgm:spPr/>
      <dgm:t>
        <a:bodyPr/>
        <a:lstStyle/>
        <a:p>
          <a:endParaRPr lang="zh-CN" altLang="en-US">
            <a:latin typeface="微软雅黑" panose="020B0503020204020204" pitchFamily="34" charset="-122"/>
            <a:ea typeface="微软雅黑" panose="020B0503020204020204" pitchFamily="34" charset="-122"/>
          </a:endParaRPr>
        </a:p>
      </dgm:t>
    </dgm:pt>
    <dgm:pt modelId="{C7767B83-D56C-4EBA-B94B-EA331FBE4DD5}" type="sibTrans" cxnId="{86E0FFF5-9668-40FB-BDAE-6B2656D928A0}">
      <dgm:prSet/>
      <dgm:spPr/>
      <dgm:t>
        <a:bodyPr/>
        <a:lstStyle/>
        <a:p>
          <a:endParaRPr lang="zh-CN" altLang="en-US">
            <a:latin typeface="微软雅黑" panose="020B0503020204020204" pitchFamily="34" charset="-122"/>
            <a:ea typeface="微软雅黑" panose="020B0503020204020204" pitchFamily="34" charset="-122"/>
          </a:endParaRPr>
        </a:p>
      </dgm:t>
    </dgm:pt>
    <dgm:pt modelId="{5B686887-219F-4BE8-9EC3-2BF9555D127C}">
      <dgm:prSet phldrT="[文本]"/>
      <dgm:spPr/>
      <dgm:t>
        <a:bodyPr/>
        <a:lstStyle/>
        <a:p>
          <a:r>
            <a:rPr lang="zh-CN" altLang="en-US" dirty="0" smtClean="0">
              <a:latin typeface="微软雅黑" panose="020B0503020204020204" pitchFamily="34" charset="-122"/>
              <a:ea typeface="微软雅黑" panose="020B0503020204020204" pitchFamily="34" charset="-122"/>
            </a:rPr>
            <a:t>品类</a:t>
          </a:r>
          <a:endParaRPr lang="zh-CN" altLang="en-US" dirty="0">
            <a:latin typeface="微软雅黑" panose="020B0503020204020204" pitchFamily="34" charset="-122"/>
            <a:ea typeface="微软雅黑" panose="020B0503020204020204" pitchFamily="34" charset="-122"/>
          </a:endParaRPr>
        </a:p>
      </dgm:t>
    </dgm:pt>
    <dgm:pt modelId="{9294FF54-9E81-49AB-A2EE-E384CFBF61C5}" type="parTrans" cxnId="{7685E2D3-8406-45B2-8D45-35C54E8FB944}">
      <dgm:prSet/>
      <dgm:spPr/>
      <dgm:t>
        <a:bodyPr/>
        <a:lstStyle/>
        <a:p>
          <a:endParaRPr lang="zh-CN" altLang="en-US">
            <a:latin typeface="微软雅黑" panose="020B0503020204020204" pitchFamily="34" charset="-122"/>
            <a:ea typeface="微软雅黑" panose="020B0503020204020204" pitchFamily="34" charset="-122"/>
          </a:endParaRPr>
        </a:p>
      </dgm:t>
    </dgm:pt>
    <dgm:pt modelId="{2666E67D-97B8-43A7-8556-55CAD6B6CB5A}" type="sibTrans" cxnId="{7685E2D3-8406-45B2-8D45-35C54E8FB944}">
      <dgm:prSet/>
      <dgm:spPr/>
      <dgm:t>
        <a:bodyPr/>
        <a:lstStyle/>
        <a:p>
          <a:endParaRPr lang="zh-CN" altLang="en-US">
            <a:latin typeface="微软雅黑" panose="020B0503020204020204" pitchFamily="34" charset="-122"/>
            <a:ea typeface="微软雅黑" panose="020B0503020204020204" pitchFamily="34" charset="-122"/>
          </a:endParaRPr>
        </a:p>
      </dgm:t>
    </dgm:pt>
    <dgm:pt modelId="{66E3A10A-EDA3-46E6-8351-DC7E296EBEAD}" type="pres">
      <dgm:prSet presAssocID="{921C534A-5773-4F11-B059-81C8493A3BC0}" presName="Name0" presStyleCnt="0">
        <dgm:presLayoutVars>
          <dgm:chMax val="7"/>
          <dgm:chPref val="7"/>
          <dgm:dir/>
          <dgm:animLvl val="lvl"/>
        </dgm:presLayoutVars>
      </dgm:prSet>
      <dgm:spPr/>
      <dgm:t>
        <a:bodyPr/>
        <a:lstStyle/>
        <a:p>
          <a:endParaRPr lang="zh-CN" altLang="en-US"/>
        </a:p>
      </dgm:t>
    </dgm:pt>
    <dgm:pt modelId="{4ECDB318-F770-4B37-BB6E-FC6B8183A818}" type="pres">
      <dgm:prSet presAssocID="{6D25A95B-8BC4-474B-A605-451D1CE0FC0F}" presName="Accent1" presStyleCnt="0"/>
      <dgm:spPr/>
    </dgm:pt>
    <dgm:pt modelId="{B34871E4-7FB2-4AC0-B362-531501CD8733}" type="pres">
      <dgm:prSet presAssocID="{6D25A95B-8BC4-474B-A605-451D1CE0FC0F}" presName="Accent" presStyleLbl="node1" presStyleIdx="0" presStyleCnt="3"/>
      <dgm:spPr/>
    </dgm:pt>
    <dgm:pt modelId="{8B105B86-D0F1-44F7-A0B8-406D0FCA1D0A}" type="pres">
      <dgm:prSet presAssocID="{6D25A95B-8BC4-474B-A605-451D1CE0FC0F}" presName="Parent1" presStyleLbl="revTx" presStyleIdx="0" presStyleCnt="3">
        <dgm:presLayoutVars>
          <dgm:chMax val="1"/>
          <dgm:chPref val="1"/>
          <dgm:bulletEnabled val="1"/>
        </dgm:presLayoutVars>
      </dgm:prSet>
      <dgm:spPr/>
      <dgm:t>
        <a:bodyPr/>
        <a:lstStyle/>
        <a:p>
          <a:endParaRPr lang="zh-CN" altLang="en-US"/>
        </a:p>
      </dgm:t>
    </dgm:pt>
    <dgm:pt modelId="{55C9A57F-B038-480A-85C5-8EC3327AA5FA}" type="pres">
      <dgm:prSet presAssocID="{F4E379AF-D4E7-43A3-8C48-EE3B9484F46E}" presName="Accent2" presStyleCnt="0"/>
      <dgm:spPr/>
    </dgm:pt>
    <dgm:pt modelId="{BE0DFADF-6E52-4E29-BBB3-2C9C06EEAE3D}" type="pres">
      <dgm:prSet presAssocID="{F4E379AF-D4E7-43A3-8C48-EE3B9484F46E}" presName="Accent" presStyleLbl="node1" presStyleIdx="1" presStyleCnt="3"/>
      <dgm:spPr/>
    </dgm:pt>
    <dgm:pt modelId="{6B073DCF-A2DD-4FC0-8934-583DBA1448ED}" type="pres">
      <dgm:prSet presAssocID="{F4E379AF-D4E7-43A3-8C48-EE3B9484F46E}" presName="Parent2" presStyleLbl="revTx" presStyleIdx="1" presStyleCnt="3">
        <dgm:presLayoutVars>
          <dgm:chMax val="1"/>
          <dgm:chPref val="1"/>
          <dgm:bulletEnabled val="1"/>
        </dgm:presLayoutVars>
      </dgm:prSet>
      <dgm:spPr/>
      <dgm:t>
        <a:bodyPr/>
        <a:lstStyle/>
        <a:p>
          <a:endParaRPr lang="zh-CN" altLang="en-US"/>
        </a:p>
      </dgm:t>
    </dgm:pt>
    <dgm:pt modelId="{641AB816-C4D8-43DE-8BA5-98BEDC0F2BF2}" type="pres">
      <dgm:prSet presAssocID="{5B686887-219F-4BE8-9EC3-2BF9555D127C}" presName="Accent3" presStyleCnt="0"/>
      <dgm:spPr/>
    </dgm:pt>
    <dgm:pt modelId="{2FF669A6-F3B5-49CD-AC73-3B9E7FEAB62B}" type="pres">
      <dgm:prSet presAssocID="{5B686887-219F-4BE8-9EC3-2BF9555D127C}" presName="Accent" presStyleLbl="node1" presStyleIdx="2" presStyleCnt="3"/>
      <dgm:spPr/>
    </dgm:pt>
    <dgm:pt modelId="{E3C27462-9EA5-462A-841C-2793DBAEA104}" type="pres">
      <dgm:prSet presAssocID="{5B686887-219F-4BE8-9EC3-2BF9555D127C}" presName="Parent3" presStyleLbl="revTx" presStyleIdx="2" presStyleCnt="3">
        <dgm:presLayoutVars>
          <dgm:chMax val="1"/>
          <dgm:chPref val="1"/>
          <dgm:bulletEnabled val="1"/>
        </dgm:presLayoutVars>
      </dgm:prSet>
      <dgm:spPr/>
      <dgm:t>
        <a:bodyPr/>
        <a:lstStyle/>
        <a:p>
          <a:endParaRPr lang="zh-CN" altLang="en-US"/>
        </a:p>
      </dgm:t>
    </dgm:pt>
  </dgm:ptLst>
  <dgm:cxnLst>
    <dgm:cxn modelId="{7685E2D3-8406-45B2-8D45-35C54E8FB944}" srcId="{921C534A-5773-4F11-B059-81C8493A3BC0}" destId="{5B686887-219F-4BE8-9EC3-2BF9555D127C}" srcOrd="2" destOrd="0" parTransId="{9294FF54-9E81-49AB-A2EE-E384CFBF61C5}" sibTransId="{2666E67D-97B8-43A7-8556-55CAD6B6CB5A}"/>
    <dgm:cxn modelId="{D2DBAFF1-6B41-411F-AAF6-CA602DA6AEA9}" type="presOf" srcId="{921C534A-5773-4F11-B059-81C8493A3BC0}" destId="{66E3A10A-EDA3-46E6-8351-DC7E296EBEAD}" srcOrd="0" destOrd="0" presId="urn:microsoft.com/office/officeart/2009/layout/CircleArrowProcess"/>
    <dgm:cxn modelId="{20D88153-8D79-48DB-8FC7-AF31DBBED270}" type="presOf" srcId="{F4E379AF-D4E7-43A3-8C48-EE3B9484F46E}" destId="{6B073DCF-A2DD-4FC0-8934-583DBA1448ED}" srcOrd="0" destOrd="0" presId="urn:microsoft.com/office/officeart/2009/layout/CircleArrowProcess"/>
    <dgm:cxn modelId="{AC6124EA-C5EA-4D41-9F1F-475DC87077EF}" type="presOf" srcId="{5B686887-219F-4BE8-9EC3-2BF9555D127C}" destId="{E3C27462-9EA5-462A-841C-2793DBAEA104}" srcOrd="0" destOrd="0" presId="urn:microsoft.com/office/officeart/2009/layout/CircleArrowProcess"/>
    <dgm:cxn modelId="{BBBCA79F-D0C0-40C5-843F-458B9DDD18F1}" srcId="{921C534A-5773-4F11-B059-81C8493A3BC0}" destId="{6D25A95B-8BC4-474B-A605-451D1CE0FC0F}" srcOrd="0" destOrd="0" parTransId="{B566D884-6724-4838-B33B-844659ADA711}" sibTransId="{E542B1DE-F766-4B3F-88CB-5C3CBA78A26D}"/>
    <dgm:cxn modelId="{86E0FFF5-9668-40FB-BDAE-6B2656D928A0}" srcId="{921C534A-5773-4F11-B059-81C8493A3BC0}" destId="{F4E379AF-D4E7-43A3-8C48-EE3B9484F46E}" srcOrd="1" destOrd="0" parTransId="{6F81F184-93FB-4D5E-8C93-84C4853FB224}" sibTransId="{C7767B83-D56C-4EBA-B94B-EA331FBE4DD5}"/>
    <dgm:cxn modelId="{7782ABFE-7C06-40BA-AF0E-303E03709D94}" type="presOf" srcId="{6D25A95B-8BC4-474B-A605-451D1CE0FC0F}" destId="{8B105B86-D0F1-44F7-A0B8-406D0FCA1D0A}" srcOrd="0" destOrd="0" presId="urn:microsoft.com/office/officeart/2009/layout/CircleArrowProcess"/>
    <dgm:cxn modelId="{3593B60A-33B2-41CE-9FA8-4D51C4021450}" type="presParOf" srcId="{66E3A10A-EDA3-46E6-8351-DC7E296EBEAD}" destId="{4ECDB318-F770-4B37-BB6E-FC6B8183A818}" srcOrd="0" destOrd="0" presId="urn:microsoft.com/office/officeart/2009/layout/CircleArrowProcess"/>
    <dgm:cxn modelId="{CC5BAF94-CA8E-4BF5-86E5-726A8C602E0C}" type="presParOf" srcId="{4ECDB318-F770-4B37-BB6E-FC6B8183A818}" destId="{B34871E4-7FB2-4AC0-B362-531501CD8733}" srcOrd="0" destOrd="0" presId="urn:microsoft.com/office/officeart/2009/layout/CircleArrowProcess"/>
    <dgm:cxn modelId="{C85354F4-525B-40EF-8474-4C0DB0A55B0F}" type="presParOf" srcId="{66E3A10A-EDA3-46E6-8351-DC7E296EBEAD}" destId="{8B105B86-D0F1-44F7-A0B8-406D0FCA1D0A}" srcOrd="1" destOrd="0" presId="urn:microsoft.com/office/officeart/2009/layout/CircleArrowProcess"/>
    <dgm:cxn modelId="{5AEB4CF5-FD2E-4CDE-B1F5-1BE3A04BC5E7}" type="presParOf" srcId="{66E3A10A-EDA3-46E6-8351-DC7E296EBEAD}" destId="{55C9A57F-B038-480A-85C5-8EC3327AA5FA}" srcOrd="2" destOrd="0" presId="urn:microsoft.com/office/officeart/2009/layout/CircleArrowProcess"/>
    <dgm:cxn modelId="{AB0FA2A6-3D5A-4584-BD94-1FBAA9EA9BE3}" type="presParOf" srcId="{55C9A57F-B038-480A-85C5-8EC3327AA5FA}" destId="{BE0DFADF-6E52-4E29-BBB3-2C9C06EEAE3D}" srcOrd="0" destOrd="0" presId="urn:microsoft.com/office/officeart/2009/layout/CircleArrowProcess"/>
    <dgm:cxn modelId="{F2ADCF1A-4C33-4307-B409-E994D163C75A}" type="presParOf" srcId="{66E3A10A-EDA3-46E6-8351-DC7E296EBEAD}" destId="{6B073DCF-A2DD-4FC0-8934-583DBA1448ED}" srcOrd="3" destOrd="0" presId="urn:microsoft.com/office/officeart/2009/layout/CircleArrowProcess"/>
    <dgm:cxn modelId="{42B44BD4-B473-40C9-93C7-47D62AA8BCB1}" type="presParOf" srcId="{66E3A10A-EDA3-46E6-8351-DC7E296EBEAD}" destId="{641AB816-C4D8-43DE-8BA5-98BEDC0F2BF2}" srcOrd="4" destOrd="0" presId="urn:microsoft.com/office/officeart/2009/layout/CircleArrowProcess"/>
    <dgm:cxn modelId="{42218A9F-A2CD-4A69-AF11-B44586BE5664}" type="presParOf" srcId="{641AB816-C4D8-43DE-8BA5-98BEDC0F2BF2}" destId="{2FF669A6-F3B5-49CD-AC73-3B9E7FEAB62B}" srcOrd="0" destOrd="0" presId="urn:microsoft.com/office/officeart/2009/layout/CircleArrowProcess"/>
    <dgm:cxn modelId="{D0129985-8D9E-41E0-9BB2-814994565425}" type="presParOf" srcId="{66E3A10A-EDA3-46E6-8351-DC7E296EBEAD}" destId="{E3C27462-9EA5-462A-841C-2793DBAEA104}" srcOrd="5" destOrd="0" presId="urn:microsoft.com/office/officeart/2009/layout/CircleArrow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6470C43-5AC3-4352-B12E-FFEE0998336A}"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zh-CN" altLang="en-US"/>
        </a:p>
      </dgm:t>
    </dgm:pt>
    <dgm:pt modelId="{17BB6A55-3D93-45F8-A932-49C66D677939}">
      <dgm:prSet phldrT="[文本]"/>
      <dgm:spPr>
        <a:solidFill>
          <a:schemeClr val="accent6">
            <a:lumMod val="75000"/>
          </a:schemeClr>
        </a:solidFill>
      </dgm:spPr>
      <dgm:t>
        <a:bodyPr/>
        <a:lstStyle/>
        <a:p>
          <a:r>
            <a:rPr lang="zh-CN" altLang="en-US" dirty="0" smtClean="0">
              <a:latin typeface="微软雅黑" panose="020B0503020204020204" pitchFamily="34" charset="-122"/>
              <a:ea typeface="微软雅黑" panose="020B0503020204020204" pitchFamily="34" charset="-122"/>
            </a:rPr>
            <a:t>自建平台</a:t>
          </a:r>
          <a:endParaRPr lang="zh-CN" altLang="en-US" dirty="0">
            <a:latin typeface="微软雅黑" panose="020B0503020204020204" pitchFamily="34" charset="-122"/>
            <a:ea typeface="微软雅黑" panose="020B0503020204020204" pitchFamily="34" charset="-122"/>
          </a:endParaRPr>
        </a:p>
      </dgm:t>
    </dgm:pt>
    <dgm:pt modelId="{D74A31D7-1F85-4ED4-93FE-AAA337E67993}" type="parTrans" cxnId="{3FDC7547-654E-4D9E-990D-1170B9644474}">
      <dgm:prSet/>
      <dgm:spPr/>
      <dgm:t>
        <a:bodyPr/>
        <a:lstStyle/>
        <a:p>
          <a:endParaRPr lang="zh-CN" altLang="en-US">
            <a:latin typeface="微软雅黑" panose="020B0503020204020204" pitchFamily="34" charset="-122"/>
            <a:ea typeface="微软雅黑" panose="020B0503020204020204" pitchFamily="34" charset="-122"/>
          </a:endParaRPr>
        </a:p>
      </dgm:t>
    </dgm:pt>
    <dgm:pt modelId="{ED72B353-5BD2-46EA-B955-4A6A5ACB5E8A}" type="sibTrans" cxnId="{3FDC7547-654E-4D9E-990D-1170B9644474}">
      <dgm:prSet/>
      <dgm:spPr>
        <a:solidFill>
          <a:schemeClr val="accent6">
            <a:lumMod val="40000"/>
            <a:lumOff val="60000"/>
          </a:schemeClr>
        </a:solidFill>
      </dgm:spPr>
      <dgm:t>
        <a:bodyPr/>
        <a:lstStyle/>
        <a:p>
          <a:endParaRPr lang="zh-CN" altLang="en-US">
            <a:latin typeface="微软雅黑" panose="020B0503020204020204" pitchFamily="34" charset="-122"/>
            <a:ea typeface="微软雅黑" panose="020B0503020204020204" pitchFamily="34" charset="-122"/>
          </a:endParaRPr>
        </a:p>
      </dgm:t>
    </dgm:pt>
    <dgm:pt modelId="{EDCDD194-5DD1-4E31-AC62-388898F4DD3F}">
      <dgm:prSet phldrT="[文本]"/>
      <dgm:spPr/>
      <dgm:t>
        <a:bodyPr/>
        <a:lstStyle/>
        <a:p>
          <a:r>
            <a:rPr lang="zh-CN" altLang="en-US" dirty="0" smtClean="0">
              <a:latin typeface="微软雅黑" panose="020B0503020204020204" pitchFamily="34" charset="-122"/>
              <a:ea typeface="微软雅黑" panose="020B0503020204020204" pitchFamily="34" charset="-122"/>
            </a:rPr>
            <a:t>投入大量资金和人力，自建交易平台，不会合理借势</a:t>
          </a:r>
          <a:endParaRPr lang="zh-CN" altLang="en-US" dirty="0">
            <a:latin typeface="微软雅黑" panose="020B0503020204020204" pitchFamily="34" charset="-122"/>
            <a:ea typeface="微软雅黑" panose="020B0503020204020204" pitchFamily="34" charset="-122"/>
          </a:endParaRPr>
        </a:p>
      </dgm:t>
    </dgm:pt>
    <dgm:pt modelId="{C62FFC80-CE5C-4B70-9D66-5971B39435FE}" type="parTrans" cxnId="{1C03D537-A99F-45B7-BAAF-50AD02B7F429}">
      <dgm:prSet/>
      <dgm:spPr/>
      <dgm:t>
        <a:bodyPr/>
        <a:lstStyle/>
        <a:p>
          <a:endParaRPr lang="zh-CN" altLang="en-US">
            <a:latin typeface="微软雅黑" panose="020B0503020204020204" pitchFamily="34" charset="-122"/>
            <a:ea typeface="微软雅黑" panose="020B0503020204020204" pitchFamily="34" charset="-122"/>
          </a:endParaRPr>
        </a:p>
      </dgm:t>
    </dgm:pt>
    <dgm:pt modelId="{017D90D7-6DE9-4138-8BCD-8422F7CA0E4E}" type="sibTrans" cxnId="{1C03D537-A99F-45B7-BAAF-50AD02B7F429}">
      <dgm:prSet/>
      <dgm:spPr/>
      <dgm:t>
        <a:bodyPr/>
        <a:lstStyle/>
        <a:p>
          <a:endParaRPr lang="zh-CN" altLang="en-US">
            <a:latin typeface="微软雅黑" panose="020B0503020204020204" pitchFamily="34" charset="-122"/>
            <a:ea typeface="微软雅黑" panose="020B0503020204020204" pitchFamily="34" charset="-122"/>
          </a:endParaRPr>
        </a:p>
      </dgm:t>
    </dgm:pt>
    <dgm:pt modelId="{72F60756-11D4-4519-92E2-441E430E9B41}">
      <dgm:prSet phldrT="[文本]"/>
      <dgm:spPr>
        <a:solidFill>
          <a:schemeClr val="accent6">
            <a:lumMod val="75000"/>
          </a:schemeClr>
        </a:solidFill>
      </dgm:spPr>
      <dgm:t>
        <a:bodyPr/>
        <a:lstStyle/>
        <a:p>
          <a:r>
            <a:rPr lang="zh-CN" altLang="en-US" dirty="0" smtClean="0">
              <a:latin typeface="微软雅黑" panose="020B0503020204020204" pitchFamily="34" charset="-122"/>
              <a:ea typeface="微软雅黑" panose="020B0503020204020204" pitchFamily="34" charset="-122"/>
            </a:rPr>
            <a:t>忽略品牌</a:t>
          </a:r>
          <a:endParaRPr lang="zh-CN" altLang="en-US" dirty="0">
            <a:latin typeface="微软雅黑" panose="020B0503020204020204" pitchFamily="34" charset="-122"/>
            <a:ea typeface="微软雅黑" panose="020B0503020204020204" pitchFamily="34" charset="-122"/>
          </a:endParaRPr>
        </a:p>
      </dgm:t>
    </dgm:pt>
    <dgm:pt modelId="{98196099-8D50-4BE5-AF69-BA5CB550DA26}" type="parTrans" cxnId="{93323C4C-F721-45E3-B83F-F254AB1C8473}">
      <dgm:prSet/>
      <dgm:spPr/>
      <dgm:t>
        <a:bodyPr/>
        <a:lstStyle/>
        <a:p>
          <a:endParaRPr lang="zh-CN" altLang="en-US">
            <a:latin typeface="微软雅黑" panose="020B0503020204020204" pitchFamily="34" charset="-122"/>
            <a:ea typeface="微软雅黑" panose="020B0503020204020204" pitchFamily="34" charset="-122"/>
          </a:endParaRPr>
        </a:p>
      </dgm:t>
    </dgm:pt>
    <dgm:pt modelId="{2B962A7B-9B3F-4DFC-A495-3A0156540118}" type="sibTrans" cxnId="{93323C4C-F721-45E3-B83F-F254AB1C8473}">
      <dgm:prSet custT="1"/>
      <dgm:spPr>
        <a:solidFill>
          <a:schemeClr val="accent6">
            <a:lumMod val="75000"/>
          </a:schemeClr>
        </a:solidFill>
      </dgm:spPr>
      <dgm:t>
        <a:bodyPr/>
        <a:lstStyle/>
        <a:p>
          <a:r>
            <a:rPr lang="zh-CN" altLang="en-US" sz="2900" dirty="0" smtClean="0">
              <a:latin typeface="微软雅黑" panose="020B0503020204020204" pitchFamily="34" charset="-122"/>
              <a:ea typeface="微软雅黑" panose="020B0503020204020204" pitchFamily="34" charset="-122"/>
            </a:rPr>
            <a:t>入戏 太深</a:t>
          </a:r>
          <a:endParaRPr lang="zh-CN" altLang="en-US" sz="2900" dirty="0">
            <a:latin typeface="微软雅黑" panose="020B0503020204020204" pitchFamily="34" charset="-122"/>
            <a:ea typeface="微软雅黑" panose="020B0503020204020204" pitchFamily="34" charset="-122"/>
          </a:endParaRPr>
        </a:p>
      </dgm:t>
    </dgm:pt>
    <dgm:pt modelId="{F9EE7F1D-263B-4D95-AE35-FB5CEC87D472}">
      <dgm:prSet phldrT="[文本]"/>
      <dgm:spPr/>
      <dgm:t>
        <a:bodyPr/>
        <a:lstStyle/>
        <a:p>
          <a:r>
            <a:rPr lang="zh-CN" altLang="en-US" dirty="0" smtClean="0">
              <a:latin typeface="微软雅黑" panose="020B0503020204020204" pitchFamily="34" charset="-122"/>
              <a:ea typeface="微软雅黑" panose="020B0503020204020204" pitchFamily="34" charset="-122"/>
            </a:rPr>
            <a:t>只关注种植与生产，不重视区域品牌建设，沦为原材料输出低</a:t>
          </a:r>
          <a:endParaRPr lang="zh-CN" altLang="en-US" dirty="0">
            <a:latin typeface="微软雅黑" panose="020B0503020204020204" pitchFamily="34" charset="-122"/>
            <a:ea typeface="微软雅黑" panose="020B0503020204020204" pitchFamily="34" charset="-122"/>
          </a:endParaRPr>
        </a:p>
      </dgm:t>
    </dgm:pt>
    <dgm:pt modelId="{004979C4-DC44-47EE-98E1-AC8FC825EE55}" type="parTrans" cxnId="{1733BAF2-0E21-486B-81CF-4645DC09E4C4}">
      <dgm:prSet/>
      <dgm:spPr/>
      <dgm:t>
        <a:bodyPr/>
        <a:lstStyle/>
        <a:p>
          <a:endParaRPr lang="zh-CN" altLang="en-US">
            <a:latin typeface="微软雅黑" panose="020B0503020204020204" pitchFamily="34" charset="-122"/>
            <a:ea typeface="微软雅黑" panose="020B0503020204020204" pitchFamily="34" charset="-122"/>
          </a:endParaRPr>
        </a:p>
      </dgm:t>
    </dgm:pt>
    <dgm:pt modelId="{86E4A208-ECE6-49F3-92B5-EC07D22CA688}" type="sibTrans" cxnId="{1733BAF2-0E21-486B-81CF-4645DC09E4C4}">
      <dgm:prSet/>
      <dgm:spPr/>
      <dgm:t>
        <a:bodyPr/>
        <a:lstStyle/>
        <a:p>
          <a:endParaRPr lang="zh-CN" altLang="en-US">
            <a:latin typeface="微软雅黑" panose="020B0503020204020204" pitchFamily="34" charset="-122"/>
            <a:ea typeface="微软雅黑" panose="020B0503020204020204" pitchFamily="34" charset="-122"/>
          </a:endParaRPr>
        </a:p>
      </dgm:t>
    </dgm:pt>
    <dgm:pt modelId="{8D484D49-869C-48D7-A79D-1EAB89C836D0}">
      <dgm:prSet phldrT="[文本]"/>
      <dgm:spPr>
        <a:solidFill>
          <a:schemeClr val="accent6">
            <a:lumMod val="75000"/>
          </a:schemeClr>
        </a:solidFill>
      </dgm:spPr>
      <dgm:t>
        <a:bodyPr/>
        <a:lstStyle/>
        <a:p>
          <a:r>
            <a:rPr lang="zh-CN" altLang="en-US" dirty="0" smtClean="0">
              <a:latin typeface="微软雅黑" panose="020B0503020204020204" pitchFamily="34" charset="-122"/>
              <a:ea typeface="微软雅黑" panose="020B0503020204020204" pitchFamily="34" charset="-122"/>
            </a:rPr>
            <a:t>面子工程</a:t>
          </a:r>
          <a:endParaRPr lang="zh-CN" altLang="en-US" dirty="0">
            <a:latin typeface="微软雅黑" panose="020B0503020204020204" pitchFamily="34" charset="-122"/>
            <a:ea typeface="微软雅黑" panose="020B0503020204020204" pitchFamily="34" charset="-122"/>
          </a:endParaRPr>
        </a:p>
      </dgm:t>
    </dgm:pt>
    <dgm:pt modelId="{BF6BE598-961D-4579-9853-A4168BDBD252}" type="parTrans" cxnId="{E79929B9-F4B5-48D2-B152-95E29FF48E6B}">
      <dgm:prSet/>
      <dgm:spPr/>
      <dgm:t>
        <a:bodyPr/>
        <a:lstStyle/>
        <a:p>
          <a:endParaRPr lang="zh-CN" altLang="en-US">
            <a:latin typeface="微软雅黑" panose="020B0503020204020204" pitchFamily="34" charset="-122"/>
            <a:ea typeface="微软雅黑" panose="020B0503020204020204" pitchFamily="34" charset="-122"/>
          </a:endParaRPr>
        </a:p>
      </dgm:t>
    </dgm:pt>
    <dgm:pt modelId="{02483A46-8BF9-4449-9404-DF03882FF1C7}" type="sibTrans" cxnId="{E79929B9-F4B5-48D2-B152-95E29FF48E6B}">
      <dgm:prSet/>
      <dgm:spPr>
        <a:solidFill>
          <a:schemeClr val="accent6">
            <a:lumMod val="40000"/>
            <a:lumOff val="60000"/>
          </a:schemeClr>
        </a:solidFill>
      </dgm:spPr>
      <dgm:t>
        <a:bodyPr/>
        <a:lstStyle/>
        <a:p>
          <a:endParaRPr lang="zh-CN" altLang="en-US">
            <a:latin typeface="微软雅黑" panose="020B0503020204020204" pitchFamily="34" charset="-122"/>
            <a:ea typeface="微软雅黑" panose="020B0503020204020204" pitchFamily="34" charset="-122"/>
          </a:endParaRPr>
        </a:p>
      </dgm:t>
    </dgm:pt>
    <dgm:pt modelId="{58CC819D-A75F-4896-90B1-E5C9198AA102}">
      <dgm:prSet phldrT="[文本]"/>
      <dgm:spPr/>
      <dgm:t>
        <a:bodyPr/>
        <a:lstStyle/>
        <a:p>
          <a:r>
            <a:rPr lang="zh-CN" altLang="en-US" dirty="0" smtClean="0">
              <a:latin typeface="微软雅黑" panose="020B0503020204020204" pitchFamily="34" charset="-122"/>
              <a:ea typeface="微软雅黑" panose="020B0503020204020204" pitchFamily="34" charset="-122"/>
            </a:rPr>
            <a:t>只做样板和宣传，不干实事，或者不能因地制宜，因势利导</a:t>
          </a:r>
          <a:endParaRPr lang="zh-CN" altLang="en-US" dirty="0">
            <a:latin typeface="微软雅黑" panose="020B0503020204020204" pitchFamily="34" charset="-122"/>
            <a:ea typeface="微软雅黑" panose="020B0503020204020204" pitchFamily="34" charset="-122"/>
          </a:endParaRPr>
        </a:p>
      </dgm:t>
    </dgm:pt>
    <dgm:pt modelId="{C8467CAD-2B63-4B3A-BEAA-B30FF63BF612}" type="parTrans" cxnId="{EC629D8E-A383-4F45-894C-4003C1170524}">
      <dgm:prSet/>
      <dgm:spPr/>
      <dgm:t>
        <a:bodyPr/>
        <a:lstStyle/>
        <a:p>
          <a:endParaRPr lang="zh-CN" altLang="en-US">
            <a:latin typeface="微软雅黑" panose="020B0503020204020204" pitchFamily="34" charset="-122"/>
            <a:ea typeface="微软雅黑" panose="020B0503020204020204" pitchFamily="34" charset="-122"/>
          </a:endParaRPr>
        </a:p>
      </dgm:t>
    </dgm:pt>
    <dgm:pt modelId="{F060A1DB-8D3B-4116-BA2B-E46F29335695}" type="sibTrans" cxnId="{EC629D8E-A383-4F45-894C-4003C1170524}">
      <dgm:prSet/>
      <dgm:spPr/>
      <dgm:t>
        <a:bodyPr/>
        <a:lstStyle/>
        <a:p>
          <a:endParaRPr lang="zh-CN" altLang="en-US">
            <a:latin typeface="微软雅黑" panose="020B0503020204020204" pitchFamily="34" charset="-122"/>
            <a:ea typeface="微软雅黑" panose="020B0503020204020204" pitchFamily="34" charset="-122"/>
          </a:endParaRPr>
        </a:p>
      </dgm:t>
    </dgm:pt>
    <dgm:pt modelId="{FBEB641A-43AD-48FC-B8D9-EB3D5D78D8C2}" type="pres">
      <dgm:prSet presAssocID="{E6470C43-5AC3-4352-B12E-FFEE0998336A}" presName="Name0" presStyleCnt="0">
        <dgm:presLayoutVars>
          <dgm:chMax/>
          <dgm:chPref/>
          <dgm:dir/>
          <dgm:animLvl val="lvl"/>
        </dgm:presLayoutVars>
      </dgm:prSet>
      <dgm:spPr/>
      <dgm:t>
        <a:bodyPr/>
        <a:lstStyle/>
        <a:p>
          <a:endParaRPr lang="zh-CN" altLang="en-US"/>
        </a:p>
      </dgm:t>
    </dgm:pt>
    <dgm:pt modelId="{E5F89445-6119-42E9-8BCE-256F560E7FAF}" type="pres">
      <dgm:prSet presAssocID="{17BB6A55-3D93-45F8-A932-49C66D677939}" presName="composite" presStyleCnt="0"/>
      <dgm:spPr/>
    </dgm:pt>
    <dgm:pt modelId="{68C52523-2A84-4317-82D1-4DF278E9D8B2}" type="pres">
      <dgm:prSet presAssocID="{17BB6A55-3D93-45F8-A932-49C66D677939}" presName="Parent1" presStyleLbl="node1" presStyleIdx="0" presStyleCnt="6">
        <dgm:presLayoutVars>
          <dgm:chMax val="1"/>
          <dgm:chPref val="1"/>
          <dgm:bulletEnabled val="1"/>
        </dgm:presLayoutVars>
      </dgm:prSet>
      <dgm:spPr/>
      <dgm:t>
        <a:bodyPr/>
        <a:lstStyle/>
        <a:p>
          <a:endParaRPr lang="zh-CN" altLang="en-US"/>
        </a:p>
      </dgm:t>
    </dgm:pt>
    <dgm:pt modelId="{D147C5CF-E30C-4C4C-8B2D-DDFD0E534CC7}" type="pres">
      <dgm:prSet presAssocID="{17BB6A55-3D93-45F8-A932-49C66D677939}" presName="Childtext1" presStyleLbl="revTx" presStyleIdx="0" presStyleCnt="3">
        <dgm:presLayoutVars>
          <dgm:chMax val="0"/>
          <dgm:chPref val="0"/>
          <dgm:bulletEnabled val="1"/>
        </dgm:presLayoutVars>
      </dgm:prSet>
      <dgm:spPr/>
      <dgm:t>
        <a:bodyPr/>
        <a:lstStyle/>
        <a:p>
          <a:endParaRPr lang="zh-CN" altLang="en-US"/>
        </a:p>
      </dgm:t>
    </dgm:pt>
    <dgm:pt modelId="{70F6093E-4645-4240-B33D-9CD43AC02BC8}" type="pres">
      <dgm:prSet presAssocID="{17BB6A55-3D93-45F8-A932-49C66D677939}" presName="BalanceSpacing" presStyleCnt="0"/>
      <dgm:spPr/>
    </dgm:pt>
    <dgm:pt modelId="{02D5C17E-8A27-4690-8CC4-1DE3D894DBDD}" type="pres">
      <dgm:prSet presAssocID="{17BB6A55-3D93-45F8-A932-49C66D677939}" presName="BalanceSpacing1" presStyleCnt="0"/>
      <dgm:spPr/>
    </dgm:pt>
    <dgm:pt modelId="{D9B41470-5F17-47B5-B4F3-1CCF68B1DC26}" type="pres">
      <dgm:prSet presAssocID="{ED72B353-5BD2-46EA-B955-4A6A5ACB5E8A}" presName="Accent1Text" presStyleLbl="node1" presStyleIdx="1" presStyleCnt="6"/>
      <dgm:spPr/>
      <dgm:t>
        <a:bodyPr/>
        <a:lstStyle/>
        <a:p>
          <a:endParaRPr lang="zh-CN" altLang="en-US"/>
        </a:p>
      </dgm:t>
    </dgm:pt>
    <dgm:pt modelId="{5E6F3FB2-C78E-452C-81D6-0837BC912976}" type="pres">
      <dgm:prSet presAssocID="{ED72B353-5BD2-46EA-B955-4A6A5ACB5E8A}" presName="spaceBetweenRectangles" presStyleCnt="0"/>
      <dgm:spPr/>
    </dgm:pt>
    <dgm:pt modelId="{EEFB3532-17C5-49EE-B79B-2B73CDF99E8C}" type="pres">
      <dgm:prSet presAssocID="{72F60756-11D4-4519-92E2-441E430E9B41}" presName="composite" presStyleCnt="0"/>
      <dgm:spPr/>
    </dgm:pt>
    <dgm:pt modelId="{0CC379DB-7816-447A-B72B-944E24CACC82}" type="pres">
      <dgm:prSet presAssocID="{72F60756-11D4-4519-92E2-441E430E9B41}" presName="Parent1" presStyleLbl="node1" presStyleIdx="2" presStyleCnt="6">
        <dgm:presLayoutVars>
          <dgm:chMax val="1"/>
          <dgm:chPref val="1"/>
          <dgm:bulletEnabled val="1"/>
        </dgm:presLayoutVars>
      </dgm:prSet>
      <dgm:spPr/>
      <dgm:t>
        <a:bodyPr/>
        <a:lstStyle/>
        <a:p>
          <a:endParaRPr lang="zh-CN" altLang="en-US"/>
        </a:p>
      </dgm:t>
    </dgm:pt>
    <dgm:pt modelId="{26C237DA-50DE-4A4B-9DB0-6B0B3F01FB5C}" type="pres">
      <dgm:prSet presAssocID="{72F60756-11D4-4519-92E2-441E430E9B41}" presName="Childtext1" presStyleLbl="revTx" presStyleIdx="1" presStyleCnt="3">
        <dgm:presLayoutVars>
          <dgm:chMax val="0"/>
          <dgm:chPref val="0"/>
          <dgm:bulletEnabled val="1"/>
        </dgm:presLayoutVars>
      </dgm:prSet>
      <dgm:spPr/>
      <dgm:t>
        <a:bodyPr/>
        <a:lstStyle/>
        <a:p>
          <a:endParaRPr lang="zh-CN" altLang="en-US"/>
        </a:p>
      </dgm:t>
    </dgm:pt>
    <dgm:pt modelId="{D23D92B3-FE6B-4FD1-B53B-B46E83D1F4D9}" type="pres">
      <dgm:prSet presAssocID="{72F60756-11D4-4519-92E2-441E430E9B41}" presName="BalanceSpacing" presStyleCnt="0"/>
      <dgm:spPr/>
    </dgm:pt>
    <dgm:pt modelId="{1FD71CE2-36E8-4687-A244-1AF211C20906}" type="pres">
      <dgm:prSet presAssocID="{72F60756-11D4-4519-92E2-441E430E9B41}" presName="BalanceSpacing1" presStyleCnt="0"/>
      <dgm:spPr/>
    </dgm:pt>
    <dgm:pt modelId="{A557D9F4-293A-4B6B-B5E9-D21723A3B23E}" type="pres">
      <dgm:prSet presAssocID="{2B962A7B-9B3F-4DFC-A495-3A0156540118}" presName="Accent1Text" presStyleLbl="node1" presStyleIdx="3" presStyleCnt="6"/>
      <dgm:spPr/>
      <dgm:t>
        <a:bodyPr/>
        <a:lstStyle/>
        <a:p>
          <a:endParaRPr lang="zh-CN" altLang="en-US"/>
        </a:p>
      </dgm:t>
    </dgm:pt>
    <dgm:pt modelId="{27B8EBF6-218C-4F5A-8E15-DD6449D5DAB9}" type="pres">
      <dgm:prSet presAssocID="{2B962A7B-9B3F-4DFC-A495-3A0156540118}" presName="spaceBetweenRectangles" presStyleCnt="0"/>
      <dgm:spPr/>
    </dgm:pt>
    <dgm:pt modelId="{BE449C21-65FA-4F99-994A-6C13C4F1A7BB}" type="pres">
      <dgm:prSet presAssocID="{8D484D49-869C-48D7-A79D-1EAB89C836D0}" presName="composite" presStyleCnt="0"/>
      <dgm:spPr/>
    </dgm:pt>
    <dgm:pt modelId="{EA769E50-0621-4641-9CC0-4164E242D776}" type="pres">
      <dgm:prSet presAssocID="{8D484D49-869C-48D7-A79D-1EAB89C836D0}" presName="Parent1" presStyleLbl="node1" presStyleIdx="4" presStyleCnt="6">
        <dgm:presLayoutVars>
          <dgm:chMax val="1"/>
          <dgm:chPref val="1"/>
          <dgm:bulletEnabled val="1"/>
        </dgm:presLayoutVars>
      </dgm:prSet>
      <dgm:spPr/>
      <dgm:t>
        <a:bodyPr/>
        <a:lstStyle/>
        <a:p>
          <a:endParaRPr lang="zh-CN" altLang="en-US"/>
        </a:p>
      </dgm:t>
    </dgm:pt>
    <dgm:pt modelId="{94AC4A38-6CC9-4646-90D7-566652732674}" type="pres">
      <dgm:prSet presAssocID="{8D484D49-869C-48D7-A79D-1EAB89C836D0}" presName="Childtext1" presStyleLbl="revTx" presStyleIdx="2" presStyleCnt="3">
        <dgm:presLayoutVars>
          <dgm:chMax val="0"/>
          <dgm:chPref val="0"/>
          <dgm:bulletEnabled val="1"/>
        </dgm:presLayoutVars>
      </dgm:prSet>
      <dgm:spPr/>
      <dgm:t>
        <a:bodyPr/>
        <a:lstStyle/>
        <a:p>
          <a:endParaRPr lang="zh-CN" altLang="en-US"/>
        </a:p>
      </dgm:t>
    </dgm:pt>
    <dgm:pt modelId="{96DDEF04-AB00-4D0E-B335-3E93FD8F4BBA}" type="pres">
      <dgm:prSet presAssocID="{8D484D49-869C-48D7-A79D-1EAB89C836D0}" presName="BalanceSpacing" presStyleCnt="0"/>
      <dgm:spPr/>
    </dgm:pt>
    <dgm:pt modelId="{E69DA27C-4196-4411-9289-015FD7836535}" type="pres">
      <dgm:prSet presAssocID="{8D484D49-869C-48D7-A79D-1EAB89C836D0}" presName="BalanceSpacing1" presStyleCnt="0"/>
      <dgm:spPr/>
    </dgm:pt>
    <dgm:pt modelId="{7BAFD8A8-8B8D-415C-9214-95F5A5BCAAB5}" type="pres">
      <dgm:prSet presAssocID="{02483A46-8BF9-4449-9404-DF03882FF1C7}" presName="Accent1Text" presStyleLbl="node1" presStyleIdx="5" presStyleCnt="6"/>
      <dgm:spPr/>
      <dgm:t>
        <a:bodyPr/>
        <a:lstStyle/>
        <a:p>
          <a:endParaRPr lang="zh-CN" altLang="en-US"/>
        </a:p>
      </dgm:t>
    </dgm:pt>
  </dgm:ptLst>
  <dgm:cxnLst>
    <dgm:cxn modelId="{A5229D63-EA43-46E5-AD10-AEEF09D7F122}" type="presOf" srcId="{E6470C43-5AC3-4352-B12E-FFEE0998336A}" destId="{FBEB641A-43AD-48FC-B8D9-EB3D5D78D8C2}" srcOrd="0" destOrd="0" presId="urn:microsoft.com/office/officeart/2008/layout/AlternatingHexagons"/>
    <dgm:cxn modelId="{6DDCD95C-4F94-4FF6-B8E2-FAE24EDAA4C4}" type="presOf" srcId="{02483A46-8BF9-4449-9404-DF03882FF1C7}" destId="{7BAFD8A8-8B8D-415C-9214-95F5A5BCAAB5}" srcOrd="0" destOrd="0" presId="urn:microsoft.com/office/officeart/2008/layout/AlternatingHexagons"/>
    <dgm:cxn modelId="{285DFF1B-D2D7-4FFC-AA10-CF9433A3BEF9}" type="presOf" srcId="{2B962A7B-9B3F-4DFC-A495-3A0156540118}" destId="{A557D9F4-293A-4B6B-B5E9-D21723A3B23E}" srcOrd="0" destOrd="0" presId="urn:microsoft.com/office/officeart/2008/layout/AlternatingHexagons"/>
    <dgm:cxn modelId="{404F14EF-3674-4912-803C-06A198575DFE}" type="presOf" srcId="{EDCDD194-5DD1-4E31-AC62-388898F4DD3F}" destId="{D147C5CF-E30C-4C4C-8B2D-DDFD0E534CC7}" srcOrd="0" destOrd="0" presId="urn:microsoft.com/office/officeart/2008/layout/AlternatingHexagons"/>
    <dgm:cxn modelId="{8A9A3246-B31A-4C82-9468-2F2AD2A42FE5}" type="presOf" srcId="{ED72B353-5BD2-46EA-B955-4A6A5ACB5E8A}" destId="{D9B41470-5F17-47B5-B4F3-1CCF68B1DC26}" srcOrd="0" destOrd="0" presId="urn:microsoft.com/office/officeart/2008/layout/AlternatingHexagons"/>
    <dgm:cxn modelId="{60C4051D-4EE6-4038-B349-9C59092ADABE}" type="presOf" srcId="{17BB6A55-3D93-45F8-A932-49C66D677939}" destId="{68C52523-2A84-4317-82D1-4DF278E9D8B2}" srcOrd="0" destOrd="0" presId="urn:microsoft.com/office/officeart/2008/layout/AlternatingHexagons"/>
    <dgm:cxn modelId="{3FDC7547-654E-4D9E-990D-1170B9644474}" srcId="{E6470C43-5AC3-4352-B12E-FFEE0998336A}" destId="{17BB6A55-3D93-45F8-A932-49C66D677939}" srcOrd="0" destOrd="0" parTransId="{D74A31D7-1F85-4ED4-93FE-AAA337E67993}" sibTransId="{ED72B353-5BD2-46EA-B955-4A6A5ACB5E8A}"/>
    <dgm:cxn modelId="{4B61C919-ACCC-4AEA-9157-C9B3291979F3}" type="presOf" srcId="{F9EE7F1D-263B-4D95-AE35-FB5CEC87D472}" destId="{26C237DA-50DE-4A4B-9DB0-6B0B3F01FB5C}" srcOrd="0" destOrd="0" presId="urn:microsoft.com/office/officeart/2008/layout/AlternatingHexagons"/>
    <dgm:cxn modelId="{1C03D537-A99F-45B7-BAAF-50AD02B7F429}" srcId="{17BB6A55-3D93-45F8-A932-49C66D677939}" destId="{EDCDD194-5DD1-4E31-AC62-388898F4DD3F}" srcOrd="0" destOrd="0" parTransId="{C62FFC80-CE5C-4B70-9D66-5971B39435FE}" sibTransId="{017D90D7-6DE9-4138-8BCD-8422F7CA0E4E}"/>
    <dgm:cxn modelId="{D48199CB-3E22-4913-AA79-9B55141C5807}" type="presOf" srcId="{72F60756-11D4-4519-92E2-441E430E9B41}" destId="{0CC379DB-7816-447A-B72B-944E24CACC82}" srcOrd="0" destOrd="0" presId="urn:microsoft.com/office/officeart/2008/layout/AlternatingHexagons"/>
    <dgm:cxn modelId="{1733BAF2-0E21-486B-81CF-4645DC09E4C4}" srcId="{72F60756-11D4-4519-92E2-441E430E9B41}" destId="{F9EE7F1D-263B-4D95-AE35-FB5CEC87D472}" srcOrd="0" destOrd="0" parTransId="{004979C4-DC44-47EE-98E1-AC8FC825EE55}" sibTransId="{86E4A208-ECE6-49F3-92B5-EC07D22CA688}"/>
    <dgm:cxn modelId="{93323C4C-F721-45E3-B83F-F254AB1C8473}" srcId="{E6470C43-5AC3-4352-B12E-FFEE0998336A}" destId="{72F60756-11D4-4519-92E2-441E430E9B41}" srcOrd="1" destOrd="0" parTransId="{98196099-8D50-4BE5-AF69-BA5CB550DA26}" sibTransId="{2B962A7B-9B3F-4DFC-A495-3A0156540118}"/>
    <dgm:cxn modelId="{E79929B9-F4B5-48D2-B152-95E29FF48E6B}" srcId="{E6470C43-5AC3-4352-B12E-FFEE0998336A}" destId="{8D484D49-869C-48D7-A79D-1EAB89C836D0}" srcOrd="2" destOrd="0" parTransId="{BF6BE598-961D-4579-9853-A4168BDBD252}" sibTransId="{02483A46-8BF9-4449-9404-DF03882FF1C7}"/>
    <dgm:cxn modelId="{EC629D8E-A383-4F45-894C-4003C1170524}" srcId="{8D484D49-869C-48D7-A79D-1EAB89C836D0}" destId="{58CC819D-A75F-4896-90B1-E5C9198AA102}" srcOrd="0" destOrd="0" parTransId="{C8467CAD-2B63-4B3A-BEAA-B30FF63BF612}" sibTransId="{F060A1DB-8D3B-4116-BA2B-E46F29335695}"/>
    <dgm:cxn modelId="{81A6F526-CD4E-47A0-B360-C5F92AE83FFD}" type="presOf" srcId="{58CC819D-A75F-4896-90B1-E5C9198AA102}" destId="{94AC4A38-6CC9-4646-90D7-566652732674}" srcOrd="0" destOrd="0" presId="urn:microsoft.com/office/officeart/2008/layout/AlternatingHexagons"/>
    <dgm:cxn modelId="{7ACB4E06-9AAA-49B2-BDF4-7A47C81FA231}" type="presOf" srcId="{8D484D49-869C-48D7-A79D-1EAB89C836D0}" destId="{EA769E50-0621-4641-9CC0-4164E242D776}" srcOrd="0" destOrd="0" presId="urn:microsoft.com/office/officeart/2008/layout/AlternatingHexagons"/>
    <dgm:cxn modelId="{D5910850-859B-4F9C-8681-3D37D16132CB}" type="presParOf" srcId="{FBEB641A-43AD-48FC-B8D9-EB3D5D78D8C2}" destId="{E5F89445-6119-42E9-8BCE-256F560E7FAF}" srcOrd="0" destOrd="0" presId="urn:microsoft.com/office/officeart/2008/layout/AlternatingHexagons"/>
    <dgm:cxn modelId="{ED3ABB92-BC23-4269-9506-C11B67BC0301}" type="presParOf" srcId="{E5F89445-6119-42E9-8BCE-256F560E7FAF}" destId="{68C52523-2A84-4317-82D1-4DF278E9D8B2}" srcOrd="0" destOrd="0" presId="urn:microsoft.com/office/officeart/2008/layout/AlternatingHexagons"/>
    <dgm:cxn modelId="{1A3B7EA4-6A40-48D2-B585-71EAA2CF8A3C}" type="presParOf" srcId="{E5F89445-6119-42E9-8BCE-256F560E7FAF}" destId="{D147C5CF-E30C-4C4C-8B2D-DDFD0E534CC7}" srcOrd="1" destOrd="0" presId="urn:microsoft.com/office/officeart/2008/layout/AlternatingHexagons"/>
    <dgm:cxn modelId="{092EF9D7-F803-4046-99A0-505D64A6E335}" type="presParOf" srcId="{E5F89445-6119-42E9-8BCE-256F560E7FAF}" destId="{70F6093E-4645-4240-B33D-9CD43AC02BC8}" srcOrd="2" destOrd="0" presId="urn:microsoft.com/office/officeart/2008/layout/AlternatingHexagons"/>
    <dgm:cxn modelId="{C20E1FFB-0160-4F56-9F63-1352291BD948}" type="presParOf" srcId="{E5F89445-6119-42E9-8BCE-256F560E7FAF}" destId="{02D5C17E-8A27-4690-8CC4-1DE3D894DBDD}" srcOrd="3" destOrd="0" presId="urn:microsoft.com/office/officeart/2008/layout/AlternatingHexagons"/>
    <dgm:cxn modelId="{6250E0F2-BC8D-411D-8BFB-9473B30B154C}" type="presParOf" srcId="{E5F89445-6119-42E9-8BCE-256F560E7FAF}" destId="{D9B41470-5F17-47B5-B4F3-1CCF68B1DC26}" srcOrd="4" destOrd="0" presId="urn:microsoft.com/office/officeart/2008/layout/AlternatingHexagons"/>
    <dgm:cxn modelId="{A0681E88-C7A8-490F-9079-5CD3F9D58C9B}" type="presParOf" srcId="{FBEB641A-43AD-48FC-B8D9-EB3D5D78D8C2}" destId="{5E6F3FB2-C78E-452C-81D6-0837BC912976}" srcOrd="1" destOrd="0" presId="urn:microsoft.com/office/officeart/2008/layout/AlternatingHexagons"/>
    <dgm:cxn modelId="{743E905F-E96E-444E-8AC0-DBB381127C72}" type="presParOf" srcId="{FBEB641A-43AD-48FC-B8D9-EB3D5D78D8C2}" destId="{EEFB3532-17C5-49EE-B79B-2B73CDF99E8C}" srcOrd="2" destOrd="0" presId="urn:microsoft.com/office/officeart/2008/layout/AlternatingHexagons"/>
    <dgm:cxn modelId="{88E1F888-CFD2-43D5-AB4E-1FDB864B1D5A}" type="presParOf" srcId="{EEFB3532-17C5-49EE-B79B-2B73CDF99E8C}" destId="{0CC379DB-7816-447A-B72B-944E24CACC82}" srcOrd="0" destOrd="0" presId="urn:microsoft.com/office/officeart/2008/layout/AlternatingHexagons"/>
    <dgm:cxn modelId="{ABBA194C-C93F-4076-853A-E25190FBFDDC}" type="presParOf" srcId="{EEFB3532-17C5-49EE-B79B-2B73CDF99E8C}" destId="{26C237DA-50DE-4A4B-9DB0-6B0B3F01FB5C}" srcOrd="1" destOrd="0" presId="urn:microsoft.com/office/officeart/2008/layout/AlternatingHexagons"/>
    <dgm:cxn modelId="{420FC564-F7F3-4C7F-98B6-29F4CF977BA1}" type="presParOf" srcId="{EEFB3532-17C5-49EE-B79B-2B73CDF99E8C}" destId="{D23D92B3-FE6B-4FD1-B53B-B46E83D1F4D9}" srcOrd="2" destOrd="0" presId="urn:microsoft.com/office/officeart/2008/layout/AlternatingHexagons"/>
    <dgm:cxn modelId="{5A88A5F9-5181-4A98-8159-A3384E6C275B}" type="presParOf" srcId="{EEFB3532-17C5-49EE-B79B-2B73CDF99E8C}" destId="{1FD71CE2-36E8-4687-A244-1AF211C20906}" srcOrd="3" destOrd="0" presId="urn:microsoft.com/office/officeart/2008/layout/AlternatingHexagons"/>
    <dgm:cxn modelId="{24392321-12F0-4FCB-A1BE-E64910CD8A41}" type="presParOf" srcId="{EEFB3532-17C5-49EE-B79B-2B73CDF99E8C}" destId="{A557D9F4-293A-4B6B-B5E9-D21723A3B23E}" srcOrd="4" destOrd="0" presId="urn:microsoft.com/office/officeart/2008/layout/AlternatingHexagons"/>
    <dgm:cxn modelId="{834B7A33-BF6B-49A6-9C69-98CC2334A9B0}" type="presParOf" srcId="{FBEB641A-43AD-48FC-B8D9-EB3D5D78D8C2}" destId="{27B8EBF6-218C-4F5A-8E15-DD6449D5DAB9}" srcOrd="3" destOrd="0" presId="urn:microsoft.com/office/officeart/2008/layout/AlternatingHexagons"/>
    <dgm:cxn modelId="{B1BB9024-EB60-41C0-9349-A581147D51AF}" type="presParOf" srcId="{FBEB641A-43AD-48FC-B8D9-EB3D5D78D8C2}" destId="{BE449C21-65FA-4F99-994A-6C13C4F1A7BB}" srcOrd="4" destOrd="0" presId="urn:microsoft.com/office/officeart/2008/layout/AlternatingHexagons"/>
    <dgm:cxn modelId="{B427E4FE-1005-4AE2-9156-8CFAC2082282}" type="presParOf" srcId="{BE449C21-65FA-4F99-994A-6C13C4F1A7BB}" destId="{EA769E50-0621-4641-9CC0-4164E242D776}" srcOrd="0" destOrd="0" presId="urn:microsoft.com/office/officeart/2008/layout/AlternatingHexagons"/>
    <dgm:cxn modelId="{88ECCB6D-13A0-4486-B04F-45E7835D9081}" type="presParOf" srcId="{BE449C21-65FA-4F99-994A-6C13C4F1A7BB}" destId="{94AC4A38-6CC9-4646-90D7-566652732674}" srcOrd="1" destOrd="0" presId="urn:microsoft.com/office/officeart/2008/layout/AlternatingHexagons"/>
    <dgm:cxn modelId="{F00925A8-3299-48CF-BD22-A638DDABF274}" type="presParOf" srcId="{BE449C21-65FA-4F99-994A-6C13C4F1A7BB}" destId="{96DDEF04-AB00-4D0E-B335-3E93FD8F4BBA}" srcOrd="2" destOrd="0" presId="urn:microsoft.com/office/officeart/2008/layout/AlternatingHexagons"/>
    <dgm:cxn modelId="{2BF3A74D-1E1A-446E-97D2-69FC548AEE95}" type="presParOf" srcId="{BE449C21-65FA-4F99-994A-6C13C4F1A7BB}" destId="{E69DA27C-4196-4411-9289-015FD7836535}" srcOrd="3" destOrd="0" presId="urn:microsoft.com/office/officeart/2008/layout/AlternatingHexagons"/>
    <dgm:cxn modelId="{6508F5DF-7057-40D0-B460-E04ED6465D3F}" type="presParOf" srcId="{BE449C21-65FA-4F99-994A-6C13C4F1A7BB}" destId="{7BAFD8A8-8B8D-415C-9214-95F5A5BCAAB5}" srcOrd="4" destOrd="0" presId="urn:microsoft.com/office/officeart/2008/layout/AlternatingHexagon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5D114F0-3744-405E-A65A-3F70C64DDDAC}"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zh-CN" altLang="en-US"/>
        </a:p>
      </dgm:t>
    </dgm:pt>
    <dgm:pt modelId="{B0E8D0B5-18B5-4171-BAD8-4E95F8516185}">
      <dgm:prSet phldrT="[文本]"/>
      <dgm:spPr>
        <a:solidFill>
          <a:schemeClr val="accent2">
            <a:lumMod val="50000"/>
          </a:schemeClr>
        </a:solidFill>
      </dgm:spPr>
      <dgm:t>
        <a:bodyPr/>
        <a:lstStyle/>
        <a:p>
          <a:r>
            <a:rPr lang="en-US" altLang="zh-CN" dirty="0" smtClean="0">
              <a:latin typeface="微软雅黑" panose="020B0503020204020204" pitchFamily="34" charset="-122"/>
              <a:ea typeface="微软雅黑" panose="020B0503020204020204" pitchFamily="34" charset="-122"/>
            </a:rPr>
            <a:t>20</a:t>
          </a:r>
          <a:r>
            <a:rPr lang="zh-CN" altLang="en-US" dirty="0" smtClean="0">
              <a:latin typeface="微软雅黑" panose="020B0503020204020204" pitchFamily="34" charset="-122"/>
              <a:ea typeface="微软雅黑" panose="020B0503020204020204" pitchFamily="34" charset="-122"/>
            </a:rPr>
            <a:t>亿</a:t>
          </a:r>
          <a:endParaRPr lang="zh-CN" altLang="en-US" dirty="0">
            <a:latin typeface="微软雅黑" panose="020B0503020204020204" pitchFamily="34" charset="-122"/>
            <a:ea typeface="微软雅黑" panose="020B0503020204020204" pitchFamily="34" charset="-122"/>
          </a:endParaRPr>
        </a:p>
      </dgm:t>
    </dgm:pt>
    <dgm:pt modelId="{23B2E988-7F20-4CAC-97F8-93F9ABF351E5}" type="parTrans" cxnId="{1E4E9BB8-E4C0-4DAE-802A-C1891BCFAF9B}">
      <dgm:prSet/>
      <dgm:spPr/>
      <dgm:t>
        <a:bodyPr/>
        <a:lstStyle/>
        <a:p>
          <a:endParaRPr lang="zh-CN" altLang="en-US">
            <a:latin typeface="微软雅黑" panose="020B0503020204020204" pitchFamily="34" charset="-122"/>
            <a:ea typeface="微软雅黑" panose="020B0503020204020204" pitchFamily="34" charset="-122"/>
          </a:endParaRPr>
        </a:p>
      </dgm:t>
    </dgm:pt>
    <dgm:pt modelId="{23DDE495-7E79-4799-82B1-8BDDC62EEDB5}" type="sibTrans" cxnId="{1E4E9BB8-E4C0-4DAE-802A-C1891BCFAF9B}">
      <dgm:prSet/>
      <dgm:spPr/>
      <dgm:t>
        <a:bodyPr/>
        <a:lstStyle/>
        <a:p>
          <a:endParaRPr lang="zh-CN" altLang="en-US">
            <a:latin typeface="微软雅黑" panose="020B0503020204020204" pitchFamily="34" charset="-122"/>
            <a:ea typeface="微软雅黑" panose="020B0503020204020204" pitchFamily="34" charset="-122"/>
          </a:endParaRPr>
        </a:p>
      </dgm:t>
    </dgm:pt>
    <dgm:pt modelId="{DA050868-3BF8-476B-9293-30B0B1458FB8}">
      <dgm:prSet phldrT="[文本]"/>
      <dgm:spPr>
        <a:solidFill>
          <a:schemeClr val="accent6">
            <a:lumMod val="75000"/>
          </a:schemeClr>
        </a:solidFill>
      </dgm:spPr>
      <dgm:t>
        <a:bodyPr/>
        <a:lstStyle/>
        <a:p>
          <a:r>
            <a:rPr lang="zh-CN" altLang="en-US" dirty="0" smtClean="0">
              <a:latin typeface="微软雅黑" panose="020B0503020204020204" pitchFamily="34" charset="-122"/>
              <a:ea typeface="微软雅黑" panose="020B0503020204020204" pitchFamily="34" charset="-122"/>
            </a:rPr>
            <a:t>物流    配送</a:t>
          </a:r>
          <a:endParaRPr lang="zh-CN" altLang="en-US" dirty="0">
            <a:latin typeface="微软雅黑" panose="020B0503020204020204" pitchFamily="34" charset="-122"/>
            <a:ea typeface="微软雅黑" panose="020B0503020204020204" pitchFamily="34" charset="-122"/>
          </a:endParaRPr>
        </a:p>
      </dgm:t>
    </dgm:pt>
    <dgm:pt modelId="{44AA70A0-A386-42BC-A465-AD53CAFE9D0A}" type="parTrans" cxnId="{245F5C6B-CBD6-4451-B5D0-6F0D760702EE}">
      <dgm:prSet/>
      <dgm:spPr>
        <a:solidFill>
          <a:schemeClr val="bg1">
            <a:lumMod val="75000"/>
          </a:schemeClr>
        </a:solidFill>
      </dgm:spPr>
      <dgm:t>
        <a:bodyPr/>
        <a:lstStyle/>
        <a:p>
          <a:endParaRPr lang="zh-CN" altLang="en-US">
            <a:latin typeface="微软雅黑" panose="020B0503020204020204" pitchFamily="34" charset="-122"/>
            <a:ea typeface="微软雅黑" panose="020B0503020204020204" pitchFamily="34" charset="-122"/>
          </a:endParaRPr>
        </a:p>
      </dgm:t>
    </dgm:pt>
    <dgm:pt modelId="{89F58CEE-26F4-42F3-B779-55A97D31D9B9}" type="sibTrans" cxnId="{245F5C6B-CBD6-4451-B5D0-6F0D760702EE}">
      <dgm:prSet/>
      <dgm:spPr/>
      <dgm:t>
        <a:bodyPr/>
        <a:lstStyle/>
        <a:p>
          <a:endParaRPr lang="zh-CN" altLang="en-US">
            <a:latin typeface="微软雅黑" panose="020B0503020204020204" pitchFamily="34" charset="-122"/>
            <a:ea typeface="微软雅黑" panose="020B0503020204020204" pitchFamily="34" charset="-122"/>
          </a:endParaRPr>
        </a:p>
      </dgm:t>
    </dgm:pt>
    <dgm:pt modelId="{DF914A6B-B590-4074-A792-BB2B89CBB293}">
      <dgm:prSet phldrT="[文本]"/>
      <dgm:spPr>
        <a:solidFill>
          <a:schemeClr val="accent6">
            <a:lumMod val="75000"/>
          </a:schemeClr>
        </a:solidFill>
      </dgm:spPr>
      <dgm:t>
        <a:bodyPr/>
        <a:lstStyle/>
        <a:p>
          <a:r>
            <a:rPr lang="zh-CN" altLang="en-US" dirty="0" smtClean="0">
              <a:latin typeface="微软雅黑" panose="020B0503020204020204" pitchFamily="34" charset="-122"/>
              <a:ea typeface="微软雅黑" panose="020B0503020204020204" pitchFamily="34" charset="-122"/>
            </a:rPr>
            <a:t>公共    服务</a:t>
          </a:r>
          <a:endParaRPr lang="zh-CN" altLang="en-US" dirty="0">
            <a:latin typeface="微软雅黑" panose="020B0503020204020204" pitchFamily="34" charset="-122"/>
            <a:ea typeface="微软雅黑" panose="020B0503020204020204" pitchFamily="34" charset="-122"/>
          </a:endParaRPr>
        </a:p>
      </dgm:t>
    </dgm:pt>
    <dgm:pt modelId="{52A8A8DC-DA59-4E1A-B3A0-3E491A709B09}" type="parTrans" cxnId="{8231B713-03CE-474A-B0BE-17C36760250C}">
      <dgm:prSet/>
      <dgm:spPr>
        <a:solidFill>
          <a:schemeClr val="bg1">
            <a:lumMod val="75000"/>
          </a:schemeClr>
        </a:solidFill>
      </dgm:spPr>
      <dgm:t>
        <a:bodyPr/>
        <a:lstStyle/>
        <a:p>
          <a:endParaRPr lang="zh-CN" altLang="en-US">
            <a:latin typeface="微软雅黑" panose="020B0503020204020204" pitchFamily="34" charset="-122"/>
            <a:ea typeface="微软雅黑" panose="020B0503020204020204" pitchFamily="34" charset="-122"/>
          </a:endParaRPr>
        </a:p>
      </dgm:t>
    </dgm:pt>
    <dgm:pt modelId="{40DDA6B0-2AE9-4CE4-A6E5-C583072F95A3}" type="sibTrans" cxnId="{8231B713-03CE-474A-B0BE-17C36760250C}">
      <dgm:prSet/>
      <dgm:spPr/>
      <dgm:t>
        <a:bodyPr/>
        <a:lstStyle/>
        <a:p>
          <a:endParaRPr lang="zh-CN" altLang="en-US">
            <a:latin typeface="微软雅黑" panose="020B0503020204020204" pitchFamily="34" charset="-122"/>
            <a:ea typeface="微软雅黑" panose="020B0503020204020204" pitchFamily="34" charset="-122"/>
          </a:endParaRPr>
        </a:p>
      </dgm:t>
    </dgm:pt>
    <dgm:pt modelId="{5F2586F1-B96E-4971-A695-3F8D4DAAB9F2}">
      <dgm:prSet phldrT="[文本]"/>
      <dgm:spPr>
        <a:solidFill>
          <a:schemeClr val="accent6">
            <a:lumMod val="75000"/>
          </a:schemeClr>
        </a:solidFill>
      </dgm:spPr>
      <dgm:t>
        <a:bodyPr/>
        <a:lstStyle/>
        <a:p>
          <a:r>
            <a:rPr lang="zh-CN" altLang="en-US" dirty="0" smtClean="0">
              <a:latin typeface="微软雅黑" panose="020B0503020204020204" pitchFamily="34" charset="-122"/>
              <a:ea typeface="微软雅黑" panose="020B0503020204020204" pitchFamily="34" charset="-122"/>
            </a:rPr>
            <a:t>电商    培训</a:t>
          </a:r>
          <a:endParaRPr lang="zh-CN" altLang="en-US" dirty="0">
            <a:latin typeface="微软雅黑" panose="020B0503020204020204" pitchFamily="34" charset="-122"/>
            <a:ea typeface="微软雅黑" panose="020B0503020204020204" pitchFamily="34" charset="-122"/>
          </a:endParaRPr>
        </a:p>
      </dgm:t>
    </dgm:pt>
    <dgm:pt modelId="{6B0FC922-973E-4FEC-BCD1-A6E973166554}" type="parTrans" cxnId="{00547E11-A25E-4AB7-A4E5-76FA4476A7F5}">
      <dgm:prSet/>
      <dgm:spPr>
        <a:solidFill>
          <a:schemeClr val="bg1">
            <a:lumMod val="75000"/>
          </a:schemeClr>
        </a:solidFill>
      </dgm:spPr>
      <dgm:t>
        <a:bodyPr/>
        <a:lstStyle/>
        <a:p>
          <a:endParaRPr lang="zh-CN" altLang="en-US">
            <a:latin typeface="微软雅黑" panose="020B0503020204020204" pitchFamily="34" charset="-122"/>
            <a:ea typeface="微软雅黑" panose="020B0503020204020204" pitchFamily="34" charset="-122"/>
          </a:endParaRPr>
        </a:p>
      </dgm:t>
    </dgm:pt>
    <dgm:pt modelId="{CA444271-D187-4046-84D8-9AE807E601D2}" type="sibTrans" cxnId="{00547E11-A25E-4AB7-A4E5-76FA4476A7F5}">
      <dgm:prSet/>
      <dgm:spPr/>
      <dgm:t>
        <a:bodyPr/>
        <a:lstStyle/>
        <a:p>
          <a:endParaRPr lang="zh-CN" altLang="en-US">
            <a:latin typeface="微软雅黑" panose="020B0503020204020204" pitchFamily="34" charset="-122"/>
            <a:ea typeface="微软雅黑" panose="020B0503020204020204" pitchFamily="34" charset="-122"/>
          </a:endParaRPr>
        </a:p>
      </dgm:t>
    </dgm:pt>
    <dgm:pt modelId="{DFF75EC1-CB03-4B48-9862-85A4D56AB144}" type="pres">
      <dgm:prSet presAssocID="{95D114F0-3744-405E-A65A-3F70C64DDDAC}" presName="cycle" presStyleCnt="0">
        <dgm:presLayoutVars>
          <dgm:chMax val="1"/>
          <dgm:dir/>
          <dgm:animLvl val="ctr"/>
          <dgm:resizeHandles val="exact"/>
        </dgm:presLayoutVars>
      </dgm:prSet>
      <dgm:spPr/>
      <dgm:t>
        <a:bodyPr/>
        <a:lstStyle/>
        <a:p>
          <a:endParaRPr lang="zh-CN" altLang="en-US"/>
        </a:p>
      </dgm:t>
    </dgm:pt>
    <dgm:pt modelId="{3F23ADA2-905C-4621-A0DA-3EE86479A928}" type="pres">
      <dgm:prSet presAssocID="{B0E8D0B5-18B5-4171-BAD8-4E95F8516185}" presName="centerShape" presStyleLbl="node0" presStyleIdx="0" presStyleCnt="1"/>
      <dgm:spPr/>
      <dgm:t>
        <a:bodyPr/>
        <a:lstStyle/>
        <a:p>
          <a:endParaRPr lang="zh-CN" altLang="en-US"/>
        </a:p>
      </dgm:t>
    </dgm:pt>
    <dgm:pt modelId="{2AB8379E-13D7-48E9-B1AC-A009D2FD1A87}" type="pres">
      <dgm:prSet presAssocID="{44AA70A0-A386-42BC-A465-AD53CAFE9D0A}" presName="parTrans" presStyleLbl="bgSibTrans2D1" presStyleIdx="0" presStyleCnt="3"/>
      <dgm:spPr/>
      <dgm:t>
        <a:bodyPr/>
        <a:lstStyle/>
        <a:p>
          <a:endParaRPr lang="zh-CN" altLang="en-US"/>
        </a:p>
      </dgm:t>
    </dgm:pt>
    <dgm:pt modelId="{4CDFCB7F-0E21-4CBC-B345-FB9293F393E6}" type="pres">
      <dgm:prSet presAssocID="{DA050868-3BF8-476B-9293-30B0B1458FB8}" presName="node" presStyleLbl="node1" presStyleIdx="0" presStyleCnt="3">
        <dgm:presLayoutVars>
          <dgm:bulletEnabled val="1"/>
        </dgm:presLayoutVars>
      </dgm:prSet>
      <dgm:spPr/>
      <dgm:t>
        <a:bodyPr/>
        <a:lstStyle/>
        <a:p>
          <a:endParaRPr lang="zh-CN" altLang="en-US"/>
        </a:p>
      </dgm:t>
    </dgm:pt>
    <dgm:pt modelId="{B2511547-5C5C-46DE-A423-80703A6AEA8C}" type="pres">
      <dgm:prSet presAssocID="{52A8A8DC-DA59-4E1A-B3A0-3E491A709B09}" presName="parTrans" presStyleLbl="bgSibTrans2D1" presStyleIdx="1" presStyleCnt="3"/>
      <dgm:spPr/>
      <dgm:t>
        <a:bodyPr/>
        <a:lstStyle/>
        <a:p>
          <a:endParaRPr lang="zh-CN" altLang="en-US"/>
        </a:p>
      </dgm:t>
    </dgm:pt>
    <dgm:pt modelId="{05BF5B5C-0218-454B-84AD-393E7274A013}" type="pres">
      <dgm:prSet presAssocID="{DF914A6B-B590-4074-A792-BB2B89CBB293}" presName="node" presStyleLbl="node1" presStyleIdx="1" presStyleCnt="3">
        <dgm:presLayoutVars>
          <dgm:bulletEnabled val="1"/>
        </dgm:presLayoutVars>
      </dgm:prSet>
      <dgm:spPr/>
      <dgm:t>
        <a:bodyPr/>
        <a:lstStyle/>
        <a:p>
          <a:endParaRPr lang="zh-CN" altLang="en-US"/>
        </a:p>
      </dgm:t>
    </dgm:pt>
    <dgm:pt modelId="{6A8A8DBD-AA93-4C65-8413-0FACC82F3A9F}" type="pres">
      <dgm:prSet presAssocID="{6B0FC922-973E-4FEC-BCD1-A6E973166554}" presName="parTrans" presStyleLbl="bgSibTrans2D1" presStyleIdx="2" presStyleCnt="3"/>
      <dgm:spPr/>
      <dgm:t>
        <a:bodyPr/>
        <a:lstStyle/>
        <a:p>
          <a:endParaRPr lang="zh-CN" altLang="en-US"/>
        </a:p>
      </dgm:t>
    </dgm:pt>
    <dgm:pt modelId="{575C27D7-CC55-4A3D-A67A-38524B6BA903}" type="pres">
      <dgm:prSet presAssocID="{5F2586F1-B96E-4971-A695-3F8D4DAAB9F2}" presName="node" presStyleLbl="node1" presStyleIdx="2" presStyleCnt="3">
        <dgm:presLayoutVars>
          <dgm:bulletEnabled val="1"/>
        </dgm:presLayoutVars>
      </dgm:prSet>
      <dgm:spPr/>
      <dgm:t>
        <a:bodyPr/>
        <a:lstStyle/>
        <a:p>
          <a:endParaRPr lang="zh-CN" altLang="en-US"/>
        </a:p>
      </dgm:t>
    </dgm:pt>
  </dgm:ptLst>
  <dgm:cxnLst>
    <dgm:cxn modelId="{5D5ADB46-6654-4E4D-8097-743CAEB8E5F9}" type="presOf" srcId="{95D114F0-3744-405E-A65A-3F70C64DDDAC}" destId="{DFF75EC1-CB03-4B48-9862-85A4D56AB144}" srcOrd="0" destOrd="0" presId="urn:microsoft.com/office/officeart/2005/8/layout/radial4"/>
    <dgm:cxn modelId="{00547E11-A25E-4AB7-A4E5-76FA4476A7F5}" srcId="{B0E8D0B5-18B5-4171-BAD8-4E95F8516185}" destId="{5F2586F1-B96E-4971-A695-3F8D4DAAB9F2}" srcOrd="2" destOrd="0" parTransId="{6B0FC922-973E-4FEC-BCD1-A6E973166554}" sibTransId="{CA444271-D187-4046-84D8-9AE807E601D2}"/>
    <dgm:cxn modelId="{245F5C6B-CBD6-4451-B5D0-6F0D760702EE}" srcId="{B0E8D0B5-18B5-4171-BAD8-4E95F8516185}" destId="{DA050868-3BF8-476B-9293-30B0B1458FB8}" srcOrd="0" destOrd="0" parTransId="{44AA70A0-A386-42BC-A465-AD53CAFE9D0A}" sibTransId="{89F58CEE-26F4-42F3-B779-55A97D31D9B9}"/>
    <dgm:cxn modelId="{082E1575-D146-455A-B9DB-D3DFA44BE697}" type="presOf" srcId="{DF914A6B-B590-4074-A792-BB2B89CBB293}" destId="{05BF5B5C-0218-454B-84AD-393E7274A013}" srcOrd="0" destOrd="0" presId="urn:microsoft.com/office/officeart/2005/8/layout/radial4"/>
    <dgm:cxn modelId="{2A42BB12-6E43-44C8-8845-D358A542F0D3}" type="presOf" srcId="{6B0FC922-973E-4FEC-BCD1-A6E973166554}" destId="{6A8A8DBD-AA93-4C65-8413-0FACC82F3A9F}" srcOrd="0" destOrd="0" presId="urn:microsoft.com/office/officeart/2005/8/layout/radial4"/>
    <dgm:cxn modelId="{21FE0930-AA6C-4976-8AA0-A99855D9046B}" type="presOf" srcId="{DA050868-3BF8-476B-9293-30B0B1458FB8}" destId="{4CDFCB7F-0E21-4CBC-B345-FB9293F393E6}" srcOrd="0" destOrd="0" presId="urn:microsoft.com/office/officeart/2005/8/layout/radial4"/>
    <dgm:cxn modelId="{43EA33DC-10EA-4D38-9107-F3C848452A7B}" type="presOf" srcId="{5F2586F1-B96E-4971-A695-3F8D4DAAB9F2}" destId="{575C27D7-CC55-4A3D-A67A-38524B6BA903}" srcOrd="0" destOrd="0" presId="urn:microsoft.com/office/officeart/2005/8/layout/radial4"/>
    <dgm:cxn modelId="{8231B713-03CE-474A-B0BE-17C36760250C}" srcId="{B0E8D0B5-18B5-4171-BAD8-4E95F8516185}" destId="{DF914A6B-B590-4074-A792-BB2B89CBB293}" srcOrd="1" destOrd="0" parTransId="{52A8A8DC-DA59-4E1A-B3A0-3E491A709B09}" sibTransId="{40DDA6B0-2AE9-4CE4-A6E5-C583072F95A3}"/>
    <dgm:cxn modelId="{9FBAA389-350B-458C-96D0-982F10E647E1}" type="presOf" srcId="{44AA70A0-A386-42BC-A465-AD53CAFE9D0A}" destId="{2AB8379E-13D7-48E9-B1AC-A009D2FD1A87}" srcOrd="0" destOrd="0" presId="urn:microsoft.com/office/officeart/2005/8/layout/radial4"/>
    <dgm:cxn modelId="{EEAD3797-AE65-43D4-866B-29D635B88151}" type="presOf" srcId="{52A8A8DC-DA59-4E1A-B3A0-3E491A709B09}" destId="{B2511547-5C5C-46DE-A423-80703A6AEA8C}" srcOrd="0" destOrd="0" presId="urn:microsoft.com/office/officeart/2005/8/layout/radial4"/>
    <dgm:cxn modelId="{BBF09082-4007-45CB-874D-31B64EE162B8}" type="presOf" srcId="{B0E8D0B5-18B5-4171-BAD8-4E95F8516185}" destId="{3F23ADA2-905C-4621-A0DA-3EE86479A928}" srcOrd="0" destOrd="0" presId="urn:microsoft.com/office/officeart/2005/8/layout/radial4"/>
    <dgm:cxn modelId="{1E4E9BB8-E4C0-4DAE-802A-C1891BCFAF9B}" srcId="{95D114F0-3744-405E-A65A-3F70C64DDDAC}" destId="{B0E8D0B5-18B5-4171-BAD8-4E95F8516185}" srcOrd="0" destOrd="0" parTransId="{23B2E988-7F20-4CAC-97F8-93F9ABF351E5}" sibTransId="{23DDE495-7E79-4799-82B1-8BDDC62EEDB5}"/>
    <dgm:cxn modelId="{4E5D817E-CC86-4A16-8B40-3D3C977DA8FB}" type="presParOf" srcId="{DFF75EC1-CB03-4B48-9862-85A4D56AB144}" destId="{3F23ADA2-905C-4621-A0DA-3EE86479A928}" srcOrd="0" destOrd="0" presId="urn:microsoft.com/office/officeart/2005/8/layout/radial4"/>
    <dgm:cxn modelId="{9049B423-27F2-4481-B2A3-B3DEE237A919}" type="presParOf" srcId="{DFF75EC1-CB03-4B48-9862-85A4D56AB144}" destId="{2AB8379E-13D7-48E9-B1AC-A009D2FD1A87}" srcOrd="1" destOrd="0" presId="urn:microsoft.com/office/officeart/2005/8/layout/radial4"/>
    <dgm:cxn modelId="{2C3A1239-8587-44D1-BD90-D227B016AEBE}" type="presParOf" srcId="{DFF75EC1-CB03-4B48-9862-85A4D56AB144}" destId="{4CDFCB7F-0E21-4CBC-B345-FB9293F393E6}" srcOrd="2" destOrd="0" presId="urn:microsoft.com/office/officeart/2005/8/layout/radial4"/>
    <dgm:cxn modelId="{F0886CC3-1A2E-4E6D-B42C-52A85C49FBCF}" type="presParOf" srcId="{DFF75EC1-CB03-4B48-9862-85A4D56AB144}" destId="{B2511547-5C5C-46DE-A423-80703A6AEA8C}" srcOrd="3" destOrd="0" presId="urn:microsoft.com/office/officeart/2005/8/layout/radial4"/>
    <dgm:cxn modelId="{22626FB5-D7D7-42AD-A648-652C9D66E8B8}" type="presParOf" srcId="{DFF75EC1-CB03-4B48-9862-85A4D56AB144}" destId="{05BF5B5C-0218-454B-84AD-393E7274A013}" srcOrd="4" destOrd="0" presId="urn:microsoft.com/office/officeart/2005/8/layout/radial4"/>
    <dgm:cxn modelId="{0123EBAA-3953-4C70-88F5-A5626AB25E0B}" type="presParOf" srcId="{DFF75EC1-CB03-4B48-9862-85A4D56AB144}" destId="{6A8A8DBD-AA93-4C65-8413-0FACC82F3A9F}" srcOrd="5" destOrd="0" presId="urn:microsoft.com/office/officeart/2005/8/layout/radial4"/>
    <dgm:cxn modelId="{B5AD5A89-8D40-484A-8B0E-36B25B02E3DB}" type="presParOf" srcId="{DFF75EC1-CB03-4B48-9862-85A4D56AB144}" destId="{575C27D7-CC55-4A3D-A67A-38524B6BA903}" srcOrd="6"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9FB6557-EF59-405B-A7A0-5507D7874DC0}"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zh-CN" altLang="en-US"/>
        </a:p>
      </dgm:t>
    </dgm:pt>
    <dgm:pt modelId="{0857EA1C-03DD-4DF0-A67B-C6EFDC3B4F66}">
      <dgm:prSet phldrT="[文本]"/>
      <dgm:spPr/>
      <dgm:t>
        <a:bodyPr/>
        <a:lstStyle/>
        <a:p>
          <a:r>
            <a:rPr lang="zh-CN" altLang="en-US" dirty="0" smtClean="0">
              <a:latin typeface="微软雅黑" panose="020B0503020204020204" pitchFamily="34" charset="-122"/>
              <a:ea typeface="微软雅黑" panose="020B0503020204020204" pitchFamily="34" charset="-122"/>
            </a:rPr>
            <a:t>对内</a:t>
          </a:r>
          <a:endParaRPr lang="zh-CN" altLang="en-US" dirty="0">
            <a:latin typeface="微软雅黑" panose="020B0503020204020204" pitchFamily="34" charset="-122"/>
            <a:ea typeface="微软雅黑" panose="020B0503020204020204" pitchFamily="34" charset="-122"/>
          </a:endParaRPr>
        </a:p>
      </dgm:t>
    </dgm:pt>
    <dgm:pt modelId="{97673F53-38D3-4BE0-8DF8-38CB096CCA91}" type="parTrans" cxnId="{A4EB6069-1338-4E65-991D-200E1191A0A8}">
      <dgm:prSet/>
      <dgm:spPr/>
      <dgm:t>
        <a:bodyPr/>
        <a:lstStyle/>
        <a:p>
          <a:endParaRPr lang="zh-CN" altLang="en-US">
            <a:latin typeface="微软雅黑" panose="020B0503020204020204" pitchFamily="34" charset="-122"/>
            <a:ea typeface="微软雅黑" panose="020B0503020204020204" pitchFamily="34" charset="-122"/>
          </a:endParaRPr>
        </a:p>
      </dgm:t>
    </dgm:pt>
    <dgm:pt modelId="{4BA1E896-6C90-4529-86BF-D8F269F4CEEB}" type="sibTrans" cxnId="{A4EB6069-1338-4E65-991D-200E1191A0A8}">
      <dgm:prSet/>
      <dgm:spPr/>
      <dgm:t>
        <a:bodyPr/>
        <a:lstStyle/>
        <a:p>
          <a:endParaRPr lang="zh-CN" altLang="en-US">
            <a:latin typeface="微软雅黑" panose="020B0503020204020204" pitchFamily="34" charset="-122"/>
            <a:ea typeface="微软雅黑" panose="020B0503020204020204" pitchFamily="34" charset="-122"/>
          </a:endParaRPr>
        </a:p>
      </dgm:t>
    </dgm:pt>
    <dgm:pt modelId="{299F060B-AFA2-4D8D-A532-CFECA71A18FC}">
      <dgm:prSet phldrT="[文本]"/>
      <dgm:spPr/>
      <dgm:t>
        <a:bodyPr/>
        <a:lstStyle/>
        <a:p>
          <a:r>
            <a:rPr lang="zh-CN" altLang="en-US" dirty="0" smtClean="0">
              <a:latin typeface="微软雅黑" panose="020B0503020204020204" pitchFamily="34" charset="-122"/>
              <a:ea typeface="微软雅黑" panose="020B0503020204020204" pitchFamily="34" charset="-122"/>
            </a:rPr>
            <a:t>对外</a:t>
          </a:r>
          <a:endParaRPr lang="zh-CN" altLang="en-US" dirty="0">
            <a:latin typeface="微软雅黑" panose="020B0503020204020204" pitchFamily="34" charset="-122"/>
            <a:ea typeface="微软雅黑" panose="020B0503020204020204" pitchFamily="34" charset="-122"/>
          </a:endParaRPr>
        </a:p>
      </dgm:t>
    </dgm:pt>
    <dgm:pt modelId="{18E323F5-B506-4A9F-BF26-DE2A2E4E4F7F}" type="parTrans" cxnId="{6F81D962-0573-49EB-A24D-BD2841809345}">
      <dgm:prSet/>
      <dgm:spPr/>
      <dgm:t>
        <a:bodyPr/>
        <a:lstStyle/>
        <a:p>
          <a:endParaRPr lang="zh-CN" altLang="en-US">
            <a:latin typeface="微软雅黑" panose="020B0503020204020204" pitchFamily="34" charset="-122"/>
            <a:ea typeface="微软雅黑" panose="020B0503020204020204" pitchFamily="34" charset="-122"/>
          </a:endParaRPr>
        </a:p>
      </dgm:t>
    </dgm:pt>
    <dgm:pt modelId="{B2F4D3F3-9738-4967-9F03-FDCF296539FF}" type="sibTrans" cxnId="{6F81D962-0573-49EB-A24D-BD2841809345}">
      <dgm:prSet/>
      <dgm:spPr/>
      <dgm:t>
        <a:bodyPr/>
        <a:lstStyle/>
        <a:p>
          <a:endParaRPr lang="zh-CN" altLang="en-US">
            <a:latin typeface="微软雅黑" panose="020B0503020204020204" pitchFamily="34" charset="-122"/>
            <a:ea typeface="微软雅黑" panose="020B0503020204020204" pitchFamily="34" charset="-122"/>
          </a:endParaRPr>
        </a:p>
      </dgm:t>
    </dgm:pt>
    <dgm:pt modelId="{2DE32E79-075D-4824-A46D-198FA32CE0CF}" type="pres">
      <dgm:prSet presAssocID="{39FB6557-EF59-405B-A7A0-5507D7874DC0}" presName="compositeShape" presStyleCnt="0">
        <dgm:presLayoutVars>
          <dgm:chMax val="2"/>
          <dgm:dir/>
          <dgm:resizeHandles val="exact"/>
        </dgm:presLayoutVars>
      </dgm:prSet>
      <dgm:spPr/>
      <dgm:t>
        <a:bodyPr/>
        <a:lstStyle/>
        <a:p>
          <a:endParaRPr lang="zh-CN" altLang="en-US"/>
        </a:p>
      </dgm:t>
    </dgm:pt>
    <dgm:pt modelId="{33B9AF5D-0F19-4AAB-BE94-835DEDEBE8CC}" type="pres">
      <dgm:prSet presAssocID="{39FB6557-EF59-405B-A7A0-5507D7874DC0}" presName="ribbon" presStyleLbl="node1" presStyleIdx="0" presStyleCnt="1"/>
      <dgm:spPr/>
    </dgm:pt>
    <dgm:pt modelId="{7271B265-8180-47D2-B35A-A90A46F55A1B}" type="pres">
      <dgm:prSet presAssocID="{39FB6557-EF59-405B-A7A0-5507D7874DC0}" presName="leftArrowText" presStyleLbl="node1" presStyleIdx="0" presStyleCnt="1">
        <dgm:presLayoutVars>
          <dgm:chMax val="0"/>
          <dgm:bulletEnabled val="1"/>
        </dgm:presLayoutVars>
      </dgm:prSet>
      <dgm:spPr/>
      <dgm:t>
        <a:bodyPr/>
        <a:lstStyle/>
        <a:p>
          <a:endParaRPr lang="zh-CN" altLang="en-US"/>
        </a:p>
      </dgm:t>
    </dgm:pt>
    <dgm:pt modelId="{4DFE709C-5E36-4A9D-A798-186E8FAEE608}" type="pres">
      <dgm:prSet presAssocID="{39FB6557-EF59-405B-A7A0-5507D7874DC0}" presName="rightArrowText" presStyleLbl="node1" presStyleIdx="0" presStyleCnt="1">
        <dgm:presLayoutVars>
          <dgm:chMax val="0"/>
          <dgm:bulletEnabled val="1"/>
        </dgm:presLayoutVars>
      </dgm:prSet>
      <dgm:spPr/>
      <dgm:t>
        <a:bodyPr/>
        <a:lstStyle/>
        <a:p>
          <a:endParaRPr lang="zh-CN" altLang="en-US"/>
        </a:p>
      </dgm:t>
    </dgm:pt>
  </dgm:ptLst>
  <dgm:cxnLst>
    <dgm:cxn modelId="{33E35E1D-CBF9-41A6-92B0-37B090DBE5D7}" type="presOf" srcId="{0857EA1C-03DD-4DF0-A67B-C6EFDC3B4F66}" destId="{7271B265-8180-47D2-B35A-A90A46F55A1B}" srcOrd="0" destOrd="0" presId="urn:microsoft.com/office/officeart/2005/8/layout/arrow6"/>
    <dgm:cxn modelId="{A4EB6069-1338-4E65-991D-200E1191A0A8}" srcId="{39FB6557-EF59-405B-A7A0-5507D7874DC0}" destId="{0857EA1C-03DD-4DF0-A67B-C6EFDC3B4F66}" srcOrd="0" destOrd="0" parTransId="{97673F53-38D3-4BE0-8DF8-38CB096CCA91}" sibTransId="{4BA1E896-6C90-4529-86BF-D8F269F4CEEB}"/>
    <dgm:cxn modelId="{E61C3D14-D652-4D98-BE74-CB798EF3A73E}" type="presOf" srcId="{39FB6557-EF59-405B-A7A0-5507D7874DC0}" destId="{2DE32E79-075D-4824-A46D-198FA32CE0CF}" srcOrd="0" destOrd="0" presId="urn:microsoft.com/office/officeart/2005/8/layout/arrow6"/>
    <dgm:cxn modelId="{6F81D962-0573-49EB-A24D-BD2841809345}" srcId="{39FB6557-EF59-405B-A7A0-5507D7874DC0}" destId="{299F060B-AFA2-4D8D-A532-CFECA71A18FC}" srcOrd="1" destOrd="0" parTransId="{18E323F5-B506-4A9F-BF26-DE2A2E4E4F7F}" sibTransId="{B2F4D3F3-9738-4967-9F03-FDCF296539FF}"/>
    <dgm:cxn modelId="{005FE713-CF76-4AEA-BC91-2882D85B2C19}" type="presOf" srcId="{299F060B-AFA2-4D8D-A532-CFECA71A18FC}" destId="{4DFE709C-5E36-4A9D-A798-186E8FAEE608}" srcOrd="0" destOrd="0" presId="urn:microsoft.com/office/officeart/2005/8/layout/arrow6"/>
    <dgm:cxn modelId="{79F183FD-AEB4-4076-A0A8-122C2EC93515}" type="presParOf" srcId="{2DE32E79-075D-4824-A46D-198FA32CE0CF}" destId="{33B9AF5D-0F19-4AAB-BE94-835DEDEBE8CC}" srcOrd="0" destOrd="0" presId="urn:microsoft.com/office/officeart/2005/8/layout/arrow6"/>
    <dgm:cxn modelId="{DFA1A5FC-FC97-421D-B80F-FF7A26B51E92}" type="presParOf" srcId="{2DE32E79-075D-4824-A46D-198FA32CE0CF}" destId="{7271B265-8180-47D2-B35A-A90A46F55A1B}" srcOrd="1" destOrd="0" presId="urn:microsoft.com/office/officeart/2005/8/layout/arrow6"/>
    <dgm:cxn modelId="{BA7144FD-4916-4336-9A92-71198D878C1D}" type="presParOf" srcId="{2DE32E79-075D-4824-A46D-198FA32CE0CF}" destId="{4DFE709C-5E36-4A9D-A798-186E8FAEE608}" srcOrd="2" destOrd="0" presId="urn:microsoft.com/office/officeart/2005/8/layout/arrow6"/>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1063D86-6403-4F6F-9344-AF7D75D14C96}"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zh-CN" altLang="en-US"/>
        </a:p>
      </dgm:t>
    </dgm:pt>
    <dgm:pt modelId="{16E27B11-07AD-41C0-8541-62A43D537923}">
      <dgm:prSet phldrT="[文本]"/>
      <dgm:spPr>
        <a:solidFill>
          <a:schemeClr val="accent2">
            <a:lumMod val="75000"/>
            <a:alpha val="50000"/>
          </a:schemeClr>
        </a:solidFill>
      </dgm:spPr>
      <dgm:t>
        <a:bodyPr/>
        <a:lstStyle/>
        <a:p>
          <a:r>
            <a:rPr lang="zh-CN" altLang="en-US" dirty="0" smtClean="0">
              <a:latin typeface="微软雅黑" panose="020B0503020204020204" pitchFamily="34" charset="-122"/>
              <a:ea typeface="微软雅黑" panose="020B0503020204020204" pitchFamily="34" charset="-122"/>
            </a:rPr>
            <a:t>组织化</a:t>
          </a:r>
          <a:endParaRPr lang="zh-CN" altLang="en-US" dirty="0">
            <a:latin typeface="微软雅黑" panose="020B0503020204020204" pitchFamily="34" charset="-122"/>
            <a:ea typeface="微软雅黑" panose="020B0503020204020204" pitchFamily="34" charset="-122"/>
          </a:endParaRPr>
        </a:p>
      </dgm:t>
    </dgm:pt>
    <dgm:pt modelId="{E399589B-123E-4CF1-81DE-AEB89E8E18FB}" type="parTrans" cxnId="{0BC4A7E0-DB6D-4411-8FB4-664B514BFF26}">
      <dgm:prSet/>
      <dgm:spPr/>
      <dgm:t>
        <a:bodyPr/>
        <a:lstStyle/>
        <a:p>
          <a:endParaRPr lang="zh-CN" altLang="en-US">
            <a:latin typeface="微软雅黑" panose="020B0503020204020204" pitchFamily="34" charset="-122"/>
            <a:ea typeface="微软雅黑" panose="020B0503020204020204" pitchFamily="34" charset="-122"/>
          </a:endParaRPr>
        </a:p>
      </dgm:t>
    </dgm:pt>
    <dgm:pt modelId="{F2592752-BC2A-41E6-80B4-B8C3B1DF4891}" type="sibTrans" cxnId="{0BC4A7E0-DB6D-4411-8FB4-664B514BFF26}">
      <dgm:prSet/>
      <dgm:spPr/>
      <dgm:t>
        <a:bodyPr/>
        <a:lstStyle/>
        <a:p>
          <a:endParaRPr lang="zh-CN" altLang="en-US">
            <a:latin typeface="微软雅黑" panose="020B0503020204020204" pitchFamily="34" charset="-122"/>
            <a:ea typeface="微软雅黑" panose="020B0503020204020204" pitchFamily="34" charset="-122"/>
          </a:endParaRPr>
        </a:p>
      </dgm:t>
    </dgm:pt>
    <dgm:pt modelId="{60A59E18-BB2B-47CD-BD35-18AAF8D7CE00}">
      <dgm:prSet phldrT="[文本]"/>
      <dgm:spPr>
        <a:solidFill>
          <a:schemeClr val="accent6">
            <a:lumMod val="60000"/>
            <a:lumOff val="40000"/>
            <a:alpha val="50000"/>
          </a:schemeClr>
        </a:solidFill>
      </dgm:spPr>
      <dgm:t>
        <a:bodyPr/>
        <a:lstStyle/>
        <a:p>
          <a:r>
            <a:rPr lang="zh-CN" altLang="en-US" dirty="0" smtClean="0">
              <a:latin typeface="微软雅黑" panose="020B0503020204020204" pitchFamily="34" charset="-122"/>
              <a:ea typeface="微软雅黑" panose="020B0503020204020204" pitchFamily="34" charset="-122"/>
            </a:rPr>
            <a:t>电商化</a:t>
          </a:r>
          <a:endParaRPr lang="zh-CN" altLang="en-US" dirty="0">
            <a:latin typeface="微软雅黑" panose="020B0503020204020204" pitchFamily="34" charset="-122"/>
            <a:ea typeface="微软雅黑" panose="020B0503020204020204" pitchFamily="34" charset="-122"/>
          </a:endParaRPr>
        </a:p>
      </dgm:t>
    </dgm:pt>
    <dgm:pt modelId="{BBE0C612-2810-42C0-9156-FD3382F550FA}" type="parTrans" cxnId="{C9548F87-78ED-4CF5-9D9A-4A53112F250E}">
      <dgm:prSet/>
      <dgm:spPr/>
      <dgm:t>
        <a:bodyPr/>
        <a:lstStyle/>
        <a:p>
          <a:endParaRPr lang="zh-CN" altLang="en-US">
            <a:latin typeface="微软雅黑" panose="020B0503020204020204" pitchFamily="34" charset="-122"/>
            <a:ea typeface="微软雅黑" panose="020B0503020204020204" pitchFamily="34" charset="-122"/>
          </a:endParaRPr>
        </a:p>
      </dgm:t>
    </dgm:pt>
    <dgm:pt modelId="{49CF2B37-38B6-4396-BE06-285FA1D99A78}" type="sibTrans" cxnId="{C9548F87-78ED-4CF5-9D9A-4A53112F250E}">
      <dgm:prSet/>
      <dgm:spPr/>
      <dgm:t>
        <a:bodyPr/>
        <a:lstStyle/>
        <a:p>
          <a:endParaRPr lang="zh-CN" altLang="en-US">
            <a:latin typeface="微软雅黑" panose="020B0503020204020204" pitchFamily="34" charset="-122"/>
            <a:ea typeface="微软雅黑" panose="020B0503020204020204" pitchFamily="34" charset="-122"/>
          </a:endParaRPr>
        </a:p>
      </dgm:t>
    </dgm:pt>
    <dgm:pt modelId="{60A8388D-E582-440F-84C5-B46B19B6C7E1}">
      <dgm:prSet phldrT="[文本]"/>
      <dgm:spPr>
        <a:solidFill>
          <a:schemeClr val="accent6">
            <a:lumMod val="60000"/>
            <a:lumOff val="40000"/>
            <a:alpha val="50000"/>
          </a:schemeClr>
        </a:solidFill>
      </dgm:spPr>
      <dgm:t>
        <a:bodyPr/>
        <a:lstStyle/>
        <a:p>
          <a:r>
            <a:rPr lang="zh-CN" altLang="en-US" dirty="0" smtClean="0">
              <a:latin typeface="微软雅黑" panose="020B0503020204020204" pitchFamily="34" charset="-122"/>
              <a:ea typeface="微软雅黑" panose="020B0503020204020204" pitchFamily="34" charset="-122"/>
            </a:rPr>
            <a:t>商品化</a:t>
          </a:r>
          <a:endParaRPr lang="zh-CN" altLang="en-US" dirty="0">
            <a:latin typeface="微软雅黑" panose="020B0503020204020204" pitchFamily="34" charset="-122"/>
            <a:ea typeface="微软雅黑" panose="020B0503020204020204" pitchFamily="34" charset="-122"/>
          </a:endParaRPr>
        </a:p>
      </dgm:t>
    </dgm:pt>
    <dgm:pt modelId="{47262E36-3C78-4EA7-B600-F0154B35210F}" type="parTrans" cxnId="{EB5BBDF6-6272-43A0-8FF8-DE8914458B75}">
      <dgm:prSet/>
      <dgm:spPr/>
      <dgm:t>
        <a:bodyPr/>
        <a:lstStyle/>
        <a:p>
          <a:endParaRPr lang="zh-CN" altLang="en-US">
            <a:latin typeface="微软雅黑" panose="020B0503020204020204" pitchFamily="34" charset="-122"/>
            <a:ea typeface="微软雅黑" panose="020B0503020204020204" pitchFamily="34" charset="-122"/>
          </a:endParaRPr>
        </a:p>
      </dgm:t>
    </dgm:pt>
    <dgm:pt modelId="{68BD8EC1-77F3-4029-84D3-C4556434BDEC}" type="sibTrans" cxnId="{EB5BBDF6-6272-43A0-8FF8-DE8914458B75}">
      <dgm:prSet/>
      <dgm:spPr/>
      <dgm:t>
        <a:bodyPr/>
        <a:lstStyle/>
        <a:p>
          <a:endParaRPr lang="zh-CN" altLang="en-US">
            <a:latin typeface="微软雅黑" panose="020B0503020204020204" pitchFamily="34" charset="-122"/>
            <a:ea typeface="微软雅黑" panose="020B0503020204020204" pitchFamily="34" charset="-122"/>
          </a:endParaRPr>
        </a:p>
      </dgm:t>
    </dgm:pt>
    <dgm:pt modelId="{245C104B-9FBA-48ED-8672-B5F9847DCE1C}">
      <dgm:prSet phldrT="[文本]"/>
      <dgm:spPr>
        <a:solidFill>
          <a:schemeClr val="accent6">
            <a:lumMod val="60000"/>
            <a:lumOff val="40000"/>
            <a:alpha val="50000"/>
          </a:schemeClr>
        </a:solidFill>
      </dgm:spPr>
      <dgm:t>
        <a:bodyPr/>
        <a:lstStyle/>
        <a:p>
          <a:r>
            <a:rPr lang="zh-CN" altLang="en-US" dirty="0" smtClean="0">
              <a:latin typeface="微软雅黑" panose="020B0503020204020204" pitchFamily="34" charset="-122"/>
              <a:ea typeface="微软雅黑" panose="020B0503020204020204" pitchFamily="34" charset="-122"/>
            </a:rPr>
            <a:t>品牌化</a:t>
          </a:r>
          <a:endParaRPr lang="zh-CN" altLang="en-US" dirty="0">
            <a:latin typeface="微软雅黑" panose="020B0503020204020204" pitchFamily="34" charset="-122"/>
            <a:ea typeface="微软雅黑" panose="020B0503020204020204" pitchFamily="34" charset="-122"/>
          </a:endParaRPr>
        </a:p>
      </dgm:t>
    </dgm:pt>
    <dgm:pt modelId="{BAFDA2B3-81BF-4ECE-B4C8-157F5D8B8E17}" type="parTrans" cxnId="{9AB32997-505D-4F3E-8ABB-5A3FC108E89C}">
      <dgm:prSet/>
      <dgm:spPr/>
      <dgm:t>
        <a:bodyPr/>
        <a:lstStyle/>
        <a:p>
          <a:endParaRPr lang="zh-CN" altLang="en-US">
            <a:latin typeface="微软雅黑" panose="020B0503020204020204" pitchFamily="34" charset="-122"/>
            <a:ea typeface="微软雅黑" panose="020B0503020204020204" pitchFamily="34" charset="-122"/>
          </a:endParaRPr>
        </a:p>
      </dgm:t>
    </dgm:pt>
    <dgm:pt modelId="{EA0086A7-F991-4D82-9524-18C6E726124F}" type="sibTrans" cxnId="{9AB32997-505D-4F3E-8ABB-5A3FC108E89C}">
      <dgm:prSet/>
      <dgm:spPr/>
      <dgm:t>
        <a:bodyPr/>
        <a:lstStyle/>
        <a:p>
          <a:endParaRPr lang="zh-CN" altLang="en-US">
            <a:latin typeface="微软雅黑" panose="020B0503020204020204" pitchFamily="34" charset="-122"/>
            <a:ea typeface="微软雅黑" panose="020B0503020204020204" pitchFamily="34" charset="-122"/>
          </a:endParaRPr>
        </a:p>
      </dgm:t>
    </dgm:pt>
    <dgm:pt modelId="{9260968B-C70F-49DA-B994-E4AB77C62201}">
      <dgm:prSet phldrT="[文本]"/>
      <dgm:spPr>
        <a:solidFill>
          <a:schemeClr val="accent6">
            <a:lumMod val="60000"/>
            <a:lumOff val="40000"/>
            <a:alpha val="50000"/>
          </a:schemeClr>
        </a:solidFill>
      </dgm:spPr>
      <dgm:t>
        <a:bodyPr/>
        <a:lstStyle/>
        <a:p>
          <a:r>
            <a:rPr lang="zh-CN" altLang="en-US" dirty="0" smtClean="0">
              <a:latin typeface="微软雅黑" panose="020B0503020204020204" pitchFamily="34" charset="-122"/>
              <a:ea typeface="微软雅黑" panose="020B0503020204020204" pitchFamily="34" charset="-122"/>
            </a:rPr>
            <a:t>金融化</a:t>
          </a:r>
          <a:endParaRPr lang="zh-CN" altLang="en-US" dirty="0">
            <a:latin typeface="微软雅黑" panose="020B0503020204020204" pitchFamily="34" charset="-122"/>
            <a:ea typeface="微软雅黑" panose="020B0503020204020204" pitchFamily="34" charset="-122"/>
          </a:endParaRPr>
        </a:p>
      </dgm:t>
    </dgm:pt>
    <dgm:pt modelId="{2DC4F173-9EFF-41C3-BE5A-1F01F4D23139}" type="parTrans" cxnId="{12198095-B48E-44C0-8A36-711888685813}">
      <dgm:prSet/>
      <dgm:spPr/>
      <dgm:t>
        <a:bodyPr/>
        <a:lstStyle/>
        <a:p>
          <a:endParaRPr lang="zh-CN" altLang="en-US">
            <a:latin typeface="微软雅黑" panose="020B0503020204020204" pitchFamily="34" charset="-122"/>
            <a:ea typeface="微软雅黑" panose="020B0503020204020204" pitchFamily="34" charset="-122"/>
          </a:endParaRPr>
        </a:p>
      </dgm:t>
    </dgm:pt>
    <dgm:pt modelId="{2632D356-9CFF-462D-BC3E-6FBC1C6A91C4}" type="sibTrans" cxnId="{12198095-B48E-44C0-8A36-711888685813}">
      <dgm:prSet/>
      <dgm:spPr/>
      <dgm:t>
        <a:bodyPr/>
        <a:lstStyle/>
        <a:p>
          <a:endParaRPr lang="zh-CN" altLang="en-US">
            <a:latin typeface="微软雅黑" panose="020B0503020204020204" pitchFamily="34" charset="-122"/>
            <a:ea typeface="微软雅黑" panose="020B0503020204020204" pitchFamily="34" charset="-122"/>
          </a:endParaRPr>
        </a:p>
      </dgm:t>
    </dgm:pt>
    <dgm:pt modelId="{1C67D7DE-02E1-4069-B4C1-6D3CE000E9DF}" type="pres">
      <dgm:prSet presAssocID="{81063D86-6403-4F6F-9344-AF7D75D14C96}" presName="composite" presStyleCnt="0">
        <dgm:presLayoutVars>
          <dgm:chMax val="1"/>
          <dgm:dir/>
          <dgm:resizeHandles val="exact"/>
        </dgm:presLayoutVars>
      </dgm:prSet>
      <dgm:spPr/>
      <dgm:t>
        <a:bodyPr/>
        <a:lstStyle/>
        <a:p>
          <a:endParaRPr lang="zh-CN" altLang="en-US"/>
        </a:p>
      </dgm:t>
    </dgm:pt>
    <dgm:pt modelId="{BB860187-8705-44A2-8AB4-B0682C69CED6}" type="pres">
      <dgm:prSet presAssocID="{81063D86-6403-4F6F-9344-AF7D75D14C96}" presName="radial" presStyleCnt="0">
        <dgm:presLayoutVars>
          <dgm:animLvl val="ctr"/>
        </dgm:presLayoutVars>
      </dgm:prSet>
      <dgm:spPr/>
    </dgm:pt>
    <dgm:pt modelId="{16A6FC7E-D97B-419A-A9A0-5A386297705D}" type="pres">
      <dgm:prSet presAssocID="{16E27B11-07AD-41C0-8541-62A43D537923}" presName="centerShape" presStyleLbl="vennNode1" presStyleIdx="0" presStyleCnt="5"/>
      <dgm:spPr/>
      <dgm:t>
        <a:bodyPr/>
        <a:lstStyle/>
        <a:p>
          <a:endParaRPr lang="zh-CN" altLang="en-US"/>
        </a:p>
      </dgm:t>
    </dgm:pt>
    <dgm:pt modelId="{56A6C94E-4BA0-47D8-9FDE-63FA470F0BCD}" type="pres">
      <dgm:prSet presAssocID="{60A59E18-BB2B-47CD-BD35-18AAF8D7CE00}" presName="node" presStyleLbl="vennNode1" presStyleIdx="1" presStyleCnt="5">
        <dgm:presLayoutVars>
          <dgm:bulletEnabled val="1"/>
        </dgm:presLayoutVars>
      </dgm:prSet>
      <dgm:spPr/>
      <dgm:t>
        <a:bodyPr/>
        <a:lstStyle/>
        <a:p>
          <a:endParaRPr lang="zh-CN" altLang="en-US"/>
        </a:p>
      </dgm:t>
    </dgm:pt>
    <dgm:pt modelId="{0C6AAAF6-5D31-42E7-B9E2-FD2C624A9801}" type="pres">
      <dgm:prSet presAssocID="{60A8388D-E582-440F-84C5-B46B19B6C7E1}" presName="node" presStyleLbl="vennNode1" presStyleIdx="2" presStyleCnt="5">
        <dgm:presLayoutVars>
          <dgm:bulletEnabled val="1"/>
        </dgm:presLayoutVars>
      </dgm:prSet>
      <dgm:spPr/>
      <dgm:t>
        <a:bodyPr/>
        <a:lstStyle/>
        <a:p>
          <a:endParaRPr lang="zh-CN" altLang="en-US"/>
        </a:p>
      </dgm:t>
    </dgm:pt>
    <dgm:pt modelId="{FCFACE4D-9106-4818-9074-EF6B65E7997D}" type="pres">
      <dgm:prSet presAssocID="{245C104B-9FBA-48ED-8672-B5F9847DCE1C}" presName="node" presStyleLbl="vennNode1" presStyleIdx="3" presStyleCnt="5">
        <dgm:presLayoutVars>
          <dgm:bulletEnabled val="1"/>
        </dgm:presLayoutVars>
      </dgm:prSet>
      <dgm:spPr/>
      <dgm:t>
        <a:bodyPr/>
        <a:lstStyle/>
        <a:p>
          <a:endParaRPr lang="zh-CN" altLang="en-US"/>
        </a:p>
      </dgm:t>
    </dgm:pt>
    <dgm:pt modelId="{BC539789-67FB-440A-B823-9FD87A2CA71F}" type="pres">
      <dgm:prSet presAssocID="{9260968B-C70F-49DA-B994-E4AB77C62201}" presName="node" presStyleLbl="vennNode1" presStyleIdx="4" presStyleCnt="5">
        <dgm:presLayoutVars>
          <dgm:bulletEnabled val="1"/>
        </dgm:presLayoutVars>
      </dgm:prSet>
      <dgm:spPr/>
      <dgm:t>
        <a:bodyPr/>
        <a:lstStyle/>
        <a:p>
          <a:endParaRPr lang="zh-CN" altLang="en-US"/>
        </a:p>
      </dgm:t>
    </dgm:pt>
  </dgm:ptLst>
  <dgm:cxnLst>
    <dgm:cxn modelId="{9F8CAFC9-C323-4750-A2E1-552CACC88988}" type="presOf" srcId="{81063D86-6403-4F6F-9344-AF7D75D14C96}" destId="{1C67D7DE-02E1-4069-B4C1-6D3CE000E9DF}" srcOrd="0" destOrd="0" presId="urn:microsoft.com/office/officeart/2005/8/layout/radial3"/>
    <dgm:cxn modelId="{12198095-B48E-44C0-8A36-711888685813}" srcId="{16E27B11-07AD-41C0-8541-62A43D537923}" destId="{9260968B-C70F-49DA-B994-E4AB77C62201}" srcOrd="3" destOrd="0" parTransId="{2DC4F173-9EFF-41C3-BE5A-1F01F4D23139}" sibTransId="{2632D356-9CFF-462D-BC3E-6FBC1C6A91C4}"/>
    <dgm:cxn modelId="{0BC4A7E0-DB6D-4411-8FB4-664B514BFF26}" srcId="{81063D86-6403-4F6F-9344-AF7D75D14C96}" destId="{16E27B11-07AD-41C0-8541-62A43D537923}" srcOrd="0" destOrd="0" parTransId="{E399589B-123E-4CF1-81DE-AEB89E8E18FB}" sibTransId="{F2592752-BC2A-41E6-80B4-B8C3B1DF4891}"/>
    <dgm:cxn modelId="{82C7FB00-F9D3-4751-BB34-4C5E95E61AEF}" type="presOf" srcId="{16E27B11-07AD-41C0-8541-62A43D537923}" destId="{16A6FC7E-D97B-419A-A9A0-5A386297705D}" srcOrd="0" destOrd="0" presId="urn:microsoft.com/office/officeart/2005/8/layout/radial3"/>
    <dgm:cxn modelId="{FCD369D3-D7D5-41A3-B73B-E8773E45CC0B}" type="presOf" srcId="{245C104B-9FBA-48ED-8672-B5F9847DCE1C}" destId="{FCFACE4D-9106-4818-9074-EF6B65E7997D}" srcOrd="0" destOrd="0" presId="urn:microsoft.com/office/officeart/2005/8/layout/radial3"/>
    <dgm:cxn modelId="{C9548F87-78ED-4CF5-9D9A-4A53112F250E}" srcId="{16E27B11-07AD-41C0-8541-62A43D537923}" destId="{60A59E18-BB2B-47CD-BD35-18AAF8D7CE00}" srcOrd="0" destOrd="0" parTransId="{BBE0C612-2810-42C0-9156-FD3382F550FA}" sibTransId="{49CF2B37-38B6-4396-BE06-285FA1D99A78}"/>
    <dgm:cxn modelId="{423119F6-C4EE-4D12-8D00-E87D8409E854}" type="presOf" srcId="{9260968B-C70F-49DA-B994-E4AB77C62201}" destId="{BC539789-67FB-440A-B823-9FD87A2CA71F}" srcOrd="0" destOrd="0" presId="urn:microsoft.com/office/officeart/2005/8/layout/radial3"/>
    <dgm:cxn modelId="{9AB32997-505D-4F3E-8ABB-5A3FC108E89C}" srcId="{16E27B11-07AD-41C0-8541-62A43D537923}" destId="{245C104B-9FBA-48ED-8672-B5F9847DCE1C}" srcOrd="2" destOrd="0" parTransId="{BAFDA2B3-81BF-4ECE-B4C8-157F5D8B8E17}" sibTransId="{EA0086A7-F991-4D82-9524-18C6E726124F}"/>
    <dgm:cxn modelId="{EB5BBDF6-6272-43A0-8FF8-DE8914458B75}" srcId="{16E27B11-07AD-41C0-8541-62A43D537923}" destId="{60A8388D-E582-440F-84C5-B46B19B6C7E1}" srcOrd="1" destOrd="0" parTransId="{47262E36-3C78-4EA7-B600-F0154B35210F}" sibTransId="{68BD8EC1-77F3-4029-84D3-C4556434BDEC}"/>
    <dgm:cxn modelId="{19BF6D3C-2E48-488B-AEF2-232E99E2C631}" type="presOf" srcId="{60A59E18-BB2B-47CD-BD35-18AAF8D7CE00}" destId="{56A6C94E-4BA0-47D8-9FDE-63FA470F0BCD}" srcOrd="0" destOrd="0" presId="urn:microsoft.com/office/officeart/2005/8/layout/radial3"/>
    <dgm:cxn modelId="{FC20A34D-8C19-446F-BE2E-963658005D4E}" type="presOf" srcId="{60A8388D-E582-440F-84C5-B46B19B6C7E1}" destId="{0C6AAAF6-5D31-42E7-B9E2-FD2C624A9801}" srcOrd="0" destOrd="0" presId="urn:microsoft.com/office/officeart/2005/8/layout/radial3"/>
    <dgm:cxn modelId="{C56DEF3E-0AE7-4119-925E-FDE688E73D8D}" type="presParOf" srcId="{1C67D7DE-02E1-4069-B4C1-6D3CE000E9DF}" destId="{BB860187-8705-44A2-8AB4-B0682C69CED6}" srcOrd="0" destOrd="0" presId="urn:microsoft.com/office/officeart/2005/8/layout/radial3"/>
    <dgm:cxn modelId="{D1584D27-6456-4B74-8D93-9F67ABA7ECD9}" type="presParOf" srcId="{BB860187-8705-44A2-8AB4-B0682C69CED6}" destId="{16A6FC7E-D97B-419A-A9A0-5A386297705D}" srcOrd="0" destOrd="0" presId="urn:microsoft.com/office/officeart/2005/8/layout/radial3"/>
    <dgm:cxn modelId="{387D11BC-332E-44C1-9C7A-6FFC4946E8B1}" type="presParOf" srcId="{BB860187-8705-44A2-8AB4-B0682C69CED6}" destId="{56A6C94E-4BA0-47D8-9FDE-63FA470F0BCD}" srcOrd="1" destOrd="0" presId="urn:microsoft.com/office/officeart/2005/8/layout/radial3"/>
    <dgm:cxn modelId="{9BB87743-F1F0-4836-A8C1-200632EE5452}" type="presParOf" srcId="{BB860187-8705-44A2-8AB4-B0682C69CED6}" destId="{0C6AAAF6-5D31-42E7-B9E2-FD2C624A9801}" srcOrd="2" destOrd="0" presId="urn:microsoft.com/office/officeart/2005/8/layout/radial3"/>
    <dgm:cxn modelId="{64CD9F7F-23D1-4A1D-B473-C61E81D8138B}" type="presParOf" srcId="{BB860187-8705-44A2-8AB4-B0682C69CED6}" destId="{FCFACE4D-9106-4818-9074-EF6B65E7997D}" srcOrd="3" destOrd="0" presId="urn:microsoft.com/office/officeart/2005/8/layout/radial3"/>
    <dgm:cxn modelId="{E3926F64-197F-4ABC-B2C5-7B96FCB120BA}" type="presParOf" srcId="{BB860187-8705-44A2-8AB4-B0682C69CED6}" destId="{BC539789-67FB-440A-B823-9FD87A2CA71F}" srcOrd="4" destOrd="0" presId="urn:microsoft.com/office/officeart/2005/8/layout/radial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98E145-757E-4437-9230-0D463F344577}">
      <dsp:nvSpPr>
        <dsp:cNvPr id="0" name=""/>
        <dsp:cNvSpPr/>
      </dsp:nvSpPr>
      <dsp:spPr>
        <a:xfrm>
          <a:off x="0" y="169333"/>
          <a:ext cx="8128000" cy="5079999"/>
        </a:xfrm>
        <a:prstGeom prst="swooshArrow">
          <a:avLst>
            <a:gd name="adj1" fmla="val 25000"/>
            <a:gd name="adj2" fmla="val 25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sp>
    <dsp:sp modelId="{298E4CF7-17F8-4100-A00F-AD7A187F90DF}">
      <dsp:nvSpPr>
        <dsp:cNvPr id="0" name=""/>
        <dsp:cNvSpPr/>
      </dsp:nvSpPr>
      <dsp:spPr>
        <a:xfrm>
          <a:off x="1032256" y="3675549"/>
          <a:ext cx="211328" cy="211328"/>
        </a:xfrm>
        <a:prstGeom prst="ellipse">
          <a:avLst/>
        </a:prstGeom>
        <a:solidFill>
          <a:schemeClr val="bg1"/>
        </a:solidFill>
        <a:ln w="12700" cap="flat" cmpd="sng" algn="ctr">
          <a:noFill/>
          <a:prstDash val="solid"/>
          <a:miter lim="800000"/>
        </a:ln>
        <a:effectLst>
          <a:glow rad="63500">
            <a:schemeClr val="accent6">
              <a:satMod val="175000"/>
              <a:alpha val="40000"/>
            </a:schemeClr>
          </a:glow>
        </a:effectLst>
      </dsp:spPr>
      <dsp:style>
        <a:lnRef idx="2">
          <a:scrgbClr r="0" g="0" b="0"/>
        </a:lnRef>
        <a:fillRef idx="1">
          <a:scrgbClr r="0" g="0" b="0"/>
        </a:fillRef>
        <a:effectRef idx="0">
          <a:scrgbClr r="0" g="0" b="0"/>
        </a:effectRef>
        <a:fontRef idx="minor">
          <a:schemeClr val="lt1"/>
        </a:fontRef>
      </dsp:style>
    </dsp:sp>
    <dsp:sp modelId="{FF05C402-1502-4992-8932-BA2A4CEF674A}">
      <dsp:nvSpPr>
        <dsp:cNvPr id="0" name=""/>
        <dsp:cNvSpPr/>
      </dsp:nvSpPr>
      <dsp:spPr>
        <a:xfrm>
          <a:off x="1137920" y="3781213"/>
          <a:ext cx="1893824" cy="1468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978" tIns="0" rIns="0" bIns="0" numCol="1" spcCol="1270" anchor="t" anchorCtr="0">
          <a:noAutofit/>
        </a:bodyPr>
        <a:lstStyle/>
        <a:p>
          <a:pPr lvl="0" algn="l" defTabSz="800100">
            <a:lnSpc>
              <a:spcPct val="100000"/>
            </a:lnSpc>
            <a:spcBef>
              <a:spcPct val="0"/>
            </a:spcBef>
            <a:spcAft>
              <a:spcPct val="35000"/>
            </a:spcAft>
          </a:pPr>
          <a:r>
            <a:rPr lang="zh-CN" altLang="en-US" sz="1800" kern="1200" dirty="0" smtClean="0">
              <a:latin typeface="微软雅黑" panose="020B0503020204020204" pitchFamily="34" charset="-122"/>
              <a:ea typeface="微软雅黑" panose="020B0503020204020204" pitchFamily="34" charset="-122"/>
            </a:rPr>
            <a:t>义务青岩刘村</a:t>
          </a:r>
          <a:endParaRPr lang="en-US" altLang="zh-CN" sz="1800" kern="1200" dirty="0" smtClean="0">
            <a:latin typeface="微软雅黑" panose="020B0503020204020204" pitchFamily="34" charset="-122"/>
            <a:ea typeface="微软雅黑" panose="020B0503020204020204" pitchFamily="34" charset="-122"/>
          </a:endParaRPr>
        </a:p>
        <a:p>
          <a:pPr lvl="0" algn="l" defTabSz="800100">
            <a:lnSpc>
              <a:spcPct val="100000"/>
            </a:lnSpc>
            <a:spcBef>
              <a:spcPct val="0"/>
            </a:spcBef>
            <a:spcAft>
              <a:spcPct val="35000"/>
            </a:spcAft>
          </a:pPr>
          <a:r>
            <a:rPr lang="zh-CN" altLang="en-US" sz="1800" kern="1200" dirty="0" smtClean="0">
              <a:latin typeface="微软雅黑" panose="020B0503020204020204" pitchFamily="34" charset="-122"/>
              <a:ea typeface="微软雅黑" panose="020B0503020204020204" pitchFamily="34" charset="-122"/>
            </a:rPr>
            <a:t>沙集镇东风村</a:t>
          </a:r>
          <a:endParaRPr lang="en-US" altLang="zh-CN" sz="1800" kern="1200" dirty="0" smtClean="0">
            <a:latin typeface="微软雅黑" panose="020B0503020204020204" pitchFamily="34" charset="-122"/>
            <a:ea typeface="微软雅黑" panose="020B0503020204020204" pitchFamily="34" charset="-122"/>
          </a:endParaRPr>
        </a:p>
        <a:p>
          <a:pPr lvl="0" algn="l" defTabSz="800100">
            <a:lnSpc>
              <a:spcPct val="100000"/>
            </a:lnSpc>
            <a:spcBef>
              <a:spcPct val="0"/>
            </a:spcBef>
            <a:spcAft>
              <a:spcPct val="35000"/>
            </a:spcAft>
          </a:pPr>
          <a:r>
            <a:rPr lang="zh-CN" altLang="en-US" sz="1800" kern="1200" dirty="0" smtClean="0">
              <a:latin typeface="微软雅黑" panose="020B0503020204020204" pitchFamily="34" charset="-122"/>
              <a:ea typeface="微软雅黑" panose="020B0503020204020204" pitchFamily="34" charset="-122"/>
            </a:rPr>
            <a:t>清河县东高庄</a:t>
          </a:r>
          <a:endParaRPr lang="zh-CN" altLang="en-US" sz="1800" kern="1200" dirty="0">
            <a:latin typeface="微软雅黑" panose="020B0503020204020204" pitchFamily="34" charset="-122"/>
            <a:ea typeface="微软雅黑" panose="020B0503020204020204" pitchFamily="34" charset="-122"/>
          </a:endParaRPr>
        </a:p>
      </dsp:txBody>
      <dsp:txXfrm>
        <a:off x="1137920" y="3781213"/>
        <a:ext cx="1893824" cy="1468120"/>
      </dsp:txXfrm>
    </dsp:sp>
    <dsp:sp modelId="{EC84341A-F48A-4156-9EAC-D632C71239A9}">
      <dsp:nvSpPr>
        <dsp:cNvPr id="0" name=""/>
        <dsp:cNvSpPr/>
      </dsp:nvSpPr>
      <dsp:spPr>
        <a:xfrm>
          <a:off x="2897632" y="2294805"/>
          <a:ext cx="382016" cy="382016"/>
        </a:xfrm>
        <a:prstGeom prst="ellipse">
          <a:avLst/>
        </a:prstGeom>
        <a:solidFill>
          <a:schemeClr val="bg1"/>
        </a:solidFill>
        <a:ln w="12700" cap="flat" cmpd="sng" algn="ctr">
          <a:noFill/>
          <a:prstDash val="solid"/>
          <a:miter lim="800000"/>
        </a:ln>
        <a:effectLst>
          <a:glow rad="63500">
            <a:schemeClr val="accent6">
              <a:satMod val="175000"/>
              <a:alpha val="40000"/>
            </a:schemeClr>
          </a:glow>
        </a:effectLst>
      </dsp:spPr>
      <dsp:style>
        <a:lnRef idx="2">
          <a:scrgbClr r="0" g="0" b="0"/>
        </a:lnRef>
        <a:fillRef idx="1">
          <a:scrgbClr r="0" g="0" b="0"/>
        </a:fillRef>
        <a:effectRef idx="0">
          <a:scrgbClr r="0" g="0" b="0"/>
        </a:effectRef>
        <a:fontRef idx="minor">
          <a:schemeClr val="lt1"/>
        </a:fontRef>
      </dsp:style>
    </dsp:sp>
    <dsp:sp modelId="{5B4029D7-5518-4E0E-B567-649F766DC592}">
      <dsp:nvSpPr>
        <dsp:cNvPr id="0" name=""/>
        <dsp:cNvSpPr/>
      </dsp:nvSpPr>
      <dsp:spPr>
        <a:xfrm>
          <a:off x="3090463" y="2595000"/>
          <a:ext cx="2383799" cy="2763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422" tIns="0" rIns="0" bIns="0" numCol="1" spcCol="1270" anchor="t" anchorCtr="0">
          <a:noAutofit/>
        </a:bodyPr>
        <a:lstStyle/>
        <a:p>
          <a:pPr lvl="0" algn="l" defTabSz="800100">
            <a:lnSpc>
              <a:spcPct val="90000"/>
            </a:lnSpc>
            <a:spcBef>
              <a:spcPct val="0"/>
            </a:spcBef>
            <a:spcAft>
              <a:spcPct val="35000"/>
            </a:spcAft>
          </a:pPr>
          <a:r>
            <a:rPr lang="zh-CN" altLang="en-US" sz="1800" kern="1200" dirty="0" smtClean="0">
              <a:latin typeface="微软雅黑" panose="020B0503020204020204" pitchFamily="34" charset="-122"/>
              <a:ea typeface="微软雅黑" panose="020B0503020204020204" pitchFamily="34" charset="-122"/>
            </a:rPr>
            <a:t>分布在</a:t>
          </a:r>
          <a:r>
            <a:rPr lang="en-US" altLang="zh-CN" sz="1800" kern="1200" dirty="0" smtClean="0">
              <a:latin typeface="微软雅黑" panose="020B0503020204020204" pitchFamily="34" charset="-122"/>
              <a:ea typeface="微软雅黑" panose="020B0503020204020204" pitchFamily="34" charset="-122"/>
            </a:rPr>
            <a:t>7</a:t>
          </a:r>
          <a:r>
            <a:rPr lang="zh-CN" altLang="en-US" sz="1800" kern="1200" dirty="0" smtClean="0">
              <a:latin typeface="微软雅黑" panose="020B0503020204020204" pitchFamily="34" charset="-122"/>
              <a:ea typeface="微软雅黑" panose="020B0503020204020204" pitchFamily="34" charset="-122"/>
            </a:rPr>
            <a:t>个省份</a:t>
          </a:r>
          <a:endParaRPr lang="en-US" altLang="zh-CN" sz="1800" kern="1200" dirty="0" smtClean="0">
            <a:latin typeface="微软雅黑" panose="020B0503020204020204" pitchFamily="34" charset="-122"/>
            <a:ea typeface="微软雅黑" panose="020B0503020204020204" pitchFamily="34" charset="-122"/>
          </a:endParaRPr>
        </a:p>
        <a:p>
          <a:pPr lvl="0" algn="l" defTabSz="800100">
            <a:lnSpc>
              <a:spcPct val="90000"/>
            </a:lnSpc>
            <a:spcBef>
              <a:spcPct val="0"/>
            </a:spcBef>
            <a:spcAft>
              <a:spcPct val="35000"/>
            </a:spcAft>
          </a:pPr>
          <a:r>
            <a:rPr lang="zh-CN" altLang="en-US" sz="1800" kern="1200" dirty="0" smtClean="0">
              <a:latin typeface="微软雅黑" panose="020B0503020204020204" pitchFamily="34" charset="-122"/>
              <a:ea typeface="微软雅黑" panose="020B0503020204020204" pitchFamily="34" charset="-122"/>
            </a:rPr>
            <a:t>网店</a:t>
          </a:r>
          <a:r>
            <a:rPr lang="en-US" altLang="zh-CN" sz="1800" kern="1200" dirty="0" smtClean="0">
              <a:latin typeface="微软雅黑" panose="020B0503020204020204" pitchFamily="34" charset="-122"/>
              <a:ea typeface="微软雅黑" panose="020B0503020204020204" pitchFamily="34" charset="-122"/>
            </a:rPr>
            <a:t>1.5</a:t>
          </a:r>
          <a:r>
            <a:rPr lang="zh-CN" altLang="en-US" sz="1800" kern="1200" dirty="0" smtClean="0">
              <a:latin typeface="微软雅黑" panose="020B0503020204020204" pitchFamily="34" charset="-122"/>
              <a:ea typeface="微软雅黑" panose="020B0503020204020204" pitchFamily="34" charset="-122"/>
            </a:rPr>
            <a:t>万家</a:t>
          </a:r>
          <a:endParaRPr lang="en-US" altLang="zh-CN" sz="1800" kern="1200" dirty="0" smtClean="0">
            <a:latin typeface="微软雅黑" panose="020B0503020204020204" pitchFamily="34" charset="-122"/>
            <a:ea typeface="微软雅黑" panose="020B0503020204020204" pitchFamily="34" charset="-122"/>
          </a:endParaRPr>
        </a:p>
        <a:p>
          <a:pPr lvl="0" algn="l" defTabSz="800100">
            <a:lnSpc>
              <a:spcPct val="90000"/>
            </a:lnSpc>
            <a:spcBef>
              <a:spcPct val="0"/>
            </a:spcBef>
            <a:spcAft>
              <a:spcPct val="35000"/>
            </a:spcAft>
          </a:pPr>
          <a:r>
            <a:rPr lang="zh-CN" altLang="en-US" sz="1800" kern="1200" dirty="0" smtClean="0">
              <a:latin typeface="微软雅黑" panose="020B0503020204020204" pitchFamily="34" charset="-122"/>
              <a:ea typeface="微软雅黑" panose="020B0503020204020204" pitchFamily="34" charset="-122"/>
            </a:rPr>
            <a:t>直接就业</a:t>
          </a:r>
          <a:r>
            <a:rPr lang="en-US" altLang="zh-CN" sz="1800" kern="1200" dirty="0" smtClean="0">
              <a:latin typeface="微软雅黑" panose="020B0503020204020204" pitchFamily="34" charset="-122"/>
              <a:ea typeface="微软雅黑" panose="020B0503020204020204" pitchFamily="34" charset="-122"/>
            </a:rPr>
            <a:t>6</a:t>
          </a:r>
          <a:r>
            <a:rPr lang="zh-CN" altLang="en-US" sz="1800" kern="1200" dirty="0" smtClean="0">
              <a:latin typeface="微软雅黑" panose="020B0503020204020204" pitchFamily="34" charset="-122"/>
              <a:ea typeface="微软雅黑" panose="020B0503020204020204" pitchFamily="34" charset="-122"/>
            </a:rPr>
            <a:t>万人</a:t>
          </a:r>
          <a:endParaRPr lang="zh-CN" altLang="en-US" sz="1800" kern="1200" dirty="0">
            <a:latin typeface="微软雅黑" panose="020B0503020204020204" pitchFamily="34" charset="-122"/>
            <a:ea typeface="微软雅黑" panose="020B0503020204020204" pitchFamily="34" charset="-122"/>
          </a:endParaRPr>
        </a:p>
      </dsp:txBody>
      <dsp:txXfrm>
        <a:off x="3090463" y="2595000"/>
        <a:ext cx="2383799" cy="2763519"/>
      </dsp:txXfrm>
    </dsp:sp>
    <dsp:sp modelId="{907F609C-600B-485B-A8CB-8C0D16D43BE1}">
      <dsp:nvSpPr>
        <dsp:cNvPr id="0" name=""/>
        <dsp:cNvSpPr/>
      </dsp:nvSpPr>
      <dsp:spPr>
        <a:xfrm>
          <a:off x="5140960" y="1454573"/>
          <a:ext cx="528320" cy="528320"/>
        </a:xfrm>
        <a:prstGeom prst="ellipse">
          <a:avLst/>
        </a:prstGeom>
        <a:solidFill>
          <a:schemeClr val="bg1"/>
        </a:solidFill>
        <a:ln w="12700" cap="flat" cmpd="sng" algn="ctr">
          <a:noFill/>
          <a:prstDash val="solid"/>
          <a:miter lim="800000"/>
        </a:ln>
        <a:effectLst>
          <a:glow rad="63500">
            <a:schemeClr val="accent6">
              <a:satMod val="175000"/>
              <a:alpha val="40000"/>
            </a:schemeClr>
          </a:glow>
        </a:effectLst>
      </dsp:spPr>
      <dsp:style>
        <a:lnRef idx="2">
          <a:scrgbClr r="0" g="0" b="0"/>
        </a:lnRef>
        <a:fillRef idx="1">
          <a:scrgbClr r="0" g="0" b="0"/>
        </a:fillRef>
        <a:effectRef idx="0">
          <a:scrgbClr r="0" g="0" b="0"/>
        </a:effectRef>
        <a:fontRef idx="minor">
          <a:schemeClr val="lt1"/>
        </a:fontRef>
      </dsp:style>
    </dsp:sp>
    <dsp:sp modelId="{47207C23-7863-4319-B5CD-E57B9110C9B4}">
      <dsp:nvSpPr>
        <dsp:cNvPr id="0" name=""/>
        <dsp:cNvSpPr/>
      </dsp:nvSpPr>
      <dsp:spPr>
        <a:xfrm>
          <a:off x="5335059" y="1718733"/>
          <a:ext cx="2090840" cy="3530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946" tIns="0" rIns="0" bIns="0" numCol="1" spcCol="1270" anchor="t" anchorCtr="0">
          <a:noAutofit/>
        </a:bodyPr>
        <a:lstStyle/>
        <a:p>
          <a:pPr lvl="0" algn="l" defTabSz="800100">
            <a:lnSpc>
              <a:spcPct val="90000"/>
            </a:lnSpc>
            <a:spcBef>
              <a:spcPct val="0"/>
            </a:spcBef>
            <a:spcAft>
              <a:spcPct val="35000"/>
            </a:spcAft>
          </a:pPr>
          <a:r>
            <a:rPr lang="zh-CN" altLang="en-US" sz="1800" kern="1200" dirty="0" smtClean="0">
              <a:latin typeface="微软雅黑" panose="020B0503020204020204" pitchFamily="34" charset="-122"/>
              <a:ea typeface="微软雅黑" panose="020B0503020204020204" pitchFamily="34" charset="-122"/>
            </a:rPr>
            <a:t>分布在</a:t>
          </a:r>
          <a:r>
            <a:rPr lang="en-US" altLang="zh-CN" sz="1800" kern="1200" dirty="0" smtClean="0">
              <a:latin typeface="微软雅黑" panose="020B0503020204020204" pitchFamily="34" charset="-122"/>
              <a:ea typeface="微软雅黑" panose="020B0503020204020204" pitchFamily="34" charset="-122"/>
            </a:rPr>
            <a:t>10</a:t>
          </a:r>
          <a:r>
            <a:rPr lang="zh-CN" altLang="en-US" sz="1800" kern="1200" dirty="0" smtClean="0">
              <a:latin typeface="微软雅黑" panose="020B0503020204020204" pitchFamily="34" charset="-122"/>
              <a:ea typeface="微软雅黑" panose="020B0503020204020204" pitchFamily="34" charset="-122"/>
            </a:rPr>
            <a:t>个省份</a:t>
          </a:r>
          <a:endParaRPr lang="en-US" altLang="zh-CN" sz="1800" kern="1200" dirty="0" smtClean="0">
            <a:latin typeface="微软雅黑" panose="020B0503020204020204" pitchFamily="34" charset="-122"/>
            <a:ea typeface="微软雅黑" panose="020B0503020204020204" pitchFamily="34" charset="-122"/>
          </a:endParaRPr>
        </a:p>
        <a:p>
          <a:pPr lvl="0" algn="l" defTabSz="800100">
            <a:lnSpc>
              <a:spcPct val="90000"/>
            </a:lnSpc>
            <a:spcBef>
              <a:spcPct val="0"/>
            </a:spcBef>
            <a:spcAft>
              <a:spcPct val="35000"/>
            </a:spcAft>
          </a:pPr>
          <a:r>
            <a:rPr lang="zh-CN" altLang="en-US" sz="1800" kern="1200" dirty="0" smtClean="0">
              <a:latin typeface="微软雅黑" panose="020B0503020204020204" pitchFamily="34" charset="-122"/>
              <a:ea typeface="微软雅黑" panose="020B0503020204020204" pitchFamily="34" charset="-122"/>
            </a:rPr>
            <a:t>网店超过</a:t>
          </a:r>
          <a:r>
            <a:rPr lang="en-US" altLang="zh-CN" sz="1800" kern="1200" dirty="0" smtClean="0">
              <a:latin typeface="微软雅黑" panose="020B0503020204020204" pitchFamily="34" charset="-122"/>
              <a:ea typeface="微软雅黑" panose="020B0503020204020204" pitchFamily="34" charset="-122"/>
            </a:rPr>
            <a:t>7</a:t>
          </a:r>
          <a:r>
            <a:rPr lang="zh-CN" altLang="en-US" sz="1800" kern="1200" dirty="0" smtClean="0">
              <a:latin typeface="微软雅黑" panose="020B0503020204020204" pitchFamily="34" charset="-122"/>
              <a:ea typeface="微软雅黑" panose="020B0503020204020204" pitchFamily="34" charset="-122"/>
            </a:rPr>
            <a:t>万家</a:t>
          </a:r>
          <a:endParaRPr lang="en-US" altLang="zh-CN" sz="1800" kern="1200" dirty="0" smtClean="0">
            <a:latin typeface="微软雅黑" panose="020B0503020204020204" pitchFamily="34" charset="-122"/>
            <a:ea typeface="微软雅黑" panose="020B0503020204020204" pitchFamily="34" charset="-122"/>
          </a:endParaRPr>
        </a:p>
        <a:p>
          <a:pPr lvl="0" algn="l" defTabSz="800100">
            <a:lnSpc>
              <a:spcPct val="90000"/>
            </a:lnSpc>
            <a:spcBef>
              <a:spcPct val="0"/>
            </a:spcBef>
            <a:spcAft>
              <a:spcPct val="35000"/>
            </a:spcAft>
          </a:pPr>
          <a:r>
            <a:rPr lang="zh-CN" altLang="en-US" sz="1800" kern="1200" dirty="0" smtClean="0">
              <a:latin typeface="微软雅黑" panose="020B0503020204020204" pitchFamily="34" charset="-122"/>
              <a:ea typeface="微软雅黑" panose="020B0503020204020204" pitchFamily="34" charset="-122"/>
            </a:rPr>
            <a:t>直接就业超过</a:t>
          </a:r>
          <a:r>
            <a:rPr lang="en-US" altLang="zh-CN" sz="1800" kern="1200" dirty="0" smtClean="0">
              <a:latin typeface="微软雅黑" panose="020B0503020204020204" pitchFamily="34" charset="-122"/>
              <a:ea typeface="微软雅黑" panose="020B0503020204020204" pitchFamily="34" charset="-122"/>
            </a:rPr>
            <a:t>28</a:t>
          </a:r>
          <a:r>
            <a:rPr lang="zh-CN" altLang="en-US" sz="1800" kern="1200" dirty="0" smtClean="0">
              <a:latin typeface="微软雅黑" panose="020B0503020204020204" pitchFamily="34" charset="-122"/>
              <a:ea typeface="微软雅黑" panose="020B0503020204020204" pitchFamily="34" charset="-122"/>
            </a:rPr>
            <a:t>万人</a:t>
          </a:r>
          <a:endParaRPr lang="zh-CN" altLang="en-US" sz="1800" kern="1200" dirty="0">
            <a:latin typeface="微软雅黑" panose="020B0503020204020204" pitchFamily="34" charset="-122"/>
            <a:ea typeface="微软雅黑" panose="020B0503020204020204" pitchFamily="34" charset="-122"/>
          </a:endParaRPr>
        </a:p>
      </dsp:txBody>
      <dsp:txXfrm>
        <a:off x="5335059" y="1718733"/>
        <a:ext cx="2090840" cy="35306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D1A11A-3ACA-434E-A7A1-74286164A23A}">
      <dsp:nvSpPr>
        <dsp:cNvPr id="0" name=""/>
        <dsp:cNvSpPr/>
      </dsp:nvSpPr>
      <dsp:spPr>
        <a:xfrm>
          <a:off x="2783202" y="0"/>
          <a:ext cx="2404508" cy="2404874"/>
        </a:xfrm>
        <a:prstGeom prst="circularArrow">
          <a:avLst>
            <a:gd name="adj1" fmla="val 10980"/>
            <a:gd name="adj2" fmla="val 1142322"/>
            <a:gd name="adj3" fmla="val 4500000"/>
            <a:gd name="adj4" fmla="val 10800000"/>
            <a:gd name="adj5" fmla="val 1250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66959D-ED66-46C2-AF56-827B6C5A05CC}">
      <dsp:nvSpPr>
        <dsp:cNvPr id="0" name=""/>
        <dsp:cNvSpPr/>
      </dsp:nvSpPr>
      <dsp:spPr>
        <a:xfrm>
          <a:off x="3314677" y="868232"/>
          <a:ext cx="1336139" cy="667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kern="1200" dirty="0" smtClean="0">
              <a:latin typeface="微软雅黑" panose="020B0503020204020204" pitchFamily="34" charset="-122"/>
              <a:ea typeface="微软雅黑" panose="020B0503020204020204" pitchFamily="34" charset="-122"/>
            </a:rPr>
            <a:t>新现象</a:t>
          </a:r>
          <a:endParaRPr lang="zh-CN" altLang="en-US" sz="2400" kern="1200" dirty="0">
            <a:latin typeface="微软雅黑" panose="020B0503020204020204" pitchFamily="34" charset="-122"/>
            <a:ea typeface="微软雅黑" panose="020B0503020204020204" pitchFamily="34" charset="-122"/>
          </a:endParaRPr>
        </a:p>
      </dsp:txBody>
      <dsp:txXfrm>
        <a:off x="3314677" y="868232"/>
        <a:ext cx="1336139" cy="667909"/>
      </dsp:txXfrm>
    </dsp:sp>
    <dsp:sp modelId="{6D1005D1-8D1A-4457-B5C8-24402C13936B}">
      <dsp:nvSpPr>
        <dsp:cNvPr id="0" name=""/>
        <dsp:cNvSpPr/>
      </dsp:nvSpPr>
      <dsp:spPr>
        <a:xfrm>
          <a:off x="2115358" y="1381778"/>
          <a:ext cx="2404508" cy="2404874"/>
        </a:xfrm>
        <a:prstGeom prst="leftCircularArrow">
          <a:avLst>
            <a:gd name="adj1" fmla="val 10980"/>
            <a:gd name="adj2" fmla="val 1142322"/>
            <a:gd name="adj3" fmla="val 6300000"/>
            <a:gd name="adj4" fmla="val 18900000"/>
            <a:gd name="adj5" fmla="val 12500"/>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61C187-9A5D-4CD9-BA1F-0FA3EAF4E22E}">
      <dsp:nvSpPr>
        <dsp:cNvPr id="0" name=""/>
        <dsp:cNvSpPr/>
      </dsp:nvSpPr>
      <dsp:spPr>
        <a:xfrm>
          <a:off x="2649542" y="2258004"/>
          <a:ext cx="1336139" cy="667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kern="1200" dirty="0" smtClean="0">
              <a:latin typeface="微软雅黑" panose="020B0503020204020204" pitchFamily="34" charset="-122"/>
              <a:ea typeface="微软雅黑" panose="020B0503020204020204" pitchFamily="34" charset="-122"/>
            </a:rPr>
            <a:t>新模式</a:t>
          </a:r>
          <a:endParaRPr lang="zh-CN" altLang="en-US" sz="2400" kern="1200" dirty="0">
            <a:latin typeface="微软雅黑" panose="020B0503020204020204" pitchFamily="34" charset="-122"/>
            <a:ea typeface="微软雅黑" panose="020B0503020204020204" pitchFamily="34" charset="-122"/>
          </a:endParaRPr>
        </a:p>
      </dsp:txBody>
      <dsp:txXfrm>
        <a:off x="2649542" y="2258004"/>
        <a:ext cx="1336139" cy="667909"/>
      </dsp:txXfrm>
    </dsp:sp>
    <dsp:sp modelId="{BA595600-C7EC-435E-BBB4-70B18695D1D2}">
      <dsp:nvSpPr>
        <dsp:cNvPr id="0" name=""/>
        <dsp:cNvSpPr/>
      </dsp:nvSpPr>
      <dsp:spPr>
        <a:xfrm>
          <a:off x="2954339" y="2928911"/>
          <a:ext cx="2065845" cy="2066673"/>
        </a:xfrm>
        <a:prstGeom prst="blockArc">
          <a:avLst>
            <a:gd name="adj1" fmla="val 13500000"/>
            <a:gd name="adj2" fmla="val 10800000"/>
            <a:gd name="adj3" fmla="val 12740"/>
          </a:avLst>
        </a:prstGeom>
        <a:solidFill>
          <a:srgbClr val="99CC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C3AD63-4914-47CE-906E-609C3C80F4D3}">
      <dsp:nvSpPr>
        <dsp:cNvPr id="0" name=""/>
        <dsp:cNvSpPr/>
      </dsp:nvSpPr>
      <dsp:spPr>
        <a:xfrm>
          <a:off x="3317838" y="3649774"/>
          <a:ext cx="1336139" cy="667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kern="1200" dirty="0" smtClean="0">
              <a:latin typeface="微软雅黑" panose="020B0503020204020204" pitchFamily="34" charset="-122"/>
              <a:ea typeface="微软雅黑" panose="020B0503020204020204" pitchFamily="34" charset="-122"/>
            </a:rPr>
            <a:t>新农人</a:t>
          </a:r>
          <a:endParaRPr lang="zh-CN" altLang="en-US" sz="2400" kern="1200" dirty="0">
            <a:latin typeface="微软雅黑" panose="020B0503020204020204" pitchFamily="34" charset="-122"/>
            <a:ea typeface="微软雅黑" panose="020B0503020204020204" pitchFamily="34" charset="-122"/>
          </a:endParaRPr>
        </a:p>
      </dsp:txBody>
      <dsp:txXfrm>
        <a:off x="3317838" y="3649774"/>
        <a:ext cx="1336139" cy="6679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853664-350F-4F05-AC83-305CE30EB4CD}">
      <dsp:nvSpPr>
        <dsp:cNvPr id="0" name=""/>
        <dsp:cNvSpPr/>
      </dsp:nvSpPr>
      <dsp:spPr>
        <a:xfrm>
          <a:off x="1924790" y="267700"/>
          <a:ext cx="3459509" cy="3459509"/>
        </a:xfrm>
        <a:prstGeom prst="pie">
          <a:avLst>
            <a:gd name="adj1" fmla="val 16200000"/>
            <a:gd name="adj2" fmla="val 180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733550">
            <a:lnSpc>
              <a:spcPct val="90000"/>
            </a:lnSpc>
            <a:spcBef>
              <a:spcPct val="0"/>
            </a:spcBef>
            <a:spcAft>
              <a:spcPct val="35000"/>
            </a:spcAft>
          </a:pPr>
          <a:r>
            <a:rPr lang="zh-CN" altLang="en-US" sz="3900" kern="1200" dirty="0" smtClean="0">
              <a:latin typeface="微软雅黑" panose="020B0503020204020204" pitchFamily="34" charset="-122"/>
              <a:ea typeface="微软雅黑" panose="020B0503020204020204" pitchFamily="34" charset="-122"/>
            </a:rPr>
            <a:t>农业</a:t>
          </a:r>
          <a:endParaRPr lang="zh-CN" altLang="en-US" sz="3900" kern="1200" dirty="0">
            <a:latin typeface="微软雅黑" panose="020B0503020204020204" pitchFamily="34" charset="-122"/>
            <a:ea typeface="微软雅黑" panose="020B0503020204020204" pitchFamily="34" charset="-122"/>
          </a:endParaRPr>
        </a:p>
      </dsp:txBody>
      <dsp:txXfrm>
        <a:off x="3748034" y="1000786"/>
        <a:ext cx="1235539" cy="1029616"/>
      </dsp:txXfrm>
    </dsp:sp>
    <dsp:sp modelId="{86AC6D40-EECC-4CCB-8B5B-F935975F887F}">
      <dsp:nvSpPr>
        <dsp:cNvPr id="0" name=""/>
        <dsp:cNvSpPr/>
      </dsp:nvSpPr>
      <dsp:spPr>
        <a:xfrm>
          <a:off x="1853540" y="391254"/>
          <a:ext cx="3459509" cy="3459509"/>
        </a:xfrm>
        <a:prstGeom prst="pie">
          <a:avLst>
            <a:gd name="adj1" fmla="val 1800000"/>
            <a:gd name="adj2" fmla="val 900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733550">
            <a:lnSpc>
              <a:spcPct val="90000"/>
            </a:lnSpc>
            <a:spcBef>
              <a:spcPct val="0"/>
            </a:spcBef>
            <a:spcAft>
              <a:spcPct val="35000"/>
            </a:spcAft>
          </a:pPr>
          <a:r>
            <a:rPr lang="zh-CN" altLang="en-US" sz="3900" kern="1200" dirty="0" smtClean="0">
              <a:latin typeface="微软雅黑" panose="020B0503020204020204" pitchFamily="34" charset="-122"/>
              <a:ea typeface="微软雅黑" panose="020B0503020204020204" pitchFamily="34" charset="-122"/>
            </a:rPr>
            <a:t>农民</a:t>
          </a:r>
          <a:endParaRPr lang="zh-CN" altLang="en-US" sz="3900" kern="1200" dirty="0">
            <a:latin typeface="微软雅黑" panose="020B0503020204020204" pitchFamily="34" charset="-122"/>
            <a:ea typeface="微软雅黑" panose="020B0503020204020204" pitchFamily="34" charset="-122"/>
          </a:endParaRPr>
        </a:p>
      </dsp:txBody>
      <dsp:txXfrm>
        <a:off x="2677233" y="2635816"/>
        <a:ext cx="1853308" cy="906062"/>
      </dsp:txXfrm>
    </dsp:sp>
    <dsp:sp modelId="{7DE15E78-803D-453B-86DE-D69854C6D7D1}">
      <dsp:nvSpPr>
        <dsp:cNvPr id="0" name=""/>
        <dsp:cNvSpPr/>
      </dsp:nvSpPr>
      <dsp:spPr>
        <a:xfrm>
          <a:off x="1782291" y="267700"/>
          <a:ext cx="3459509" cy="3459509"/>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733550">
            <a:lnSpc>
              <a:spcPct val="90000"/>
            </a:lnSpc>
            <a:spcBef>
              <a:spcPct val="0"/>
            </a:spcBef>
            <a:spcAft>
              <a:spcPct val="35000"/>
            </a:spcAft>
          </a:pPr>
          <a:r>
            <a:rPr lang="zh-CN" altLang="en-US" sz="3900" kern="1200" dirty="0" smtClean="0">
              <a:latin typeface="微软雅黑" panose="020B0503020204020204" pitchFamily="34" charset="-122"/>
              <a:ea typeface="微软雅黑" panose="020B0503020204020204" pitchFamily="34" charset="-122"/>
            </a:rPr>
            <a:t>农村</a:t>
          </a:r>
          <a:endParaRPr lang="zh-CN" altLang="en-US" sz="3900" kern="1200" dirty="0">
            <a:latin typeface="微软雅黑" panose="020B0503020204020204" pitchFamily="34" charset="-122"/>
            <a:ea typeface="微软雅黑" panose="020B0503020204020204" pitchFamily="34" charset="-122"/>
          </a:endParaRPr>
        </a:p>
      </dsp:txBody>
      <dsp:txXfrm>
        <a:off x="2183017" y="1000786"/>
        <a:ext cx="1235539" cy="1029616"/>
      </dsp:txXfrm>
    </dsp:sp>
    <dsp:sp modelId="{5CEA1A1C-BBB4-44BF-84E7-E8E9E51128C0}">
      <dsp:nvSpPr>
        <dsp:cNvPr id="0" name=""/>
        <dsp:cNvSpPr/>
      </dsp:nvSpPr>
      <dsp:spPr>
        <a:xfrm>
          <a:off x="1710915" y="53540"/>
          <a:ext cx="3887830" cy="3887830"/>
        </a:xfrm>
        <a:prstGeom prst="circularArrow">
          <a:avLst>
            <a:gd name="adj1" fmla="val 5085"/>
            <a:gd name="adj2" fmla="val 327528"/>
            <a:gd name="adj3" fmla="val 1472472"/>
            <a:gd name="adj4" fmla="val 16199432"/>
            <a:gd name="adj5" fmla="val 5932"/>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BADB5B8C-2868-4186-B041-15E2A7C0C01C}">
      <dsp:nvSpPr>
        <dsp:cNvPr id="0" name=""/>
        <dsp:cNvSpPr/>
      </dsp:nvSpPr>
      <dsp:spPr>
        <a:xfrm>
          <a:off x="1639380" y="176875"/>
          <a:ext cx="3887830" cy="3887830"/>
        </a:xfrm>
        <a:prstGeom prst="circularArrow">
          <a:avLst>
            <a:gd name="adj1" fmla="val 5085"/>
            <a:gd name="adj2" fmla="val 327528"/>
            <a:gd name="adj3" fmla="val 8671970"/>
            <a:gd name="adj4" fmla="val 1800502"/>
            <a:gd name="adj5" fmla="val 5932"/>
          </a:avLst>
        </a:prstGeom>
        <a:solidFill>
          <a:schemeClr val="accent2">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91CE64D8-037A-457A-837C-60D5877DD46B}">
      <dsp:nvSpPr>
        <dsp:cNvPr id="0" name=""/>
        <dsp:cNvSpPr/>
      </dsp:nvSpPr>
      <dsp:spPr>
        <a:xfrm>
          <a:off x="1567845" y="53540"/>
          <a:ext cx="3887830" cy="3887830"/>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B8A0F7-3E57-488C-9DDF-15499174FAF3}">
      <dsp:nvSpPr>
        <dsp:cNvPr id="0" name=""/>
        <dsp:cNvSpPr/>
      </dsp:nvSpPr>
      <dsp:spPr>
        <a:xfrm>
          <a:off x="0" y="1407"/>
          <a:ext cx="6182532" cy="1067837"/>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kern="1200" dirty="0" smtClean="0">
              <a:latin typeface="微软雅黑" panose="020B0503020204020204" pitchFamily="34" charset="-122"/>
              <a:ea typeface="微软雅黑" panose="020B0503020204020204" pitchFamily="34" charset="-122"/>
            </a:rPr>
            <a:t>政策环境</a:t>
          </a:r>
          <a:endParaRPr lang="zh-CN" altLang="en-US" sz="2400" kern="1200" dirty="0">
            <a:latin typeface="微软雅黑" panose="020B0503020204020204" pitchFamily="34" charset="-122"/>
            <a:ea typeface="微软雅黑" panose="020B0503020204020204" pitchFamily="34" charset="-122"/>
          </a:endParaRPr>
        </a:p>
      </dsp:txBody>
      <dsp:txXfrm>
        <a:off x="31276" y="32683"/>
        <a:ext cx="6119980" cy="1005285"/>
      </dsp:txXfrm>
    </dsp:sp>
    <dsp:sp modelId="{8A154626-BB94-4670-AADE-00BBA0E2D67F}">
      <dsp:nvSpPr>
        <dsp:cNvPr id="0" name=""/>
        <dsp:cNvSpPr/>
      </dsp:nvSpPr>
      <dsp:spPr>
        <a:xfrm>
          <a:off x="709" y="1177295"/>
          <a:ext cx="4038621" cy="1067837"/>
        </a:xfrm>
        <a:prstGeom prst="roundRect">
          <a:avLst>
            <a:gd name="adj" fmla="val 1000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kern="1200" dirty="0" smtClean="0">
              <a:latin typeface="微软雅黑" panose="020B0503020204020204" pitchFamily="34" charset="-122"/>
              <a:ea typeface="微软雅黑" panose="020B0503020204020204" pitchFamily="34" charset="-122"/>
            </a:rPr>
            <a:t>经营主体</a:t>
          </a:r>
          <a:endParaRPr lang="zh-CN" altLang="en-US" sz="2400" kern="1200" dirty="0">
            <a:latin typeface="微软雅黑" panose="020B0503020204020204" pitchFamily="34" charset="-122"/>
            <a:ea typeface="微软雅黑" panose="020B0503020204020204" pitchFamily="34" charset="-122"/>
          </a:endParaRPr>
        </a:p>
      </dsp:txBody>
      <dsp:txXfrm>
        <a:off x="31985" y="1208571"/>
        <a:ext cx="3976069" cy="1005285"/>
      </dsp:txXfrm>
    </dsp:sp>
    <dsp:sp modelId="{DE81C63C-28F8-4E4D-966D-3DDA22DE5BED}">
      <dsp:nvSpPr>
        <dsp:cNvPr id="0" name=""/>
        <dsp:cNvSpPr/>
      </dsp:nvSpPr>
      <dsp:spPr>
        <a:xfrm>
          <a:off x="709" y="2353182"/>
          <a:ext cx="1977777" cy="1067837"/>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kern="1200" dirty="0" smtClean="0">
              <a:latin typeface="微软雅黑" panose="020B0503020204020204" pitchFamily="34" charset="-122"/>
              <a:ea typeface="微软雅黑" panose="020B0503020204020204" pitchFamily="34" charset="-122"/>
            </a:rPr>
            <a:t>自然条件</a:t>
          </a:r>
          <a:endParaRPr lang="zh-CN" altLang="en-US" sz="2400" kern="1200" dirty="0">
            <a:latin typeface="微软雅黑" panose="020B0503020204020204" pitchFamily="34" charset="-122"/>
            <a:ea typeface="微软雅黑" panose="020B0503020204020204" pitchFamily="34" charset="-122"/>
          </a:endParaRPr>
        </a:p>
      </dsp:txBody>
      <dsp:txXfrm>
        <a:off x="31985" y="2384458"/>
        <a:ext cx="1915225" cy="1005285"/>
      </dsp:txXfrm>
    </dsp:sp>
    <dsp:sp modelId="{C99BCDA7-657E-4376-8365-2709D160829B}">
      <dsp:nvSpPr>
        <dsp:cNvPr id="0" name=""/>
        <dsp:cNvSpPr/>
      </dsp:nvSpPr>
      <dsp:spPr>
        <a:xfrm>
          <a:off x="2061553" y="2353182"/>
          <a:ext cx="1977777" cy="1067837"/>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kern="1200" dirty="0" smtClean="0">
              <a:latin typeface="微软雅黑" panose="020B0503020204020204" pitchFamily="34" charset="-122"/>
              <a:ea typeface="微软雅黑" panose="020B0503020204020204" pitchFamily="34" charset="-122"/>
            </a:rPr>
            <a:t>基础设施</a:t>
          </a:r>
          <a:endParaRPr lang="zh-CN" altLang="en-US" sz="2400" kern="1200" dirty="0">
            <a:latin typeface="微软雅黑" panose="020B0503020204020204" pitchFamily="34" charset="-122"/>
            <a:ea typeface="微软雅黑" panose="020B0503020204020204" pitchFamily="34" charset="-122"/>
          </a:endParaRPr>
        </a:p>
      </dsp:txBody>
      <dsp:txXfrm>
        <a:off x="2092829" y="2384458"/>
        <a:ext cx="1915225" cy="1005285"/>
      </dsp:txXfrm>
    </dsp:sp>
    <dsp:sp modelId="{C120FA08-71E5-45C1-A662-6E6311DA4C42}">
      <dsp:nvSpPr>
        <dsp:cNvPr id="0" name=""/>
        <dsp:cNvSpPr/>
      </dsp:nvSpPr>
      <dsp:spPr>
        <a:xfrm>
          <a:off x="4205464" y="1177295"/>
          <a:ext cx="1977777" cy="1067837"/>
        </a:xfrm>
        <a:prstGeom prst="roundRect">
          <a:avLst>
            <a:gd name="adj" fmla="val 1000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kern="1200" dirty="0" smtClean="0">
              <a:latin typeface="微软雅黑" panose="020B0503020204020204" pitchFamily="34" charset="-122"/>
              <a:ea typeface="微软雅黑" panose="020B0503020204020204" pitchFamily="34" charset="-122"/>
            </a:rPr>
            <a:t>产业基础</a:t>
          </a:r>
          <a:endParaRPr lang="zh-CN" altLang="en-US" sz="2400" kern="1200" dirty="0">
            <a:latin typeface="微软雅黑" panose="020B0503020204020204" pitchFamily="34" charset="-122"/>
            <a:ea typeface="微软雅黑" panose="020B0503020204020204" pitchFamily="34" charset="-122"/>
          </a:endParaRPr>
        </a:p>
      </dsp:txBody>
      <dsp:txXfrm>
        <a:off x="4236740" y="1208571"/>
        <a:ext cx="1915225" cy="1005285"/>
      </dsp:txXfrm>
    </dsp:sp>
    <dsp:sp modelId="{5A658131-142E-4E7A-A331-72BB2B45430C}">
      <dsp:nvSpPr>
        <dsp:cNvPr id="0" name=""/>
        <dsp:cNvSpPr/>
      </dsp:nvSpPr>
      <dsp:spPr>
        <a:xfrm>
          <a:off x="4205464" y="2353182"/>
          <a:ext cx="1977777" cy="1067837"/>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kern="1200" dirty="0" smtClean="0">
              <a:latin typeface="微软雅黑" panose="020B0503020204020204" pitchFamily="34" charset="-122"/>
              <a:ea typeface="微软雅黑" panose="020B0503020204020204" pitchFamily="34" charset="-122"/>
            </a:rPr>
            <a:t>产品特性</a:t>
          </a:r>
          <a:endParaRPr lang="zh-CN" altLang="en-US" sz="2400" kern="1200" dirty="0">
            <a:latin typeface="微软雅黑" panose="020B0503020204020204" pitchFamily="34" charset="-122"/>
            <a:ea typeface="微软雅黑" panose="020B0503020204020204" pitchFamily="34" charset="-122"/>
          </a:endParaRPr>
        </a:p>
      </dsp:txBody>
      <dsp:txXfrm>
        <a:off x="4236740" y="2384458"/>
        <a:ext cx="1915225" cy="10052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9422B-87D0-4255-B2CF-566C2E55579E}">
      <dsp:nvSpPr>
        <dsp:cNvPr id="0" name=""/>
        <dsp:cNvSpPr/>
      </dsp:nvSpPr>
      <dsp:spPr>
        <a:xfrm>
          <a:off x="2363755" y="1986253"/>
          <a:ext cx="2427643" cy="2427643"/>
        </a:xfrm>
        <a:prstGeom prst="gear9">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zh-CN" altLang="en-US" sz="3600" kern="1200" dirty="0" smtClean="0">
              <a:latin typeface="微软雅黑" panose="020B0503020204020204" pitchFamily="34" charset="-122"/>
              <a:ea typeface="微软雅黑" panose="020B0503020204020204" pitchFamily="34" charset="-122"/>
            </a:rPr>
            <a:t>网商</a:t>
          </a:r>
          <a:endParaRPr lang="zh-CN" altLang="en-US" sz="3600" kern="1200" dirty="0">
            <a:latin typeface="微软雅黑" panose="020B0503020204020204" pitchFamily="34" charset="-122"/>
            <a:ea typeface="微软雅黑" panose="020B0503020204020204" pitchFamily="34" charset="-122"/>
          </a:endParaRPr>
        </a:p>
      </dsp:txBody>
      <dsp:txXfrm>
        <a:off x="2851819" y="2554917"/>
        <a:ext cx="1451515" cy="1247858"/>
      </dsp:txXfrm>
    </dsp:sp>
    <dsp:sp modelId="{5134CAEA-0A69-4C3E-9FB8-7A52FFBE3698}">
      <dsp:nvSpPr>
        <dsp:cNvPr id="0" name=""/>
        <dsp:cNvSpPr/>
      </dsp:nvSpPr>
      <dsp:spPr>
        <a:xfrm>
          <a:off x="951308" y="1412447"/>
          <a:ext cx="1765558" cy="1765558"/>
        </a:xfrm>
        <a:prstGeom prst="gear6">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微软雅黑" panose="020B0503020204020204" pitchFamily="34" charset="-122"/>
              <a:ea typeface="微软雅黑" panose="020B0503020204020204" pitchFamily="34" charset="-122"/>
            </a:rPr>
            <a:t>传统 产业</a:t>
          </a:r>
          <a:endParaRPr lang="zh-CN" altLang="en-US" sz="2000" kern="1200" dirty="0">
            <a:latin typeface="微软雅黑" panose="020B0503020204020204" pitchFamily="34" charset="-122"/>
            <a:ea typeface="微软雅黑" panose="020B0503020204020204" pitchFamily="34" charset="-122"/>
          </a:endParaRPr>
        </a:p>
      </dsp:txBody>
      <dsp:txXfrm>
        <a:off x="1395793" y="1859618"/>
        <a:ext cx="876588" cy="871216"/>
      </dsp:txXfrm>
    </dsp:sp>
    <dsp:sp modelId="{ACE7DE0C-B3C5-41AB-AA9B-8F04B191DF9D}">
      <dsp:nvSpPr>
        <dsp:cNvPr id="0" name=""/>
        <dsp:cNvSpPr/>
      </dsp:nvSpPr>
      <dsp:spPr>
        <a:xfrm rot="20700000">
          <a:off x="1940201" y="194391"/>
          <a:ext cx="1729887" cy="1729887"/>
        </a:xfrm>
        <a:prstGeom prst="gear6">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kern="1200" dirty="0" smtClean="0">
              <a:latin typeface="微软雅黑" panose="020B0503020204020204" pitchFamily="34" charset="-122"/>
              <a:ea typeface="微软雅黑" panose="020B0503020204020204" pitchFamily="34" charset="-122"/>
            </a:rPr>
            <a:t>政府   协会</a:t>
          </a:r>
          <a:endParaRPr lang="zh-CN" altLang="en-US" sz="2000" kern="1200" dirty="0">
            <a:latin typeface="微软雅黑" panose="020B0503020204020204" pitchFamily="34" charset="-122"/>
            <a:ea typeface="微软雅黑" panose="020B0503020204020204" pitchFamily="34" charset="-122"/>
          </a:endParaRPr>
        </a:p>
      </dsp:txBody>
      <dsp:txXfrm rot="-20700000">
        <a:off x="2319616" y="573806"/>
        <a:ext cx="971057" cy="971057"/>
      </dsp:txXfrm>
    </dsp:sp>
    <dsp:sp modelId="{32C0469C-2F26-4984-8980-5B6D95A0E975}">
      <dsp:nvSpPr>
        <dsp:cNvPr id="0" name=""/>
        <dsp:cNvSpPr/>
      </dsp:nvSpPr>
      <dsp:spPr>
        <a:xfrm>
          <a:off x="2179500" y="1618552"/>
          <a:ext cx="3107383" cy="3107383"/>
        </a:xfrm>
        <a:prstGeom prst="circularArrow">
          <a:avLst>
            <a:gd name="adj1" fmla="val 4687"/>
            <a:gd name="adj2" fmla="val 299029"/>
            <a:gd name="adj3" fmla="val 2521205"/>
            <a:gd name="adj4" fmla="val 15850464"/>
            <a:gd name="adj5" fmla="val 5469"/>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sp>
    <dsp:sp modelId="{3CF3D6FB-6D50-4242-A849-064828B4F123}">
      <dsp:nvSpPr>
        <dsp:cNvPr id="0" name=""/>
        <dsp:cNvSpPr/>
      </dsp:nvSpPr>
      <dsp:spPr>
        <a:xfrm>
          <a:off x="638631" y="1020853"/>
          <a:ext cx="2257708" cy="2257708"/>
        </a:xfrm>
        <a:prstGeom prst="leftCircularArrow">
          <a:avLst>
            <a:gd name="adj1" fmla="val 6452"/>
            <a:gd name="adj2" fmla="val 429999"/>
            <a:gd name="adj3" fmla="val 10489124"/>
            <a:gd name="adj4" fmla="val 14837806"/>
            <a:gd name="adj5" fmla="val 7527"/>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sp>
    <dsp:sp modelId="{BD326C36-3FC5-4281-85DB-FB533130EFEC}">
      <dsp:nvSpPr>
        <dsp:cNvPr id="0" name=""/>
        <dsp:cNvSpPr/>
      </dsp:nvSpPr>
      <dsp:spPr>
        <a:xfrm>
          <a:off x="1540060" y="-185461"/>
          <a:ext cx="2434264" cy="2434264"/>
        </a:xfrm>
        <a:prstGeom prst="circularArrow">
          <a:avLst>
            <a:gd name="adj1" fmla="val 5984"/>
            <a:gd name="adj2" fmla="val 394124"/>
            <a:gd name="adj3" fmla="val 13313824"/>
            <a:gd name="adj4" fmla="val 10508221"/>
            <a:gd name="adj5" fmla="val 6981"/>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4871E4-7FB2-4AC0-B362-531501CD8733}">
      <dsp:nvSpPr>
        <dsp:cNvPr id="0" name=""/>
        <dsp:cNvSpPr/>
      </dsp:nvSpPr>
      <dsp:spPr>
        <a:xfrm>
          <a:off x="2426764" y="0"/>
          <a:ext cx="2177450" cy="2177781"/>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105B86-D0F1-44F7-A0B8-406D0FCA1D0A}">
      <dsp:nvSpPr>
        <dsp:cNvPr id="0" name=""/>
        <dsp:cNvSpPr/>
      </dsp:nvSpPr>
      <dsp:spPr>
        <a:xfrm>
          <a:off x="2908052" y="786245"/>
          <a:ext cx="1209967" cy="604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CN" altLang="en-US" sz="2800" kern="1200" dirty="0" smtClean="0">
              <a:latin typeface="微软雅黑" panose="020B0503020204020204" pitchFamily="34" charset="-122"/>
              <a:ea typeface="微软雅黑" panose="020B0503020204020204" pitchFamily="34" charset="-122"/>
            </a:rPr>
            <a:t>产品</a:t>
          </a:r>
          <a:endParaRPr lang="zh-CN" altLang="en-US" sz="2800" kern="1200" dirty="0">
            <a:latin typeface="微软雅黑" panose="020B0503020204020204" pitchFamily="34" charset="-122"/>
            <a:ea typeface="微软雅黑" panose="020B0503020204020204" pitchFamily="34" charset="-122"/>
          </a:endParaRPr>
        </a:p>
      </dsp:txBody>
      <dsp:txXfrm>
        <a:off x="2908052" y="786245"/>
        <a:ext cx="1209967" cy="604838"/>
      </dsp:txXfrm>
    </dsp:sp>
    <dsp:sp modelId="{BE0DFADF-6E52-4E29-BBB3-2C9C06EEAE3D}">
      <dsp:nvSpPr>
        <dsp:cNvPr id="0" name=""/>
        <dsp:cNvSpPr/>
      </dsp:nvSpPr>
      <dsp:spPr>
        <a:xfrm>
          <a:off x="1821985" y="1251296"/>
          <a:ext cx="2177450" cy="2177781"/>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073DCF-A2DD-4FC0-8934-583DBA1448ED}">
      <dsp:nvSpPr>
        <dsp:cNvPr id="0" name=""/>
        <dsp:cNvSpPr/>
      </dsp:nvSpPr>
      <dsp:spPr>
        <a:xfrm>
          <a:off x="2305726" y="2044780"/>
          <a:ext cx="1209967" cy="604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CN" altLang="en-US" sz="2800" kern="1200" dirty="0" smtClean="0">
              <a:solidFill>
                <a:srgbClr val="C00000"/>
              </a:solidFill>
              <a:latin typeface="微软雅黑" panose="020B0503020204020204" pitchFamily="34" charset="-122"/>
              <a:ea typeface="微软雅黑" panose="020B0503020204020204" pitchFamily="34" charset="-122"/>
            </a:rPr>
            <a:t>品牌</a:t>
          </a:r>
          <a:endParaRPr lang="zh-CN" altLang="en-US" sz="2800" kern="1200" dirty="0">
            <a:solidFill>
              <a:srgbClr val="C00000"/>
            </a:solidFill>
            <a:latin typeface="微软雅黑" panose="020B0503020204020204" pitchFamily="34" charset="-122"/>
            <a:ea typeface="微软雅黑" panose="020B0503020204020204" pitchFamily="34" charset="-122"/>
          </a:endParaRPr>
        </a:p>
      </dsp:txBody>
      <dsp:txXfrm>
        <a:off x="2305726" y="2044780"/>
        <a:ext cx="1209967" cy="604838"/>
      </dsp:txXfrm>
    </dsp:sp>
    <dsp:sp modelId="{2FF669A6-F3B5-49CD-AC73-3B9E7FEAB62B}">
      <dsp:nvSpPr>
        <dsp:cNvPr id="0" name=""/>
        <dsp:cNvSpPr/>
      </dsp:nvSpPr>
      <dsp:spPr>
        <a:xfrm>
          <a:off x="2581741" y="2652333"/>
          <a:ext cx="1870766" cy="1871516"/>
        </a:xfrm>
        <a:prstGeom prst="blockArc">
          <a:avLst>
            <a:gd name="adj1" fmla="val 13500000"/>
            <a:gd name="adj2" fmla="val 108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C27462-9EA5-462A-841C-2793DBAEA104}">
      <dsp:nvSpPr>
        <dsp:cNvPr id="0" name=""/>
        <dsp:cNvSpPr/>
      </dsp:nvSpPr>
      <dsp:spPr>
        <a:xfrm>
          <a:off x="2910914" y="3305124"/>
          <a:ext cx="1209967" cy="604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CN" altLang="en-US" sz="2800" kern="1200" dirty="0" smtClean="0">
              <a:latin typeface="微软雅黑" panose="020B0503020204020204" pitchFamily="34" charset="-122"/>
              <a:ea typeface="微软雅黑" panose="020B0503020204020204" pitchFamily="34" charset="-122"/>
            </a:rPr>
            <a:t>品类</a:t>
          </a:r>
          <a:endParaRPr lang="zh-CN" altLang="en-US" sz="2800" kern="1200" dirty="0">
            <a:latin typeface="微软雅黑" panose="020B0503020204020204" pitchFamily="34" charset="-122"/>
            <a:ea typeface="微软雅黑" panose="020B0503020204020204" pitchFamily="34" charset="-122"/>
          </a:endParaRPr>
        </a:p>
      </dsp:txBody>
      <dsp:txXfrm>
        <a:off x="2910914" y="3305124"/>
        <a:ext cx="1209967" cy="6048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C52523-2A84-4317-82D1-4DF278E9D8B2}">
      <dsp:nvSpPr>
        <dsp:cNvPr id="0" name=""/>
        <dsp:cNvSpPr/>
      </dsp:nvSpPr>
      <dsp:spPr>
        <a:xfrm rot="5400000">
          <a:off x="3506806" y="130656"/>
          <a:ext cx="2008628" cy="1747506"/>
        </a:xfrm>
        <a:prstGeom prst="hexagon">
          <a:avLst>
            <a:gd name="adj" fmla="val 25000"/>
            <a:gd name="vf" fmla="val 11547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zh-CN" altLang="en-US" sz="2900" kern="1200" dirty="0" smtClean="0">
              <a:latin typeface="微软雅黑" panose="020B0503020204020204" pitchFamily="34" charset="-122"/>
              <a:ea typeface="微软雅黑" panose="020B0503020204020204" pitchFamily="34" charset="-122"/>
            </a:rPr>
            <a:t>自建平台</a:t>
          </a:r>
          <a:endParaRPr lang="zh-CN" altLang="en-US" sz="2900" kern="1200" dirty="0">
            <a:latin typeface="微软雅黑" panose="020B0503020204020204" pitchFamily="34" charset="-122"/>
            <a:ea typeface="微软雅黑" panose="020B0503020204020204" pitchFamily="34" charset="-122"/>
          </a:endParaRPr>
        </a:p>
      </dsp:txBody>
      <dsp:txXfrm rot="-5400000">
        <a:off x="3909687" y="313106"/>
        <a:ext cx="1202866" cy="1382606"/>
      </dsp:txXfrm>
    </dsp:sp>
    <dsp:sp modelId="{D147C5CF-E30C-4C4C-8B2D-DDFD0E534CC7}">
      <dsp:nvSpPr>
        <dsp:cNvPr id="0" name=""/>
        <dsp:cNvSpPr/>
      </dsp:nvSpPr>
      <dsp:spPr>
        <a:xfrm>
          <a:off x="5437901" y="401821"/>
          <a:ext cx="2241629" cy="1205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zh-CN" altLang="en-US" sz="1700" kern="1200" dirty="0" smtClean="0">
              <a:latin typeface="微软雅黑" panose="020B0503020204020204" pitchFamily="34" charset="-122"/>
              <a:ea typeface="微软雅黑" panose="020B0503020204020204" pitchFamily="34" charset="-122"/>
            </a:rPr>
            <a:t>投入大量资金和人力，自建交易平台，不会合理借势</a:t>
          </a:r>
          <a:endParaRPr lang="zh-CN" altLang="en-US" sz="1700" kern="1200" dirty="0">
            <a:latin typeface="微软雅黑" panose="020B0503020204020204" pitchFamily="34" charset="-122"/>
            <a:ea typeface="微软雅黑" panose="020B0503020204020204" pitchFamily="34" charset="-122"/>
          </a:endParaRPr>
        </a:p>
      </dsp:txBody>
      <dsp:txXfrm>
        <a:off x="5437901" y="401821"/>
        <a:ext cx="2241629" cy="1205177"/>
      </dsp:txXfrm>
    </dsp:sp>
    <dsp:sp modelId="{D9B41470-5F17-47B5-B4F3-1CCF68B1DC26}">
      <dsp:nvSpPr>
        <dsp:cNvPr id="0" name=""/>
        <dsp:cNvSpPr/>
      </dsp:nvSpPr>
      <dsp:spPr>
        <a:xfrm rot="5400000">
          <a:off x="1619499" y="130656"/>
          <a:ext cx="2008628" cy="1747506"/>
        </a:xfrm>
        <a:prstGeom prst="hexagon">
          <a:avLst>
            <a:gd name="adj" fmla="val 25000"/>
            <a:gd name="vf" fmla="val 115470"/>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zh-CN" altLang="en-US" sz="3600" kern="1200">
            <a:latin typeface="微软雅黑" panose="020B0503020204020204" pitchFamily="34" charset="-122"/>
            <a:ea typeface="微软雅黑" panose="020B0503020204020204" pitchFamily="34" charset="-122"/>
          </a:endParaRPr>
        </a:p>
      </dsp:txBody>
      <dsp:txXfrm rot="-5400000">
        <a:off x="2022380" y="313106"/>
        <a:ext cx="1202866" cy="1382606"/>
      </dsp:txXfrm>
    </dsp:sp>
    <dsp:sp modelId="{0CC379DB-7816-447A-B72B-944E24CACC82}">
      <dsp:nvSpPr>
        <dsp:cNvPr id="0" name=""/>
        <dsp:cNvSpPr/>
      </dsp:nvSpPr>
      <dsp:spPr>
        <a:xfrm rot="5400000">
          <a:off x="2559537" y="1835580"/>
          <a:ext cx="2008628" cy="1747506"/>
        </a:xfrm>
        <a:prstGeom prst="hexagon">
          <a:avLst>
            <a:gd name="adj" fmla="val 25000"/>
            <a:gd name="vf" fmla="val 11547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zh-CN" altLang="en-US" sz="2900" kern="1200" dirty="0" smtClean="0">
              <a:latin typeface="微软雅黑" panose="020B0503020204020204" pitchFamily="34" charset="-122"/>
              <a:ea typeface="微软雅黑" panose="020B0503020204020204" pitchFamily="34" charset="-122"/>
            </a:rPr>
            <a:t>忽略品牌</a:t>
          </a:r>
          <a:endParaRPr lang="zh-CN" altLang="en-US" sz="2900" kern="1200" dirty="0">
            <a:latin typeface="微软雅黑" panose="020B0503020204020204" pitchFamily="34" charset="-122"/>
            <a:ea typeface="微软雅黑" panose="020B0503020204020204" pitchFamily="34" charset="-122"/>
          </a:endParaRPr>
        </a:p>
      </dsp:txBody>
      <dsp:txXfrm rot="-5400000">
        <a:off x="2962418" y="2018030"/>
        <a:ext cx="1202866" cy="1382606"/>
      </dsp:txXfrm>
    </dsp:sp>
    <dsp:sp modelId="{26C237DA-50DE-4A4B-9DB0-6B0B3F01FB5C}">
      <dsp:nvSpPr>
        <dsp:cNvPr id="0" name=""/>
        <dsp:cNvSpPr/>
      </dsp:nvSpPr>
      <dsp:spPr>
        <a:xfrm>
          <a:off x="448468" y="2106744"/>
          <a:ext cx="2169318" cy="1205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r" defTabSz="755650">
            <a:lnSpc>
              <a:spcPct val="90000"/>
            </a:lnSpc>
            <a:spcBef>
              <a:spcPct val="0"/>
            </a:spcBef>
            <a:spcAft>
              <a:spcPct val="35000"/>
            </a:spcAft>
          </a:pPr>
          <a:r>
            <a:rPr lang="zh-CN" altLang="en-US" sz="1700" kern="1200" dirty="0" smtClean="0">
              <a:latin typeface="微软雅黑" panose="020B0503020204020204" pitchFamily="34" charset="-122"/>
              <a:ea typeface="微软雅黑" panose="020B0503020204020204" pitchFamily="34" charset="-122"/>
            </a:rPr>
            <a:t>只关注种植与生产，不重视区域品牌建设，沦为原材料输出低</a:t>
          </a:r>
          <a:endParaRPr lang="zh-CN" altLang="en-US" sz="1700" kern="1200" dirty="0">
            <a:latin typeface="微软雅黑" panose="020B0503020204020204" pitchFamily="34" charset="-122"/>
            <a:ea typeface="微软雅黑" panose="020B0503020204020204" pitchFamily="34" charset="-122"/>
          </a:endParaRPr>
        </a:p>
      </dsp:txBody>
      <dsp:txXfrm>
        <a:off x="448468" y="2106744"/>
        <a:ext cx="2169318" cy="1205177"/>
      </dsp:txXfrm>
    </dsp:sp>
    <dsp:sp modelId="{A557D9F4-293A-4B6B-B5E9-D21723A3B23E}">
      <dsp:nvSpPr>
        <dsp:cNvPr id="0" name=""/>
        <dsp:cNvSpPr/>
      </dsp:nvSpPr>
      <dsp:spPr>
        <a:xfrm rot="5400000">
          <a:off x="4446844" y="1835580"/>
          <a:ext cx="2008628" cy="1747506"/>
        </a:xfrm>
        <a:prstGeom prst="hexagon">
          <a:avLst>
            <a:gd name="adj" fmla="val 25000"/>
            <a:gd name="vf" fmla="val 11547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zh-CN" altLang="en-US" sz="2900" kern="1200" dirty="0" smtClean="0">
              <a:latin typeface="微软雅黑" panose="020B0503020204020204" pitchFamily="34" charset="-122"/>
              <a:ea typeface="微软雅黑" panose="020B0503020204020204" pitchFamily="34" charset="-122"/>
            </a:rPr>
            <a:t>入戏 太深</a:t>
          </a:r>
          <a:endParaRPr lang="zh-CN" altLang="en-US" sz="2900" kern="1200" dirty="0">
            <a:latin typeface="微软雅黑" panose="020B0503020204020204" pitchFamily="34" charset="-122"/>
            <a:ea typeface="微软雅黑" panose="020B0503020204020204" pitchFamily="34" charset="-122"/>
          </a:endParaRPr>
        </a:p>
      </dsp:txBody>
      <dsp:txXfrm rot="-5400000">
        <a:off x="4849725" y="2018030"/>
        <a:ext cx="1202866" cy="1382606"/>
      </dsp:txXfrm>
    </dsp:sp>
    <dsp:sp modelId="{EA769E50-0621-4641-9CC0-4164E242D776}">
      <dsp:nvSpPr>
        <dsp:cNvPr id="0" name=""/>
        <dsp:cNvSpPr/>
      </dsp:nvSpPr>
      <dsp:spPr>
        <a:xfrm rot="5400000">
          <a:off x="3506806" y="3540503"/>
          <a:ext cx="2008628" cy="1747506"/>
        </a:xfrm>
        <a:prstGeom prst="hexagon">
          <a:avLst>
            <a:gd name="adj" fmla="val 25000"/>
            <a:gd name="vf" fmla="val 11547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zh-CN" altLang="en-US" sz="2900" kern="1200" dirty="0" smtClean="0">
              <a:latin typeface="微软雅黑" panose="020B0503020204020204" pitchFamily="34" charset="-122"/>
              <a:ea typeface="微软雅黑" panose="020B0503020204020204" pitchFamily="34" charset="-122"/>
            </a:rPr>
            <a:t>面子工程</a:t>
          </a:r>
          <a:endParaRPr lang="zh-CN" altLang="en-US" sz="2900" kern="1200" dirty="0">
            <a:latin typeface="微软雅黑" panose="020B0503020204020204" pitchFamily="34" charset="-122"/>
            <a:ea typeface="微软雅黑" panose="020B0503020204020204" pitchFamily="34" charset="-122"/>
          </a:endParaRPr>
        </a:p>
      </dsp:txBody>
      <dsp:txXfrm rot="-5400000">
        <a:off x="3909687" y="3722953"/>
        <a:ext cx="1202866" cy="1382606"/>
      </dsp:txXfrm>
    </dsp:sp>
    <dsp:sp modelId="{94AC4A38-6CC9-4646-90D7-566652732674}">
      <dsp:nvSpPr>
        <dsp:cNvPr id="0" name=""/>
        <dsp:cNvSpPr/>
      </dsp:nvSpPr>
      <dsp:spPr>
        <a:xfrm>
          <a:off x="5437901" y="3811668"/>
          <a:ext cx="2241629" cy="1205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zh-CN" altLang="en-US" sz="1700" kern="1200" dirty="0" smtClean="0">
              <a:latin typeface="微软雅黑" panose="020B0503020204020204" pitchFamily="34" charset="-122"/>
              <a:ea typeface="微软雅黑" panose="020B0503020204020204" pitchFamily="34" charset="-122"/>
            </a:rPr>
            <a:t>只做样板和宣传，不干实事，或者不能因地制宜，因势利导</a:t>
          </a:r>
          <a:endParaRPr lang="zh-CN" altLang="en-US" sz="1700" kern="1200" dirty="0">
            <a:latin typeface="微软雅黑" panose="020B0503020204020204" pitchFamily="34" charset="-122"/>
            <a:ea typeface="微软雅黑" panose="020B0503020204020204" pitchFamily="34" charset="-122"/>
          </a:endParaRPr>
        </a:p>
      </dsp:txBody>
      <dsp:txXfrm>
        <a:off x="5437901" y="3811668"/>
        <a:ext cx="2241629" cy="1205177"/>
      </dsp:txXfrm>
    </dsp:sp>
    <dsp:sp modelId="{7BAFD8A8-8B8D-415C-9214-95F5A5BCAAB5}">
      <dsp:nvSpPr>
        <dsp:cNvPr id="0" name=""/>
        <dsp:cNvSpPr/>
      </dsp:nvSpPr>
      <dsp:spPr>
        <a:xfrm rot="5400000">
          <a:off x="1619499" y="3540503"/>
          <a:ext cx="2008628" cy="1747506"/>
        </a:xfrm>
        <a:prstGeom prst="hexagon">
          <a:avLst>
            <a:gd name="adj" fmla="val 25000"/>
            <a:gd name="vf" fmla="val 115470"/>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zh-CN" altLang="en-US" sz="3600" kern="1200">
            <a:latin typeface="微软雅黑" panose="020B0503020204020204" pitchFamily="34" charset="-122"/>
            <a:ea typeface="微软雅黑" panose="020B0503020204020204" pitchFamily="34" charset="-122"/>
          </a:endParaRPr>
        </a:p>
      </dsp:txBody>
      <dsp:txXfrm rot="-5400000">
        <a:off x="2022380" y="3722953"/>
        <a:ext cx="1202866" cy="13826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23ADA2-905C-4621-A0DA-3EE86479A928}">
      <dsp:nvSpPr>
        <dsp:cNvPr id="0" name=""/>
        <dsp:cNvSpPr/>
      </dsp:nvSpPr>
      <dsp:spPr>
        <a:xfrm>
          <a:off x="1588350" y="2174771"/>
          <a:ext cx="1465053" cy="1465053"/>
        </a:xfrm>
        <a:prstGeom prst="ellipse">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altLang="zh-CN" sz="3500" kern="1200" dirty="0" smtClean="0">
              <a:latin typeface="微软雅黑" panose="020B0503020204020204" pitchFamily="34" charset="-122"/>
              <a:ea typeface="微软雅黑" panose="020B0503020204020204" pitchFamily="34" charset="-122"/>
            </a:rPr>
            <a:t>20</a:t>
          </a:r>
          <a:r>
            <a:rPr lang="zh-CN" altLang="en-US" sz="3500" kern="1200" dirty="0" smtClean="0">
              <a:latin typeface="微软雅黑" panose="020B0503020204020204" pitchFamily="34" charset="-122"/>
              <a:ea typeface="微软雅黑" panose="020B0503020204020204" pitchFamily="34" charset="-122"/>
            </a:rPr>
            <a:t>亿</a:t>
          </a:r>
          <a:endParaRPr lang="zh-CN" altLang="en-US" sz="3500" kern="1200" dirty="0">
            <a:latin typeface="微软雅黑" panose="020B0503020204020204" pitchFamily="34" charset="-122"/>
            <a:ea typeface="微软雅黑" panose="020B0503020204020204" pitchFamily="34" charset="-122"/>
          </a:endParaRPr>
        </a:p>
      </dsp:txBody>
      <dsp:txXfrm>
        <a:off x="1802902" y="2389323"/>
        <a:ext cx="1035949" cy="1035949"/>
      </dsp:txXfrm>
    </dsp:sp>
    <dsp:sp modelId="{2AB8379E-13D7-48E9-B1AC-A009D2FD1A87}">
      <dsp:nvSpPr>
        <dsp:cNvPr id="0" name=""/>
        <dsp:cNvSpPr/>
      </dsp:nvSpPr>
      <dsp:spPr>
        <a:xfrm rot="12900000">
          <a:off x="591344" y="1900591"/>
          <a:ext cx="1179921" cy="417540"/>
        </a:xfrm>
        <a:prstGeom prst="lef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4CDFCB7F-0E21-4CBC-B345-FB9293F393E6}">
      <dsp:nvSpPr>
        <dsp:cNvPr id="0" name=""/>
        <dsp:cNvSpPr/>
      </dsp:nvSpPr>
      <dsp:spPr>
        <a:xfrm>
          <a:off x="2137" y="1214253"/>
          <a:ext cx="1391801" cy="1113440"/>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zh-CN" altLang="en-US" sz="2400" kern="1200" dirty="0" smtClean="0">
              <a:latin typeface="微软雅黑" panose="020B0503020204020204" pitchFamily="34" charset="-122"/>
              <a:ea typeface="微软雅黑" panose="020B0503020204020204" pitchFamily="34" charset="-122"/>
            </a:rPr>
            <a:t>物流    配送</a:t>
          </a:r>
          <a:endParaRPr lang="zh-CN" altLang="en-US" sz="2400" kern="1200" dirty="0">
            <a:latin typeface="微软雅黑" panose="020B0503020204020204" pitchFamily="34" charset="-122"/>
            <a:ea typeface="微软雅黑" panose="020B0503020204020204" pitchFamily="34" charset="-122"/>
          </a:endParaRPr>
        </a:p>
      </dsp:txBody>
      <dsp:txXfrm>
        <a:off x="34749" y="1246865"/>
        <a:ext cx="1326577" cy="1048216"/>
      </dsp:txXfrm>
    </dsp:sp>
    <dsp:sp modelId="{B2511547-5C5C-46DE-A423-80703A6AEA8C}">
      <dsp:nvSpPr>
        <dsp:cNvPr id="0" name=""/>
        <dsp:cNvSpPr/>
      </dsp:nvSpPr>
      <dsp:spPr>
        <a:xfrm rot="16200000">
          <a:off x="1730916" y="1307367"/>
          <a:ext cx="1179921" cy="417540"/>
        </a:xfrm>
        <a:prstGeom prst="lef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05BF5B5C-0218-454B-84AD-393E7274A013}">
      <dsp:nvSpPr>
        <dsp:cNvPr id="0" name=""/>
        <dsp:cNvSpPr/>
      </dsp:nvSpPr>
      <dsp:spPr>
        <a:xfrm>
          <a:off x="1624976" y="369456"/>
          <a:ext cx="1391801" cy="1113440"/>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zh-CN" altLang="en-US" sz="2400" kern="1200" dirty="0" smtClean="0">
              <a:latin typeface="微软雅黑" panose="020B0503020204020204" pitchFamily="34" charset="-122"/>
              <a:ea typeface="微软雅黑" panose="020B0503020204020204" pitchFamily="34" charset="-122"/>
            </a:rPr>
            <a:t>公共    服务</a:t>
          </a:r>
          <a:endParaRPr lang="zh-CN" altLang="en-US" sz="2400" kern="1200" dirty="0">
            <a:latin typeface="微软雅黑" panose="020B0503020204020204" pitchFamily="34" charset="-122"/>
            <a:ea typeface="微软雅黑" panose="020B0503020204020204" pitchFamily="34" charset="-122"/>
          </a:endParaRPr>
        </a:p>
      </dsp:txBody>
      <dsp:txXfrm>
        <a:off x="1657588" y="402068"/>
        <a:ext cx="1326577" cy="1048216"/>
      </dsp:txXfrm>
    </dsp:sp>
    <dsp:sp modelId="{6A8A8DBD-AA93-4C65-8413-0FACC82F3A9F}">
      <dsp:nvSpPr>
        <dsp:cNvPr id="0" name=""/>
        <dsp:cNvSpPr/>
      </dsp:nvSpPr>
      <dsp:spPr>
        <a:xfrm rot="19500000">
          <a:off x="2870488" y="1900591"/>
          <a:ext cx="1179921" cy="417540"/>
        </a:xfrm>
        <a:prstGeom prst="lef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575C27D7-CC55-4A3D-A67A-38524B6BA903}">
      <dsp:nvSpPr>
        <dsp:cNvPr id="0" name=""/>
        <dsp:cNvSpPr/>
      </dsp:nvSpPr>
      <dsp:spPr>
        <a:xfrm>
          <a:off x="3247816" y="1214253"/>
          <a:ext cx="1391801" cy="1113440"/>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zh-CN" altLang="en-US" sz="2400" kern="1200" dirty="0" smtClean="0">
              <a:latin typeface="微软雅黑" panose="020B0503020204020204" pitchFamily="34" charset="-122"/>
              <a:ea typeface="微软雅黑" panose="020B0503020204020204" pitchFamily="34" charset="-122"/>
            </a:rPr>
            <a:t>电商    培训</a:t>
          </a:r>
          <a:endParaRPr lang="zh-CN" altLang="en-US" sz="2400" kern="1200" dirty="0">
            <a:latin typeface="微软雅黑" panose="020B0503020204020204" pitchFamily="34" charset="-122"/>
            <a:ea typeface="微软雅黑" panose="020B0503020204020204" pitchFamily="34" charset="-122"/>
          </a:endParaRPr>
        </a:p>
      </dsp:txBody>
      <dsp:txXfrm>
        <a:off x="3280428" y="1246865"/>
        <a:ext cx="1326577" cy="104821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B9AF5D-0F19-4AAB-BE94-835DEDEBE8CC}">
      <dsp:nvSpPr>
        <dsp:cNvPr id="0" name=""/>
        <dsp:cNvSpPr/>
      </dsp:nvSpPr>
      <dsp:spPr>
        <a:xfrm>
          <a:off x="1445304" y="0"/>
          <a:ext cx="3925827" cy="1570331"/>
        </a:xfrm>
        <a:prstGeom prst="leftRightRibb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71B265-8180-47D2-B35A-A90A46F55A1B}">
      <dsp:nvSpPr>
        <dsp:cNvPr id="0" name=""/>
        <dsp:cNvSpPr/>
      </dsp:nvSpPr>
      <dsp:spPr>
        <a:xfrm>
          <a:off x="1916404" y="274807"/>
          <a:ext cx="1295523" cy="76946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6012" rIns="0" bIns="102870" numCol="1" spcCol="1270" anchor="ctr" anchorCtr="0">
          <a:noAutofit/>
        </a:bodyPr>
        <a:lstStyle/>
        <a:p>
          <a:pPr lvl="0" algn="ctr" defTabSz="1200150">
            <a:lnSpc>
              <a:spcPct val="90000"/>
            </a:lnSpc>
            <a:spcBef>
              <a:spcPct val="0"/>
            </a:spcBef>
            <a:spcAft>
              <a:spcPct val="35000"/>
            </a:spcAft>
          </a:pPr>
          <a:r>
            <a:rPr lang="zh-CN" altLang="en-US" sz="2700" kern="1200" dirty="0" smtClean="0">
              <a:latin typeface="微软雅黑" panose="020B0503020204020204" pitchFamily="34" charset="-122"/>
              <a:ea typeface="微软雅黑" panose="020B0503020204020204" pitchFamily="34" charset="-122"/>
            </a:rPr>
            <a:t>对内</a:t>
          </a:r>
          <a:endParaRPr lang="zh-CN" altLang="en-US" sz="2700" kern="1200" dirty="0">
            <a:latin typeface="微软雅黑" panose="020B0503020204020204" pitchFamily="34" charset="-122"/>
            <a:ea typeface="微软雅黑" panose="020B0503020204020204" pitchFamily="34" charset="-122"/>
          </a:endParaRPr>
        </a:p>
      </dsp:txBody>
      <dsp:txXfrm>
        <a:off x="1916404" y="274807"/>
        <a:ext cx="1295523" cy="769462"/>
      </dsp:txXfrm>
    </dsp:sp>
    <dsp:sp modelId="{4DFE709C-5E36-4A9D-A798-186E8FAEE608}">
      <dsp:nvSpPr>
        <dsp:cNvPr id="0" name=""/>
        <dsp:cNvSpPr/>
      </dsp:nvSpPr>
      <dsp:spPr>
        <a:xfrm>
          <a:off x="3408218" y="526060"/>
          <a:ext cx="1531072" cy="76946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6012" rIns="0" bIns="102870" numCol="1" spcCol="1270" anchor="ctr" anchorCtr="0">
          <a:noAutofit/>
        </a:bodyPr>
        <a:lstStyle/>
        <a:p>
          <a:pPr lvl="0" algn="ctr" defTabSz="1200150">
            <a:lnSpc>
              <a:spcPct val="90000"/>
            </a:lnSpc>
            <a:spcBef>
              <a:spcPct val="0"/>
            </a:spcBef>
            <a:spcAft>
              <a:spcPct val="35000"/>
            </a:spcAft>
          </a:pPr>
          <a:r>
            <a:rPr lang="zh-CN" altLang="en-US" sz="2700" kern="1200" dirty="0" smtClean="0">
              <a:latin typeface="微软雅黑" panose="020B0503020204020204" pitchFamily="34" charset="-122"/>
              <a:ea typeface="微软雅黑" panose="020B0503020204020204" pitchFamily="34" charset="-122"/>
            </a:rPr>
            <a:t>对外</a:t>
          </a:r>
          <a:endParaRPr lang="zh-CN" altLang="en-US" sz="2700" kern="1200" dirty="0">
            <a:latin typeface="微软雅黑" panose="020B0503020204020204" pitchFamily="34" charset="-122"/>
            <a:ea typeface="微软雅黑" panose="020B0503020204020204" pitchFamily="34" charset="-122"/>
          </a:endParaRPr>
        </a:p>
      </dsp:txBody>
      <dsp:txXfrm>
        <a:off x="3408218" y="526060"/>
        <a:ext cx="1531072" cy="76946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A6FC7E-D97B-419A-A9A0-5A386297705D}">
      <dsp:nvSpPr>
        <dsp:cNvPr id="0" name=""/>
        <dsp:cNvSpPr/>
      </dsp:nvSpPr>
      <dsp:spPr>
        <a:xfrm>
          <a:off x="2646153" y="1208549"/>
          <a:ext cx="3010771" cy="3010771"/>
        </a:xfrm>
        <a:prstGeom prst="ellipse">
          <a:avLst/>
        </a:prstGeom>
        <a:solidFill>
          <a:schemeClr val="accent2">
            <a:lumMod val="75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6040" tIns="66040" rIns="66040" bIns="66040" numCol="1" spcCol="1270" anchor="ctr" anchorCtr="0">
          <a:noAutofit/>
        </a:bodyPr>
        <a:lstStyle/>
        <a:p>
          <a:pPr lvl="0" algn="ctr" defTabSz="2311400">
            <a:lnSpc>
              <a:spcPct val="90000"/>
            </a:lnSpc>
            <a:spcBef>
              <a:spcPct val="0"/>
            </a:spcBef>
            <a:spcAft>
              <a:spcPct val="35000"/>
            </a:spcAft>
          </a:pPr>
          <a:r>
            <a:rPr lang="zh-CN" altLang="en-US" sz="5200" kern="1200" dirty="0" smtClean="0">
              <a:latin typeface="微软雅黑" panose="020B0503020204020204" pitchFamily="34" charset="-122"/>
              <a:ea typeface="微软雅黑" panose="020B0503020204020204" pitchFamily="34" charset="-122"/>
            </a:rPr>
            <a:t>组织化</a:t>
          </a:r>
          <a:endParaRPr lang="zh-CN" altLang="en-US" sz="5200" kern="1200" dirty="0">
            <a:latin typeface="微软雅黑" panose="020B0503020204020204" pitchFamily="34" charset="-122"/>
            <a:ea typeface="微软雅黑" panose="020B0503020204020204" pitchFamily="34" charset="-122"/>
          </a:endParaRPr>
        </a:p>
      </dsp:txBody>
      <dsp:txXfrm>
        <a:off x="3087070" y="1649466"/>
        <a:ext cx="2128937" cy="2128937"/>
      </dsp:txXfrm>
    </dsp:sp>
    <dsp:sp modelId="{56A6C94E-4BA0-47D8-9FDE-63FA470F0BCD}">
      <dsp:nvSpPr>
        <dsp:cNvPr id="0" name=""/>
        <dsp:cNvSpPr/>
      </dsp:nvSpPr>
      <dsp:spPr>
        <a:xfrm>
          <a:off x="3398846" y="537"/>
          <a:ext cx="1505385" cy="1505385"/>
        </a:xfrm>
        <a:prstGeom prst="ellipse">
          <a:avLst/>
        </a:prstGeom>
        <a:solidFill>
          <a:schemeClr val="accent6">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zh-CN" altLang="en-US" sz="2600" kern="1200" dirty="0" smtClean="0">
              <a:latin typeface="微软雅黑" panose="020B0503020204020204" pitchFamily="34" charset="-122"/>
              <a:ea typeface="微软雅黑" panose="020B0503020204020204" pitchFamily="34" charset="-122"/>
            </a:rPr>
            <a:t>电商化</a:t>
          </a:r>
          <a:endParaRPr lang="zh-CN" altLang="en-US" sz="2600" kern="1200" dirty="0">
            <a:latin typeface="微软雅黑" panose="020B0503020204020204" pitchFamily="34" charset="-122"/>
            <a:ea typeface="微软雅黑" panose="020B0503020204020204" pitchFamily="34" charset="-122"/>
          </a:endParaRPr>
        </a:p>
      </dsp:txBody>
      <dsp:txXfrm>
        <a:off x="3619305" y="220996"/>
        <a:ext cx="1064467" cy="1064467"/>
      </dsp:txXfrm>
    </dsp:sp>
    <dsp:sp modelId="{0C6AAAF6-5D31-42E7-B9E2-FD2C624A9801}">
      <dsp:nvSpPr>
        <dsp:cNvPr id="0" name=""/>
        <dsp:cNvSpPr/>
      </dsp:nvSpPr>
      <dsp:spPr>
        <a:xfrm>
          <a:off x="5359550" y="1961242"/>
          <a:ext cx="1505385" cy="1505385"/>
        </a:xfrm>
        <a:prstGeom prst="ellipse">
          <a:avLst/>
        </a:prstGeom>
        <a:solidFill>
          <a:schemeClr val="accent6">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zh-CN" altLang="en-US" sz="2600" kern="1200" dirty="0" smtClean="0">
              <a:latin typeface="微软雅黑" panose="020B0503020204020204" pitchFamily="34" charset="-122"/>
              <a:ea typeface="微软雅黑" panose="020B0503020204020204" pitchFamily="34" charset="-122"/>
            </a:rPr>
            <a:t>商品化</a:t>
          </a:r>
          <a:endParaRPr lang="zh-CN" altLang="en-US" sz="2600" kern="1200" dirty="0">
            <a:latin typeface="微软雅黑" panose="020B0503020204020204" pitchFamily="34" charset="-122"/>
            <a:ea typeface="微软雅黑" panose="020B0503020204020204" pitchFamily="34" charset="-122"/>
          </a:endParaRPr>
        </a:p>
      </dsp:txBody>
      <dsp:txXfrm>
        <a:off x="5580009" y="2181701"/>
        <a:ext cx="1064467" cy="1064467"/>
      </dsp:txXfrm>
    </dsp:sp>
    <dsp:sp modelId="{FCFACE4D-9106-4818-9074-EF6B65E7997D}">
      <dsp:nvSpPr>
        <dsp:cNvPr id="0" name=""/>
        <dsp:cNvSpPr/>
      </dsp:nvSpPr>
      <dsp:spPr>
        <a:xfrm>
          <a:off x="3398846" y="3921946"/>
          <a:ext cx="1505385" cy="1505385"/>
        </a:xfrm>
        <a:prstGeom prst="ellipse">
          <a:avLst/>
        </a:prstGeom>
        <a:solidFill>
          <a:schemeClr val="accent6">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zh-CN" altLang="en-US" sz="2600" kern="1200" dirty="0" smtClean="0">
              <a:latin typeface="微软雅黑" panose="020B0503020204020204" pitchFamily="34" charset="-122"/>
              <a:ea typeface="微软雅黑" panose="020B0503020204020204" pitchFamily="34" charset="-122"/>
            </a:rPr>
            <a:t>品牌化</a:t>
          </a:r>
          <a:endParaRPr lang="zh-CN" altLang="en-US" sz="2600" kern="1200" dirty="0">
            <a:latin typeface="微软雅黑" panose="020B0503020204020204" pitchFamily="34" charset="-122"/>
            <a:ea typeface="微软雅黑" panose="020B0503020204020204" pitchFamily="34" charset="-122"/>
          </a:endParaRPr>
        </a:p>
      </dsp:txBody>
      <dsp:txXfrm>
        <a:off x="3619305" y="4142405"/>
        <a:ext cx="1064467" cy="1064467"/>
      </dsp:txXfrm>
    </dsp:sp>
    <dsp:sp modelId="{BC539789-67FB-440A-B823-9FD87A2CA71F}">
      <dsp:nvSpPr>
        <dsp:cNvPr id="0" name=""/>
        <dsp:cNvSpPr/>
      </dsp:nvSpPr>
      <dsp:spPr>
        <a:xfrm>
          <a:off x="1438141" y="1961242"/>
          <a:ext cx="1505385" cy="1505385"/>
        </a:xfrm>
        <a:prstGeom prst="ellipse">
          <a:avLst/>
        </a:prstGeom>
        <a:solidFill>
          <a:schemeClr val="accent6">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zh-CN" altLang="en-US" sz="2600" kern="1200" dirty="0" smtClean="0">
              <a:latin typeface="微软雅黑" panose="020B0503020204020204" pitchFamily="34" charset="-122"/>
              <a:ea typeface="微软雅黑" panose="020B0503020204020204" pitchFamily="34" charset="-122"/>
            </a:rPr>
            <a:t>金融化</a:t>
          </a:r>
          <a:endParaRPr lang="zh-CN" altLang="en-US" sz="2600" kern="1200" dirty="0">
            <a:latin typeface="微软雅黑" panose="020B0503020204020204" pitchFamily="34" charset="-122"/>
            <a:ea typeface="微软雅黑" panose="020B0503020204020204" pitchFamily="34" charset="-122"/>
          </a:endParaRPr>
        </a:p>
      </dsp:txBody>
      <dsp:txXfrm>
        <a:off x="1658600" y="2181701"/>
        <a:ext cx="1064467" cy="106446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0.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9.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0.83153</cdr:x>
      <cdr:y>0.84195</cdr:y>
    </cdr:from>
    <cdr:to>
      <cdr:x>0.96138</cdr:x>
      <cdr:y>0.9221</cdr:y>
    </cdr:to>
    <cdr:sp macro="" textlink="">
      <cdr:nvSpPr>
        <cdr:cNvPr id="2" name="圆角矩形 1"/>
        <cdr:cNvSpPr/>
      </cdr:nvSpPr>
      <cdr:spPr>
        <a:xfrm xmlns:a="http://schemas.openxmlformats.org/drawingml/2006/main">
          <a:off x="4300220" y="3902666"/>
          <a:ext cx="671512" cy="371475"/>
        </a:xfrm>
        <a:prstGeom xmlns:a="http://schemas.openxmlformats.org/drawingml/2006/main" prst="roundRect">
          <a:avLst/>
        </a:prstGeom>
        <a:solidFill xmlns:a="http://schemas.openxmlformats.org/drawingml/2006/main">
          <a:schemeClr val="accent6">
            <a:lumMod val="60000"/>
            <a:lumOff val="40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zh-CN" altLang="en-US" sz="1400" dirty="0" smtClean="0">
              <a:solidFill>
                <a:schemeClr val="tx2">
                  <a:lumMod val="75000"/>
                </a:schemeClr>
              </a:solidFill>
              <a:latin typeface="微软雅黑" panose="020B0503020204020204" pitchFamily="34" charset="-122"/>
              <a:ea typeface="微软雅黑" panose="020B0503020204020204" pitchFamily="34" charset="-122"/>
            </a:rPr>
            <a:t>快递</a:t>
          </a:r>
          <a:endParaRPr lang="zh-CN" sz="1400" dirty="0">
            <a:solidFill>
              <a:schemeClr val="tx2">
                <a:lumMod val="75000"/>
              </a:schemeClr>
            </a:solidFill>
            <a:latin typeface="微软雅黑" panose="020B0503020204020204" pitchFamily="34" charset="-122"/>
            <a:ea typeface="微软雅黑" panose="020B0503020204020204" pitchFamily="34" charset="-122"/>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F17685-F118-4ED7-BC25-4A5EB6162065}" type="datetimeFigureOut">
              <a:rPr lang="zh-CN" altLang="en-US" smtClean="0"/>
              <a:pPr/>
              <a:t>2015/5/27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2622AA-9FF2-4330-976B-13EE031BC84B}" type="slidenum">
              <a:rPr lang="zh-CN" altLang="en-US" smtClean="0"/>
              <a:pPr/>
              <a:t>‹#›</a:t>
            </a:fld>
            <a:endParaRPr lang="zh-CN" altLang="en-US"/>
          </a:p>
        </p:txBody>
      </p:sp>
    </p:spTree>
    <p:extLst>
      <p:ext uri="{BB962C8B-B14F-4D97-AF65-F5344CB8AC3E}">
        <p14:creationId xmlns:p14="http://schemas.microsoft.com/office/powerpoint/2010/main" xmlns="" val="126473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t.linkshop.com.cn/kindex_id_1472.aspx"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latin typeface="微软雅黑" panose="020B0503020204020204" pitchFamily="34" charset="-122"/>
                <a:ea typeface="微软雅黑" panose="020B0503020204020204" pitchFamily="34" charset="-122"/>
              </a:rPr>
              <a:t>12</a:t>
            </a:r>
            <a:r>
              <a:rPr lang="zh-CN" altLang="en-US" dirty="0" smtClean="0">
                <a:latin typeface="微软雅黑" panose="020B0503020204020204" pitchFamily="34" charset="-122"/>
                <a:ea typeface="微软雅黑" panose="020B0503020204020204" pitchFamily="34" charset="-122"/>
              </a:rPr>
              <a:t>年淘宝网</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含天猫</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上注册地在农村</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含县</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的网店数为</a:t>
            </a:r>
            <a:r>
              <a:rPr lang="en-US" altLang="zh-CN" dirty="0" smtClean="0">
                <a:latin typeface="微软雅黑" panose="020B0503020204020204" pitchFamily="34" charset="-122"/>
                <a:ea typeface="微软雅黑" panose="020B0503020204020204" pitchFamily="34" charset="-122"/>
              </a:rPr>
              <a:t>163.26</a:t>
            </a:r>
            <a:r>
              <a:rPr lang="zh-CN" altLang="en-US" dirty="0" smtClean="0">
                <a:latin typeface="微软雅黑" panose="020B0503020204020204" pitchFamily="34" charset="-122"/>
                <a:ea typeface="微软雅黑" panose="020B0503020204020204" pitchFamily="34" charset="-122"/>
              </a:rPr>
              <a:t>万个，其中在村、镇一级的淘宝网店总数已经达到</a:t>
            </a:r>
            <a:r>
              <a:rPr lang="en-US" altLang="zh-CN" dirty="0" smtClean="0">
                <a:latin typeface="微软雅黑" panose="020B0503020204020204" pitchFamily="34" charset="-122"/>
                <a:ea typeface="微软雅黑" panose="020B0503020204020204" pitchFamily="34" charset="-122"/>
              </a:rPr>
              <a:t>59.57</a:t>
            </a:r>
            <a:r>
              <a:rPr lang="zh-CN" altLang="en-US" dirty="0" smtClean="0">
                <a:latin typeface="微软雅黑" panose="020B0503020204020204" pitchFamily="34" charset="-122"/>
                <a:ea typeface="微软雅黑" panose="020B0503020204020204" pitchFamily="34" charset="-122"/>
              </a:rPr>
              <a:t>万个，经营农产品的网店超过</a:t>
            </a:r>
            <a:r>
              <a:rPr lang="en-US" altLang="zh-CN" dirty="0" smtClean="0">
                <a:latin typeface="微软雅黑" panose="020B0503020204020204" pitchFamily="34" charset="-122"/>
                <a:ea typeface="微软雅黑" panose="020B0503020204020204" pitchFamily="34" charset="-122"/>
              </a:rPr>
              <a:t>26.06</a:t>
            </a:r>
            <a:r>
              <a:rPr lang="zh-CN" altLang="en-US" dirty="0" smtClean="0">
                <a:latin typeface="微软雅黑" panose="020B0503020204020204" pitchFamily="34" charset="-122"/>
                <a:ea typeface="微软雅黑" panose="020B0503020204020204" pitchFamily="34" charset="-122"/>
              </a:rPr>
              <a:t>万家，</a:t>
            </a:r>
            <a:endParaRPr lang="en-US" altLang="zh-CN" dirty="0" smtClean="0">
              <a:latin typeface="微软雅黑" panose="020B0503020204020204" pitchFamily="34" charset="-122"/>
              <a:ea typeface="微软雅黑" panose="020B0503020204020204" pitchFamily="34" charset="-122"/>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latin typeface="微软雅黑" panose="020B0503020204020204" pitchFamily="34" charset="-122"/>
                <a:ea typeface="微软雅黑" panose="020B0503020204020204" pitchFamily="34" charset="-122"/>
              </a:rPr>
              <a:t>2014</a:t>
            </a:r>
            <a:r>
              <a:rPr lang="zh-CN" altLang="en-US" sz="1200" dirty="0" smtClean="0">
                <a:latin typeface="微软雅黑" panose="020B0503020204020204" pitchFamily="34" charset="-122"/>
                <a:ea typeface="微软雅黑" panose="020B0503020204020204" pitchFamily="34" charset="-122"/>
              </a:rPr>
              <a:t>年国家商务部和财政部共同发起“电子商务进农村”项目，以农村流通现代化为目标，促进农村现代市场体系进一步完善。</a:t>
            </a:r>
          </a:p>
        </p:txBody>
      </p:sp>
      <p:sp>
        <p:nvSpPr>
          <p:cNvPr id="4" name="灯片编号占位符 3"/>
          <p:cNvSpPr>
            <a:spLocks noGrp="1"/>
          </p:cNvSpPr>
          <p:nvPr>
            <p:ph type="sldNum" sz="quarter" idx="10"/>
          </p:nvPr>
        </p:nvSpPr>
        <p:spPr/>
        <p:txBody>
          <a:bodyPr/>
          <a:lstStyle/>
          <a:p>
            <a:fld id="{032622AA-9FF2-4330-976B-13EE031BC84B}" type="slidenum">
              <a:rPr lang="zh-CN" altLang="en-US" smtClean="0"/>
              <a:pPr/>
              <a:t>4</a:t>
            </a:fld>
            <a:endParaRPr lang="zh-CN" altLang="en-US"/>
          </a:p>
        </p:txBody>
      </p:sp>
    </p:spTree>
    <p:extLst>
      <p:ext uri="{BB962C8B-B14F-4D97-AF65-F5344CB8AC3E}">
        <p14:creationId xmlns:p14="http://schemas.microsoft.com/office/powerpoint/2010/main" xmlns="" val="2100831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10%</a:t>
            </a:r>
            <a:r>
              <a:rPr lang="zh-CN" altLang="en-US" dirty="0" smtClean="0"/>
              <a:t>、</a:t>
            </a:r>
            <a:r>
              <a:rPr lang="en-US" altLang="zh-CN" dirty="0" smtClean="0"/>
              <a:t>100</a:t>
            </a:r>
            <a:r>
              <a:rPr lang="zh-CN" altLang="en-US" dirty="0" smtClean="0"/>
              <a:t>家、</a:t>
            </a:r>
            <a:r>
              <a:rPr lang="en-US" altLang="zh-CN" dirty="0" smtClean="0"/>
              <a:t>1000</a:t>
            </a:r>
            <a:r>
              <a:rPr lang="zh-CN" altLang="en-US" dirty="0" smtClean="0"/>
              <a:t>万</a:t>
            </a:r>
            <a:endParaRPr lang="zh-CN" altLang="en-US" dirty="0"/>
          </a:p>
        </p:txBody>
      </p:sp>
      <p:sp>
        <p:nvSpPr>
          <p:cNvPr id="4" name="灯片编号占位符 3"/>
          <p:cNvSpPr>
            <a:spLocks noGrp="1"/>
          </p:cNvSpPr>
          <p:nvPr>
            <p:ph type="sldNum" sz="quarter" idx="10"/>
          </p:nvPr>
        </p:nvSpPr>
        <p:spPr/>
        <p:txBody>
          <a:bodyPr/>
          <a:lstStyle/>
          <a:p>
            <a:fld id="{032622AA-9FF2-4330-976B-13EE031BC84B}" type="slidenum">
              <a:rPr lang="zh-CN" altLang="en-US" smtClean="0"/>
              <a:pPr/>
              <a:t>5</a:t>
            </a:fld>
            <a:endParaRPr lang="zh-CN" altLang="en-US"/>
          </a:p>
        </p:txBody>
      </p:sp>
    </p:spTree>
    <p:extLst>
      <p:ext uri="{BB962C8B-B14F-4D97-AF65-F5344CB8AC3E}">
        <p14:creationId xmlns:p14="http://schemas.microsoft.com/office/powerpoint/2010/main" xmlns="" val="1837183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smtClean="0">
                <a:solidFill>
                  <a:schemeClr val="tx1"/>
                </a:solidFill>
                <a:effectLst/>
                <a:latin typeface="+mn-lt"/>
                <a:ea typeface="+mn-ea"/>
                <a:cs typeface="+mn-cs"/>
              </a:rPr>
              <a:t>在于农村的网民数量在不断的攀升，在</a:t>
            </a:r>
            <a:r>
              <a:rPr lang="en-US" altLang="zh-CN" sz="1200" b="0" i="0" kern="1200" dirty="0" smtClean="0">
                <a:solidFill>
                  <a:schemeClr val="tx1"/>
                </a:solidFill>
                <a:effectLst/>
                <a:latin typeface="+mn-lt"/>
                <a:ea typeface="+mn-ea"/>
                <a:cs typeface="+mn-cs"/>
              </a:rPr>
              <a:t>2013</a:t>
            </a:r>
            <a:r>
              <a:rPr lang="zh-CN" altLang="en-US" sz="1200" b="0" i="0" kern="1200" dirty="0" smtClean="0">
                <a:solidFill>
                  <a:schemeClr val="tx1"/>
                </a:solidFill>
                <a:effectLst/>
                <a:latin typeface="+mn-lt"/>
                <a:ea typeface="+mn-ea"/>
                <a:cs typeface="+mn-cs"/>
              </a:rPr>
              <a:t>年根据调查已经达到了</a:t>
            </a:r>
            <a:r>
              <a:rPr lang="en-US" altLang="zh-CN" sz="1200" b="0" i="0" kern="1200" dirty="0" smtClean="0">
                <a:solidFill>
                  <a:schemeClr val="tx1"/>
                </a:solidFill>
                <a:effectLst/>
                <a:latin typeface="+mn-lt"/>
                <a:ea typeface="+mn-ea"/>
                <a:cs typeface="+mn-cs"/>
              </a:rPr>
              <a:t>1.77</a:t>
            </a:r>
            <a:r>
              <a:rPr lang="zh-CN" altLang="en-US" sz="1200" b="0" i="0" kern="1200" dirty="0" smtClean="0">
                <a:solidFill>
                  <a:schemeClr val="tx1"/>
                </a:solidFill>
                <a:effectLst/>
                <a:latin typeface="+mn-lt"/>
                <a:ea typeface="+mn-ea"/>
                <a:cs typeface="+mn-cs"/>
              </a:rPr>
              <a:t>亿，占比网络人数达到</a:t>
            </a:r>
            <a:r>
              <a:rPr lang="en-US" altLang="zh-CN" sz="1200" b="0" i="0" kern="1200" dirty="0" smtClean="0">
                <a:solidFill>
                  <a:schemeClr val="tx1"/>
                </a:solidFill>
                <a:effectLst/>
                <a:latin typeface="+mn-lt"/>
                <a:ea typeface="+mn-ea"/>
                <a:cs typeface="+mn-cs"/>
              </a:rPr>
              <a:t>28.6%</a:t>
            </a:r>
            <a:r>
              <a:rPr lang="zh-CN" altLang="en-US" sz="1200" b="0" i="0" kern="1200" dirty="0" smtClean="0">
                <a:solidFill>
                  <a:schemeClr val="tx1"/>
                </a:solidFill>
                <a:effectLst/>
                <a:latin typeface="+mn-lt"/>
                <a:ea typeface="+mn-ea"/>
                <a:cs typeface="+mn-cs"/>
              </a:rPr>
              <a:t>。  还有互联网普及率在稳步的提升，到</a:t>
            </a:r>
            <a:r>
              <a:rPr lang="en-US" altLang="zh-CN" sz="1200" b="0" i="0" kern="1200" dirty="0" smtClean="0">
                <a:solidFill>
                  <a:schemeClr val="tx1"/>
                </a:solidFill>
                <a:effectLst/>
                <a:latin typeface="+mn-lt"/>
                <a:ea typeface="+mn-ea"/>
                <a:cs typeface="+mn-cs"/>
              </a:rPr>
              <a:t>2013</a:t>
            </a:r>
            <a:r>
              <a:rPr lang="zh-CN" altLang="en-US" sz="1200" b="0" i="0" kern="1200" dirty="0" smtClean="0">
                <a:solidFill>
                  <a:schemeClr val="tx1"/>
                </a:solidFill>
                <a:effectLst/>
                <a:latin typeface="+mn-lt"/>
                <a:ea typeface="+mn-ea"/>
                <a:cs typeface="+mn-cs"/>
              </a:rPr>
              <a:t>年农村互联网普及率达到</a:t>
            </a:r>
            <a:r>
              <a:rPr lang="en-US" altLang="zh-CN" sz="1200" b="0" i="0" kern="1200" dirty="0" smtClean="0">
                <a:solidFill>
                  <a:schemeClr val="tx1"/>
                </a:solidFill>
                <a:effectLst/>
                <a:latin typeface="+mn-lt"/>
                <a:ea typeface="+mn-ea"/>
                <a:cs typeface="+mn-cs"/>
              </a:rPr>
              <a:t>27.5%</a:t>
            </a:r>
            <a:r>
              <a:rPr lang="zh-CN" altLang="en-US" sz="1200" b="0" i="0" kern="1200" dirty="0" smtClean="0">
                <a:solidFill>
                  <a:schemeClr val="tx1"/>
                </a:solidFill>
                <a:effectLst/>
                <a:latin typeface="+mn-lt"/>
                <a:ea typeface="+mn-ea"/>
                <a:cs typeface="+mn-cs"/>
              </a:rPr>
              <a:t>，这个跟城市相比是有很大的一个差距，但是他比上一年提升了</a:t>
            </a:r>
            <a:r>
              <a:rPr lang="en-US" altLang="zh-CN" sz="1200" b="0" i="0" kern="1200" dirty="0" smtClean="0">
                <a:solidFill>
                  <a:schemeClr val="tx1"/>
                </a:solidFill>
                <a:effectLst/>
                <a:latin typeface="+mn-lt"/>
                <a:ea typeface="+mn-ea"/>
                <a:cs typeface="+mn-cs"/>
              </a:rPr>
              <a:t>4</a:t>
            </a:r>
            <a:r>
              <a:rPr lang="zh-CN" altLang="en-US" sz="1200" b="0" i="0" kern="1200" dirty="0" smtClean="0">
                <a:solidFill>
                  <a:schemeClr val="tx1"/>
                </a:solidFill>
                <a:effectLst/>
                <a:latin typeface="+mn-lt"/>
                <a:ea typeface="+mn-ea"/>
                <a:cs typeface="+mn-cs"/>
              </a:rPr>
              <a:t>个百分点，所以我们看到这个差距是呈现缩短而不是扩大的状态。  </a:t>
            </a:r>
            <a:endParaRPr lang="zh-CN" altLang="en-US" dirty="0"/>
          </a:p>
        </p:txBody>
      </p:sp>
      <p:sp>
        <p:nvSpPr>
          <p:cNvPr id="4" name="灯片编号占位符 3"/>
          <p:cNvSpPr>
            <a:spLocks noGrp="1"/>
          </p:cNvSpPr>
          <p:nvPr>
            <p:ph type="sldNum" sz="quarter" idx="10"/>
          </p:nvPr>
        </p:nvSpPr>
        <p:spPr/>
        <p:txBody>
          <a:bodyPr/>
          <a:lstStyle/>
          <a:p>
            <a:fld id="{032622AA-9FF2-4330-976B-13EE031BC84B}" type="slidenum">
              <a:rPr lang="zh-CN" altLang="en-US" smtClean="0"/>
              <a:pPr/>
              <a:t>7</a:t>
            </a:fld>
            <a:endParaRPr lang="zh-CN" altLang="en-US"/>
          </a:p>
        </p:txBody>
      </p:sp>
    </p:spTree>
    <p:extLst>
      <p:ext uri="{BB962C8B-B14F-4D97-AF65-F5344CB8AC3E}">
        <p14:creationId xmlns:p14="http://schemas.microsoft.com/office/powerpoint/2010/main" xmlns="" val="1496599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smtClean="0">
                <a:solidFill>
                  <a:schemeClr val="tx1"/>
                </a:solidFill>
                <a:effectLst/>
                <a:latin typeface="+mn-lt"/>
                <a:ea typeface="+mn-ea"/>
                <a:cs typeface="+mn-cs"/>
              </a:rPr>
              <a:t>农村居民对网购模式接受率达</a:t>
            </a:r>
            <a:r>
              <a:rPr lang="en-US" altLang="zh-CN" sz="1200" b="0" i="0" kern="1200" dirty="0" smtClean="0">
                <a:solidFill>
                  <a:schemeClr val="tx1"/>
                </a:solidFill>
                <a:effectLst/>
                <a:latin typeface="+mn-lt"/>
                <a:ea typeface="+mn-ea"/>
                <a:cs typeface="+mn-cs"/>
              </a:rPr>
              <a:t>84.41%</a:t>
            </a:r>
            <a:r>
              <a:rPr lang="zh-CN" altLang="en-US" sz="1200" b="0" i="0" kern="1200" dirty="0" smtClean="0">
                <a:solidFill>
                  <a:schemeClr val="tx1"/>
                </a:solidFill>
                <a:effectLst/>
                <a:latin typeface="+mn-lt"/>
                <a:ea typeface="+mn-ea"/>
                <a:cs typeface="+mn-cs"/>
              </a:rPr>
              <a:t>，人均年网购消费金额预测在</a:t>
            </a:r>
            <a:r>
              <a:rPr lang="en-US" altLang="zh-CN" sz="1200" b="0" i="0" kern="1200" dirty="0" smtClean="0">
                <a:solidFill>
                  <a:schemeClr val="tx1"/>
                </a:solidFill>
                <a:effectLst/>
                <a:latin typeface="+mn-lt"/>
                <a:ea typeface="+mn-ea"/>
                <a:cs typeface="+mn-cs"/>
              </a:rPr>
              <a:t>500-2000</a:t>
            </a:r>
            <a:r>
              <a:rPr lang="zh-CN" altLang="en-US" sz="1200" b="0" i="0" kern="1200" dirty="0" smtClean="0">
                <a:solidFill>
                  <a:schemeClr val="tx1"/>
                </a:solidFill>
                <a:effectLst/>
                <a:latin typeface="+mn-lt"/>
                <a:ea typeface="+mn-ea"/>
                <a:cs typeface="+mn-cs"/>
              </a:rPr>
              <a:t>元，主要集中在日用品、</a:t>
            </a:r>
            <a:r>
              <a:rPr lang="zh-CN" altLang="en-US" sz="1200" b="0" i="0" u="none" strike="noStrike" kern="1200" dirty="0" smtClean="0">
                <a:solidFill>
                  <a:schemeClr val="tx1"/>
                </a:solidFill>
                <a:effectLst/>
                <a:latin typeface="+mn-lt"/>
                <a:ea typeface="+mn-ea"/>
                <a:cs typeface="+mn-cs"/>
                <a:hlinkClick r:id="rId3"/>
              </a:rPr>
              <a:t>服装</a:t>
            </a:r>
            <a:r>
              <a:rPr lang="zh-CN" altLang="en-US" sz="1200" b="0" i="0" kern="1200" dirty="0" smtClean="0">
                <a:solidFill>
                  <a:schemeClr val="tx1"/>
                </a:solidFill>
                <a:effectLst/>
                <a:latin typeface="+mn-lt"/>
                <a:ea typeface="+mn-ea"/>
                <a:cs typeface="+mn-cs"/>
              </a:rPr>
              <a:t>、家电等品类。</a:t>
            </a:r>
            <a:endParaRPr lang="zh-CN" altLang="en-US" dirty="0"/>
          </a:p>
        </p:txBody>
      </p:sp>
      <p:sp>
        <p:nvSpPr>
          <p:cNvPr id="4" name="灯片编号占位符 3"/>
          <p:cNvSpPr>
            <a:spLocks noGrp="1"/>
          </p:cNvSpPr>
          <p:nvPr>
            <p:ph type="sldNum" sz="quarter" idx="10"/>
          </p:nvPr>
        </p:nvSpPr>
        <p:spPr/>
        <p:txBody>
          <a:bodyPr/>
          <a:lstStyle/>
          <a:p>
            <a:fld id="{032622AA-9FF2-4330-976B-13EE031BC84B}" type="slidenum">
              <a:rPr lang="zh-CN" altLang="en-US" smtClean="0"/>
              <a:pPr/>
              <a:t>8</a:t>
            </a:fld>
            <a:endParaRPr lang="zh-CN" altLang="en-US"/>
          </a:p>
        </p:txBody>
      </p:sp>
    </p:spTree>
    <p:extLst>
      <p:ext uri="{BB962C8B-B14F-4D97-AF65-F5344CB8AC3E}">
        <p14:creationId xmlns:p14="http://schemas.microsoft.com/office/powerpoint/2010/main" xmlns="" val="3503298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50000"/>
              </a:lnSpc>
              <a:defRPr/>
            </a:pPr>
            <a:r>
              <a:rPr lang="en-US" altLang="zh-CN" dirty="0" smtClean="0">
                <a:latin typeface="微软雅黑" panose="020B0503020204020204" pitchFamily="34" charset="-122"/>
                <a:ea typeface="微软雅黑" panose="020B0503020204020204" pitchFamily="34" charset="-122"/>
              </a:rPr>
              <a:t>2014</a:t>
            </a:r>
            <a:r>
              <a:rPr lang="zh-CN" altLang="zh-CN" dirty="0" smtClean="0">
                <a:latin typeface="微软雅黑" panose="020B0503020204020204" pitchFamily="34" charset="-122"/>
                <a:ea typeface="微软雅黑" panose="020B0503020204020204" pitchFamily="34" charset="-122"/>
              </a:rPr>
              <a:t>年，全市农产品网络销售额突破</a:t>
            </a:r>
            <a:r>
              <a:rPr lang="en-US" altLang="zh-CN" dirty="0" smtClean="0">
                <a:latin typeface="微软雅黑" panose="020B0503020204020204" pitchFamily="34" charset="-122"/>
                <a:ea typeface="微软雅黑" panose="020B0503020204020204" pitchFamily="34" charset="-122"/>
              </a:rPr>
              <a:t>18</a:t>
            </a:r>
            <a:r>
              <a:rPr lang="zh-CN" altLang="zh-CN" dirty="0" smtClean="0">
                <a:latin typeface="微软雅黑" panose="020B0503020204020204" pitchFamily="34" charset="-122"/>
                <a:ea typeface="微软雅黑" panose="020B0503020204020204" pitchFamily="34" charset="-122"/>
              </a:rPr>
              <a:t>亿元，同比骤增</a:t>
            </a:r>
            <a:r>
              <a:rPr lang="en-US" altLang="zh-CN" dirty="0" smtClean="0">
                <a:latin typeface="微软雅黑" panose="020B0503020204020204" pitchFamily="34" charset="-122"/>
                <a:ea typeface="微软雅黑" panose="020B0503020204020204" pitchFamily="34" charset="-122"/>
              </a:rPr>
              <a:t>80%</a:t>
            </a:r>
            <a:r>
              <a:rPr lang="zh-CN" altLang="zh-CN" dirty="0" smtClean="0">
                <a:latin typeface="微软雅黑" panose="020B0503020204020204" pitchFamily="34" charset="-122"/>
                <a:ea typeface="微软雅黑" panose="020B0503020204020204" pitchFamily="34" charset="-122"/>
              </a:rPr>
              <a:t>，促进农民增收</a:t>
            </a:r>
            <a:r>
              <a:rPr lang="en-US" altLang="zh-CN" dirty="0" smtClean="0">
                <a:latin typeface="微软雅黑" panose="020B0503020204020204" pitchFamily="34" charset="-122"/>
                <a:ea typeface="微软雅黑" panose="020B0503020204020204" pitchFamily="34" charset="-122"/>
              </a:rPr>
              <a:t>2</a:t>
            </a:r>
            <a:r>
              <a:rPr lang="zh-CN" altLang="zh-CN" dirty="0" smtClean="0">
                <a:latin typeface="微软雅黑" panose="020B0503020204020204" pitchFamily="34" charset="-122"/>
                <a:ea typeface="微软雅黑" panose="020B0503020204020204" pitchFamily="34" charset="-122"/>
              </a:rPr>
              <a:t>亿。先后荣获</a:t>
            </a:r>
            <a:r>
              <a:rPr lang="en-US" altLang="zh-CN"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省级电子商务示范市</a:t>
            </a:r>
            <a:r>
              <a:rPr lang="en-US" altLang="zh-CN"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中国电子商务发展百佳县</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（排名</a:t>
            </a:r>
            <a:r>
              <a:rPr lang="en-US" altLang="zh-CN" dirty="0" smtClean="0">
                <a:latin typeface="微软雅黑" panose="020B0503020204020204" pitchFamily="34" charset="-122"/>
                <a:ea typeface="微软雅黑" panose="020B0503020204020204" pitchFamily="34" charset="-122"/>
              </a:rPr>
              <a:t>32</a:t>
            </a:r>
            <a:r>
              <a:rPr lang="zh-CN" altLang="en-US" dirty="0" smtClean="0">
                <a:latin typeface="微软雅黑" panose="020B0503020204020204" pitchFamily="34" charset="-122"/>
                <a:ea typeface="微软雅黑" panose="020B0503020204020204" pitchFamily="34" charset="-122"/>
              </a:rPr>
              <a:t>位）</a:t>
            </a:r>
            <a:r>
              <a:rPr lang="zh-CN" altLang="zh-CN"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浙江省</a:t>
            </a:r>
            <a:r>
              <a:rPr lang="en-US" altLang="zh-CN"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电商换市</a:t>
            </a:r>
            <a:r>
              <a:rPr lang="en-US" altLang="zh-CN"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十大创新样本</a:t>
            </a:r>
            <a:r>
              <a:rPr lang="en-US" altLang="zh-CN"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称号。</a:t>
            </a:r>
            <a:endParaRPr lang="en-US" altLang="zh-CN" dirty="0" smtClean="0">
              <a:latin typeface="微软雅黑" panose="020B0503020204020204" pitchFamily="34" charset="-122"/>
              <a:ea typeface="微软雅黑" panose="020B0503020204020204" pitchFamily="34" charset="-122"/>
            </a:endParaRPr>
          </a:p>
          <a:p>
            <a:pPr>
              <a:lnSpc>
                <a:spcPct val="150000"/>
              </a:lnSpc>
              <a:defRPr/>
            </a:pPr>
            <a:r>
              <a:rPr lang="zh-CN" altLang="zh-CN" dirty="0" smtClean="0">
                <a:latin typeface="微软雅黑" panose="020B0503020204020204" pitchFamily="34" charset="-122"/>
                <a:ea typeface="微软雅黑" panose="020B0503020204020204" pitchFamily="34" charset="-122"/>
              </a:rPr>
              <a:t>据阿里</a:t>
            </a:r>
            <a:r>
              <a:rPr lang="zh-CN" altLang="en-US" dirty="0" smtClean="0">
                <a:latin typeface="微软雅黑" panose="020B0503020204020204" pitchFamily="34" charset="-122"/>
                <a:ea typeface="微软雅黑" panose="020B0503020204020204" pitchFamily="34" charset="-122"/>
              </a:rPr>
              <a:t>平台数据统计</a:t>
            </a:r>
            <a:r>
              <a:rPr lang="zh-CN" altLang="zh-CN" dirty="0" smtClean="0">
                <a:latin typeface="微软雅黑" panose="020B0503020204020204" pitchFamily="34" charset="-122"/>
                <a:ea typeface="微软雅黑" panose="020B0503020204020204" pitchFamily="34" charset="-122"/>
              </a:rPr>
              <a:t>，该市清凉峰镇已跻身全省</a:t>
            </a:r>
            <a:r>
              <a:rPr lang="en-US" altLang="zh-CN" dirty="0" smtClean="0">
                <a:latin typeface="微软雅黑" panose="020B0503020204020204" pitchFamily="34" charset="-122"/>
                <a:ea typeface="微软雅黑" panose="020B0503020204020204" pitchFamily="34" charset="-122"/>
              </a:rPr>
              <a:t>6</a:t>
            </a:r>
            <a:r>
              <a:rPr lang="zh-CN" altLang="zh-CN" dirty="0" smtClean="0">
                <a:latin typeface="微软雅黑" panose="020B0503020204020204" pitchFamily="34" charset="-122"/>
                <a:ea typeface="微软雅黑" panose="020B0503020204020204" pitchFamily="34" charset="-122"/>
              </a:rPr>
              <a:t>个淘宝镇，该市的白牛村、新都村、玉屏村和马啸村已成为全国的淘宝村，并且成功创建了</a:t>
            </a:r>
            <a:r>
              <a:rPr lang="en-US" altLang="zh-CN" dirty="0" smtClean="0">
                <a:latin typeface="微软雅黑" panose="020B0503020204020204" pitchFamily="34" charset="-122"/>
                <a:ea typeface="微软雅黑" panose="020B0503020204020204" pitchFamily="34" charset="-122"/>
              </a:rPr>
              <a:t>10</a:t>
            </a:r>
            <a:r>
              <a:rPr lang="zh-CN" altLang="zh-CN" dirty="0" smtClean="0">
                <a:latin typeface="微软雅黑" panose="020B0503020204020204" pitchFamily="34" charset="-122"/>
                <a:ea typeface="微软雅黑" panose="020B0503020204020204" pitchFamily="34" charset="-122"/>
              </a:rPr>
              <a:t>个杭州市级电子商务示范村。以坚果炒货为特色的全国农产品电子商务示范区在该市已初具规模。</a:t>
            </a:r>
          </a:p>
          <a:p>
            <a:endParaRPr lang="zh-CN" altLang="en-US" dirty="0"/>
          </a:p>
        </p:txBody>
      </p:sp>
      <p:sp>
        <p:nvSpPr>
          <p:cNvPr id="4" name="灯片编号占位符 3"/>
          <p:cNvSpPr>
            <a:spLocks noGrp="1"/>
          </p:cNvSpPr>
          <p:nvPr>
            <p:ph type="sldNum" sz="quarter" idx="10"/>
          </p:nvPr>
        </p:nvSpPr>
        <p:spPr/>
        <p:txBody>
          <a:bodyPr/>
          <a:lstStyle/>
          <a:p>
            <a:fld id="{032622AA-9FF2-4330-976B-13EE031BC84B}" type="slidenum">
              <a:rPr lang="zh-CN" altLang="en-US" smtClean="0"/>
              <a:pPr/>
              <a:t>23</a:t>
            </a:fld>
            <a:endParaRPr lang="zh-CN" altLang="en-US"/>
          </a:p>
        </p:txBody>
      </p:sp>
    </p:spTree>
    <p:extLst>
      <p:ext uri="{BB962C8B-B14F-4D97-AF65-F5344CB8AC3E}">
        <p14:creationId xmlns:p14="http://schemas.microsoft.com/office/powerpoint/2010/main" xmlns="" val="915181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2622AA-9FF2-4330-976B-13EE031BC84B}" type="slidenum">
              <a:rPr lang="zh-CN" altLang="en-US" smtClean="0"/>
              <a:pPr/>
              <a:t>29</a:t>
            </a:fld>
            <a:endParaRPr lang="zh-CN" altLang="en-US"/>
          </a:p>
        </p:txBody>
      </p:sp>
    </p:spTree>
    <p:extLst>
      <p:ext uri="{BB962C8B-B14F-4D97-AF65-F5344CB8AC3E}">
        <p14:creationId xmlns:p14="http://schemas.microsoft.com/office/powerpoint/2010/main" xmlns="" val="3590904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smtClean="0">
                <a:solidFill>
                  <a:schemeClr val="tx1"/>
                </a:solidFill>
                <a:effectLst/>
                <a:latin typeface="+mn-lt"/>
                <a:ea typeface="+mn-ea"/>
                <a:cs typeface="+mn-cs"/>
              </a:rPr>
              <a:t>李克强总理“制定‘互联网</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行动计划，推动移动互联网、云计算、大数据、物联网等与现代制造业结合，促进电子商务、工业互联网和互联网金融健康发展，引导互联网企业拓展国际市场。” </a:t>
            </a:r>
            <a:endParaRPr lang="zh-CN" altLang="en-US" dirty="0"/>
          </a:p>
        </p:txBody>
      </p:sp>
      <p:sp>
        <p:nvSpPr>
          <p:cNvPr id="4" name="灯片编号占位符 3"/>
          <p:cNvSpPr>
            <a:spLocks noGrp="1"/>
          </p:cNvSpPr>
          <p:nvPr>
            <p:ph type="sldNum" sz="quarter" idx="10"/>
          </p:nvPr>
        </p:nvSpPr>
        <p:spPr/>
        <p:txBody>
          <a:bodyPr/>
          <a:lstStyle/>
          <a:p>
            <a:fld id="{032622AA-9FF2-4330-976B-13EE031BC84B}" type="slidenum">
              <a:rPr lang="zh-CN" altLang="en-US" smtClean="0"/>
              <a:pPr/>
              <a:t>33</a:t>
            </a:fld>
            <a:endParaRPr lang="zh-CN" altLang="en-US"/>
          </a:p>
        </p:txBody>
      </p:sp>
    </p:spTree>
    <p:extLst>
      <p:ext uri="{BB962C8B-B14F-4D97-AF65-F5344CB8AC3E}">
        <p14:creationId xmlns:p14="http://schemas.microsoft.com/office/powerpoint/2010/main" xmlns="" val="3429261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smtClean="0">
                <a:solidFill>
                  <a:schemeClr val="tx1"/>
                </a:solidFill>
                <a:effectLst/>
                <a:latin typeface="+mn-lt"/>
                <a:ea typeface="+mn-ea"/>
                <a:cs typeface="+mn-cs"/>
              </a:rPr>
              <a:t>习近平：“城镇化要发展，农业现代化和新农村建设也要发展”，“农村不能荒芜”，“城乡一体化必须规划先行”，“土地流转需要研究”，“建设美丽乡村不要涂脂抹粉”，“大力推进城乡公共服务均等化”等一系列论述，</a:t>
            </a:r>
            <a:endParaRPr lang="zh-CN" altLang="en-US" dirty="0"/>
          </a:p>
        </p:txBody>
      </p:sp>
      <p:sp>
        <p:nvSpPr>
          <p:cNvPr id="4" name="灯片编号占位符 3"/>
          <p:cNvSpPr>
            <a:spLocks noGrp="1"/>
          </p:cNvSpPr>
          <p:nvPr>
            <p:ph type="sldNum" sz="quarter" idx="10"/>
          </p:nvPr>
        </p:nvSpPr>
        <p:spPr/>
        <p:txBody>
          <a:bodyPr/>
          <a:lstStyle/>
          <a:p>
            <a:fld id="{032622AA-9FF2-4330-976B-13EE031BC84B}" type="slidenum">
              <a:rPr lang="zh-CN" altLang="en-US" smtClean="0"/>
              <a:pPr/>
              <a:t>34</a:t>
            </a:fld>
            <a:endParaRPr lang="zh-CN" altLang="en-US"/>
          </a:p>
        </p:txBody>
      </p:sp>
    </p:spTree>
    <p:extLst>
      <p:ext uri="{BB962C8B-B14F-4D97-AF65-F5344CB8AC3E}">
        <p14:creationId xmlns:p14="http://schemas.microsoft.com/office/powerpoint/2010/main" xmlns="" val="3709057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lnSpc>
                <a:spcPct val="150000"/>
              </a:lnSpc>
              <a:buFont typeface="Arial" panose="020B0604020202020204" pitchFamily="34" charset="0"/>
              <a:buNone/>
            </a:pPr>
            <a:r>
              <a:rPr lang="zh-CN" altLang="en-US" dirty="0" smtClean="0">
                <a:latin typeface="微软雅黑" panose="020B0503020204020204" pitchFamily="34" charset="-122"/>
                <a:ea typeface="微软雅黑" panose="020B0503020204020204" pitchFamily="34" charset="-122"/>
              </a:rPr>
              <a:t>财政部拨款</a:t>
            </a:r>
            <a:r>
              <a:rPr lang="en-US" altLang="zh-CN" dirty="0" smtClean="0">
                <a:latin typeface="微软雅黑" panose="020B0503020204020204" pitchFamily="34" charset="-122"/>
                <a:ea typeface="微软雅黑" panose="020B0503020204020204" pitchFamily="34" charset="-122"/>
              </a:rPr>
              <a:t>20</a:t>
            </a:r>
            <a:r>
              <a:rPr lang="zh-CN" altLang="en-US" dirty="0" smtClean="0">
                <a:latin typeface="微软雅黑" panose="020B0503020204020204" pitchFamily="34" charset="-122"/>
                <a:ea typeface="微软雅黑" panose="020B0503020204020204" pitchFamily="34" charset="-122"/>
              </a:rPr>
              <a:t>亿：</a:t>
            </a:r>
            <a:r>
              <a:rPr lang="en-US" altLang="zh-CN" dirty="0" smtClean="0">
                <a:latin typeface="微软雅黑" panose="020B0503020204020204" pitchFamily="34" charset="-122"/>
                <a:ea typeface="微软雅黑" panose="020B0503020204020204" pitchFamily="34" charset="-122"/>
              </a:rPr>
              <a:t>1</a:t>
            </a:r>
            <a:r>
              <a:rPr lang="zh-CN" altLang="en-US" dirty="0" smtClean="0">
                <a:latin typeface="微软雅黑" panose="020B0503020204020204" pitchFamily="34" charset="-122"/>
                <a:ea typeface="微软雅黑" panose="020B0503020204020204" pitchFamily="34" charset="-122"/>
              </a:rPr>
              <a:t>、建立完善的县、乡、村三级物流配送体系；</a:t>
            </a:r>
            <a:r>
              <a:rPr lang="en-US" altLang="zh-CN" dirty="0" smtClean="0">
                <a:latin typeface="微软雅黑" panose="020B0503020204020204" pitchFamily="34" charset="-122"/>
                <a:ea typeface="微软雅黑" panose="020B0503020204020204" pitchFamily="34" charset="-122"/>
              </a:rPr>
              <a:t>2</a:t>
            </a:r>
            <a:r>
              <a:rPr lang="zh-CN" altLang="en-US" dirty="0" smtClean="0">
                <a:latin typeface="微软雅黑" panose="020B0503020204020204" pitchFamily="34" charset="-122"/>
                <a:ea typeface="微软雅黑" panose="020B0503020204020204" pitchFamily="34" charset="-122"/>
              </a:rPr>
              <a:t>、用于支持县域电子商务公共服务中心和村级电子商务服务站的建设改造，以发展农村电子商务为目的的农产品及农村特色产品的品牌培育和质量保障体系建设，以及农产品的标准化、分级包装、初加工配送等设施的建设；</a:t>
            </a:r>
            <a:r>
              <a:rPr lang="en-US" altLang="zh-CN" dirty="0" smtClean="0">
                <a:latin typeface="微软雅黑" panose="020B0503020204020204" pitchFamily="34" charset="-122"/>
                <a:ea typeface="微软雅黑" panose="020B0503020204020204" pitchFamily="34" charset="-122"/>
              </a:rPr>
              <a:t>3</a:t>
            </a:r>
            <a:r>
              <a:rPr lang="zh-CN" altLang="en-US" dirty="0" smtClean="0">
                <a:latin typeface="微软雅黑" panose="020B0503020204020204" pitchFamily="34" charset="-122"/>
                <a:ea typeface="微软雅黑" panose="020B0503020204020204" pitchFamily="34" charset="-122"/>
              </a:rPr>
              <a:t>、用于支持农村电子商务培训。</a:t>
            </a:r>
            <a:endParaRPr lang="en-US" altLang="zh-CN" dirty="0" smtClean="0">
              <a:latin typeface="微软雅黑" panose="020B0503020204020204" pitchFamily="34" charset="-122"/>
              <a:ea typeface="微软雅黑" panose="020B0503020204020204" pitchFamily="34" charset="-122"/>
            </a:endParaRPr>
          </a:p>
          <a:p>
            <a:pPr marL="0" indent="0">
              <a:lnSpc>
                <a:spcPct val="150000"/>
              </a:lnSpc>
              <a:buFont typeface="Arial" panose="020B0604020202020204" pitchFamily="34" charset="0"/>
              <a:buNone/>
            </a:pP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互联网</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流通行动计划</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提出力争在</a:t>
            </a:r>
            <a:r>
              <a:rPr lang="en-US" altLang="zh-CN" sz="1200" b="0" i="0" kern="1200" dirty="0" smtClean="0">
                <a:solidFill>
                  <a:schemeClr val="tx1"/>
                </a:solidFill>
                <a:effectLst/>
                <a:latin typeface="+mn-lt"/>
                <a:ea typeface="+mn-ea"/>
                <a:cs typeface="+mn-cs"/>
              </a:rPr>
              <a:t>1</a:t>
            </a:r>
            <a:r>
              <a:rPr lang="zh-CN" altLang="en-US" sz="1200" b="0" i="0" kern="1200" dirty="0" smtClean="0">
                <a:solidFill>
                  <a:schemeClr val="tx1"/>
                </a:solidFill>
                <a:effectLst/>
                <a:latin typeface="+mn-lt"/>
                <a:ea typeface="+mn-ea"/>
                <a:cs typeface="+mn-cs"/>
              </a:rPr>
              <a:t>至</a:t>
            </a:r>
            <a:r>
              <a:rPr lang="en-US" altLang="zh-CN" sz="1200" b="0" i="0" kern="1200" dirty="0" smtClean="0">
                <a:solidFill>
                  <a:schemeClr val="tx1"/>
                </a:solidFill>
                <a:effectLst/>
                <a:latin typeface="+mn-lt"/>
                <a:ea typeface="+mn-ea"/>
                <a:cs typeface="+mn-cs"/>
              </a:rPr>
              <a:t>2</a:t>
            </a:r>
            <a:r>
              <a:rPr lang="zh-CN" altLang="en-US" sz="1200" b="0" i="0" kern="1200" dirty="0" smtClean="0">
                <a:solidFill>
                  <a:schemeClr val="tx1"/>
                </a:solidFill>
                <a:effectLst/>
                <a:latin typeface="+mn-lt"/>
                <a:ea typeface="+mn-ea"/>
                <a:cs typeface="+mn-cs"/>
              </a:rPr>
              <a:t>年内实现五个方面的目标，具体来看，一是，在全国创建</a:t>
            </a:r>
            <a:r>
              <a:rPr lang="en-US" altLang="zh-CN" sz="1200" b="0" i="0" kern="1200" dirty="0" smtClean="0">
                <a:solidFill>
                  <a:schemeClr val="tx1"/>
                </a:solidFill>
                <a:effectLst/>
                <a:latin typeface="+mn-lt"/>
                <a:ea typeface="+mn-ea"/>
                <a:cs typeface="+mn-cs"/>
              </a:rPr>
              <a:t>200</a:t>
            </a:r>
            <a:r>
              <a:rPr lang="zh-CN" altLang="en-US" sz="1200" b="0" i="0" kern="1200" dirty="0" smtClean="0">
                <a:solidFill>
                  <a:schemeClr val="tx1"/>
                </a:solidFill>
                <a:effectLst/>
                <a:latin typeface="+mn-lt"/>
                <a:ea typeface="+mn-ea"/>
                <a:cs typeface="+mn-cs"/>
              </a:rPr>
              <a:t>个电子商务进农村的综合示范县，示范县的电子商务交易额在现有基础上年均增长不低于</a:t>
            </a:r>
            <a:r>
              <a:rPr lang="en-US" altLang="zh-CN" sz="1200" b="0" i="0" kern="1200" dirty="0" smtClean="0">
                <a:solidFill>
                  <a:schemeClr val="tx1"/>
                </a:solidFill>
                <a:effectLst/>
                <a:latin typeface="+mn-lt"/>
                <a:ea typeface="+mn-ea"/>
                <a:cs typeface="+mn-cs"/>
              </a:rPr>
              <a:t>30%</a:t>
            </a:r>
            <a:r>
              <a:rPr lang="zh-CN" altLang="en-US" sz="1200" b="0" i="0" kern="1200" dirty="0" smtClean="0">
                <a:solidFill>
                  <a:schemeClr val="tx1"/>
                </a:solidFill>
                <a:effectLst/>
                <a:latin typeface="+mn-lt"/>
                <a:ea typeface="+mn-ea"/>
                <a:cs typeface="+mn-cs"/>
              </a:rPr>
              <a:t>；二是，创建</a:t>
            </a:r>
            <a:r>
              <a:rPr lang="en-US" altLang="zh-CN" sz="1200" b="0" i="0" kern="1200" dirty="0" smtClean="0">
                <a:solidFill>
                  <a:schemeClr val="tx1"/>
                </a:solidFill>
                <a:effectLst/>
                <a:latin typeface="+mn-lt"/>
                <a:ea typeface="+mn-ea"/>
                <a:cs typeface="+mn-cs"/>
              </a:rPr>
              <a:t>60</a:t>
            </a:r>
            <a:r>
              <a:rPr lang="zh-CN" altLang="en-US" sz="1200" b="0" i="0" kern="1200" dirty="0" smtClean="0">
                <a:solidFill>
                  <a:schemeClr val="tx1"/>
                </a:solidFill>
                <a:effectLst/>
                <a:latin typeface="+mn-lt"/>
                <a:ea typeface="+mn-ea"/>
                <a:cs typeface="+mn-cs"/>
              </a:rPr>
              <a:t>个国家级电子商务示范基地，培育</a:t>
            </a:r>
            <a:r>
              <a:rPr lang="en-US" altLang="zh-CN" sz="1200" b="0" i="0" kern="1200" dirty="0" smtClean="0">
                <a:solidFill>
                  <a:schemeClr val="tx1"/>
                </a:solidFill>
                <a:effectLst/>
                <a:latin typeface="+mn-lt"/>
                <a:ea typeface="+mn-ea"/>
                <a:cs typeface="+mn-cs"/>
              </a:rPr>
              <a:t>150</a:t>
            </a:r>
            <a:r>
              <a:rPr lang="zh-CN" altLang="en-US" sz="1200" b="0" i="0" kern="1200" dirty="0" smtClean="0">
                <a:solidFill>
                  <a:schemeClr val="tx1"/>
                </a:solidFill>
                <a:effectLst/>
                <a:latin typeface="+mn-lt"/>
                <a:ea typeface="+mn-ea"/>
                <a:cs typeface="+mn-cs"/>
              </a:rPr>
              <a:t>家国家级电子商务示范企业，打造</a:t>
            </a:r>
            <a:r>
              <a:rPr lang="en-US" altLang="zh-CN" sz="1200" b="0" i="0" kern="1200" dirty="0" smtClean="0">
                <a:solidFill>
                  <a:schemeClr val="tx1"/>
                </a:solidFill>
                <a:effectLst/>
                <a:latin typeface="+mn-lt"/>
                <a:ea typeface="+mn-ea"/>
                <a:cs typeface="+mn-cs"/>
              </a:rPr>
              <a:t>50</a:t>
            </a:r>
            <a:r>
              <a:rPr lang="zh-CN" altLang="en-US" sz="1200" b="0" i="0" kern="1200" dirty="0" smtClean="0">
                <a:solidFill>
                  <a:schemeClr val="tx1"/>
                </a:solidFill>
                <a:effectLst/>
                <a:latin typeface="+mn-lt"/>
                <a:ea typeface="+mn-ea"/>
                <a:cs typeface="+mn-cs"/>
              </a:rPr>
              <a:t>个传统流通及服务企业转型的典型，培育</a:t>
            </a:r>
            <a:r>
              <a:rPr lang="en-US" altLang="zh-CN" sz="1200" b="0" i="0" kern="1200" dirty="0" smtClean="0">
                <a:solidFill>
                  <a:schemeClr val="tx1"/>
                </a:solidFill>
                <a:effectLst/>
                <a:latin typeface="+mn-lt"/>
                <a:ea typeface="+mn-ea"/>
                <a:cs typeface="+mn-cs"/>
              </a:rPr>
              <a:t>100</a:t>
            </a:r>
            <a:r>
              <a:rPr lang="zh-CN" altLang="en-US" sz="1200" b="0" i="0" kern="1200" dirty="0" smtClean="0">
                <a:solidFill>
                  <a:schemeClr val="tx1"/>
                </a:solidFill>
                <a:effectLst/>
                <a:latin typeface="+mn-lt"/>
                <a:ea typeface="+mn-ea"/>
                <a:cs typeface="+mn-cs"/>
              </a:rPr>
              <a:t>个网络服务品牌；三是，运用市场化机制，推动建设</a:t>
            </a:r>
            <a:r>
              <a:rPr lang="en-US" altLang="zh-CN" sz="1200" b="0" i="0" kern="1200" dirty="0" smtClean="0">
                <a:solidFill>
                  <a:schemeClr val="tx1"/>
                </a:solidFill>
                <a:effectLst/>
                <a:latin typeface="+mn-lt"/>
                <a:ea typeface="+mn-ea"/>
                <a:cs typeface="+mn-cs"/>
              </a:rPr>
              <a:t>100</a:t>
            </a:r>
            <a:r>
              <a:rPr lang="zh-CN" altLang="en-US" sz="1200" b="0" i="0" kern="1200" dirty="0" smtClean="0">
                <a:solidFill>
                  <a:schemeClr val="tx1"/>
                </a:solidFill>
                <a:effectLst/>
                <a:latin typeface="+mn-lt"/>
                <a:ea typeface="+mn-ea"/>
                <a:cs typeface="+mn-cs"/>
              </a:rPr>
              <a:t>个电子商务海外仓；四是，指导地方建设</a:t>
            </a:r>
            <a:r>
              <a:rPr lang="en-US" altLang="zh-CN" sz="1200" b="0" i="0" kern="1200" dirty="0" smtClean="0">
                <a:solidFill>
                  <a:schemeClr val="tx1"/>
                </a:solidFill>
                <a:effectLst/>
                <a:latin typeface="+mn-lt"/>
                <a:ea typeface="+mn-ea"/>
                <a:cs typeface="+mn-cs"/>
              </a:rPr>
              <a:t>50</a:t>
            </a:r>
            <a:r>
              <a:rPr lang="zh-CN" altLang="en-US" sz="1200" b="0" i="0" kern="1200" dirty="0" smtClean="0">
                <a:solidFill>
                  <a:schemeClr val="tx1"/>
                </a:solidFill>
                <a:effectLst/>
                <a:latin typeface="+mn-lt"/>
                <a:ea typeface="+mn-ea"/>
                <a:cs typeface="+mn-cs"/>
              </a:rPr>
              <a:t>个电子商务培训基地，完成</a:t>
            </a:r>
            <a:r>
              <a:rPr lang="en-US" altLang="zh-CN" sz="1200" b="0" i="0" kern="1200" dirty="0" smtClean="0">
                <a:solidFill>
                  <a:schemeClr val="tx1"/>
                </a:solidFill>
                <a:effectLst/>
                <a:latin typeface="+mn-lt"/>
                <a:ea typeface="+mn-ea"/>
                <a:cs typeface="+mn-cs"/>
              </a:rPr>
              <a:t>50</a:t>
            </a:r>
            <a:r>
              <a:rPr lang="zh-CN" altLang="en-US" sz="1200" b="0" i="0" kern="1200" dirty="0" smtClean="0">
                <a:solidFill>
                  <a:schemeClr val="tx1"/>
                </a:solidFill>
                <a:effectLst/>
                <a:latin typeface="+mn-lt"/>
                <a:ea typeface="+mn-ea"/>
                <a:cs typeface="+mn-cs"/>
              </a:rPr>
              <a:t>万人次的电子商务知识、技能培训；五是，在</a:t>
            </a:r>
            <a:r>
              <a:rPr lang="en-US" altLang="zh-CN" sz="1200" b="0" i="0" kern="1200" dirty="0" smtClean="0">
                <a:solidFill>
                  <a:schemeClr val="tx1"/>
                </a:solidFill>
                <a:effectLst/>
                <a:latin typeface="+mn-lt"/>
                <a:ea typeface="+mn-ea"/>
                <a:cs typeface="+mn-cs"/>
              </a:rPr>
              <a:t>2016</a:t>
            </a:r>
            <a:r>
              <a:rPr lang="zh-CN" altLang="en-US" sz="1200" b="0" i="0" kern="1200" dirty="0" smtClean="0">
                <a:solidFill>
                  <a:schemeClr val="tx1"/>
                </a:solidFill>
                <a:effectLst/>
                <a:latin typeface="+mn-lt"/>
                <a:ea typeface="+mn-ea"/>
                <a:cs typeface="+mn-cs"/>
              </a:rPr>
              <a:t>年年底实现我国电子商务交易额</a:t>
            </a:r>
            <a:r>
              <a:rPr lang="en-US" altLang="zh-CN" sz="1200" b="0" i="0" kern="1200" dirty="0" smtClean="0">
                <a:solidFill>
                  <a:schemeClr val="tx1"/>
                </a:solidFill>
                <a:effectLst/>
                <a:latin typeface="+mn-lt"/>
                <a:ea typeface="+mn-ea"/>
                <a:cs typeface="+mn-cs"/>
              </a:rPr>
              <a:t>22</a:t>
            </a:r>
            <a:r>
              <a:rPr lang="zh-CN" altLang="en-US" sz="1200" b="0" i="0" kern="1200" dirty="0" smtClean="0">
                <a:solidFill>
                  <a:schemeClr val="tx1"/>
                </a:solidFill>
                <a:effectLst/>
                <a:latin typeface="+mn-lt"/>
                <a:ea typeface="+mn-ea"/>
                <a:cs typeface="+mn-cs"/>
              </a:rPr>
              <a:t>万亿元、网上零售额</a:t>
            </a:r>
            <a:r>
              <a:rPr lang="en-US" altLang="zh-CN" sz="1200" b="0" i="0" kern="1200" dirty="0" smtClean="0">
                <a:solidFill>
                  <a:schemeClr val="tx1"/>
                </a:solidFill>
                <a:effectLst/>
                <a:latin typeface="+mn-lt"/>
                <a:ea typeface="+mn-ea"/>
                <a:cs typeface="+mn-cs"/>
              </a:rPr>
              <a:t>5.5</a:t>
            </a:r>
            <a:r>
              <a:rPr lang="zh-CN" altLang="en-US" sz="1200" b="0" i="0" kern="1200" dirty="0" smtClean="0">
                <a:solidFill>
                  <a:schemeClr val="tx1"/>
                </a:solidFill>
                <a:effectLst/>
                <a:latin typeface="+mn-lt"/>
                <a:ea typeface="+mn-ea"/>
                <a:cs typeface="+mn-cs"/>
              </a:rPr>
              <a:t>万亿元。</a:t>
            </a:r>
            <a:endParaRPr lang="en-US" altLang="zh-CN" sz="1200" b="0" i="0" kern="1200" dirty="0" smtClean="0">
              <a:solidFill>
                <a:schemeClr val="tx1"/>
              </a:solidFill>
              <a:effectLst/>
              <a:latin typeface="+mn-lt"/>
              <a:ea typeface="+mn-ea"/>
              <a:cs typeface="+mn-cs"/>
            </a:endParaRPr>
          </a:p>
          <a:p>
            <a:pPr marL="0" indent="0">
              <a:lnSpc>
                <a:spcPct val="150000"/>
              </a:lnSpc>
              <a:buFont typeface="Arial" panose="020B0604020202020204" pitchFamily="34" charset="0"/>
              <a:buNone/>
            </a:pP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行动计划</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又确立了六个方面的重点任务，即推动电子商务进农村；鼓励电子商务进社区；支持电子商务进中小城市方面；推广线上线下互动；促进跨境电商发展；加快电商海外营销渠道建设。</a:t>
            </a:r>
            <a:endParaRPr lang="zh-CN" altLang="en-US" dirty="0" smtClean="0">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fld id="{032622AA-9FF2-4330-976B-13EE031BC84B}" type="slidenum">
              <a:rPr lang="zh-CN" altLang="en-US" smtClean="0"/>
              <a:pPr/>
              <a:t>37</a:t>
            </a:fld>
            <a:endParaRPr lang="zh-CN" altLang="en-US"/>
          </a:p>
        </p:txBody>
      </p:sp>
    </p:spTree>
    <p:extLst>
      <p:ext uri="{BB962C8B-B14F-4D97-AF65-F5344CB8AC3E}">
        <p14:creationId xmlns:p14="http://schemas.microsoft.com/office/powerpoint/2010/main" xmlns="" val="3493181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C2800FB-DA04-4386-A3F6-D0EAC713ECC3}" type="datetimeFigureOut">
              <a:rPr lang="zh-CN" altLang="en-US" smtClean="0"/>
              <a:pPr/>
              <a:t>2015/5/27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DE133B-DD84-42FD-8769-A89301E93AA5}" type="slidenum">
              <a:rPr lang="zh-CN" altLang="en-US" smtClean="0"/>
              <a:pPr/>
              <a:t>‹#›</a:t>
            </a:fld>
            <a:endParaRPr lang="zh-CN" altLang="en-US"/>
          </a:p>
        </p:txBody>
      </p:sp>
    </p:spTree>
    <p:extLst>
      <p:ext uri="{BB962C8B-B14F-4D97-AF65-F5344CB8AC3E}">
        <p14:creationId xmlns:p14="http://schemas.microsoft.com/office/powerpoint/2010/main" xmlns="" val="2166403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C2800FB-DA04-4386-A3F6-D0EAC713ECC3}" type="datetimeFigureOut">
              <a:rPr lang="zh-CN" altLang="en-US" smtClean="0"/>
              <a:pPr/>
              <a:t>2015/5/27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DE133B-DD84-42FD-8769-A89301E93AA5}" type="slidenum">
              <a:rPr lang="zh-CN" altLang="en-US" smtClean="0"/>
              <a:pPr/>
              <a:t>‹#›</a:t>
            </a:fld>
            <a:endParaRPr lang="zh-CN" altLang="en-US"/>
          </a:p>
        </p:txBody>
      </p:sp>
    </p:spTree>
    <p:extLst>
      <p:ext uri="{BB962C8B-B14F-4D97-AF65-F5344CB8AC3E}">
        <p14:creationId xmlns:p14="http://schemas.microsoft.com/office/powerpoint/2010/main" xmlns="" val="2941745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C2800FB-DA04-4386-A3F6-D0EAC713ECC3}" type="datetimeFigureOut">
              <a:rPr lang="zh-CN" altLang="en-US" smtClean="0"/>
              <a:pPr/>
              <a:t>2015/5/27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DE133B-DD84-42FD-8769-A89301E93AA5}" type="slidenum">
              <a:rPr lang="zh-CN" altLang="en-US" smtClean="0"/>
              <a:pPr/>
              <a:t>‹#›</a:t>
            </a:fld>
            <a:endParaRPr lang="zh-CN" altLang="en-US"/>
          </a:p>
        </p:txBody>
      </p:sp>
    </p:spTree>
    <p:extLst>
      <p:ext uri="{BB962C8B-B14F-4D97-AF65-F5344CB8AC3E}">
        <p14:creationId xmlns:p14="http://schemas.microsoft.com/office/powerpoint/2010/main" xmlns="" val="244682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p:cNvSpPr/>
          <p:nvPr userDrawn="1"/>
        </p:nvSpPr>
        <p:spPr>
          <a:xfrm>
            <a:off x="7385539" y="6428935"/>
            <a:ext cx="4806462" cy="429065"/>
          </a:xfrm>
          <a:prstGeom prst="rect">
            <a:avLst/>
          </a:prstGeom>
          <a:gradFill flip="none" rotWithShape="1">
            <a:gsLst>
              <a:gs pos="0">
                <a:schemeClr val="accent6">
                  <a:lumMod val="60000"/>
                  <a:lumOff val="40000"/>
                </a:schemeClr>
              </a:gs>
              <a:gs pos="50000">
                <a:schemeClr val="accent6">
                  <a:lumMod val="40000"/>
                  <a:lumOff val="6000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2"/>
          <a:stretch>
            <a:fillRect/>
          </a:stretch>
        </p:blipFill>
        <p:spPr>
          <a:xfrm>
            <a:off x="51516" y="25758"/>
            <a:ext cx="1057275" cy="990600"/>
          </a:xfrm>
          <a:prstGeom prst="rect">
            <a:avLst/>
          </a:prstGeom>
        </p:spPr>
      </p:pic>
      <p:sp>
        <p:nvSpPr>
          <p:cNvPr id="9" name="文本框 8"/>
          <p:cNvSpPr txBox="1"/>
          <p:nvPr userDrawn="1"/>
        </p:nvSpPr>
        <p:spPr>
          <a:xfrm>
            <a:off x="9736294" y="6517056"/>
            <a:ext cx="2455706" cy="307777"/>
          </a:xfrm>
          <a:prstGeom prst="rect">
            <a:avLst/>
          </a:prstGeom>
          <a:noFill/>
        </p:spPr>
        <p:txBody>
          <a:bodyPr wrap="square" rtlCol="0">
            <a:spAutoFit/>
          </a:bodyPr>
          <a:lstStyle/>
          <a:p>
            <a:pPr algn="dist"/>
            <a:r>
              <a:rPr lang="zh-CN" altLang="en-US" sz="1400" b="1" dirty="0" smtClean="0">
                <a:solidFill>
                  <a:schemeClr val="accent6">
                    <a:lumMod val="50000"/>
                  </a:schemeClr>
                </a:solidFill>
                <a:latin typeface="微软雅黑" panose="020B0503020204020204" pitchFamily="34" charset="-122"/>
                <a:ea typeface="微软雅黑" panose="020B0503020204020204" pitchFamily="34" charset="-122"/>
              </a:rPr>
              <a:t>浙大</a:t>
            </a:r>
            <a:r>
              <a:rPr lang="en-US" altLang="zh-CN" sz="1400" b="1" dirty="0" smtClean="0">
                <a:solidFill>
                  <a:schemeClr val="accent6">
                    <a:lumMod val="50000"/>
                  </a:schemeClr>
                </a:solidFill>
                <a:latin typeface="微软雅黑" panose="020B0503020204020204" pitchFamily="34" charset="-122"/>
                <a:ea typeface="微软雅黑" panose="020B0503020204020204" pitchFamily="34" charset="-122"/>
              </a:rPr>
              <a:t>CARD</a:t>
            </a:r>
            <a:r>
              <a:rPr lang="zh-CN" altLang="en-US" sz="1400" b="1" dirty="0" smtClean="0">
                <a:solidFill>
                  <a:schemeClr val="accent6">
                    <a:lumMod val="50000"/>
                  </a:schemeClr>
                </a:solidFill>
                <a:latin typeface="微软雅黑" panose="020B0503020204020204" pitchFamily="34" charset="-122"/>
                <a:ea typeface="微软雅黑" panose="020B0503020204020204" pitchFamily="34" charset="-122"/>
              </a:rPr>
              <a:t>农村电商</a:t>
            </a:r>
            <a:r>
              <a:rPr lang="zh-CN" altLang="en-US" sz="1400" b="1" dirty="0">
                <a:solidFill>
                  <a:schemeClr val="accent6">
                    <a:lumMod val="50000"/>
                  </a:schemeClr>
                </a:solidFill>
                <a:latin typeface="微软雅黑" panose="020B0503020204020204" pitchFamily="34" charset="-122"/>
                <a:ea typeface="微软雅黑" panose="020B0503020204020204" pitchFamily="34" charset="-122"/>
              </a:rPr>
              <a:t>研究</a:t>
            </a:r>
          </a:p>
        </p:txBody>
      </p:sp>
      <p:cxnSp>
        <p:nvCxnSpPr>
          <p:cNvPr id="10" name="直接连接符 9"/>
          <p:cNvCxnSpPr/>
          <p:nvPr userDrawn="1"/>
        </p:nvCxnSpPr>
        <p:spPr>
          <a:xfrm>
            <a:off x="515758" y="875764"/>
            <a:ext cx="9813098" cy="26274"/>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271411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C2800FB-DA04-4386-A3F6-D0EAC713ECC3}" type="datetimeFigureOut">
              <a:rPr lang="zh-CN" altLang="en-US" smtClean="0"/>
              <a:pPr/>
              <a:t>2015/5/27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DE133B-DD84-42FD-8769-A89301E93AA5}" type="slidenum">
              <a:rPr lang="zh-CN" altLang="en-US" smtClean="0"/>
              <a:pPr/>
              <a:t>‹#›</a:t>
            </a:fld>
            <a:endParaRPr lang="zh-CN" altLang="en-US"/>
          </a:p>
        </p:txBody>
      </p:sp>
    </p:spTree>
    <p:extLst>
      <p:ext uri="{BB962C8B-B14F-4D97-AF65-F5344CB8AC3E}">
        <p14:creationId xmlns:p14="http://schemas.microsoft.com/office/powerpoint/2010/main" xmlns="" val="2902154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C2800FB-DA04-4386-A3F6-D0EAC713ECC3}" type="datetimeFigureOut">
              <a:rPr lang="zh-CN" altLang="en-US" smtClean="0"/>
              <a:pPr/>
              <a:t>2015/5/27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DE133B-DD84-42FD-8769-A89301E93AA5}" type="slidenum">
              <a:rPr lang="zh-CN" altLang="en-US" smtClean="0"/>
              <a:pPr/>
              <a:t>‹#›</a:t>
            </a:fld>
            <a:endParaRPr lang="zh-CN" altLang="en-US"/>
          </a:p>
        </p:txBody>
      </p:sp>
    </p:spTree>
    <p:extLst>
      <p:ext uri="{BB962C8B-B14F-4D97-AF65-F5344CB8AC3E}">
        <p14:creationId xmlns:p14="http://schemas.microsoft.com/office/powerpoint/2010/main" xmlns="" val="2358455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C2800FB-DA04-4386-A3F6-D0EAC713ECC3}" type="datetimeFigureOut">
              <a:rPr lang="zh-CN" altLang="en-US" smtClean="0"/>
              <a:pPr/>
              <a:t>2015/5/27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EDE133B-DD84-42FD-8769-A89301E93AA5}" type="slidenum">
              <a:rPr lang="zh-CN" altLang="en-US" smtClean="0"/>
              <a:pPr/>
              <a:t>‹#›</a:t>
            </a:fld>
            <a:endParaRPr lang="zh-CN" altLang="en-US"/>
          </a:p>
        </p:txBody>
      </p:sp>
    </p:spTree>
    <p:extLst>
      <p:ext uri="{BB962C8B-B14F-4D97-AF65-F5344CB8AC3E}">
        <p14:creationId xmlns:p14="http://schemas.microsoft.com/office/powerpoint/2010/main" xmlns="" val="2783212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C2800FB-DA04-4386-A3F6-D0EAC713ECC3}" type="datetimeFigureOut">
              <a:rPr lang="zh-CN" altLang="en-US" smtClean="0"/>
              <a:pPr/>
              <a:t>2015/5/27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EDE133B-DD84-42FD-8769-A89301E93AA5}" type="slidenum">
              <a:rPr lang="zh-CN" altLang="en-US" smtClean="0"/>
              <a:pPr/>
              <a:t>‹#›</a:t>
            </a:fld>
            <a:endParaRPr lang="zh-CN" altLang="en-US"/>
          </a:p>
        </p:txBody>
      </p:sp>
    </p:spTree>
    <p:extLst>
      <p:ext uri="{BB962C8B-B14F-4D97-AF65-F5344CB8AC3E}">
        <p14:creationId xmlns:p14="http://schemas.microsoft.com/office/powerpoint/2010/main" xmlns="" val="3647493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C2800FB-DA04-4386-A3F6-D0EAC713ECC3}" type="datetimeFigureOut">
              <a:rPr lang="zh-CN" altLang="en-US" smtClean="0"/>
              <a:pPr/>
              <a:t>2015/5/27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EDE133B-DD84-42FD-8769-A89301E93AA5}" type="slidenum">
              <a:rPr lang="zh-CN" altLang="en-US" smtClean="0"/>
              <a:pPr/>
              <a:t>‹#›</a:t>
            </a:fld>
            <a:endParaRPr lang="zh-CN" altLang="en-US"/>
          </a:p>
        </p:txBody>
      </p:sp>
    </p:spTree>
    <p:extLst>
      <p:ext uri="{BB962C8B-B14F-4D97-AF65-F5344CB8AC3E}">
        <p14:creationId xmlns:p14="http://schemas.microsoft.com/office/powerpoint/2010/main" xmlns="" val="3110722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C2800FB-DA04-4386-A3F6-D0EAC713ECC3}" type="datetimeFigureOut">
              <a:rPr lang="zh-CN" altLang="en-US" smtClean="0"/>
              <a:pPr/>
              <a:t>2015/5/27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DE133B-DD84-42FD-8769-A89301E93AA5}" type="slidenum">
              <a:rPr lang="zh-CN" altLang="en-US" smtClean="0"/>
              <a:pPr/>
              <a:t>‹#›</a:t>
            </a:fld>
            <a:endParaRPr lang="zh-CN" altLang="en-US"/>
          </a:p>
        </p:txBody>
      </p:sp>
    </p:spTree>
    <p:extLst>
      <p:ext uri="{BB962C8B-B14F-4D97-AF65-F5344CB8AC3E}">
        <p14:creationId xmlns:p14="http://schemas.microsoft.com/office/powerpoint/2010/main" xmlns="" val="4152859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C2800FB-DA04-4386-A3F6-D0EAC713ECC3}" type="datetimeFigureOut">
              <a:rPr lang="zh-CN" altLang="en-US" smtClean="0"/>
              <a:pPr/>
              <a:t>2015/5/27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DE133B-DD84-42FD-8769-A89301E93AA5}" type="slidenum">
              <a:rPr lang="zh-CN" altLang="en-US" smtClean="0"/>
              <a:pPr/>
              <a:t>‹#›</a:t>
            </a:fld>
            <a:endParaRPr lang="zh-CN" altLang="en-US"/>
          </a:p>
        </p:txBody>
      </p:sp>
    </p:spTree>
    <p:extLst>
      <p:ext uri="{BB962C8B-B14F-4D97-AF65-F5344CB8AC3E}">
        <p14:creationId xmlns:p14="http://schemas.microsoft.com/office/powerpoint/2010/main" xmlns="" val="2749707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2800FB-DA04-4386-A3F6-D0EAC713ECC3}" type="datetimeFigureOut">
              <a:rPr lang="zh-CN" altLang="en-US" smtClean="0"/>
              <a:pPr/>
              <a:t>2015/5/27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DE133B-DD84-42FD-8769-A89301E93AA5}" type="slidenum">
              <a:rPr lang="zh-CN" altLang="en-US" smtClean="0"/>
              <a:pPr/>
              <a:t>‹#›</a:t>
            </a:fld>
            <a:endParaRPr lang="zh-CN" altLang="en-US"/>
          </a:p>
        </p:txBody>
      </p:sp>
    </p:spTree>
    <p:extLst>
      <p:ext uri="{BB962C8B-B14F-4D97-AF65-F5344CB8AC3E}">
        <p14:creationId xmlns:p14="http://schemas.microsoft.com/office/powerpoint/2010/main" xmlns="" val="27048721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7.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Data" Target="../diagrams/data7.xml"/><Relationship Id="rId7" Type="http://schemas.openxmlformats.org/officeDocument/2006/relationships/diagramData" Target="../diagrams/data8.xml"/><Relationship Id="rId12"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microsoft.com/office/2007/relationships/diagramDrawing" Target="../diagrams/drawing7.xml"/><Relationship Id="rId5" Type="http://schemas.openxmlformats.org/officeDocument/2006/relationships/diagramQuickStyle" Target="../diagrams/quickStyle7.xml"/><Relationship Id="rId10" Type="http://schemas.openxmlformats.org/officeDocument/2006/relationships/diagramColors" Target="../diagrams/colors8.xml"/><Relationship Id="rId4" Type="http://schemas.openxmlformats.org/officeDocument/2006/relationships/diagramLayout" Target="../diagrams/layout7.xml"/><Relationship Id="rId9" Type="http://schemas.openxmlformats.org/officeDocument/2006/relationships/diagramQuickStyle" Target="../diagrams/quickStyle8.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0"/>
            <a:ext cx="12192000" cy="4076633"/>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p:nvPr>
        </p:nvSpPr>
        <p:spPr>
          <a:xfrm>
            <a:off x="1430110" y="1689033"/>
            <a:ext cx="9144000" cy="2387600"/>
          </a:xfrm>
          <a:solidFill>
            <a:schemeClr val="bg1"/>
          </a:solidFill>
          <a:ln>
            <a:solidFill>
              <a:srgbClr val="92D050"/>
            </a:solidFill>
          </a:ln>
        </p:spPr>
        <p:txBody>
          <a:bodyPr anchor="ctr">
            <a:noAutofit/>
          </a:bodyPr>
          <a:lstStyle/>
          <a:p>
            <a:pPr>
              <a:lnSpc>
                <a:spcPct val="150000"/>
              </a:lnSpc>
            </a:pPr>
            <a:r>
              <a:rPr lang="zh-CN" altLang="en-US" sz="5400" dirty="0" smtClean="0">
                <a:solidFill>
                  <a:schemeClr val="accent6">
                    <a:lumMod val="50000"/>
                  </a:schemeClr>
                </a:solidFill>
                <a:latin typeface="微软雅黑" panose="020B0503020204020204" pitchFamily="34" charset="-122"/>
                <a:ea typeface="微软雅黑" panose="020B0503020204020204" pitchFamily="34" charset="-122"/>
              </a:rPr>
              <a:t> 从临安模式看农村电商发展</a:t>
            </a:r>
            <a:endParaRPr lang="zh-CN" altLang="en-US" sz="3600"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82978" y="5192015"/>
            <a:ext cx="4238263" cy="1067117"/>
          </a:xfrm>
          <a:prstGeom prst="rect">
            <a:avLst/>
          </a:prstGeom>
        </p:spPr>
      </p:pic>
    </p:spTree>
    <p:extLst>
      <p:ext uri="{BB962C8B-B14F-4D97-AF65-F5344CB8AC3E}">
        <p14:creationId xmlns:p14="http://schemas.microsoft.com/office/powerpoint/2010/main" xmlns="" val="39655870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图文框 4"/>
          <p:cNvSpPr/>
          <p:nvPr/>
        </p:nvSpPr>
        <p:spPr>
          <a:xfrm>
            <a:off x="3302758" y="2388359"/>
            <a:ext cx="5800298" cy="1692322"/>
          </a:xfrm>
          <a:prstGeom prst="fram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smtClean="0">
                <a:solidFill>
                  <a:schemeClr val="tx1"/>
                </a:solidFill>
                <a:latin typeface="微软雅黑" panose="020B0503020204020204" pitchFamily="34" charset="-122"/>
                <a:ea typeface="微软雅黑" panose="020B0503020204020204" pitchFamily="34" charset="-122"/>
              </a:rPr>
              <a:t>“农村电商”发展意义</a:t>
            </a:r>
            <a:endParaRPr lang="zh-CN" altLang="en-US" sz="36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8096568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右箭头 14"/>
          <p:cNvSpPr/>
          <p:nvPr/>
        </p:nvSpPr>
        <p:spPr>
          <a:xfrm>
            <a:off x="560735" y="1389807"/>
            <a:ext cx="7723456" cy="5461337"/>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3387143" y="180304"/>
            <a:ext cx="4897047" cy="584775"/>
          </a:xfrm>
          <a:prstGeom prst="rect">
            <a:avLst/>
          </a:prstGeom>
          <a:noFill/>
        </p:spPr>
        <p:txBody>
          <a:bodyPr wrap="square" rtlCol="0">
            <a:spAutoFit/>
          </a:bodyPr>
          <a:lstStyle/>
          <a:p>
            <a:pPr algn="dist"/>
            <a:r>
              <a:rPr lang="zh-CN" altLang="en-US" sz="3200" dirty="0" smtClean="0">
                <a:latin typeface="微软雅黑" panose="020B0503020204020204" pitchFamily="34" charset="-122"/>
                <a:ea typeface="微软雅黑" panose="020B0503020204020204" pitchFamily="34" charset="-122"/>
              </a:rPr>
              <a:t>“农村电商”发展意义</a:t>
            </a:r>
            <a:endParaRPr lang="zh-CN" altLang="en-US" sz="3200" dirty="0">
              <a:latin typeface="微软雅黑" panose="020B0503020204020204" pitchFamily="34" charset="-122"/>
              <a:ea typeface="微软雅黑" panose="020B0503020204020204" pitchFamily="34" charset="-122"/>
            </a:endParaRPr>
          </a:p>
        </p:txBody>
      </p:sp>
      <p:sp>
        <p:nvSpPr>
          <p:cNvPr id="3" name="圆角矩形 2"/>
          <p:cNvSpPr/>
          <p:nvPr/>
        </p:nvSpPr>
        <p:spPr>
          <a:xfrm>
            <a:off x="870155" y="2752889"/>
            <a:ext cx="1784555" cy="78166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促进扩大内需</a:t>
            </a:r>
            <a:endParaRPr lang="zh-CN" altLang="en-US" dirty="0">
              <a:latin typeface="微软雅黑" panose="020B0503020204020204" pitchFamily="34" charset="-122"/>
              <a:ea typeface="微软雅黑" panose="020B0503020204020204" pitchFamily="34" charset="-122"/>
            </a:endParaRPr>
          </a:p>
        </p:txBody>
      </p:sp>
      <p:sp>
        <p:nvSpPr>
          <p:cNvPr id="6" name="文本框 5"/>
          <p:cNvSpPr txBox="1"/>
          <p:nvPr/>
        </p:nvSpPr>
        <p:spPr>
          <a:xfrm>
            <a:off x="2654711" y="2820555"/>
            <a:ext cx="4424516" cy="646331"/>
          </a:xfrm>
          <a:prstGeom prst="rect">
            <a:avLst/>
          </a:prstGeom>
          <a:solidFill>
            <a:schemeClr val="bg1"/>
          </a:solidFill>
          <a:ln>
            <a:solidFill>
              <a:schemeClr val="bg1">
                <a:lumMod val="85000"/>
              </a:schemeClr>
            </a:solidFill>
          </a:ln>
        </p:spPr>
        <p:txBody>
          <a:bodyPr wrap="square" rtlCol="0">
            <a:spAutoFit/>
          </a:bodyPr>
          <a:lstStyle/>
          <a:p>
            <a:pPr lvl="0"/>
            <a:r>
              <a:rPr lang="zh-CN" altLang="en-US" dirty="0">
                <a:latin typeface="微软雅黑" panose="020B0503020204020204" pitchFamily="34" charset="-122"/>
                <a:ea typeface="微软雅黑" panose="020B0503020204020204" pitchFamily="34" charset="-122"/>
              </a:rPr>
              <a:t>解决“买难”的问题，农民可以购买到性价比更高的生产资料和</a:t>
            </a:r>
            <a:r>
              <a:rPr lang="zh-CN" altLang="en-US" dirty="0" smtClean="0">
                <a:latin typeface="微软雅黑" panose="020B0503020204020204" pitchFamily="34" charset="-122"/>
                <a:ea typeface="微软雅黑" panose="020B0503020204020204" pitchFamily="34" charset="-122"/>
              </a:rPr>
              <a:t>消费品</a:t>
            </a:r>
            <a:endParaRPr lang="zh-CN" altLang="en-US" dirty="0">
              <a:latin typeface="微软雅黑" panose="020B0503020204020204" pitchFamily="34" charset="-122"/>
              <a:ea typeface="微软雅黑" panose="020B0503020204020204" pitchFamily="34" charset="-122"/>
            </a:endParaRPr>
          </a:p>
        </p:txBody>
      </p:sp>
      <p:sp>
        <p:nvSpPr>
          <p:cNvPr id="7" name="圆角矩形 6"/>
          <p:cNvSpPr/>
          <p:nvPr/>
        </p:nvSpPr>
        <p:spPr>
          <a:xfrm>
            <a:off x="870155" y="3795787"/>
            <a:ext cx="1784555" cy="78166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优化产业结构</a:t>
            </a:r>
            <a:endParaRPr lang="zh-CN" altLang="en-US" dirty="0">
              <a:latin typeface="微软雅黑" panose="020B0503020204020204" pitchFamily="34" charset="-122"/>
              <a:ea typeface="微软雅黑" panose="020B0503020204020204" pitchFamily="34" charset="-122"/>
            </a:endParaRPr>
          </a:p>
        </p:txBody>
      </p:sp>
      <p:sp>
        <p:nvSpPr>
          <p:cNvPr id="8" name="文本框 7"/>
          <p:cNvSpPr txBox="1"/>
          <p:nvPr/>
        </p:nvSpPr>
        <p:spPr>
          <a:xfrm>
            <a:off x="2654711" y="3863453"/>
            <a:ext cx="4424516" cy="646331"/>
          </a:xfrm>
          <a:prstGeom prst="rect">
            <a:avLst/>
          </a:prstGeom>
          <a:solidFill>
            <a:schemeClr val="bg1"/>
          </a:solidFill>
          <a:ln>
            <a:solidFill>
              <a:schemeClr val="bg1">
                <a:lumMod val="85000"/>
              </a:schemeClr>
            </a:solidFill>
          </a:ln>
        </p:spPr>
        <p:txBody>
          <a:bodyPr wrap="square" rtlCol="0">
            <a:spAutoFit/>
          </a:bodyPr>
          <a:lstStyle/>
          <a:p>
            <a:pPr lvl="0"/>
            <a:r>
              <a:rPr lang="zh-CN" altLang="en-US" dirty="0" smtClean="0">
                <a:latin typeface="微软雅黑" panose="020B0503020204020204" pitchFamily="34" charset="-122"/>
                <a:ea typeface="微软雅黑" panose="020B0503020204020204" pitchFamily="34" charset="-122"/>
              </a:rPr>
              <a:t>促进传统农业产业转型，打造农业品牌，优化产业分工；解决农产品“卖”难问题</a:t>
            </a:r>
            <a:endParaRPr lang="zh-CN" altLang="en-US" dirty="0">
              <a:latin typeface="微软雅黑" panose="020B0503020204020204" pitchFamily="34" charset="-122"/>
              <a:ea typeface="微软雅黑" panose="020B0503020204020204" pitchFamily="34" charset="-122"/>
            </a:endParaRPr>
          </a:p>
        </p:txBody>
      </p:sp>
      <p:sp>
        <p:nvSpPr>
          <p:cNvPr id="9" name="圆角矩形 8"/>
          <p:cNvSpPr/>
          <p:nvPr/>
        </p:nvSpPr>
        <p:spPr>
          <a:xfrm>
            <a:off x="870155" y="4838684"/>
            <a:ext cx="1784555" cy="78166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加快城镇化    发展</a:t>
            </a:r>
            <a:endParaRPr lang="zh-CN" altLang="en-US" dirty="0">
              <a:latin typeface="微软雅黑" panose="020B0503020204020204" pitchFamily="34" charset="-122"/>
              <a:ea typeface="微软雅黑" panose="020B0503020204020204" pitchFamily="34" charset="-122"/>
            </a:endParaRPr>
          </a:p>
        </p:txBody>
      </p:sp>
      <p:sp>
        <p:nvSpPr>
          <p:cNvPr id="10" name="文本框 9"/>
          <p:cNvSpPr txBox="1"/>
          <p:nvPr/>
        </p:nvSpPr>
        <p:spPr>
          <a:xfrm>
            <a:off x="2654711" y="4906350"/>
            <a:ext cx="4424516" cy="646331"/>
          </a:xfrm>
          <a:prstGeom prst="rect">
            <a:avLst/>
          </a:prstGeom>
          <a:solidFill>
            <a:schemeClr val="bg1"/>
          </a:solidFill>
          <a:ln>
            <a:solidFill>
              <a:schemeClr val="bg1">
                <a:lumMod val="85000"/>
              </a:schemeClr>
            </a:solidFill>
          </a:ln>
        </p:spPr>
        <p:txBody>
          <a:bodyPr wrap="square" rtlCol="0">
            <a:spAutoFit/>
          </a:bodyPr>
          <a:lstStyle/>
          <a:p>
            <a:pPr lvl="0"/>
            <a:r>
              <a:rPr lang="zh-CN" altLang="en-US" dirty="0" smtClean="0">
                <a:latin typeface="微软雅黑" panose="020B0503020204020204" pitchFamily="34" charset="-122"/>
                <a:ea typeface="微软雅黑" panose="020B0503020204020204" pitchFamily="34" charset="-122"/>
              </a:rPr>
              <a:t>以电商带动周边服务业的发展，包括基础设施的建设，公共服务体系的搭建</a:t>
            </a:r>
            <a:endParaRPr lang="zh-CN" altLang="en-US" dirty="0">
              <a:latin typeface="微软雅黑" panose="020B0503020204020204" pitchFamily="34" charset="-122"/>
              <a:ea typeface="微软雅黑" panose="020B0503020204020204" pitchFamily="34" charset="-122"/>
            </a:endParaRPr>
          </a:p>
        </p:txBody>
      </p:sp>
      <p:sp>
        <p:nvSpPr>
          <p:cNvPr id="11" name="圆角矩形 10"/>
          <p:cNvSpPr/>
          <p:nvPr/>
        </p:nvSpPr>
        <p:spPr>
          <a:xfrm>
            <a:off x="870155" y="5881580"/>
            <a:ext cx="1784555" cy="78166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提高就业和   创业</a:t>
            </a:r>
            <a:endParaRPr lang="zh-CN" altLang="en-US"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2654711" y="5949246"/>
            <a:ext cx="4424516" cy="646331"/>
          </a:xfrm>
          <a:prstGeom prst="rect">
            <a:avLst/>
          </a:prstGeom>
          <a:solidFill>
            <a:schemeClr val="bg1"/>
          </a:solidFill>
          <a:ln>
            <a:solidFill>
              <a:schemeClr val="bg1">
                <a:lumMod val="85000"/>
              </a:schemeClr>
            </a:solidFill>
          </a:ln>
        </p:spPr>
        <p:txBody>
          <a:bodyPr wrap="square" rtlCol="0">
            <a:spAutoFit/>
          </a:bodyPr>
          <a:lstStyle/>
          <a:p>
            <a:pPr lvl="0"/>
            <a:r>
              <a:rPr lang="zh-CN" altLang="en-US" dirty="0" smtClean="0">
                <a:latin typeface="微软雅黑" panose="020B0503020204020204" pitchFamily="34" charset="-122"/>
                <a:ea typeface="微软雅黑" panose="020B0503020204020204" pitchFamily="34" charset="-122"/>
              </a:rPr>
              <a:t>电商为农民提供低门槛的创业机会，同时电商运营和服务行业的发展带动更多就业</a:t>
            </a:r>
            <a:endParaRPr lang="zh-CN" altLang="en-US" dirty="0">
              <a:latin typeface="微软雅黑" panose="020B0503020204020204" pitchFamily="34" charset="-122"/>
              <a:ea typeface="微软雅黑" panose="020B0503020204020204" pitchFamily="34" charset="-122"/>
            </a:endParaRPr>
          </a:p>
        </p:txBody>
      </p:sp>
      <p:sp>
        <p:nvSpPr>
          <p:cNvPr id="13" name="圆角矩形 12"/>
          <p:cNvSpPr/>
          <p:nvPr/>
        </p:nvSpPr>
        <p:spPr>
          <a:xfrm>
            <a:off x="870154" y="1642325"/>
            <a:ext cx="1784555" cy="78166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提高农民收入</a:t>
            </a:r>
            <a:endParaRPr lang="zh-CN" altLang="en-US" dirty="0">
              <a:latin typeface="微软雅黑" panose="020B0503020204020204" pitchFamily="34" charset="-122"/>
              <a:ea typeface="微软雅黑" panose="020B0503020204020204" pitchFamily="34" charset="-122"/>
            </a:endParaRPr>
          </a:p>
        </p:txBody>
      </p:sp>
      <p:sp>
        <p:nvSpPr>
          <p:cNvPr id="14" name="文本框 13"/>
          <p:cNvSpPr txBox="1"/>
          <p:nvPr/>
        </p:nvSpPr>
        <p:spPr>
          <a:xfrm>
            <a:off x="2654710" y="1709991"/>
            <a:ext cx="4424516" cy="646331"/>
          </a:xfrm>
          <a:prstGeom prst="rect">
            <a:avLst/>
          </a:prstGeom>
          <a:solidFill>
            <a:schemeClr val="bg1"/>
          </a:solidFill>
          <a:ln>
            <a:solidFill>
              <a:schemeClr val="bg1">
                <a:lumMod val="85000"/>
              </a:schemeClr>
            </a:solidFill>
          </a:ln>
        </p:spPr>
        <p:txBody>
          <a:bodyPr wrap="square" rtlCol="0">
            <a:spAutoFit/>
          </a:bodyPr>
          <a:lstStyle/>
          <a:p>
            <a:pPr lvl="0"/>
            <a:r>
              <a:rPr lang="zh-CN" altLang="en-US" dirty="0" smtClean="0">
                <a:latin typeface="微软雅黑" panose="020B0503020204020204" pitchFamily="34" charset="-122"/>
                <a:ea typeface="微软雅黑" panose="020B0503020204020204" pitchFamily="34" charset="-122"/>
              </a:rPr>
              <a:t>缩短流通渠道，扩大市场范围，在种植、生产和销售环节均有增加收入的可能性。</a:t>
            </a:r>
            <a:endParaRPr lang="zh-CN" altLang="en-US" dirty="0">
              <a:latin typeface="微软雅黑" panose="020B0503020204020204" pitchFamily="34" charset="-122"/>
              <a:ea typeface="微软雅黑" panose="020B0503020204020204" pitchFamily="34" charset="-122"/>
            </a:endParaRPr>
          </a:p>
        </p:txBody>
      </p:sp>
      <p:sp>
        <p:nvSpPr>
          <p:cNvPr id="16" name="圆角矩形 15"/>
          <p:cNvSpPr/>
          <p:nvPr/>
        </p:nvSpPr>
        <p:spPr>
          <a:xfrm>
            <a:off x="8593611" y="3003610"/>
            <a:ext cx="2639961" cy="233024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3600" dirty="0">
                <a:latin typeface="微软雅黑" panose="020B0503020204020204" pitchFamily="34" charset="-122"/>
                <a:ea typeface="微软雅黑" panose="020B0503020204020204" pitchFamily="34" charset="-122"/>
              </a:rPr>
              <a:t>带动</a:t>
            </a:r>
            <a:r>
              <a:rPr lang="zh-CN" altLang="en-US" sz="3600" dirty="0" smtClean="0">
                <a:latin typeface="微软雅黑" panose="020B0503020204020204" pitchFamily="34" charset="-122"/>
                <a:ea typeface="微软雅黑" panose="020B0503020204020204" pitchFamily="34" charset="-122"/>
              </a:rPr>
              <a:t>农村经济发展</a:t>
            </a:r>
            <a:endParaRPr lang="zh-CN" altLang="en-US" sz="3600" dirty="0">
              <a:latin typeface="微软雅黑" panose="020B0503020204020204" pitchFamily="34" charset="-122"/>
              <a:ea typeface="微软雅黑" panose="020B0503020204020204" pitchFamily="34" charset="-122"/>
            </a:endParaRPr>
          </a:p>
        </p:txBody>
      </p:sp>
      <p:sp>
        <p:nvSpPr>
          <p:cNvPr id="17" name="文本框 16"/>
          <p:cNvSpPr txBox="1"/>
          <p:nvPr/>
        </p:nvSpPr>
        <p:spPr>
          <a:xfrm>
            <a:off x="725644" y="1079984"/>
            <a:ext cx="5661508" cy="461665"/>
          </a:xfrm>
          <a:prstGeom prst="rect">
            <a:avLst/>
          </a:prstGeom>
          <a:noFill/>
        </p:spPr>
        <p:txBody>
          <a:bodyPr wrap="square" rtlCol="0">
            <a:spAutoFit/>
          </a:bodyPr>
          <a:lstStyle/>
          <a:p>
            <a:r>
              <a:rPr lang="zh-CN" altLang="en-US" sz="2400" b="1" dirty="0" smtClean="0">
                <a:latin typeface="微软雅黑" panose="020B0503020204020204" pitchFamily="34" charset="-122"/>
                <a:ea typeface="微软雅黑" panose="020B0503020204020204" pitchFamily="34" charset="-122"/>
              </a:rPr>
              <a:t>“农村电商”带动农村经济发展</a:t>
            </a:r>
            <a:endParaRPr lang="zh-CN" altLang="en-US" sz="2400" dirty="0">
              <a:latin typeface="微软雅黑" panose="020B0503020204020204" pitchFamily="34" charset="-122"/>
              <a:ea typeface="微软雅黑" panose="020B0503020204020204" pitchFamily="34" charset="-122"/>
            </a:endParaRPr>
          </a:p>
        </p:txBody>
      </p:sp>
      <p:sp>
        <p:nvSpPr>
          <p:cNvPr id="18" name="等腰三角形 17"/>
          <p:cNvSpPr/>
          <p:nvPr/>
        </p:nvSpPr>
        <p:spPr>
          <a:xfrm flipV="1">
            <a:off x="395825" y="1144145"/>
            <a:ext cx="329819" cy="287924"/>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22995001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87143" y="180304"/>
            <a:ext cx="4897047" cy="584775"/>
          </a:xfrm>
          <a:prstGeom prst="rect">
            <a:avLst/>
          </a:prstGeom>
          <a:noFill/>
        </p:spPr>
        <p:txBody>
          <a:bodyPr wrap="square" rtlCol="0">
            <a:spAutoFit/>
          </a:bodyPr>
          <a:lstStyle/>
          <a:p>
            <a:pPr algn="dist"/>
            <a:r>
              <a:rPr lang="zh-CN" altLang="en-US" sz="3200" dirty="0" smtClean="0">
                <a:latin typeface="微软雅黑" panose="020B0503020204020204" pitchFamily="34" charset="-122"/>
                <a:ea typeface="微软雅黑" panose="020B0503020204020204" pitchFamily="34" charset="-122"/>
              </a:rPr>
              <a:t>“农村电商”发展意义</a:t>
            </a:r>
            <a:endParaRPr lang="zh-CN" altLang="en-US" sz="3200" dirty="0">
              <a:latin typeface="微软雅黑" panose="020B0503020204020204" pitchFamily="34" charset="-122"/>
              <a:ea typeface="微软雅黑" panose="020B0503020204020204" pitchFamily="34" charset="-122"/>
            </a:endParaRPr>
          </a:p>
        </p:txBody>
      </p:sp>
      <p:graphicFrame>
        <p:nvGraphicFramePr>
          <p:cNvPr id="3" name="图示 2"/>
          <p:cNvGraphicFramePr/>
          <p:nvPr>
            <p:extLst>
              <p:ext uri="{D42A27DB-BD31-4B8C-83A1-F6EECF244321}">
                <p14:modId xmlns:p14="http://schemas.microsoft.com/office/powerpoint/2010/main" xmlns="" val="2216943471"/>
              </p:ext>
            </p:extLst>
          </p:nvPr>
        </p:nvGraphicFramePr>
        <p:xfrm>
          <a:off x="2441434" y="1924335"/>
          <a:ext cx="7166591" cy="4118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文本框 3"/>
          <p:cNvSpPr txBox="1"/>
          <p:nvPr/>
        </p:nvSpPr>
        <p:spPr>
          <a:xfrm>
            <a:off x="725644" y="1079984"/>
            <a:ext cx="5661508" cy="461665"/>
          </a:xfrm>
          <a:prstGeom prst="rect">
            <a:avLst/>
          </a:prstGeom>
          <a:noFill/>
        </p:spPr>
        <p:txBody>
          <a:bodyPr wrap="square" rtlCol="0">
            <a:spAutoFit/>
          </a:bodyPr>
          <a:lstStyle/>
          <a:p>
            <a:r>
              <a:rPr lang="zh-CN" altLang="en-US" sz="2400" b="1" dirty="0" smtClean="0">
                <a:latin typeface="微软雅黑" panose="020B0503020204020204" pitchFamily="34" charset="-122"/>
                <a:ea typeface="微软雅黑" panose="020B0503020204020204" pitchFamily="34" charset="-122"/>
              </a:rPr>
              <a:t>“农村电商”协助解决“三农”问题</a:t>
            </a:r>
            <a:endParaRPr lang="zh-CN" altLang="en-US" sz="2400" dirty="0">
              <a:latin typeface="微软雅黑" panose="020B0503020204020204" pitchFamily="34" charset="-122"/>
              <a:ea typeface="微软雅黑" panose="020B0503020204020204" pitchFamily="34" charset="-122"/>
            </a:endParaRPr>
          </a:p>
        </p:txBody>
      </p:sp>
      <p:sp>
        <p:nvSpPr>
          <p:cNvPr id="5" name="等腰三角形 4"/>
          <p:cNvSpPr/>
          <p:nvPr/>
        </p:nvSpPr>
        <p:spPr>
          <a:xfrm flipV="1">
            <a:off x="395825" y="1144145"/>
            <a:ext cx="329819" cy="287924"/>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标注 7"/>
          <p:cNvSpPr/>
          <p:nvPr/>
        </p:nvSpPr>
        <p:spPr>
          <a:xfrm>
            <a:off x="7956646" y="1769070"/>
            <a:ext cx="3402841" cy="1869743"/>
          </a:xfrm>
          <a:prstGeom prst="wedgeRoundRectCallout">
            <a:avLst>
              <a:gd name="adj1" fmla="val -65663"/>
              <a:gd name="adj2" fmla="val 31843"/>
              <a:gd name="adj3" fmla="val 16667"/>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zh-CN" altLang="en-US">
                <a:solidFill>
                  <a:schemeClr val="tx1"/>
                </a:solidFill>
                <a:latin typeface="微软雅黑" panose="020B0503020204020204" pitchFamily="34" charset="-122"/>
                <a:ea typeface="微软雅黑" panose="020B0503020204020204" pitchFamily="34" charset="-122"/>
              </a:rPr>
              <a:t>从区域市场开拓至全国市场</a:t>
            </a:r>
            <a:endParaRPr lang="en-US" altLang="zh-CN">
              <a:solidFill>
                <a:schemeClr val="tx1"/>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a:solidFill>
                  <a:schemeClr val="tx1"/>
                </a:solidFill>
                <a:latin typeface="微软雅黑" panose="020B0503020204020204" pitchFamily="34" charset="-122"/>
                <a:ea typeface="微软雅黑" panose="020B0503020204020204" pitchFamily="34" charset="-122"/>
              </a:rPr>
              <a:t>以产定销，众筹、预售</a:t>
            </a:r>
            <a:endParaRPr lang="en-US" altLang="zh-CN">
              <a:solidFill>
                <a:schemeClr val="tx1"/>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a:solidFill>
                  <a:schemeClr val="tx1"/>
                </a:solidFill>
                <a:latin typeface="微软雅黑" panose="020B0503020204020204" pitchFamily="34" charset="-122"/>
                <a:ea typeface="微软雅黑" panose="020B0503020204020204" pitchFamily="34" charset="-122"/>
              </a:rPr>
              <a:t>互联网用户导向推动品牌化</a:t>
            </a:r>
            <a:endParaRPr lang="en-US" altLang="zh-CN">
              <a:solidFill>
                <a:schemeClr val="tx1"/>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a:solidFill>
                  <a:schemeClr val="tx1"/>
                </a:solidFill>
                <a:latin typeface="微软雅黑" panose="020B0503020204020204" pitchFamily="34" charset="-122"/>
                <a:ea typeface="微软雅黑" panose="020B0503020204020204" pitchFamily="34" charset="-122"/>
              </a:rPr>
              <a:t>跨界人士进入农业领域带来新的变化和模式</a:t>
            </a:r>
            <a:endParaRPr lang="en-US" altLang="zh-CN" dirty="0">
              <a:solidFill>
                <a:schemeClr val="tx1"/>
              </a:solidFill>
              <a:latin typeface="微软雅黑" panose="020B0503020204020204" pitchFamily="34" charset="-122"/>
              <a:ea typeface="微软雅黑" panose="020B0503020204020204" pitchFamily="34" charset="-122"/>
            </a:endParaRPr>
          </a:p>
        </p:txBody>
      </p:sp>
      <p:sp>
        <p:nvSpPr>
          <p:cNvPr id="9" name="圆角矩形标注 8"/>
          <p:cNvSpPr/>
          <p:nvPr/>
        </p:nvSpPr>
        <p:spPr>
          <a:xfrm>
            <a:off x="971303" y="1904328"/>
            <a:ext cx="3018429" cy="1742994"/>
          </a:xfrm>
          <a:prstGeom prst="wedgeRoundRectCallout">
            <a:avLst>
              <a:gd name="adj1" fmla="val 71935"/>
              <a:gd name="adj2" fmla="val 36528"/>
              <a:gd name="adj3" fmla="val 16667"/>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zh-CN" altLang="en-US" dirty="0">
                <a:solidFill>
                  <a:schemeClr val="tx1"/>
                </a:solidFill>
                <a:latin typeface="微软雅黑" panose="020B0503020204020204" pitchFamily="34" charset="-122"/>
                <a:ea typeface="微软雅黑" panose="020B0503020204020204" pitchFamily="34" charset="-122"/>
              </a:rPr>
              <a:t>农村公共服务体系搭建</a:t>
            </a:r>
            <a:endParaRPr lang="en-US" altLang="zh-CN" dirty="0">
              <a:solidFill>
                <a:schemeClr val="tx1"/>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dirty="0">
                <a:solidFill>
                  <a:schemeClr val="tx1"/>
                </a:solidFill>
                <a:latin typeface="微软雅黑" panose="020B0503020204020204" pitchFamily="34" charset="-122"/>
                <a:ea typeface="微软雅黑" panose="020B0503020204020204" pitchFamily="34" charset="-122"/>
              </a:rPr>
              <a:t>产业链的延伸</a:t>
            </a:r>
            <a:endParaRPr lang="en-US" altLang="zh-CN" dirty="0">
              <a:solidFill>
                <a:schemeClr val="tx1"/>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dirty="0">
                <a:solidFill>
                  <a:schemeClr val="tx1"/>
                </a:solidFill>
                <a:latin typeface="微软雅黑" panose="020B0503020204020204" pitchFamily="34" charset="-122"/>
                <a:ea typeface="微软雅黑" panose="020B0503020204020204" pitchFamily="34" charset="-122"/>
              </a:rPr>
              <a:t>产业集群效应</a:t>
            </a:r>
            <a:endParaRPr lang="en-US" altLang="zh-CN" dirty="0">
              <a:solidFill>
                <a:schemeClr val="tx1"/>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dirty="0">
                <a:solidFill>
                  <a:schemeClr val="tx1"/>
                </a:solidFill>
                <a:latin typeface="微软雅黑" panose="020B0503020204020204" pitchFamily="34" charset="-122"/>
                <a:ea typeface="微软雅黑" panose="020B0503020204020204" pitchFamily="34" charset="-122"/>
              </a:rPr>
              <a:t>基础设施的组建完善</a:t>
            </a:r>
            <a:endParaRPr lang="en-US" altLang="zh-CN" dirty="0">
              <a:solidFill>
                <a:schemeClr val="tx1"/>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dirty="0">
                <a:solidFill>
                  <a:schemeClr val="tx1"/>
                </a:solidFill>
                <a:latin typeface="微软雅黑" panose="020B0503020204020204" pitchFamily="34" charset="-122"/>
                <a:ea typeface="微软雅黑" panose="020B0503020204020204" pitchFamily="34" charset="-122"/>
              </a:rPr>
              <a:t>缩小城乡差距</a:t>
            </a:r>
            <a:endParaRPr lang="en-US" altLang="zh-CN" dirty="0">
              <a:solidFill>
                <a:schemeClr val="tx1"/>
              </a:solidFill>
              <a:latin typeface="微软雅黑" panose="020B0503020204020204" pitchFamily="34" charset="-122"/>
              <a:ea typeface="微软雅黑" panose="020B0503020204020204" pitchFamily="34" charset="-122"/>
            </a:endParaRPr>
          </a:p>
        </p:txBody>
      </p:sp>
      <p:sp>
        <p:nvSpPr>
          <p:cNvPr id="11" name="圆角矩形标注 10"/>
          <p:cNvSpPr/>
          <p:nvPr/>
        </p:nvSpPr>
        <p:spPr>
          <a:xfrm>
            <a:off x="1569493" y="4992216"/>
            <a:ext cx="2831947" cy="1640596"/>
          </a:xfrm>
          <a:prstGeom prst="wedgeRoundRectCallout">
            <a:avLst>
              <a:gd name="adj1" fmla="val 79622"/>
              <a:gd name="adj2" fmla="val -33160"/>
              <a:gd name="adj3" fmla="val 16667"/>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zh-CN" altLang="en-US" dirty="0" smtClean="0">
                <a:solidFill>
                  <a:schemeClr val="tx1"/>
                </a:solidFill>
                <a:latin typeface="微软雅黑" panose="020B0503020204020204" pitchFamily="34" charset="-122"/>
                <a:ea typeface="微软雅黑" panose="020B0503020204020204" pitchFamily="34" charset="-122"/>
              </a:rPr>
              <a:t>就业机会提升</a:t>
            </a:r>
            <a:endParaRPr lang="en-US" altLang="zh-CN" dirty="0" smtClean="0">
              <a:solidFill>
                <a:schemeClr val="tx1"/>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dirty="0" smtClean="0">
                <a:solidFill>
                  <a:schemeClr val="tx1"/>
                </a:solidFill>
                <a:latin typeface="微软雅黑" panose="020B0503020204020204" pitchFamily="34" charset="-122"/>
                <a:ea typeface="微软雅黑" panose="020B0503020204020204" pitchFamily="34" charset="-122"/>
              </a:rPr>
              <a:t>受教育</a:t>
            </a:r>
            <a:r>
              <a:rPr lang="en-US" altLang="zh-CN" dirty="0" smtClean="0">
                <a:solidFill>
                  <a:schemeClr val="tx1"/>
                </a:solidFill>
                <a:latin typeface="微软雅黑" panose="020B0503020204020204" pitchFamily="34" charset="-122"/>
                <a:ea typeface="微软雅黑" panose="020B0503020204020204" pitchFamily="34" charset="-122"/>
              </a:rPr>
              <a:t>/</a:t>
            </a:r>
            <a:r>
              <a:rPr lang="zh-CN" altLang="en-US" dirty="0" smtClean="0">
                <a:solidFill>
                  <a:schemeClr val="tx1"/>
                </a:solidFill>
                <a:latin typeface="微软雅黑" panose="020B0503020204020204" pitchFamily="34" charset="-122"/>
                <a:ea typeface="微软雅黑" panose="020B0503020204020204" pitchFamily="34" charset="-122"/>
              </a:rPr>
              <a:t>培训机会增加</a:t>
            </a:r>
            <a:endParaRPr lang="en-US" altLang="zh-CN" dirty="0" smtClean="0">
              <a:solidFill>
                <a:schemeClr val="tx1"/>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dirty="0" smtClean="0">
                <a:solidFill>
                  <a:schemeClr val="tx1"/>
                </a:solidFill>
                <a:latin typeface="微软雅黑" panose="020B0503020204020204" pitchFamily="34" charset="-122"/>
                <a:ea typeface="微软雅黑" panose="020B0503020204020204" pitchFamily="34" charset="-122"/>
              </a:rPr>
              <a:t>收入结构调整</a:t>
            </a:r>
            <a:endParaRPr lang="en-US" altLang="zh-CN" dirty="0" smtClean="0">
              <a:solidFill>
                <a:schemeClr val="tx1"/>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dirty="0" smtClean="0">
                <a:solidFill>
                  <a:schemeClr val="tx1"/>
                </a:solidFill>
                <a:latin typeface="微软雅黑" panose="020B0503020204020204" pitchFamily="34" charset="-122"/>
                <a:ea typeface="微软雅黑" panose="020B0503020204020204" pitchFamily="34" charset="-122"/>
              </a:rPr>
              <a:t>生活水平改善</a:t>
            </a:r>
            <a:endParaRPr lang="en-US" altLang="zh-CN" dirty="0" smtClean="0">
              <a:solidFill>
                <a:schemeClr val="tx1"/>
              </a:solidFill>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dirty="0" smtClean="0">
                <a:solidFill>
                  <a:schemeClr val="tx1"/>
                </a:solidFill>
                <a:latin typeface="微软雅黑" panose="020B0503020204020204" pitchFamily="34" charset="-122"/>
                <a:ea typeface="微软雅黑" panose="020B0503020204020204" pitchFamily="34" charset="-122"/>
              </a:rPr>
              <a:t>文化生活丰富</a:t>
            </a:r>
            <a:endParaRPr lang="en-US" altLang="zh-CN" dirty="0" smtClean="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7393902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图文框 4"/>
          <p:cNvSpPr/>
          <p:nvPr/>
        </p:nvSpPr>
        <p:spPr>
          <a:xfrm>
            <a:off x="3302758" y="2388359"/>
            <a:ext cx="5800298" cy="1692322"/>
          </a:xfrm>
          <a:prstGeom prst="fram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smtClean="0">
                <a:solidFill>
                  <a:schemeClr val="tx1"/>
                </a:solidFill>
                <a:latin typeface="微软雅黑" panose="020B0503020204020204" pitchFamily="34" charset="-122"/>
                <a:ea typeface="微软雅黑" panose="020B0503020204020204" pitchFamily="34" charset="-122"/>
              </a:rPr>
              <a:t>临安农村电商发展现象</a:t>
            </a:r>
            <a:endParaRPr lang="zh-CN" altLang="en-US" sz="36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7226396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手动输入 1"/>
          <p:cNvSpPr/>
          <p:nvPr/>
        </p:nvSpPr>
        <p:spPr>
          <a:xfrm>
            <a:off x="1760562" y="3179923"/>
            <a:ext cx="2415654" cy="1774209"/>
          </a:xfrm>
          <a:prstGeom prst="flowChartManualInp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20000"/>
              </a:lnSpc>
              <a:buFont typeface="Arial" panose="020B0604020202020204" pitchFamily="34" charset="0"/>
              <a:buChar char="•"/>
            </a:pPr>
            <a:r>
              <a:rPr lang="zh-CN" altLang="en-US"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个体网商兴起</a:t>
            </a:r>
            <a:endParaRPr lang="en-US" altLang="zh-CN"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a:lnSpc>
                <a:spcPct val="120000"/>
              </a:lnSpc>
              <a:buFont typeface="Arial" panose="020B0604020202020204" pitchFamily="34" charset="0"/>
              <a:buChar char="•"/>
            </a:pPr>
            <a:r>
              <a:rPr lang="zh-CN" altLang="en-US"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邻里相互效仿</a:t>
            </a:r>
          </a:p>
        </p:txBody>
      </p:sp>
      <p:sp>
        <p:nvSpPr>
          <p:cNvPr id="4" name="流程图: 手动输入 3"/>
          <p:cNvSpPr/>
          <p:nvPr/>
        </p:nvSpPr>
        <p:spPr>
          <a:xfrm>
            <a:off x="4506037" y="2634013"/>
            <a:ext cx="2577153" cy="2320120"/>
          </a:xfrm>
          <a:prstGeom prst="flowChartManualInpu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zh-CN" altLang="en-US"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个体网商企业化转型</a:t>
            </a:r>
          </a:p>
          <a:p>
            <a:pPr marL="285750" indent="-285750">
              <a:lnSpc>
                <a:spcPct val="130000"/>
              </a:lnSpc>
              <a:buFont typeface="Arial" panose="020B0604020202020204" pitchFamily="34" charset="0"/>
              <a:buChar char="•"/>
            </a:pPr>
            <a:r>
              <a:rPr lang="zh-CN" altLang="en-US"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传统企业电商</a:t>
            </a:r>
            <a:r>
              <a:rPr lang="zh-CN" altLang="en-US" dirty="0" smtClean="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化尝试</a:t>
            </a:r>
          </a:p>
          <a:p>
            <a:pPr marL="285750" indent="-285750">
              <a:lnSpc>
                <a:spcPct val="130000"/>
              </a:lnSpc>
              <a:buFont typeface="Arial" panose="020B0604020202020204" pitchFamily="34" charset="0"/>
              <a:buChar char="•"/>
            </a:pPr>
            <a:r>
              <a:rPr lang="zh-CN" altLang="en-US" dirty="0" smtClean="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网络品牌异军突起</a:t>
            </a:r>
            <a:endParaRPr lang="en-US" altLang="zh-CN" dirty="0" smtClean="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a:lnSpc>
                <a:spcPct val="130000"/>
              </a:lnSpc>
              <a:buFont typeface="Arial" panose="020B0604020202020204" pitchFamily="34" charset="0"/>
              <a:buChar char="•"/>
            </a:pPr>
            <a:r>
              <a:rPr lang="zh-CN" altLang="en-US" dirty="0" smtClean="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政府启动园区孵化</a:t>
            </a:r>
            <a:endParaRPr lang="en-US" altLang="zh-CN" dirty="0" smtClean="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a:lnSpc>
                <a:spcPct val="130000"/>
              </a:lnSpc>
              <a:buFont typeface="Arial" panose="020B0604020202020204" pitchFamily="34" charset="0"/>
              <a:buChar char="•"/>
            </a:pPr>
            <a:r>
              <a:rPr lang="zh-CN" altLang="en-US" dirty="0" smtClean="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协会相继成立</a:t>
            </a:r>
            <a:endParaRPr lang="en-US" altLang="zh-CN"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流程图: 手动输入 4"/>
          <p:cNvSpPr/>
          <p:nvPr/>
        </p:nvSpPr>
        <p:spPr>
          <a:xfrm>
            <a:off x="7399363" y="1951624"/>
            <a:ext cx="3041178" cy="3002507"/>
          </a:xfrm>
          <a:prstGeom prst="flowChartManualInpu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20000"/>
              </a:lnSpc>
              <a:buFont typeface="Arial" panose="020B0604020202020204" pitchFamily="34" charset="0"/>
              <a:buChar char="•"/>
            </a:pPr>
            <a:r>
              <a:rPr lang="zh-CN" altLang="en-US"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政府全面</a:t>
            </a:r>
            <a:r>
              <a:rPr lang="zh-CN" altLang="en-US" dirty="0" smtClean="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介入</a:t>
            </a:r>
            <a:endParaRPr lang="en-US" altLang="zh-CN" dirty="0" smtClean="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a:lnSpc>
                <a:spcPct val="120000"/>
              </a:lnSpc>
              <a:buFont typeface="Arial" panose="020B0604020202020204" pitchFamily="34" charset="0"/>
              <a:buChar char="•"/>
            </a:pPr>
            <a:r>
              <a:rPr lang="zh-CN" altLang="en-US" dirty="0" smtClean="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专业服务商引进</a:t>
            </a:r>
            <a:endParaRPr lang="zh-CN" altLang="en-US"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a:lnSpc>
                <a:spcPct val="120000"/>
              </a:lnSpc>
              <a:buFont typeface="Arial" panose="020B0604020202020204" pitchFamily="34" charset="0"/>
              <a:buChar char="•"/>
            </a:pPr>
            <a:r>
              <a:rPr lang="zh-CN" altLang="en-US"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电商各</a:t>
            </a:r>
            <a:r>
              <a:rPr lang="zh-CN" altLang="en-US" dirty="0" smtClean="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类经营主体蓬勃发展，相互助力</a:t>
            </a:r>
            <a:endParaRPr lang="en-US" altLang="zh-CN"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a:lnSpc>
                <a:spcPct val="120000"/>
              </a:lnSpc>
              <a:buFont typeface="Arial" panose="020B0604020202020204" pitchFamily="34" charset="0"/>
              <a:buChar char="•"/>
            </a:pPr>
            <a:r>
              <a:rPr lang="zh-CN" altLang="en-US"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电</a:t>
            </a:r>
            <a:r>
              <a:rPr lang="zh-CN" altLang="en-US" dirty="0" smtClean="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商生态体系形成</a:t>
            </a:r>
            <a:endParaRPr lang="zh-CN" altLang="en-US"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文本框 5"/>
          <p:cNvSpPr txBox="1"/>
          <p:nvPr/>
        </p:nvSpPr>
        <p:spPr>
          <a:xfrm>
            <a:off x="1760562" y="5254386"/>
            <a:ext cx="2101754" cy="830997"/>
          </a:xfrm>
          <a:prstGeom prst="rect">
            <a:avLst/>
          </a:prstGeom>
          <a:noFill/>
        </p:spPr>
        <p:txBody>
          <a:bodyPr wrap="square" rtlCol="0">
            <a:spAutoFit/>
          </a:bodyPr>
          <a:lstStyle/>
          <a:p>
            <a:pPr algn="just"/>
            <a:r>
              <a:rPr lang="en-US" altLang="zh-CN" sz="2400" dirty="0">
                <a:latin typeface="微软雅黑" panose="020B0503020204020204" pitchFamily="34" charset="-122"/>
                <a:ea typeface="微软雅黑" panose="020B0503020204020204" pitchFamily="34" charset="-122"/>
              </a:rPr>
              <a:t>2005-2008</a:t>
            </a:r>
            <a:endParaRPr lang="zh-CN" altLang="en-US" sz="2400" dirty="0">
              <a:latin typeface="微软雅黑" panose="020B0503020204020204" pitchFamily="34" charset="-122"/>
              <a:ea typeface="微软雅黑" panose="020B0503020204020204" pitchFamily="34" charset="-122"/>
            </a:endParaRPr>
          </a:p>
          <a:p>
            <a:pPr algn="just"/>
            <a:r>
              <a:rPr lang="zh-CN" altLang="en-US" sz="2400" dirty="0" smtClean="0">
                <a:solidFill>
                  <a:schemeClr val="accent6">
                    <a:lumMod val="50000"/>
                  </a:schemeClr>
                </a:solidFill>
                <a:latin typeface="微软雅黑" panose="020B0503020204020204" pitchFamily="34" charset="-122"/>
                <a:ea typeface="微软雅黑" panose="020B0503020204020204" pitchFamily="34" charset="-122"/>
              </a:rPr>
              <a:t>萌芽期</a:t>
            </a:r>
            <a:r>
              <a:rPr lang="en-US" altLang="zh-CN" sz="2400" dirty="0" smtClean="0">
                <a:solidFill>
                  <a:schemeClr val="accent6">
                    <a:lumMod val="50000"/>
                  </a:schemeClr>
                </a:solidFill>
                <a:latin typeface="微软雅黑" panose="020B0503020204020204" pitchFamily="34" charset="-122"/>
                <a:ea typeface="微软雅黑" panose="020B0503020204020204" pitchFamily="34" charset="-122"/>
              </a:rPr>
              <a:t>-</a:t>
            </a:r>
            <a:r>
              <a:rPr lang="zh-CN" altLang="en-US" sz="1600" dirty="0" smtClean="0">
                <a:solidFill>
                  <a:schemeClr val="accent6">
                    <a:lumMod val="50000"/>
                  </a:schemeClr>
                </a:solidFill>
                <a:latin typeface="微软雅黑" panose="020B0503020204020204" pitchFamily="34" charset="-122"/>
                <a:ea typeface="微软雅黑" panose="020B0503020204020204" pitchFamily="34" charset="-122"/>
              </a:rPr>
              <a:t>以产促销</a:t>
            </a:r>
            <a:endParaRPr lang="en-US" altLang="zh-CN" sz="1600" dirty="0" smtClean="0">
              <a:solidFill>
                <a:schemeClr val="accent6">
                  <a:lumMod val="50000"/>
                </a:schemeClr>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4506037" y="5254389"/>
            <a:ext cx="2167718" cy="830997"/>
          </a:xfrm>
          <a:prstGeom prst="rect">
            <a:avLst/>
          </a:prstGeom>
          <a:noFill/>
        </p:spPr>
        <p:txBody>
          <a:bodyPr wrap="square" rtlCol="0">
            <a:spAutoFit/>
          </a:bodyPr>
          <a:lstStyle/>
          <a:p>
            <a:r>
              <a:rPr lang="en-US" altLang="zh-CN" sz="2400" dirty="0">
                <a:latin typeface="微软雅黑" panose="020B0503020204020204" pitchFamily="34" charset="-122"/>
                <a:ea typeface="微软雅黑" panose="020B0503020204020204" pitchFamily="34" charset="-122"/>
              </a:rPr>
              <a:t>2009-2012</a:t>
            </a:r>
            <a:endParaRPr lang="zh-CN" altLang="en-US" sz="2400" dirty="0">
              <a:latin typeface="微软雅黑" panose="020B0503020204020204" pitchFamily="34" charset="-122"/>
              <a:ea typeface="微软雅黑" panose="020B0503020204020204" pitchFamily="34" charset="-122"/>
            </a:endParaRPr>
          </a:p>
          <a:p>
            <a:r>
              <a:rPr lang="zh-CN" altLang="en-US" sz="2400" dirty="0" smtClean="0">
                <a:solidFill>
                  <a:schemeClr val="accent6">
                    <a:lumMod val="50000"/>
                  </a:schemeClr>
                </a:solidFill>
                <a:latin typeface="微软雅黑" panose="020B0503020204020204" pitchFamily="34" charset="-122"/>
                <a:ea typeface="微软雅黑" panose="020B0503020204020204" pitchFamily="34" charset="-122"/>
              </a:rPr>
              <a:t>发展期</a:t>
            </a:r>
            <a:r>
              <a:rPr lang="en-US" altLang="zh-CN" sz="2400" dirty="0" smtClean="0">
                <a:solidFill>
                  <a:schemeClr val="accent6">
                    <a:lumMod val="50000"/>
                  </a:schemeClr>
                </a:solidFill>
                <a:latin typeface="微软雅黑" panose="020B0503020204020204" pitchFamily="34" charset="-122"/>
                <a:ea typeface="微软雅黑" panose="020B0503020204020204" pitchFamily="34" charset="-122"/>
              </a:rPr>
              <a:t>-</a:t>
            </a:r>
            <a:r>
              <a:rPr lang="zh-CN" altLang="en-US" sz="1600" dirty="0" smtClean="0">
                <a:solidFill>
                  <a:schemeClr val="accent6">
                    <a:lumMod val="50000"/>
                  </a:schemeClr>
                </a:solidFill>
                <a:latin typeface="微软雅黑" panose="020B0503020204020204" pitchFamily="34" charset="-122"/>
                <a:ea typeface="微软雅黑" panose="020B0503020204020204" pitchFamily="34" charset="-122"/>
              </a:rPr>
              <a:t>以销促产</a:t>
            </a:r>
            <a:endParaRPr lang="en-US" altLang="zh-CN" sz="1600" dirty="0" smtClean="0">
              <a:solidFill>
                <a:schemeClr val="accent6">
                  <a:lumMod val="50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7399363" y="5254388"/>
            <a:ext cx="2618094" cy="830997"/>
          </a:xfrm>
          <a:prstGeom prst="rect">
            <a:avLst/>
          </a:prstGeom>
          <a:noFill/>
        </p:spPr>
        <p:txBody>
          <a:bodyPr wrap="square" rtlCol="0">
            <a:spAutoFit/>
          </a:bodyPr>
          <a:lstStyle/>
          <a:p>
            <a:r>
              <a:rPr lang="en-US" altLang="zh-CN" sz="2400" dirty="0" smtClean="0">
                <a:latin typeface="微软雅黑" panose="020B0503020204020204" pitchFamily="34" charset="-122"/>
                <a:ea typeface="微软雅黑" panose="020B0503020204020204" pitchFamily="34" charset="-122"/>
              </a:rPr>
              <a:t>2013-</a:t>
            </a:r>
            <a:r>
              <a:rPr lang="zh-CN" altLang="en-US" sz="2400" dirty="0" smtClean="0">
                <a:latin typeface="微软雅黑" panose="020B0503020204020204" pitchFamily="34" charset="-122"/>
                <a:ea typeface="微软雅黑" panose="020B0503020204020204" pitchFamily="34" charset="-122"/>
              </a:rPr>
              <a:t>至今</a:t>
            </a:r>
            <a:endParaRPr lang="zh-CN" altLang="en-US" sz="2400" dirty="0">
              <a:latin typeface="微软雅黑" panose="020B0503020204020204" pitchFamily="34" charset="-122"/>
              <a:ea typeface="微软雅黑" panose="020B0503020204020204" pitchFamily="34" charset="-122"/>
            </a:endParaRPr>
          </a:p>
          <a:p>
            <a:r>
              <a:rPr lang="zh-CN" altLang="en-US" sz="2400" dirty="0" smtClean="0">
                <a:solidFill>
                  <a:schemeClr val="accent6">
                    <a:lumMod val="50000"/>
                  </a:schemeClr>
                </a:solidFill>
                <a:latin typeface="微软雅黑" panose="020B0503020204020204" pitchFamily="34" charset="-122"/>
                <a:ea typeface="微软雅黑" panose="020B0503020204020204" pitchFamily="34" charset="-122"/>
              </a:rPr>
              <a:t>扩张期</a:t>
            </a:r>
            <a:r>
              <a:rPr lang="en-US" altLang="zh-CN" sz="2400" dirty="0" smtClean="0">
                <a:solidFill>
                  <a:schemeClr val="accent6">
                    <a:lumMod val="50000"/>
                  </a:schemeClr>
                </a:solidFill>
                <a:latin typeface="微软雅黑" panose="020B0503020204020204" pitchFamily="34" charset="-122"/>
                <a:ea typeface="微软雅黑" panose="020B0503020204020204" pitchFamily="34" charset="-122"/>
              </a:rPr>
              <a:t>-</a:t>
            </a:r>
            <a:r>
              <a:rPr lang="zh-CN" altLang="en-US" sz="1600" dirty="0" smtClean="0">
                <a:solidFill>
                  <a:schemeClr val="accent6">
                    <a:lumMod val="50000"/>
                  </a:schemeClr>
                </a:solidFill>
                <a:latin typeface="微软雅黑" panose="020B0503020204020204" pitchFamily="34" charset="-122"/>
                <a:ea typeface="微软雅黑" panose="020B0503020204020204" pitchFamily="34" charset="-122"/>
              </a:rPr>
              <a:t>产销两旺</a:t>
            </a:r>
            <a:endParaRPr lang="en-US" altLang="zh-CN" sz="1600" dirty="0" smtClean="0">
              <a:solidFill>
                <a:schemeClr val="accent6">
                  <a:lumMod val="50000"/>
                </a:scheme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3387144" y="180304"/>
            <a:ext cx="5656844" cy="584775"/>
          </a:xfrm>
          <a:prstGeom prst="rect">
            <a:avLst/>
          </a:prstGeom>
          <a:noFill/>
        </p:spPr>
        <p:txBody>
          <a:bodyPr wrap="square" rtlCol="0">
            <a:spAutoFit/>
          </a:bodyPr>
          <a:lstStyle/>
          <a:p>
            <a:pPr algn="dist"/>
            <a:r>
              <a:rPr lang="zh-CN" altLang="en-US" sz="3200" dirty="0">
                <a:latin typeface="微软雅黑" panose="020B0503020204020204" pitchFamily="34" charset="-122"/>
                <a:ea typeface="微软雅黑" panose="020B0503020204020204" pitchFamily="34" charset="-122"/>
              </a:rPr>
              <a:t>临</a:t>
            </a:r>
            <a:r>
              <a:rPr lang="zh-CN" altLang="en-US" sz="3200" dirty="0" smtClean="0">
                <a:latin typeface="微软雅黑" panose="020B0503020204020204" pitchFamily="34" charset="-122"/>
                <a:ea typeface="微软雅黑" panose="020B0503020204020204" pitchFamily="34" charset="-122"/>
              </a:rPr>
              <a:t>安电子商务发展现象</a:t>
            </a:r>
            <a:endParaRPr lang="zh-CN" altLang="en-US" sz="3200" dirty="0">
              <a:latin typeface="微软雅黑" panose="020B0503020204020204" pitchFamily="34" charset="-122"/>
              <a:ea typeface="微软雅黑" panose="020B0503020204020204" pitchFamily="34" charset="-122"/>
            </a:endParaRPr>
          </a:p>
        </p:txBody>
      </p:sp>
      <p:sp>
        <p:nvSpPr>
          <p:cNvPr id="13" name="等腰三角形 12"/>
          <p:cNvSpPr/>
          <p:nvPr/>
        </p:nvSpPr>
        <p:spPr>
          <a:xfrm flipV="1">
            <a:off x="446469" y="1326559"/>
            <a:ext cx="329819" cy="287924"/>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786792" y="1216605"/>
            <a:ext cx="3647152" cy="507831"/>
          </a:xfrm>
          <a:prstGeom prst="rect">
            <a:avLst/>
          </a:prstGeom>
        </p:spPr>
        <p:txBody>
          <a:bodyPr wrap="none">
            <a:spAutoFit/>
          </a:bodyPr>
          <a:lstStyle/>
          <a:p>
            <a:pPr>
              <a:lnSpc>
                <a:spcPct val="150000"/>
              </a:lnSpc>
              <a:defRPr/>
            </a:pPr>
            <a:r>
              <a:rPr lang="zh-CN" altLang="zh-CN" b="1" dirty="0">
                <a:latin typeface="微软雅黑" panose="020B0503020204020204" pitchFamily="34" charset="-122"/>
                <a:ea typeface="微软雅黑" panose="020B0503020204020204" pitchFamily="34" charset="-122"/>
              </a:rPr>
              <a:t>临安电子商务</a:t>
            </a:r>
            <a:r>
              <a:rPr lang="zh-CN" altLang="en-US" b="1" dirty="0" smtClean="0">
                <a:latin typeface="微软雅黑" panose="020B0503020204020204" pitchFamily="34" charset="-122"/>
                <a:ea typeface="微软雅黑" panose="020B0503020204020204" pitchFamily="34" charset="-122"/>
              </a:rPr>
              <a:t>发展经历的</a:t>
            </a:r>
            <a:r>
              <a:rPr lang="zh-CN" altLang="en-US" b="1" dirty="0">
                <a:latin typeface="微软雅黑" panose="020B0503020204020204" pitchFamily="34" charset="-122"/>
                <a:ea typeface="微软雅黑" panose="020B0503020204020204" pitchFamily="34" charset="-122"/>
              </a:rPr>
              <a:t>三</a:t>
            </a:r>
            <a:r>
              <a:rPr lang="zh-CN" altLang="en-US" b="1" dirty="0" smtClean="0">
                <a:latin typeface="微软雅黑" panose="020B0503020204020204" pitchFamily="34" charset="-122"/>
                <a:ea typeface="微软雅黑" panose="020B0503020204020204" pitchFamily="34" charset="-122"/>
              </a:rPr>
              <a:t>个阶段</a:t>
            </a:r>
            <a:endParaRPr lang="en-US" altLang="zh-CN"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1842869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标注 11"/>
          <p:cNvSpPr/>
          <p:nvPr/>
        </p:nvSpPr>
        <p:spPr>
          <a:xfrm>
            <a:off x="7840613" y="1470520"/>
            <a:ext cx="3377847" cy="2167911"/>
          </a:xfrm>
          <a:prstGeom prst="wedgeRectCallout">
            <a:avLst>
              <a:gd name="adj1" fmla="val 5025"/>
              <a:gd name="adj2" fmla="val 60611"/>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标注 8"/>
          <p:cNvSpPr/>
          <p:nvPr/>
        </p:nvSpPr>
        <p:spPr>
          <a:xfrm>
            <a:off x="6252797" y="5240777"/>
            <a:ext cx="3044825" cy="1343281"/>
          </a:xfrm>
          <a:prstGeom prst="wedgeRectCallout">
            <a:avLst>
              <a:gd name="adj1" fmla="val -7834"/>
              <a:gd name="adj2" fmla="val -5942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标注 7"/>
          <p:cNvSpPr/>
          <p:nvPr/>
        </p:nvSpPr>
        <p:spPr>
          <a:xfrm>
            <a:off x="3597059" y="2047506"/>
            <a:ext cx="3166281" cy="1590925"/>
          </a:xfrm>
          <a:prstGeom prst="wedgeRectCallout">
            <a:avLst>
              <a:gd name="adj1" fmla="val 8908"/>
              <a:gd name="adj2" fmla="val 71897"/>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flipV="1">
            <a:off x="446469" y="1326559"/>
            <a:ext cx="329819" cy="287924"/>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86792" y="1216605"/>
            <a:ext cx="3185487" cy="507831"/>
          </a:xfrm>
          <a:prstGeom prst="rect">
            <a:avLst/>
          </a:prstGeom>
        </p:spPr>
        <p:txBody>
          <a:bodyPr wrap="none">
            <a:spAutoFit/>
          </a:bodyPr>
          <a:lstStyle/>
          <a:p>
            <a:pPr>
              <a:lnSpc>
                <a:spcPct val="150000"/>
              </a:lnSpc>
              <a:defRPr/>
            </a:pPr>
            <a:r>
              <a:rPr lang="zh-CN" altLang="zh-CN" b="1" dirty="0">
                <a:latin typeface="微软雅黑" panose="020B0503020204020204" pitchFamily="34" charset="-122"/>
                <a:ea typeface="微软雅黑" panose="020B0503020204020204" pitchFamily="34" charset="-122"/>
              </a:rPr>
              <a:t>临安电子商务</a:t>
            </a:r>
            <a:r>
              <a:rPr lang="zh-CN" altLang="en-US" b="1" dirty="0" smtClean="0">
                <a:latin typeface="微软雅黑" panose="020B0503020204020204" pitchFamily="34" charset="-122"/>
                <a:ea typeface="微软雅黑" panose="020B0503020204020204" pitchFamily="34" charset="-122"/>
              </a:rPr>
              <a:t>发展里程碑事件</a:t>
            </a:r>
            <a:endParaRPr lang="en-US" altLang="zh-CN" b="1" dirty="0">
              <a:latin typeface="微软雅黑" panose="020B0503020204020204" pitchFamily="34" charset="-122"/>
              <a:ea typeface="微软雅黑" panose="020B0503020204020204" pitchFamily="34" charset="-122"/>
            </a:endParaRPr>
          </a:p>
        </p:txBody>
      </p:sp>
      <p:sp>
        <p:nvSpPr>
          <p:cNvPr id="81" name="直接箭头连接符 6"/>
          <p:cNvSpPr>
            <a:spLocks noChangeShapeType="1"/>
          </p:cNvSpPr>
          <p:nvPr/>
        </p:nvSpPr>
        <p:spPr bwMode="auto">
          <a:xfrm>
            <a:off x="1782001" y="4625194"/>
            <a:ext cx="7265320" cy="45719"/>
          </a:xfrm>
          <a:prstGeom prst="straightConnector1">
            <a:avLst/>
          </a:prstGeom>
          <a:noFill/>
          <a:ln w="25400" cap="flat" cmpd="sng">
            <a:solidFill>
              <a:srgbClr val="3A87C5"/>
            </a:solidFill>
            <a:round/>
            <a:headEnd/>
            <a:tailEnd type="triangle" w="med" len="med"/>
          </a:ln>
          <a:extLst>
            <a:ext uri="{909E8E84-426E-40DD-AFC4-6F175D3DCCD1}">
              <a14:hiddenFill xmlns:a14="http://schemas.microsoft.com/office/drawing/2010/main" xmlns="">
                <a:noFill/>
              </a14:hiddenFill>
            </a:ext>
          </a:extLst>
        </p:spPr>
        <p:txBody>
          <a:bodyPr/>
          <a:lstStyle/>
          <a:p>
            <a:endParaRPr lang="zh-CN" altLang="en-US"/>
          </a:p>
        </p:txBody>
      </p:sp>
      <p:sp>
        <p:nvSpPr>
          <p:cNvPr id="82" name="椭圆 8"/>
          <p:cNvSpPr>
            <a:spLocks noChangeArrowheads="1"/>
          </p:cNvSpPr>
          <p:nvPr/>
        </p:nvSpPr>
        <p:spPr bwMode="auto">
          <a:xfrm>
            <a:off x="2686758" y="4273158"/>
            <a:ext cx="1346200" cy="647700"/>
          </a:xfrm>
          <a:prstGeom prst="ellipse">
            <a:avLst/>
          </a:prstGeom>
          <a:solidFill>
            <a:schemeClr val="accent4">
              <a:lumMod val="40000"/>
              <a:lumOff val="60000"/>
            </a:schemeClr>
          </a:solidFill>
          <a:ln>
            <a:noFill/>
          </a:ln>
          <a:extLst/>
        </p:spPr>
        <p:txBody>
          <a:bodyPr lIns="90170" tIns="46990" rIns="90170" bIns="46990"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3" name="任意多边形 9"/>
          <p:cNvSpPr>
            <a:spLocks noChangeArrowheads="1"/>
          </p:cNvSpPr>
          <p:nvPr/>
        </p:nvSpPr>
        <p:spPr bwMode="auto">
          <a:xfrm flipH="1">
            <a:off x="2520071" y="4273158"/>
            <a:ext cx="779462" cy="646113"/>
          </a:xfrm>
          <a:custGeom>
            <a:avLst/>
            <a:gdLst>
              <a:gd name="T0" fmla="*/ 0 w 1140585"/>
              <a:gd name="T1" fmla="*/ 0 h 2303921"/>
              <a:gd name="T2" fmla="*/ 219766 w 1140585"/>
              <a:gd name="T3" fmla="*/ 22154 h 2303921"/>
              <a:gd name="T4" fmla="*/ 1140585 w 1140585"/>
              <a:gd name="T5" fmla="*/ 1151960 h 2303921"/>
              <a:gd name="T6" fmla="*/ 219766 w 1140585"/>
              <a:gd name="T7" fmla="*/ 2281767 h 2303921"/>
              <a:gd name="T8" fmla="*/ 0 w 1140585"/>
              <a:gd name="T9" fmla="*/ 2303921 h 2303921"/>
              <a:gd name="T10" fmla="*/ 0 60000 65536"/>
              <a:gd name="T11" fmla="*/ 0 60000 65536"/>
              <a:gd name="T12" fmla="*/ 0 60000 65536"/>
              <a:gd name="T13" fmla="*/ 0 60000 65536"/>
              <a:gd name="T14" fmla="*/ 0 60000 65536"/>
              <a:gd name="T15" fmla="*/ 0 w 1140585"/>
              <a:gd name="T16" fmla="*/ 0 h 2303921"/>
              <a:gd name="T17" fmla="*/ 1140585 w 1140585"/>
              <a:gd name="T18" fmla="*/ 2303921 h 2303921"/>
            </a:gdLst>
            <a:ahLst/>
            <a:cxnLst>
              <a:cxn ang="T10">
                <a:pos x="T0" y="T1"/>
              </a:cxn>
              <a:cxn ang="T11">
                <a:pos x="T2" y="T3"/>
              </a:cxn>
              <a:cxn ang="T12">
                <a:pos x="T4" y="T5"/>
              </a:cxn>
              <a:cxn ang="T13">
                <a:pos x="T6" y="T7"/>
              </a:cxn>
              <a:cxn ang="T14">
                <a:pos x="T8" y="T9"/>
              </a:cxn>
            </a:cxnLst>
            <a:rect l="T15" t="T16" r="T17" b="T18"/>
            <a:pathLst>
              <a:path w="1140585" h="2303921">
                <a:moveTo>
                  <a:pt x="0" y="0"/>
                </a:moveTo>
                <a:lnTo>
                  <a:pt x="219766" y="22154"/>
                </a:lnTo>
                <a:cubicBezTo>
                  <a:pt x="745277" y="129689"/>
                  <a:pt x="1140585" y="594660"/>
                  <a:pt x="1140585" y="1151960"/>
                </a:cubicBezTo>
                <a:cubicBezTo>
                  <a:pt x="1140585" y="1709261"/>
                  <a:pt x="745277" y="2174232"/>
                  <a:pt x="219766" y="2281767"/>
                </a:cubicBezTo>
                <a:lnTo>
                  <a:pt x="0" y="2303921"/>
                </a:lnTo>
                <a:close/>
              </a:path>
            </a:pathLst>
          </a:custGeom>
          <a:solidFill>
            <a:srgbClr val="FF9933"/>
          </a:solidFill>
          <a:ln>
            <a:noFill/>
          </a:ln>
          <a:extLst/>
        </p:spPr>
        <p:txBody>
          <a:bodyPr lIns="90170" tIns="46990" rIns="90170" bIns="46990"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7" name="组合 6"/>
          <p:cNvGrpSpPr/>
          <p:nvPr/>
        </p:nvGrpSpPr>
        <p:grpSpPr>
          <a:xfrm>
            <a:off x="4907348" y="4030880"/>
            <a:ext cx="1053189" cy="1093974"/>
            <a:chOff x="4144962" y="4219575"/>
            <a:chExt cx="787400" cy="784225"/>
          </a:xfrm>
        </p:grpSpPr>
        <p:sp>
          <p:nvSpPr>
            <p:cNvPr id="84" name="椭圆 11"/>
            <p:cNvSpPr>
              <a:spLocks noChangeArrowheads="1"/>
            </p:cNvSpPr>
            <p:nvPr/>
          </p:nvSpPr>
          <p:spPr bwMode="auto">
            <a:xfrm>
              <a:off x="4144962" y="4219575"/>
              <a:ext cx="787400" cy="784225"/>
            </a:xfrm>
            <a:prstGeom prst="ellipse">
              <a:avLst/>
            </a:prstGeom>
            <a:solidFill>
              <a:srgbClr val="519CD6"/>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5" name="任意多边形 12"/>
            <p:cNvSpPr>
              <a:spLocks noChangeArrowheads="1"/>
            </p:cNvSpPr>
            <p:nvPr/>
          </p:nvSpPr>
          <p:spPr bwMode="auto">
            <a:xfrm flipH="1">
              <a:off x="4154487" y="4219575"/>
              <a:ext cx="388938" cy="784225"/>
            </a:xfrm>
            <a:custGeom>
              <a:avLst/>
              <a:gdLst>
                <a:gd name="T0" fmla="*/ 0 w 1140585"/>
                <a:gd name="T1" fmla="*/ 0 h 2303921"/>
                <a:gd name="T2" fmla="*/ 219766 w 1140585"/>
                <a:gd name="T3" fmla="*/ 22154 h 2303921"/>
                <a:gd name="T4" fmla="*/ 1140585 w 1140585"/>
                <a:gd name="T5" fmla="*/ 1151960 h 2303921"/>
                <a:gd name="T6" fmla="*/ 219766 w 1140585"/>
                <a:gd name="T7" fmla="*/ 2281767 h 2303921"/>
                <a:gd name="T8" fmla="*/ 0 w 1140585"/>
                <a:gd name="T9" fmla="*/ 2303921 h 2303921"/>
                <a:gd name="T10" fmla="*/ 0 60000 65536"/>
                <a:gd name="T11" fmla="*/ 0 60000 65536"/>
                <a:gd name="T12" fmla="*/ 0 60000 65536"/>
                <a:gd name="T13" fmla="*/ 0 60000 65536"/>
                <a:gd name="T14" fmla="*/ 0 60000 65536"/>
                <a:gd name="T15" fmla="*/ 0 w 1140585"/>
                <a:gd name="T16" fmla="*/ 0 h 2303921"/>
                <a:gd name="T17" fmla="*/ 1140585 w 1140585"/>
                <a:gd name="T18" fmla="*/ 2303921 h 2303921"/>
              </a:gdLst>
              <a:ahLst/>
              <a:cxnLst>
                <a:cxn ang="T10">
                  <a:pos x="T0" y="T1"/>
                </a:cxn>
                <a:cxn ang="T11">
                  <a:pos x="T2" y="T3"/>
                </a:cxn>
                <a:cxn ang="T12">
                  <a:pos x="T4" y="T5"/>
                </a:cxn>
                <a:cxn ang="T13">
                  <a:pos x="T6" y="T7"/>
                </a:cxn>
                <a:cxn ang="T14">
                  <a:pos x="T8" y="T9"/>
                </a:cxn>
              </a:cxnLst>
              <a:rect l="T15" t="T16" r="T17" b="T18"/>
              <a:pathLst>
                <a:path w="1140585" h="2303921">
                  <a:moveTo>
                    <a:pt x="0" y="0"/>
                  </a:moveTo>
                  <a:lnTo>
                    <a:pt x="219766" y="22154"/>
                  </a:lnTo>
                  <a:cubicBezTo>
                    <a:pt x="745277" y="129689"/>
                    <a:pt x="1140585" y="594660"/>
                    <a:pt x="1140585" y="1151960"/>
                  </a:cubicBezTo>
                  <a:cubicBezTo>
                    <a:pt x="1140585" y="1709261"/>
                    <a:pt x="745277" y="2174232"/>
                    <a:pt x="219766" y="2281767"/>
                  </a:cubicBezTo>
                  <a:lnTo>
                    <a:pt x="0" y="2303921"/>
                  </a:lnTo>
                  <a:close/>
                </a:path>
              </a:pathLst>
            </a:custGeom>
            <a:solidFill>
              <a:srgbClr val="3A87C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6" name="组合 5"/>
          <p:cNvGrpSpPr/>
          <p:nvPr/>
        </p:nvGrpSpPr>
        <p:grpSpPr>
          <a:xfrm>
            <a:off x="6867184" y="4012821"/>
            <a:ext cx="1083806" cy="1081616"/>
            <a:chOff x="6145212" y="4219575"/>
            <a:chExt cx="785813" cy="784225"/>
          </a:xfrm>
        </p:grpSpPr>
        <p:sp>
          <p:nvSpPr>
            <p:cNvPr id="86" name="椭圆 13"/>
            <p:cNvSpPr>
              <a:spLocks noChangeArrowheads="1"/>
            </p:cNvSpPr>
            <p:nvPr/>
          </p:nvSpPr>
          <p:spPr bwMode="auto">
            <a:xfrm>
              <a:off x="6145212" y="4219575"/>
              <a:ext cx="785813" cy="784225"/>
            </a:xfrm>
            <a:prstGeom prst="ellipse">
              <a:avLst/>
            </a:prstGeom>
            <a:solidFill>
              <a:srgbClr val="519CD6"/>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7" name="任意多边形 14"/>
            <p:cNvSpPr>
              <a:spLocks noChangeArrowheads="1"/>
            </p:cNvSpPr>
            <p:nvPr/>
          </p:nvSpPr>
          <p:spPr bwMode="auto">
            <a:xfrm flipH="1">
              <a:off x="6154737" y="4219575"/>
              <a:ext cx="388938" cy="784225"/>
            </a:xfrm>
            <a:custGeom>
              <a:avLst/>
              <a:gdLst>
                <a:gd name="T0" fmla="*/ 0 w 1140585"/>
                <a:gd name="T1" fmla="*/ 0 h 2303921"/>
                <a:gd name="T2" fmla="*/ 219766 w 1140585"/>
                <a:gd name="T3" fmla="*/ 22154 h 2303921"/>
                <a:gd name="T4" fmla="*/ 1140585 w 1140585"/>
                <a:gd name="T5" fmla="*/ 1151960 h 2303921"/>
                <a:gd name="T6" fmla="*/ 219766 w 1140585"/>
                <a:gd name="T7" fmla="*/ 2281767 h 2303921"/>
                <a:gd name="T8" fmla="*/ 0 w 1140585"/>
                <a:gd name="T9" fmla="*/ 2303921 h 2303921"/>
                <a:gd name="T10" fmla="*/ 0 60000 65536"/>
                <a:gd name="T11" fmla="*/ 0 60000 65536"/>
                <a:gd name="T12" fmla="*/ 0 60000 65536"/>
                <a:gd name="T13" fmla="*/ 0 60000 65536"/>
                <a:gd name="T14" fmla="*/ 0 60000 65536"/>
                <a:gd name="T15" fmla="*/ 0 w 1140585"/>
                <a:gd name="T16" fmla="*/ 0 h 2303921"/>
                <a:gd name="T17" fmla="*/ 1140585 w 1140585"/>
                <a:gd name="T18" fmla="*/ 2303921 h 2303921"/>
              </a:gdLst>
              <a:ahLst/>
              <a:cxnLst>
                <a:cxn ang="T10">
                  <a:pos x="T0" y="T1"/>
                </a:cxn>
                <a:cxn ang="T11">
                  <a:pos x="T2" y="T3"/>
                </a:cxn>
                <a:cxn ang="T12">
                  <a:pos x="T4" y="T5"/>
                </a:cxn>
                <a:cxn ang="T13">
                  <a:pos x="T6" y="T7"/>
                </a:cxn>
                <a:cxn ang="T14">
                  <a:pos x="T8" y="T9"/>
                </a:cxn>
              </a:cxnLst>
              <a:rect l="T15" t="T16" r="T17" b="T18"/>
              <a:pathLst>
                <a:path w="1140585" h="2303921">
                  <a:moveTo>
                    <a:pt x="0" y="0"/>
                  </a:moveTo>
                  <a:lnTo>
                    <a:pt x="219766" y="22154"/>
                  </a:lnTo>
                  <a:cubicBezTo>
                    <a:pt x="745277" y="129689"/>
                    <a:pt x="1140585" y="594660"/>
                    <a:pt x="1140585" y="1151960"/>
                  </a:cubicBezTo>
                  <a:cubicBezTo>
                    <a:pt x="1140585" y="1709261"/>
                    <a:pt x="745277" y="2174232"/>
                    <a:pt x="219766" y="2281767"/>
                  </a:cubicBezTo>
                  <a:lnTo>
                    <a:pt x="0" y="2303921"/>
                  </a:lnTo>
                  <a:close/>
                </a:path>
              </a:pathLst>
            </a:custGeom>
            <a:solidFill>
              <a:srgbClr val="3A87C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88" name="文本框 33"/>
          <p:cNvSpPr>
            <a:spLocks noChangeArrowheads="1"/>
          </p:cNvSpPr>
          <p:nvPr/>
        </p:nvSpPr>
        <p:spPr bwMode="auto">
          <a:xfrm>
            <a:off x="2594683" y="4377933"/>
            <a:ext cx="15113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zh-CN" altLang="en-US" dirty="0" smtClean="0">
                <a:solidFill>
                  <a:schemeClr val="bg1"/>
                </a:solidFill>
                <a:latin typeface="Broadway" panose="04040905080B02020502" pitchFamily="82" charset="0"/>
                <a:sym typeface="Broadway" panose="04040905080B02020502" pitchFamily="82" charset="0"/>
              </a:rPr>
              <a:t>200</a:t>
            </a:r>
            <a:r>
              <a:rPr lang="en-US" altLang="zh-CN" dirty="0" smtClean="0">
                <a:solidFill>
                  <a:schemeClr val="bg1"/>
                </a:solidFill>
                <a:latin typeface="Broadway" panose="04040905080B02020502" pitchFamily="82" charset="0"/>
                <a:sym typeface="Broadway" panose="04040905080B02020502" pitchFamily="82" charset="0"/>
              </a:rPr>
              <a:t>9</a:t>
            </a:r>
            <a:r>
              <a:rPr lang="zh-CN" altLang="en-US" dirty="0" smtClean="0">
                <a:solidFill>
                  <a:schemeClr val="bg1"/>
                </a:solidFill>
                <a:latin typeface="Broadway" panose="04040905080B02020502" pitchFamily="82" charset="0"/>
                <a:sym typeface="Broadway" panose="04040905080B02020502" pitchFamily="82" charset="0"/>
              </a:rPr>
              <a:t>-</a:t>
            </a:r>
            <a:r>
              <a:rPr lang="en-US" altLang="zh-CN" dirty="0">
                <a:solidFill>
                  <a:schemeClr val="bg1"/>
                </a:solidFill>
                <a:latin typeface="Broadway" panose="04040905080B02020502" pitchFamily="82" charset="0"/>
                <a:sym typeface="Broadway" panose="04040905080B02020502" pitchFamily="82" charset="0"/>
              </a:rPr>
              <a:t>201</a:t>
            </a:r>
            <a:r>
              <a:rPr lang="zh-CN" altLang="en-US" dirty="0">
                <a:solidFill>
                  <a:schemeClr val="bg1"/>
                </a:solidFill>
                <a:latin typeface="Broadway" panose="04040905080B02020502" pitchFamily="82" charset="0"/>
                <a:sym typeface="Broadway" panose="04040905080B02020502" pitchFamily="82" charset="0"/>
              </a:rPr>
              <a:t>1</a:t>
            </a:r>
            <a:endParaRPr lang="en-US" altLang="zh-CN" dirty="0">
              <a:solidFill>
                <a:schemeClr val="bg1"/>
              </a:solidFill>
              <a:latin typeface="Broadway" panose="04040905080B02020502" pitchFamily="82" charset="0"/>
              <a:sym typeface="Broadway" panose="04040905080B02020502" pitchFamily="82" charset="0"/>
            </a:endParaRPr>
          </a:p>
        </p:txBody>
      </p:sp>
      <p:sp>
        <p:nvSpPr>
          <p:cNvPr id="89" name="文本框 35"/>
          <p:cNvSpPr>
            <a:spLocks noChangeArrowheads="1"/>
          </p:cNvSpPr>
          <p:nvPr/>
        </p:nvSpPr>
        <p:spPr bwMode="auto">
          <a:xfrm>
            <a:off x="6992888" y="4338567"/>
            <a:ext cx="847725"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altLang="zh-CN" sz="2100" dirty="0">
                <a:solidFill>
                  <a:schemeClr val="bg1"/>
                </a:solidFill>
                <a:latin typeface="Broadway" panose="04040905080B02020502" pitchFamily="82" charset="0"/>
                <a:sym typeface="Broadway" panose="04040905080B02020502" pitchFamily="82" charset="0"/>
              </a:rPr>
              <a:t>201</a:t>
            </a:r>
            <a:r>
              <a:rPr lang="zh-CN" altLang="en-US" sz="2100" dirty="0">
                <a:solidFill>
                  <a:schemeClr val="bg1"/>
                </a:solidFill>
                <a:latin typeface="Broadway" panose="04040905080B02020502" pitchFamily="82" charset="0"/>
                <a:sym typeface="Broadway" panose="04040905080B02020502" pitchFamily="82" charset="0"/>
              </a:rPr>
              <a:t>3</a:t>
            </a:r>
            <a:endParaRPr lang="en-US" altLang="zh-CN" sz="2100" dirty="0">
              <a:solidFill>
                <a:schemeClr val="bg1"/>
              </a:solidFill>
              <a:latin typeface="Broadway" panose="04040905080B02020502" pitchFamily="82" charset="0"/>
              <a:sym typeface="Broadway" panose="04040905080B02020502" pitchFamily="82" charset="0"/>
            </a:endParaRPr>
          </a:p>
        </p:txBody>
      </p:sp>
      <p:sp>
        <p:nvSpPr>
          <p:cNvPr id="90" name="文本框 36"/>
          <p:cNvSpPr>
            <a:spLocks noChangeArrowheads="1"/>
          </p:cNvSpPr>
          <p:nvPr/>
        </p:nvSpPr>
        <p:spPr bwMode="auto">
          <a:xfrm>
            <a:off x="5010640" y="4357190"/>
            <a:ext cx="847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altLang="zh-CN" sz="2000" dirty="0">
                <a:solidFill>
                  <a:schemeClr val="bg1"/>
                </a:solidFill>
                <a:latin typeface="Broadway" panose="04040905080B02020502" pitchFamily="82" charset="0"/>
                <a:sym typeface="Broadway" panose="04040905080B02020502" pitchFamily="82" charset="0"/>
              </a:rPr>
              <a:t>201</a:t>
            </a:r>
            <a:r>
              <a:rPr lang="zh-CN" altLang="en-US" sz="2000" dirty="0">
                <a:solidFill>
                  <a:schemeClr val="bg1"/>
                </a:solidFill>
                <a:latin typeface="Broadway" panose="04040905080B02020502" pitchFamily="82" charset="0"/>
                <a:sym typeface="Broadway" panose="04040905080B02020502" pitchFamily="82" charset="0"/>
              </a:rPr>
              <a:t>2</a:t>
            </a:r>
            <a:endParaRPr lang="en-US" altLang="zh-CN" sz="2000" dirty="0">
              <a:solidFill>
                <a:schemeClr val="bg1"/>
              </a:solidFill>
              <a:latin typeface="Broadway" panose="04040905080B02020502" pitchFamily="82" charset="0"/>
              <a:sym typeface="Broadway" panose="04040905080B02020502" pitchFamily="82" charset="0"/>
            </a:endParaRPr>
          </a:p>
        </p:txBody>
      </p:sp>
      <p:sp>
        <p:nvSpPr>
          <p:cNvPr id="92" name="椭圆 15"/>
          <p:cNvSpPr>
            <a:spLocks noChangeArrowheads="1"/>
          </p:cNvSpPr>
          <p:nvPr/>
        </p:nvSpPr>
        <p:spPr bwMode="auto">
          <a:xfrm>
            <a:off x="9037799" y="3912590"/>
            <a:ext cx="1265108" cy="1265107"/>
          </a:xfrm>
          <a:prstGeom prst="ellipse">
            <a:avLst/>
          </a:prstGeom>
          <a:solidFill>
            <a:schemeClr val="accent6">
              <a:lumMod val="60000"/>
              <a:lumOff val="40000"/>
            </a:schemeClr>
          </a:solidFill>
          <a:ln>
            <a:noFill/>
          </a:ln>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93" name="任意多边形 16"/>
          <p:cNvSpPr>
            <a:spLocks noChangeArrowheads="1"/>
          </p:cNvSpPr>
          <p:nvPr/>
        </p:nvSpPr>
        <p:spPr bwMode="auto">
          <a:xfrm flipH="1">
            <a:off x="9047321" y="3913379"/>
            <a:ext cx="654492" cy="1264318"/>
          </a:xfrm>
          <a:custGeom>
            <a:avLst/>
            <a:gdLst>
              <a:gd name="T0" fmla="*/ 0 w 1140585"/>
              <a:gd name="T1" fmla="*/ 0 h 2303921"/>
              <a:gd name="T2" fmla="*/ 219766 w 1140585"/>
              <a:gd name="T3" fmla="*/ 22154 h 2303921"/>
              <a:gd name="T4" fmla="*/ 1140585 w 1140585"/>
              <a:gd name="T5" fmla="*/ 1151960 h 2303921"/>
              <a:gd name="T6" fmla="*/ 219766 w 1140585"/>
              <a:gd name="T7" fmla="*/ 2281767 h 2303921"/>
              <a:gd name="T8" fmla="*/ 0 w 1140585"/>
              <a:gd name="T9" fmla="*/ 2303921 h 2303921"/>
              <a:gd name="T10" fmla="*/ 0 60000 65536"/>
              <a:gd name="T11" fmla="*/ 0 60000 65536"/>
              <a:gd name="T12" fmla="*/ 0 60000 65536"/>
              <a:gd name="T13" fmla="*/ 0 60000 65536"/>
              <a:gd name="T14" fmla="*/ 0 60000 65536"/>
              <a:gd name="T15" fmla="*/ 0 w 1140585"/>
              <a:gd name="T16" fmla="*/ 0 h 2303921"/>
              <a:gd name="T17" fmla="*/ 1140585 w 1140585"/>
              <a:gd name="T18" fmla="*/ 2303921 h 2303921"/>
            </a:gdLst>
            <a:ahLst/>
            <a:cxnLst>
              <a:cxn ang="T10">
                <a:pos x="T0" y="T1"/>
              </a:cxn>
              <a:cxn ang="T11">
                <a:pos x="T2" y="T3"/>
              </a:cxn>
              <a:cxn ang="T12">
                <a:pos x="T4" y="T5"/>
              </a:cxn>
              <a:cxn ang="T13">
                <a:pos x="T6" y="T7"/>
              </a:cxn>
              <a:cxn ang="T14">
                <a:pos x="T8" y="T9"/>
              </a:cxn>
            </a:cxnLst>
            <a:rect l="T15" t="T16" r="T17" b="T18"/>
            <a:pathLst>
              <a:path w="1140585" h="2303921">
                <a:moveTo>
                  <a:pt x="0" y="0"/>
                </a:moveTo>
                <a:lnTo>
                  <a:pt x="219766" y="22154"/>
                </a:lnTo>
                <a:cubicBezTo>
                  <a:pt x="745277" y="129689"/>
                  <a:pt x="1140585" y="594660"/>
                  <a:pt x="1140585" y="1151960"/>
                </a:cubicBezTo>
                <a:cubicBezTo>
                  <a:pt x="1140585" y="1709261"/>
                  <a:pt x="745277" y="2174232"/>
                  <a:pt x="219766" y="2281767"/>
                </a:cubicBezTo>
                <a:lnTo>
                  <a:pt x="0" y="2303921"/>
                </a:lnTo>
                <a:close/>
              </a:path>
            </a:pathLst>
          </a:custGeom>
          <a:solidFill>
            <a:schemeClr val="accent6">
              <a:lumMod val="75000"/>
            </a:schemeClr>
          </a:solidFill>
          <a:ln>
            <a:noFill/>
          </a:ln>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94" name="文本框 34"/>
          <p:cNvSpPr>
            <a:spLocks noChangeArrowheads="1"/>
          </p:cNvSpPr>
          <p:nvPr/>
        </p:nvSpPr>
        <p:spPr bwMode="auto">
          <a:xfrm>
            <a:off x="9182284" y="4273158"/>
            <a:ext cx="105810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altLang="zh-CN" sz="2400" dirty="0">
                <a:solidFill>
                  <a:schemeClr val="bg1"/>
                </a:solidFill>
                <a:latin typeface="Broadway" panose="04040905080B02020502" pitchFamily="82" charset="0"/>
                <a:sym typeface="Broadway" panose="04040905080B02020502" pitchFamily="82" charset="0"/>
              </a:rPr>
              <a:t>201</a:t>
            </a:r>
            <a:r>
              <a:rPr lang="zh-CN" altLang="en-US" sz="2400" dirty="0">
                <a:solidFill>
                  <a:schemeClr val="bg1"/>
                </a:solidFill>
                <a:latin typeface="Broadway" panose="04040905080B02020502" pitchFamily="82" charset="0"/>
                <a:sym typeface="Broadway" panose="04040905080B02020502" pitchFamily="82" charset="0"/>
              </a:rPr>
              <a:t>4</a:t>
            </a:r>
            <a:endParaRPr lang="en-US" altLang="zh-CN" sz="2400" dirty="0">
              <a:solidFill>
                <a:schemeClr val="bg1"/>
              </a:solidFill>
              <a:latin typeface="Broadway" panose="04040905080B02020502" pitchFamily="82" charset="0"/>
              <a:sym typeface="Broadway" panose="04040905080B02020502" pitchFamily="82" charset="0"/>
            </a:endParaRPr>
          </a:p>
        </p:txBody>
      </p:sp>
      <p:sp>
        <p:nvSpPr>
          <p:cNvPr id="107" name="文本框 46"/>
          <p:cNvSpPr>
            <a:spLocks noChangeArrowheads="1"/>
          </p:cNvSpPr>
          <p:nvPr/>
        </p:nvSpPr>
        <p:spPr bwMode="auto">
          <a:xfrm>
            <a:off x="3722201" y="2151474"/>
            <a:ext cx="2779713" cy="16435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285750" indent="-285750">
              <a:lnSpc>
                <a:spcPct val="120000"/>
              </a:lnSpc>
              <a:buSzPct val="40000"/>
              <a:buFont typeface="Wingdings" panose="05000000000000000000" pitchFamily="2" charset="2"/>
              <a:buChar char="l"/>
            </a:pPr>
            <a:r>
              <a:rPr lang="zh-CN" altLang="en-US" sz="14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临安电子商务科技</a:t>
            </a:r>
            <a:r>
              <a:rPr lang="zh-CN" altLang="en-US" sz="1400" dirty="0" smtClean="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园</a:t>
            </a:r>
            <a:endParaRPr lang="zh-CN" altLang="en-US" sz="14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a:lnSpc>
                <a:spcPct val="120000"/>
              </a:lnSpc>
              <a:buSzPct val="40000"/>
              <a:buFont typeface="Wingdings" panose="05000000000000000000" pitchFamily="2" charset="2"/>
              <a:buChar char="l"/>
            </a:pPr>
            <a:r>
              <a:rPr lang="zh-CN" altLang="en-US" sz="14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龙岗坚果炒货食品城（5月）</a:t>
            </a:r>
          </a:p>
          <a:p>
            <a:pPr marL="285750" indent="-285750">
              <a:lnSpc>
                <a:spcPct val="120000"/>
              </a:lnSpc>
              <a:buSzPct val="40000"/>
              <a:buFont typeface="Wingdings" panose="05000000000000000000" pitchFamily="2" charset="2"/>
              <a:buChar char="l"/>
            </a:pPr>
            <a:r>
              <a:rPr lang="zh-CN" altLang="en-US" sz="14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电子商务专业村培育</a:t>
            </a:r>
          </a:p>
          <a:p>
            <a:pPr marL="285750" indent="-285750">
              <a:lnSpc>
                <a:spcPct val="120000"/>
              </a:lnSpc>
              <a:buSzPct val="40000"/>
              <a:buFont typeface="Wingdings" panose="05000000000000000000" pitchFamily="2" charset="2"/>
              <a:buChar char="l"/>
            </a:pPr>
            <a:r>
              <a:rPr lang="zh-CN" altLang="en-US" sz="14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临安电商网商协会</a:t>
            </a:r>
            <a:r>
              <a:rPr lang="zh-CN" altLang="en-US" sz="1400" dirty="0" smtClean="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成立</a:t>
            </a:r>
            <a:endParaRPr lang="zh-CN" altLang="en-US" sz="14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a:lnSpc>
                <a:spcPct val="120000"/>
              </a:lnSpc>
              <a:buSzPct val="40000"/>
              <a:buFont typeface="Wingdings" panose="05000000000000000000" pitchFamily="2" charset="2"/>
              <a:buChar char="l"/>
            </a:pPr>
            <a:r>
              <a:rPr lang="zh-CN" altLang="en-US" sz="14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坚果炒货产业协会成立（9月）</a:t>
            </a:r>
          </a:p>
          <a:p>
            <a:pPr marL="285750" indent="-285750">
              <a:lnSpc>
                <a:spcPct val="120000"/>
              </a:lnSpc>
              <a:buSzPct val="40000"/>
              <a:buFont typeface="Wingdings" panose="05000000000000000000" pitchFamily="2" charset="2"/>
              <a:buChar char="l"/>
            </a:pPr>
            <a:endParaRPr lang="zh-CN" altLang="en-US" sz="14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9" name="文本框 48"/>
          <p:cNvSpPr>
            <a:spLocks noChangeArrowheads="1"/>
          </p:cNvSpPr>
          <p:nvPr/>
        </p:nvSpPr>
        <p:spPr bwMode="auto">
          <a:xfrm>
            <a:off x="6252797" y="5394516"/>
            <a:ext cx="3044825" cy="1126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171450" indent="-171450">
              <a:lnSpc>
                <a:spcPct val="120000"/>
              </a:lnSpc>
              <a:buSzPct val="40000"/>
              <a:buFont typeface="Wingdings" panose="05000000000000000000" pitchFamily="2" charset="2"/>
              <a:buChar char="l"/>
            </a:pPr>
            <a:r>
              <a:rPr lang="zh-CN" altLang="en-US" sz="14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电商服务</a:t>
            </a:r>
            <a:r>
              <a:rPr lang="zh-CN" altLang="en-US" sz="1400" dirty="0" smtClean="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商杭州闻远科技引入</a:t>
            </a:r>
            <a:endParaRPr lang="zh-CN" altLang="en-US" sz="14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endParaRPr>
          </a:p>
          <a:p>
            <a:pPr marL="171450" indent="-171450">
              <a:lnSpc>
                <a:spcPct val="120000"/>
              </a:lnSpc>
              <a:buSzPct val="40000"/>
              <a:buFont typeface="Wingdings" panose="05000000000000000000" pitchFamily="2" charset="2"/>
              <a:buChar char="l"/>
            </a:pPr>
            <a:r>
              <a:rPr lang="zh-CN" altLang="en-US" sz="14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阿里巴巴临安坚果炒货产业带上线（5月）</a:t>
            </a:r>
          </a:p>
          <a:p>
            <a:pPr marL="171450" indent="-171450">
              <a:lnSpc>
                <a:spcPct val="120000"/>
              </a:lnSpc>
              <a:buSzPct val="40000"/>
              <a:buFont typeface="Wingdings" panose="05000000000000000000" pitchFamily="2" charset="2"/>
              <a:buChar char="l"/>
            </a:pPr>
            <a:r>
              <a:rPr lang="zh-CN" altLang="en-US" sz="1400" dirty="0" smtClean="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淘宝特色中国临</a:t>
            </a:r>
            <a:r>
              <a:rPr lang="zh-CN" altLang="en-US" sz="14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安馆开馆（9月）</a:t>
            </a:r>
          </a:p>
        </p:txBody>
      </p:sp>
      <p:sp>
        <p:nvSpPr>
          <p:cNvPr id="110" name="直接箭头连接符 50"/>
          <p:cNvSpPr>
            <a:spLocks noChangeShapeType="1"/>
          </p:cNvSpPr>
          <p:nvPr/>
        </p:nvSpPr>
        <p:spPr bwMode="auto">
          <a:xfrm>
            <a:off x="10302907" y="4625194"/>
            <a:ext cx="1230766" cy="19500"/>
          </a:xfrm>
          <a:prstGeom prst="straightConnector1">
            <a:avLst/>
          </a:prstGeom>
          <a:noFill/>
          <a:ln w="25400" cap="flat" cmpd="sng">
            <a:solidFill>
              <a:schemeClr val="accent6">
                <a:lumMod val="75000"/>
              </a:schemeClr>
            </a:solidFill>
            <a:round/>
            <a:headEnd/>
            <a:tailEnd type="triangle" w="med" len="med"/>
          </a:ln>
          <a:extLst>
            <a:ext uri="{909E8E84-426E-40DD-AFC4-6F175D3DCCD1}">
              <a14:hiddenFill xmlns:a14="http://schemas.microsoft.com/office/drawing/2010/main" xmlns="">
                <a:noFill/>
              </a14:hiddenFill>
            </a:ext>
          </a:extLst>
        </p:spPr>
        <p:txBody>
          <a:bodyPr/>
          <a:lstStyle/>
          <a:p>
            <a:endParaRPr lang="zh-CN" altLang="en-US"/>
          </a:p>
        </p:txBody>
      </p:sp>
      <p:sp>
        <p:nvSpPr>
          <p:cNvPr id="111" name="文本框 46"/>
          <p:cNvSpPr>
            <a:spLocks noChangeArrowheads="1"/>
          </p:cNvSpPr>
          <p:nvPr/>
        </p:nvSpPr>
        <p:spPr bwMode="auto">
          <a:xfrm>
            <a:off x="7950990" y="1606880"/>
            <a:ext cx="3387725" cy="216059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marL="285750" indent="-285750">
              <a:lnSpc>
                <a:spcPct val="120000"/>
              </a:lnSpc>
              <a:buSzPct val="40000"/>
              <a:buFont typeface="Wingdings" panose="05000000000000000000" pitchFamily="2" charset="2"/>
              <a:buChar char="l"/>
            </a:pPr>
            <a:r>
              <a:rPr lang="zh-CN" altLang="en-US" sz="16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成立电商领导</a:t>
            </a:r>
            <a:r>
              <a:rPr lang="zh-CN" altLang="en-US" sz="1600" dirty="0" smtClean="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小组</a:t>
            </a:r>
            <a:endParaRPr lang="zh-CN" altLang="en-US" sz="16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a:lnSpc>
                <a:spcPct val="120000"/>
              </a:lnSpc>
              <a:buSzPct val="40000"/>
              <a:buFont typeface="Wingdings" panose="05000000000000000000" pitchFamily="2" charset="2"/>
              <a:buChar char="l"/>
            </a:pPr>
            <a:r>
              <a:rPr lang="zh-CN" altLang="en-US" sz="16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出台电商发展</a:t>
            </a:r>
            <a:r>
              <a:rPr lang="zh-CN" altLang="en-US" sz="1600" dirty="0" smtClean="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规划</a:t>
            </a:r>
            <a:endParaRPr lang="zh-CN" altLang="en-US" sz="16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a:lnSpc>
                <a:spcPct val="120000"/>
              </a:lnSpc>
              <a:buSzPct val="40000"/>
              <a:buFont typeface="Wingdings" panose="05000000000000000000" pitchFamily="2" charset="2"/>
              <a:buChar char="l"/>
            </a:pPr>
            <a:r>
              <a:rPr lang="zh-CN" altLang="en-US" sz="16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临安电子商务科技园扩建</a:t>
            </a:r>
          </a:p>
          <a:p>
            <a:pPr marL="285750" indent="-285750">
              <a:lnSpc>
                <a:spcPct val="120000"/>
              </a:lnSpc>
              <a:buSzPct val="40000"/>
              <a:buFont typeface="Wingdings" panose="05000000000000000000" pitchFamily="2" charset="2"/>
              <a:buChar char="l"/>
            </a:pPr>
            <a:r>
              <a:rPr lang="zh-CN" altLang="en-US" sz="16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微临安上线（2月）</a:t>
            </a:r>
          </a:p>
          <a:p>
            <a:pPr marL="285750" indent="-285750">
              <a:lnSpc>
                <a:spcPct val="120000"/>
              </a:lnSpc>
              <a:buSzPct val="40000"/>
              <a:buFont typeface="Wingdings" panose="05000000000000000000" pitchFamily="2" charset="2"/>
              <a:buChar char="l"/>
            </a:pPr>
            <a:r>
              <a:rPr lang="zh-CN" altLang="en-US" sz="16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启动</a:t>
            </a:r>
            <a:r>
              <a:rPr lang="zh-CN" altLang="en-US" sz="1600" dirty="0">
                <a:solidFill>
                  <a:srgbClr val="3A3838"/>
                </a:solidFill>
                <a:ea typeface="微软雅黑" panose="020B0503020204020204" pitchFamily="34" charset="-122"/>
                <a:sym typeface="微软雅黑" panose="020B0503020204020204" pitchFamily="34" charset="-122"/>
              </a:rPr>
              <a:t>“</a:t>
            </a:r>
            <a:r>
              <a:rPr lang="zh-CN" altLang="en-US" sz="16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电商伙伴</a:t>
            </a:r>
            <a:r>
              <a:rPr lang="zh-CN" altLang="en-US" sz="1600" dirty="0" smtClean="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计划</a:t>
            </a:r>
            <a:r>
              <a:rPr lang="zh-CN" altLang="en-US" sz="1600" dirty="0" smtClean="0">
                <a:solidFill>
                  <a:srgbClr val="3A3838"/>
                </a:solidFill>
                <a:ea typeface="微软雅黑" panose="020B0503020204020204" pitchFamily="34" charset="-122"/>
                <a:sym typeface="微软雅黑" panose="020B0503020204020204" pitchFamily="34" charset="-122"/>
              </a:rPr>
              <a:t>”</a:t>
            </a:r>
            <a:endParaRPr lang="zh-CN" altLang="en-US" sz="16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endParaRPr>
          </a:p>
          <a:p>
            <a:pPr marL="285750" indent="-285750">
              <a:lnSpc>
                <a:spcPct val="120000"/>
              </a:lnSpc>
              <a:buSzPct val="40000"/>
              <a:buFont typeface="Wingdings" panose="05000000000000000000" pitchFamily="2" charset="2"/>
              <a:buChar char="l"/>
            </a:pPr>
            <a:r>
              <a:rPr lang="zh-CN" altLang="en-US" sz="16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农村淘宝服务站、赶街服务点</a:t>
            </a:r>
          </a:p>
          <a:p>
            <a:pPr marL="285750" indent="-285750">
              <a:lnSpc>
                <a:spcPct val="120000"/>
              </a:lnSpc>
              <a:buSzPct val="40000"/>
              <a:buFont typeface="Wingdings" panose="05000000000000000000" pitchFamily="2" charset="2"/>
              <a:buChar char="l"/>
            </a:pPr>
            <a:endParaRPr lang="zh-CN" altLang="en-US" sz="16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椭圆 8"/>
          <p:cNvSpPr>
            <a:spLocks noChangeArrowheads="1"/>
          </p:cNvSpPr>
          <p:nvPr/>
        </p:nvSpPr>
        <p:spPr bwMode="auto">
          <a:xfrm>
            <a:off x="684980" y="4301345"/>
            <a:ext cx="1346200" cy="647700"/>
          </a:xfrm>
          <a:prstGeom prst="ellipse">
            <a:avLst/>
          </a:prstGeom>
          <a:solidFill>
            <a:srgbClr val="C0C0C0"/>
          </a:solidFill>
          <a:ln>
            <a:noFill/>
          </a:ln>
          <a:extLst>
            <a:ext uri="{91240B29-F687-4F45-9708-019B960494DF}">
              <a14:hiddenLine xmlns:a14="http://schemas.microsoft.com/office/drawing/2010/main" xmlns="" w="9525">
                <a:solidFill>
                  <a:srgbClr val="000000"/>
                </a:solidFill>
                <a:round/>
                <a:headEnd/>
                <a:tailEnd/>
              </a14:hiddenLine>
            </a:ext>
          </a:extLst>
        </p:spPr>
        <p:txBody>
          <a:bodyPr lIns="90170" tIns="46990" rIns="90170" bIns="46990"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2" name="任意多边形 9"/>
          <p:cNvSpPr>
            <a:spLocks noChangeArrowheads="1"/>
          </p:cNvSpPr>
          <p:nvPr/>
        </p:nvSpPr>
        <p:spPr bwMode="auto">
          <a:xfrm flipH="1">
            <a:off x="518293" y="4301345"/>
            <a:ext cx="779462" cy="646113"/>
          </a:xfrm>
          <a:custGeom>
            <a:avLst/>
            <a:gdLst>
              <a:gd name="T0" fmla="*/ 0 w 1140585"/>
              <a:gd name="T1" fmla="*/ 0 h 2303921"/>
              <a:gd name="T2" fmla="*/ 219766 w 1140585"/>
              <a:gd name="T3" fmla="*/ 22154 h 2303921"/>
              <a:gd name="T4" fmla="*/ 1140585 w 1140585"/>
              <a:gd name="T5" fmla="*/ 1151960 h 2303921"/>
              <a:gd name="T6" fmla="*/ 219766 w 1140585"/>
              <a:gd name="T7" fmla="*/ 2281767 h 2303921"/>
              <a:gd name="T8" fmla="*/ 0 w 1140585"/>
              <a:gd name="T9" fmla="*/ 2303921 h 2303921"/>
              <a:gd name="T10" fmla="*/ 0 60000 65536"/>
              <a:gd name="T11" fmla="*/ 0 60000 65536"/>
              <a:gd name="T12" fmla="*/ 0 60000 65536"/>
              <a:gd name="T13" fmla="*/ 0 60000 65536"/>
              <a:gd name="T14" fmla="*/ 0 60000 65536"/>
              <a:gd name="T15" fmla="*/ 0 w 1140585"/>
              <a:gd name="T16" fmla="*/ 0 h 2303921"/>
              <a:gd name="T17" fmla="*/ 1140585 w 1140585"/>
              <a:gd name="T18" fmla="*/ 2303921 h 2303921"/>
            </a:gdLst>
            <a:ahLst/>
            <a:cxnLst>
              <a:cxn ang="T10">
                <a:pos x="T0" y="T1"/>
              </a:cxn>
              <a:cxn ang="T11">
                <a:pos x="T2" y="T3"/>
              </a:cxn>
              <a:cxn ang="T12">
                <a:pos x="T4" y="T5"/>
              </a:cxn>
              <a:cxn ang="T13">
                <a:pos x="T6" y="T7"/>
              </a:cxn>
              <a:cxn ang="T14">
                <a:pos x="T8" y="T9"/>
              </a:cxn>
            </a:cxnLst>
            <a:rect l="T15" t="T16" r="T17" b="T18"/>
            <a:pathLst>
              <a:path w="1140585" h="2303921">
                <a:moveTo>
                  <a:pt x="0" y="0"/>
                </a:moveTo>
                <a:lnTo>
                  <a:pt x="219766" y="22154"/>
                </a:lnTo>
                <a:cubicBezTo>
                  <a:pt x="745277" y="129689"/>
                  <a:pt x="1140585" y="594660"/>
                  <a:pt x="1140585" y="1151960"/>
                </a:cubicBezTo>
                <a:cubicBezTo>
                  <a:pt x="1140585" y="1709261"/>
                  <a:pt x="745277" y="2174232"/>
                  <a:pt x="219766" y="2281767"/>
                </a:cubicBezTo>
                <a:lnTo>
                  <a:pt x="0" y="2303921"/>
                </a:lnTo>
                <a:close/>
              </a:path>
            </a:pathLst>
          </a:custGeom>
          <a:solidFill>
            <a:srgbClr val="96969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0170" tIns="46990" rIns="90170" bIns="46990"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3" name="文本框 33"/>
          <p:cNvSpPr>
            <a:spLocks noChangeArrowheads="1"/>
          </p:cNvSpPr>
          <p:nvPr/>
        </p:nvSpPr>
        <p:spPr bwMode="auto">
          <a:xfrm>
            <a:off x="592905" y="4406120"/>
            <a:ext cx="15113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zh-CN" altLang="en-US" dirty="0" smtClean="0">
                <a:solidFill>
                  <a:schemeClr val="bg1"/>
                </a:solidFill>
                <a:latin typeface="Broadway" panose="04040905080B02020502" pitchFamily="82" charset="0"/>
                <a:sym typeface="Broadway" panose="04040905080B02020502" pitchFamily="82" charset="0"/>
              </a:rPr>
              <a:t>200</a:t>
            </a:r>
            <a:r>
              <a:rPr lang="en-US" altLang="zh-CN" dirty="0" smtClean="0">
                <a:solidFill>
                  <a:schemeClr val="bg1"/>
                </a:solidFill>
                <a:latin typeface="Broadway" panose="04040905080B02020502" pitchFamily="82" charset="0"/>
                <a:sym typeface="Broadway" panose="04040905080B02020502" pitchFamily="82" charset="0"/>
              </a:rPr>
              <a:t>5</a:t>
            </a:r>
            <a:r>
              <a:rPr lang="zh-CN" altLang="en-US" dirty="0" smtClean="0">
                <a:solidFill>
                  <a:schemeClr val="bg1"/>
                </a:solidFill>
                <a:latin typeface="Broadway" panose="04040905080B02020502" pitchFamily="82" charset="0"/>
                <a:sym typeface="Broadway" panose="04040905080B02020502" pitchFamily="82" charset="0"/>
              </a:rPr>
              <a:t>-</a:t>
            </a:r>
            <a:r>
              <a:rPr lang="en-US" altLang="zh-CN" dirty="0" smtClean="0">
                <a:solidFill>
                  <a:schemeClr val="bg1"/>
                </a:solidFill>
                <a:latin typeface="Broadway" panose="04040905080B02020502" pitchFamily="82" charset="0"/>
                <a:sym typeface="Broadway" panose="04040905080B02020502" pitchFamily="82" charset="0"/>
              </a:rPr>
              <a:t>2008</a:t>
            </a:r>
            <a:endParaRPr lang="en-US" altLang="zh-CN" dirty="0">
              <a:solidFill>
                <a:schemeClr val="bg1"/>
              </a:solidFill>
              <a:latin typeface="Broadway" panose="04040905080B02020502" pitchFamily="82" charset="0"/>
              <a:sym typeface="Broadway" panose="04040905080B02020502" pitchFamily="82" charset="0"/>
            </a:endParaRPr>
          </a:p>
        </p:txBody>
      </p:sp>
      <p:sp>
        <p:nvSpPr>
          <p:cNvPr id="10" name="矩形标注 9"/>
          <p:cNvSpPr/>
          <p:nvPr/>
        </p:nvSpPr>
        <p:spPr>
          <a:xfrm>
            <a:off x="2475560" y="5271345"/>
            <a:ext cx="2242998" cy="1104306"/>
          </a:xfrm>
          <a:prstGeom prst="wedgeRectCallout">
            <a:avLst>
              <a:gd name="adj1" fmla="val -11706"/>
              <a:gd name="adj2" fmla="val -74681"/>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20000"/>
              </a:lnSpc>
              <a:buSzPct val="40000"/>
              <a:buFont typeface="Wingdings" panose="05000000000000000000" pitchFamily="2" charset="2"/>
              <a:buChar char="l"/>
            </a:pPr>
            <a:r>
              <a:rPr lang="zh-CN" altLang="en-US" sz="14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2009年临安</a:t>
            </a:r>
            <a:r>
              <a:rPr lang="zh-CN" altLang="en-US" sz="1400" dirty="0" smtClean="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山核桃地理标志证明</a:t>
            </a:r>
            <a:r>
              <a:rPr lang="zh-CN" altLang="en-US" sz="14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商标申请</a:t>
            </a:r>
          </a:p>
          <a:p>
            <a:pPr marL="285750" indent="-285750">
              <a:lnSpc>
                <a:spcPct val="120000"/>
              </a:lnSpc>
              <a:buSzPct val="40000"/>
              <a:buFont typeface="Wingdings" panose="05000000000000000000" pitchFamily="2" charset="2"/>
              <a:buChar char="l"/>
            </a:pPr>
            <a:r>
              <a:rPr lang="zh-CN" altLang="en-US" sz="14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新农哥、谷的福等网络品牌兴起</a:t>
            </a:r>
          </a:p>
        </p:txBody>
      </p:sp>
      <p:sp>
        <p:nvSpPr>
          <p:cNvPr id="11" name="矩形标注 10"/>
          <p:cNvSpPr/>
          <p:nvPr/>
        </p:nvSpPr>
        <p:spPr>
          <a:xfrm>
            <a:off x="497630" y="2990008"/>
            <a:ext cx="1970205" cy="953220"/>
          </a:xfrm>
          <a:prstGeom prst="wedgeRectCallout">
            <a:avLst>
              <a:gd name="adj1" fmla="val -16677"/>
              <a:gd name="adj2" fmla="val 8254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20000"/>
              </a:lnSpc>
              <a:buSzPct val="40000"/>
              <a:buFont typeface="Wingdings" panose="05000000000000000000" pitchFamily="2" charset="2"/>
              <a:buChar char="l"/>
            </a:pPr>
            <a:r>
              <a:rPr lang="zh-CN" altLang="en-US" sz="1400" dirty="0">
                <a:solidFill>
                  <a:srgbClr val="3A3838"/>
                </a:solidFill>
                <a:latin typeface="微软雅黑" panose="020B0503020204020204" pitchFamily="34" charset="-122"/>
                <a:ea typeface="微软雅黑" panose="020B0503020204020204" pitchFamily="34" charset="-122"/>
                <a:sym typeface="微软雅黑" panose="020B0503020204020204" pitchFamily="34" charset="-122"/>
              </a:rPr>
              <a:t>2005年10月临琳绿色食品阁开业，开启临安电商实践</a:t>
            </a:r>
          </a:p>
        </p:txBody>
      </p:sp>
      <p:sp>
        <p:nvSpPr>
          <p:cNvPr id="32" name="文本框 31"/>
          <p:cNvSpPr txBox="1"/>
          <p:nvPr/>
        </p:nvSpPr>
        <p:spPr>
          <a:xfrm>
            <a:off x="3387144" y="180304"/>
            <a:ext cx="5656844" cy="584775"/>
          </a:xfrm>
          <a:prstGeom prst="rect">
            <a:avLst/>
          </a:prstGeom>
          <a:noFill/>
        </p:spPr>
        <p:txBody>
          <a:bodyPr wrap="square" rtlCol="0">
            <a:spAutoFit/>
          </a:bodyPr>
          <a:lstStyle/>
          <a:p>
            <a:pPr algn="dist"/>
            <a:r>
              <a:rPr lang="zh-CN" altLang="en-US" sz="3200" dirty="0">
                <a:latin typeface="微软雅黑" panose="020B0503020204020204" pitchFamily="34" charset="-122"/>
                <a:ea typeface="微软雅黑" panose="020B0503020204020204" pitchFamily="34" charset="-122"/>
              </a:rPr>
              <a:t>临</a:t>
            </a:r>
            <a:r>
              <a:rPr lang="zh-CN" altLang="en-US" sz="3200" dirty="0" smtClean="0">
                <a:latin typeface="微软雅黑" panose="020B0503020204020204" pitchFamily="34" charset="-122"/>
                <a:ea typeface="微软雅黑" panose="020B0503020204020204" pitchFamily="34" charset="-122"/>
              </a:rPr>
              <a:t>安电子商务发展现象</a:t>
            </a:r>
            <a:endParaRPr lang="zh-CN" altLang="en-US" sz="3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5371209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extLst>
              <p:ext uri="{D42A27DB-BD31-4B8C-83A1-F6EECF244321}">
                <p14:modId xmlns:p14="http://schemas.microsoft.com/office/powerpoint/2010/main" xmlns="" val="1917015253"/>
              </p:ext>
            </p:extLst>
          </p:nvPr>
        </p:nvGraphicFramePr>
        <p:xfrm>
          <a:off x="1363261" y="2197290"/>
          <a:ext cx="6183952" cy="34224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上箭头 2"/>
          <p:cNvSpPr/>
          <p:nvPr/>
        </p:nvSpPr>
        <p:spPr>
          <a:xfrm>
            <a:off x="464023" y="2142699"/>
            <a:ext cx="614149" cy="3493828"/>
          </a:xfrm>
          <a:prstGeom prst="up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286601" y="2606723"/>
            <a:ext cx="968991" cy="400110"/>
          </a:xfrm>
          <a:prstGeom prst="rect">
            <a:avLst/>
          </a:prstGeom>
          <a:noFill/>
        </p:spPr>
        <p:txBody>
          <a:bodyPr wrap="square" rtlCol="0">
            <a:spAutoFit/>
          </a:bodyPr>
          <a:lstStyle/>
          <a:p>
            <a:r>
              <a:rPr lang="zh-CN" altLang="en-US" sz="2000" dirty="0" smtClean="0">
                <a:latin typeface="微软雅黑" panose="020B0503020204020204" pitchFamily="34" charset="-122"/>
                <a:ea typeface="微软雅黑" panose="020B0503020204020204" pitchFamily="34" charset="-122"/>
              </a:rPr>
              <a:t>扩张期</a:t>
            </a:r>
            <a:endParaRPr lang="zh-CN" altLang="en-US" sz="2000" dirty="0">
              <a:latin typeface="微软雅黑" panose="020B0503020204020204" pitchFamily="34" charset="-122"/>
              <a:ea typeface="微软雅黑" panose="020B0503020204020204" pitchFamily="34" charset="-122"/>
            </a:endParaRPr>
          </a:p>
        </p:txBody>
      </p:sp>
      <p:sp>
        <p:nvSpPr>
          <p:cNvPr id="5" name="文本框 4"/>
          <p:cNvSpPr txBox="1"/>
          <p:nvPr/>
        </p:nvSpPr>
        <p:spPr>
          <a:xfrm>
            <a:off x="286600" y="3689558"/>
            <a:ext cx="968991" cy="400110"/>
          </a:xfrm>
          <a:prstGeom prst="rect">
            <a:avLst/>
          </a:prstGeom>
          <a:noFill/>
        </p:spPr>
        <p:txBody>
          <a:bodyPr wrap="square" rtlCol="0">
            <a:spAutoFit/>
          </a:bodyPr>
          <a:lstStyle/>
          <a:p>
            <a:r>
              <a:rPr lang="zh-CN" altLang="en-US" sz="2000" dirty="0" smtClean="0">
                <a:latin typeface="微软雅黑" panose="020B0503020204020204" pitchFamily="34" charset="-122"/>
                <a:ea typeface="微软雅黑" panose="020B0503020204020204" pitchFamily="34" charset="-122"/>
              </a:rPr>
              <a:t>发展期</a:t>
            </a:r>
            <a:endParaRPr lang="zh-CN" altLang="en-US" sz="2000" dirty="0">
              <a:latin typeface="微软雅黑" panose="020B0503020204020204" pitchFamily="34" charset="-122"/>
              <a:ea typeface="微软雅黑" panose="020B0503020204020204" pitchFamily="34" charset="-122"/>
            </a:endParaRPr>
          </a:p>
        </p:txBody>
      </p:sp>
      <p:sp>
        <p:nvSpPr>
          <p:cNvPr id="6" name="文本框 5"/>
          <p:cNvSpPr txBox="1"/>
          <p:nvPr/>
        </p:nvSpPr>
        <p:spPr>
          <a:xfrm>
            <a:off x="286599" y="4835971"/>
            <a:ext cx="968991" cy="400110"/>
          </a:xfrm>
          <a:prstGeom prst="rect">
            <a:avLst/>
          </a:prstGeom>
          <a:noFill/>
        </p:spPr>
        <p:txBody>
          <a:bodyPr wrap="square" rtlCol="0">
            <a:spAutoFit/>
          </a:bodyPr>
          <a:lstStyle/>
          <a:p>
            <a:r>
              <a:rPr lang="zh-CN" altLang="en-US" sz="2000" dirty="0" smtClean="0">
                <a:latin typeface="微软雅黑" panose="020B0503020204020204" pitchFamily="34" charset="-122"/>
                <a:ea typeface="微软雅黑" panose="020B0503020204020204" pitchFamily="34" charset="-122"/>
              </a:rPr>
              <a:t>萌芽期</a:t>
            </a:r>
            <a:endParaRPr lang="zh-CN" altLang="en-US" sz="2000" dirty="0">
              <a:latin typeface="微软雅黑" panose="020B0503020204020204" pitchFamily="34" charset="-122"/>
              <a:ea typeface="微软雅黑" panose="020B0503020204020204" pitchFamily="34" charset="-122"/>
            </a:endParaRPr>
          </a:p>
        </p:txBody>
      </p:sp>
      <p:sp>
        <p:nvSpPr>
          <p:cNvPr id="8" name="矩形标注 7"/>
          <p:cNvSpPr/>
          <p:nvPr/>
        </p:nvSpPr>
        <p:spPr>
          <a:xfrm>
            <a:off x="8123827" y="1469303"/>
            <a:ext cx="3312995" cy="1301200"/>
          </a:xfrm>
          <a:prstGeom prst="wedgeRectCallout">
            <a:avLst>
              <a:gd name="adj1" fmla="val -64911"/>
              <a:gd name="adj2" fmla="val 42562"/>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a:solidFill>
                  <a:schemeClr val="tx1"/>
                </a:solidFill>
                <a:latin typeface="微软雅黑" panose="020B0503020204020204" pitchFamily="34" charset="-122"/>
                <a:ea typeface="微软雅黑" panose="020B0503020204020204" pitchFamily="34" charset="-122"/>
              </a:rPr>
              <a:t>政府出台政策、搭建平台、制造氛围、培育人才。</a:t>
            </a:r>
            <a:endParaRPr lang="en-US" altLang="zh-CN">
              <a:solidFill>
                <a:schemeClr val="tx1"/>
              </a:solidFill>
              <a:latin typeface="微软雅黑" panose="020B0503020204020204" pitchFamily="34" charset="-122"/>
              <a:ea typeface="微软雅黑" panose="020B0503020204020204" pitchFamily="34" charset="-122"/>
            </a:endParaRPr>
          </a:p>
          <a:p>
            <a:r>
              <a:rPr lang="zh-CN" altLang="en-US">
                <a:solidFill>
                  <a:schemeClr val="tx1"/>
                </a:solidFill>
                <a:latin typeface="微软雅黑" panose="020B0503020204020204" pitchFamily="34" charset="-122"/>
                <a:ea typeface="微软雅黑" panose="020B0503020204020204" pitchFamily="34" charset="-122"/>
              </a:rPr>
              <a:t>产业协会与电商协会促进行业规范，分享合作</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9" name="矩形标注 8"/>
          <p:cNvSpPr/>
          <p:nvPr/>
        </p:nvSpPr>
        <p:spPr>
          <a:xfrm>
            <a:off x="8123827" y="2908974"/>
            <a:ext cx="3312995" cy="932710"/>
          </a:xfrm>
          <a:prstGeom prst="wedgeRectCallout">
            <a:avLst>
              <a:gd name="adj1" fmla="val -66559"/>
              <a:gd name="adj2" fmla="val 39088"/>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tx1"/>
                </a:solidFill>
                <a:latin typeface="微软雅黑" panose="020B0503020204020204" pitchFamily="34" charset="-122"/>
                <a:ea typeface="微软雅黑" panose="020B0503020204020204" pitchFamily="34" charset="-122"/>
              </a:rPr>
              <a:t>个体网商、微商、传统企业、农民合作社、农户等发挥主观能动性</a:t>
            </a:r>
          </a:p>
        </p:txBody>
      </p:sp>
      <p:sp>
        <p:nvSpPr>
          <p:cNvPr id="10" name="矩形标注 9"/>
          <p:cNvSpPr/>
          <p:nvPr/>
        </p:nvSpPr>
        <p:spPr>
          <a:xfrm>
            <a:off x="8123827" y="3991809"/>
            <a:ext cx="3312995" cy="932710"/>
          </a:xfrm>
          <a:prstGeom prst="wedgeRectCallout">
            <a:avLst>
              <a:gd name="adj1" fmla="val -65735"/>
              <a:gd name="adj2" fmla="val -37000"/>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tx1"/>
                </a:solidFill>
                <a:latin typeface="微软雅黑" panose="020B0503020204020204" pitchFamily="34" charset="-122"/>
                <a:ea typeface="微软雅黑" panose="020B0503020204020204" pitchFamily="34" charset="-122"/>
              </a:rPr>
              <a:t>传统坚果加工产业基础较好，已有一定</a:t>
            </a:r>
            <a:r>
              <a:rPr lang="zh-CN" altLang="en-US" dirty="0" smtClean="0">
                <a:solidFill>
                  <a:schemeClr val="tx1"/>
                </a:solidFill>
                <a:latin typeface="微软雅黑" panose="020B0503020204020204" pitchFamily="34" charset="-122"/>
                <a:ea typeface="微软雅黑" panose="020B0503020204020204" pitchFamily="34" charset="-122"/>
              </a:rPr>
              <a:t>影响力和规模效应</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11" name="矩形标注 10"/>
          <p:cNvSpPr/>
          <p:nvPr/>
        </p:nvSpPr>
        <p:spPr>
          <a:xfrm>
            <a:off x="8123827" y="5074644"/>
            <a:ext cx="3312995" cy="932710"/>
          </a:xfrm>
          <a:prstGeom prst="wedgeRectCallout">
            <a:avLst>
              <a:gd name="adj1" fmla="val -66971"/>
              <a:gd name="adj2" fmla="val -38463"/>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tx1"/>
                </a:solidFill>
                <a:latin typeface="微软雅黑" panose="020B0503020204020204" pitchFamily="34" charset="-122"/>
                <a:ea typeface="微软雅黑" panose="020B0503020204020204" pitchFamily="34" charset="-122"/>
              </a:rPr>
              <a:t>山核桃、坚果具备较好的网络销售属性</a:t>
            </a:r>
          </a:p>
        </p:txBody>
      </p:sp>
      <p:sp>
        <p:nvSpPr>
          <p:cNvPr id="12" name="矩形标注 11"/>
          <p:cNvSpPr/>
          <p:nvPr/>
        </p:nvSpPr>
        <p:spPr>
          <a:xfrm>
            <a:off x="1397764" y="5907489"/>
            <a:ext cx="2833047" cy="779915"/>
          </a:xfrm>
          <a:prstGeom prst="wedgeRectCallout">
            <a:avLst>
              <a:gd name="adj1" fmla="val -13725"/>
              <a:gd name="adj2" fmla="val -78889"/>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tx1"/>
                </a:solidFill>
                <a:latin typeface="微软雅黑" panose="020B0503020204020204" pitchFamily="34" charset="-122"/>
                <a:ea typeface="微软雅黑" panose="020B0503020204020204" pitchFamily="34" charset="-122"/>
              </a:rPr>
              <a:t>森林资源丰富，生态环境优越</a:t>
            </a:r>
          </a:p>
        </p:txBody>
      </p:sp>
      <p:sp>
        <p:nvSpPr>
          <p:cNvPr id="13" name="矩形标注 12"/>
          <p:cNvSpPr/>
          <p:nvPr/>
        </p:nvSpPr>
        <p:spPr>
          <a:xfrm>
            <a:off x="4375248" y="5907489"/>
            <a:ext cx="2953603" cy="779915"/>
          </a:xfrm>
          <a:prstGeom prst="wedgeRectCallout">
            <a:avLst>
              <a:gd name="adj1" fmla="val -28629"/>
              <a:gd name="adj2" fmla="val -78889"/>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tx1"/>
                </a:solidFill>
                <a:latin typeface="微软雅黑" panose="020B0503020204020204" pitchFamily="34" charset="-122"/>
                <a:ea typeface="微软雅黑" panose="020B0503020204020204" pitchFamily="34" charset="-122"/>
              </a:rPr>
              <a:t>高速公路，县域内交通建设完备，宽带及快递覆盖率高</a:t>
            </a:r>
          </a:p>
        </p:txBody>
      </p:sp>
      <p:sp>
        <p:nvSpPr>
          <p:cNvPr id="16" name="等腰三角形 15"/>
          <p:cNvSpPr/>
          <p:nvPr/>
        </p:nvSpPr>
        <p:spPr>
          <a:xfrm flipV="1">
            <a:off x="446469" y="1326559"/>
            <a:ext cx="329819" cy="287924"/>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786792" y="1216605"/>
            <a:ext cx="2954655" cy="507831"/>
          </a:xfrm>
          <a:prstGeom prst="rect">
            <a:avLst/>
          </a:prstGeom>
        </p:spPr>
        <p:txBody>
          <a:bodyPr wrap="none">
            <a:spAutoFit/>
          </a:bodyPr>
          <a:lstStyle/>
          <a:p>
            <a:pPr>
              <a:lnSpc>
                <a:spcPct val="150000"/>
              </a:lnSpc>
              <a:defRPr/>
            </a:pPr>
            <a:r>
              <a:rPr lang="zh-CN" altLang="zh-CN" b="1" dirty="0">
                <a:latin typeface="微软雅黑" panose="020B0503020204020204" pitchFamily="34" charset="-122"/>
                <a:ea typeface="微软雅黑" panose="020B0503020204020204" pitchFamily="34" charset="-122"/>
              </a:rPr>
              <a:t>临</a:t>
            </a:r>
            <a:r>
              <a:rPr lang="zh-CN" altLang="zh-CN" b="1" dirty="0" smtClean="0">
                <a:latin typeface="微软雅黑" panose="020B0503020204020204" pitchFamily="34" charset="-122"/>
                <a:ea typeface="微软雅黑" panose="020B0503020204020204" pitchFamily="34" charset="-122"/>
              </a:rPr>
              <a:t>安</a:t>
            </a:r>
            <a:r>
              <a:rPr lang="zh-CN" altLang="en-US" b="1" dirty="0" smtClean="0">
                <a:latin typeface="微软雅黑" panose="020B0503020204020204" pitchFamily="34" charset="-122"/>
                <a:ea typeface="微软雅黑" panose="020B0503020204020204" pitchFamily="34" charset="-122"/>
              </a:rPr>
              <a:t>电子商务发展关键要素</a:t>
            </a:r>
            <a:endParaRPr lang="en-US" altLang="zh-CN" b="1" dirty="0">
              <a:latin typeface="微软雅黑" panose="020B0503020204020204" pitchFamily="34" charset="-122"/>
              <a:ea typeface="微软雅黑" panose="020B0503020204020204" pitchFamily="34" charset="-122"/>
            </a:endParaRPr>
          </a:p>
        </p:txBody>
      </p:sp>
      <p:sp>
        <p:nvSpPr>
          <p:cNvPr id="18" name="文本框 17"/>
          <p:cNvSpPr txBox="1"/>
          <p:nvPr/>
        </p:nvSpPr>
        <p:spPr>
          <a:xfrm>
            <a:off x="3387144" y="180304"/>
            <a:ext cx="5656844" cy="584775"/>
          </a:xfrm>
          <a:prstGeom prst="rect">
            <a:avLst/>
          </a:prstGeom>
          <a:noFill/>
        </p:spPr>
        <p:txBody>
          <a:bodyPr wrap="square" rtlCol="0">
            <a:spAutoFit/>
          </a:bodyPr>
          <a:lstStyle/>
          <a:p>
            <a:pPr algn="dist"/>
            <a:r>
              <a:rPr lang="zh-CN" altLang="en-US" sz="3200" dirty="0">
                <a:latin typeface="微软雅黑" panose="020B0503020204020204" pitchFamily="34" charset="-122"/>
                <a:ea typeface="微软雅黑" panose="020B0503020204020204" pitchFamily="34" charset="-122"/>
              </a:rPr>
              <a:t>临</a:t>
            </a:r>
            <a:r>
              <a:rPr lang="zh-CN" altLang="en-US" sz="3200" dirty="0" smtClean="0">
                <a:latin typeface="微软雅黑" panose="020B0503020204020204" pitchFamily="34" charset="-122"/>
                <a:ea typeface="微软雅黑" panose="020B0503020204020204" pitchFamily="34" charset="-122"/>
              </a:rPr>
              <a:t>安电子商务发展现象</a:t>
            </a:r>
            <a:endParaRPr lang="zh-CN" altLang="en-US" sz="3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518364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等腰三角形 2"/>
          <p:cNvSpPr/>
          <p:nvPr/>
        </p:nvSpPr>
        <p:spPr>
          <a:xfrm flipV="1">
            <a:off x="446469" y="1326559"/>
            <a:ext cx="329819" cy="287924"/>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86792" y="1216605"/>
            <a:ext cx="3966150" cy="507831"/>
          </a:xfrm>
          <a:prstGeom prst="rect">
            <a:avLst/>
          </a:prstGeom>
        </p:spPr>
        <p:txBody>
          <a:bodyPr wrap="none">
            <a:spAutoFit/>
          </a:bodyPr>
          <a:lstStyle/>
          <a:p>
            <a:pPr>
              <a:lnSpc>
                <a:spcPct val="150000"/>
              </a:lnSpc>
              <a:defRPr/>
            </a:pPr>
            <a:r>
              <a:rPr lang="zh-CN" altLang="en-US" b="1" dirty="0" smtClean="0">
                <a:latin typeface="微软雅黑" panose="020B0503020204020204" pitchFamily="34" charset="-122"/>
                <a:ea typeface="微软雅黑" panose="020B0503020204020204" pitchFamily="34" charset="-122"/>
              </a:rPr>
              <a:t>萌芽期及发展期特征（</a:t>
            </a:r>
            <a:r>
              <a:rPr lang="en-US" altLang="zh-CN" b="1" dirty="0" smtClean="0">
                <a:latin typeface="微软雅黑" panose="020B0503020204020204" pitchFamily="34" charset="-122"/>
                <a:ea typeface="微软雅黑" panose="020B0503020204020204" pitchFamily="34" charset="-122"/>
              </a:rPr>
              <a:t>2005-2012</a:t>
            </a:r>
            <a:r>
              <a:rPr lang="zh-CN" altLang="en-US" b="1" dirty="0" smtClean="0">
                <a:latin typeface="微软雅黑" panose="020B0503020204020204" pitchFamily="34" charset="-122"/>
                <a:ea typeface="微软雅黑" panose="020B0503020204020204" pitchFamily="34" charset="-122"/>
              </a:rPr>
              <a:t>）</a:t>
            </a:r>
            <a:endParaRPr lang="en-US" altLang="zh-CN" b="1" dirty="0">
              <a:latin typeface="微软雅黑" panose="020B0503020204020204" pitchFamily="34" charset="-122"/>
              <a:ea typeface="微软雅黑" panose="020B0503020204020204" pitchFamily="34" charset="-122"/>
            </a:endParaRPr>
          </a:p>
        </p:txBody>
      </p:sp>
      <p:sp>
        <p:nvSpPr>
          <p:cNvPr id="5" name="文本框 4"/>
          <p:cNvSpPr txBox="1"/>
          <p:nvPr/>
        </p:nvSpPr>
        <p:spPr>
          <a:xfrm>
            <a:off x="6168788" y="2116683"/>
            <a:ext cx="5319641" cy="3877985"/>
          </a:xfrm>
          <a:prstGeom prst="rect">
            <a:avLst/>
          </a:prstGeom>
          <a:noFill/>
        </p:spPr>
        <p:txBody>
          <a:bodyPr wrap="square" rtlCol="0">
            <a:spAutoFit/>
          </a:bodyPr>
          <a:lstStyle/>
          <a:p>
            <a:pPr>
              <a:lnSpc>
                <a:spcPct val="150000"/>
              </a:lnSpc>
            </a:pPr>
            <a:r>
              <a:rPr lang="zh-CN" altLang="zh-CN" sz="2800" b="1" dirty="0" smtClean="0">
                <a:latin typeface="微软雅黑" panose="020B0503020204020204" pitchFamily="34" charset="-122"/>
                <a:ea typeface="微软雅黑" panose="020B0503020204020204" pitchFamily="34" charset="-122"/>
              </a:rPr>
              <a:t>以</a:t>
            </a:r>
            <a:r>
              <a:rPr lang="zh-CN" altLang="en-US" sz="2800" b="1" dirty="0" smtClean="0">
                <a:latin typeface="微软雅黑" panose="020B0503020204020204" pitchFamily="34" charset="-122"/>
                <a:ea typeface="微软雅黑" panose="020B0503020204020204" pitchFamily="34" charset="-122"/>
              </a:rPr>
              <a:t>自下而上的万众创新力量，</a:t>
            </a:r>
            <a:r>
              <a:rPr lang="zh-CN" altLang="zh-CN" sz="2800" b="1" dirty="0" smtClean="0">
                <a:latin typeface="微软雅黑" panose="020B0503020204020204" pitchFamily="34" charset="-122"/>
                <a:ea typeface="微软雅黑" panose="020B0503020204020204" pitchFamily="34" charset="-122"/>
              </a:rPr>
              <a:t>带动传统</a:t>
            </a:r>
            <a:r>
              <a:rPr lang="zh-CN" altLang="zh-CN" sz="2800" b="1" dirty="0">
                <a:latin typeface="微软雅黑" panose="020B0503020204020204" pitchFamily="34" charset="-122"/>
                <a:ea typeface="微软雅黑" panose="020B0503020204020204" pitchFamily="34" charset="-122"/>
              </a:rPr>
              <a:t>产业全面电商</a:t>
            </a:r>
            <a:r>
              <a:rPr lang="zh-CN" altLang="zh-CN" sz="2800" b="1" dirty="0" smtClean="0">
                <a:latin typeface="微软雅黑" panose="020B0503020204020204" pitchFamily="34" charset="-122"/>
                <a:ea typeface="微软雅黑" panose="020B0503020204020204" pitchFamily="34" charset="-122"/>
              </a:rPr>
              <a:t>化</a:t>
            </a:r>
            <a:r>
              <a:rPr lang="zh-CN" altLang="en-US" sz="2800" b="1" dirty="0" smtClean="0">
                <a:latin typeface="微软雅黑" panose="020B0503020204020204" pitchFamily="34" charset="-122"/>
                <a:ea typeface="微软雅黑" panose="020B0503020204020204" pitchFamily="34" charset="-122"/>
              </a:rPr>
              <a:t>转型</a:t>
            </a:r>
            <a:endParaRPr lang="en-US" altLang="zh-CN" dirty="0" smtClean="0">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zh-CN" dirty="0" smtClean="0">
                <a:latin typeface="微软雅黑" panose="020B0503020204020204" pitchFamily="34" charset="-122"/>
                <a:ea typeface="微软雅黑" panose="020B0503020204020204" pitchFamily="34" charset="-122"/>
              </a:rPr>
              <a:t>诞生</a:t>
            </a:r>
            <a:r>
              <a:rPr lang="zh-CN" altLang="zh-CN" dirty="0">
                <a:latin typeface="微软雅黑" panose="020B0503020204020204" pitchFamily="34" charset="-122"/>
                <a:ea typeface="微软雅黑" panose="020B0503020204020204" pitchFamily="34" charset="-122"/>
              </a:rPr>
              <a:t>自民间力量的网商</a:t>
            </a:r>
            <a:r>
              <a:rPr lang="zh-CN" altLang="zh-CN" dirty="0" smtClean="0">
                <a:latin typeface="微软雅黑" panose="020B0503020204020204" pitchFamily="34" charset="-122"/>
                <a:ea typeface="微软雅黑" panose="020B0503020204020204" pitchFamily="34" charset="-122"/>
              </a:rPr>
              <a:t>是</a:t>
            </a:r>
            <a:r>
              <a:rPr lang="zh-CN" altLang="en-US" dirty="0" smtClean="0">
                <a:latin typeface="微软雅黑" panose="020B0503020204020204" pitchFamily="34" charset="-122"/>
                <a:ea typeface="微软雅黑" panose="020B0503020204020204" pitchFamily="34" charset="-122"/>
              </a:rPr>
              <a:t>该阶段的发展主体</a:t>
            </a:r>
            <a:endParaRPr lang="en-US" altLang="zh-CN" dirty="0" smtClean="0">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zh-CN" dirty="0" smtClean="0">
                <a:latin typeface="微软雅黑" panose="020B0503020204020204" pitchFamily="34" charset="-122"/>
                <a:ea typeface="微软雅黑" panose="020B0503020204020204" pitchFamily="34" charset="-122"/>
              </a:rPr>
              <a:t>传统</a:t>
            </a:r>
            <a:r>
              <a:rPr lang="zh-CN" altLang="zh-CN" dirty="0">
                <a:latin typeface="微软雅黑" panose="020B0503020204020204" pitchFamily="34" charset="-122"/>
                <a:ea typeface="微软雅黑" panose="020B0503020204020204" pitchFamily="34" charset="-122"/>
              </a:rPr>
              <a:t>产业包括良好的山核桃区域品牌认知和初具雏形的坚果炒货产业集群</a:t>
            </a:r>
            <a:r>
              <a:rPr lang="zh-CN" altLang="zh-CN" dirty="0" smtClean="0">
                <a:latin typeface="微软雅黑" panose="020B0503020204020204" pitchFamily="34" charset="-122"/>
                <a:ea typeface="微软雅黑" panose="020B0503020204020204" pitchFamily="34" charset="-122"/>
              </a:rPr>
              <a:t>是</a:t>
            </a:r>
            <a:r>
              <a:rPr lang="zh-CN" altLang="en-US" dirty="0" smtClean="0">
                <a:latin typeface="微软雅黑" panose="020B0503020204020204" pitchFamily="34" charset="-122"/>
                <a:ea typeface="微软雅黑" panose="020B0503020204020204" pitchFamily="34" charset="-122"/>
              </a:rPr>
              <a:t>该阶段的发展</a:t>
            </a:r>
            <a:r>
              <a:rPr lang="zh-CN" altLang="zh-CN" dirty="0" smtClean="0">
                <a:latin typeface="微软雅黑" panose="020B0503020204020204" pitchFamily="34" charset="-122"/>
                <a:ea typeface="微软雅黑" panose="020B0503020204020204" pitchFamily="34" charset="-122"/>
              </a:rPr>
              <a:t>基础</a:t>
            </a:r>
            <a:endParaRPr lang="en-US" altLang="zh-CN" dirty="0" smtClean="0">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en-US" dirty="0" smtClean="0">
                <a:latin typeface="微软雅黑" panose="020B0503020204020204" pitchFamily="34" charset="-122"/>
                <a:ea typeface="微软雅黑" panose="020B0503020204020204" pitchFamily="34" charset="-122"/>
              </a:rPr>
              <a:t>政府在电商</a:t>
            </a:r>
            <a:r>
              <a:rPr lang="zh-CN" altLang="zh-CN" dirty="0" smtClean="0">
                <a:latin typeface="微软雅黑" panose="020B0503020204020204" pitchFamily="34" charset="-122"/>
                <a:ea typeface="微软雅黑" panose="020B0503020204020204" pitchFamily="34" charset="-122"/>
              </a:rPr>
              <a:t>园区</a:t>
            </a:r>
            <a:r>
              <a:rPr lang="zh-CN" altLang="zh-CN" dirty="0">
                <a:latin typeface="微软雅黑" panose="020B0503020204020204" pitchFamily="34" charset="-122"/>
                <a:ea typeface="微软雅黑" panose="020B0503020204020204" pitchFamily="34" charset="-122"/>
              </a:rPr>
              <a:t>硬软件设施和配套</a:t>
            </a:r>
            <a:r>
              <a:rPr lang="zh-CN" altLang="zh-CN" dirty="0" smtClean="0">
                <a:latin typeface="微软雅黑" panose="020B0503020204020204" pitchFamily="34" charset="-122"/>
                <a:ea typeface="微软雅黑" panose="020B0503020204020204" pitchFamily="34" charset="-122"/>
              </a:rPr>
              <a:t>服务</a:t>
            </a:r>
            <a:r>
              <a:rPr lang="zh-CN" altLang="en-US" dirty="0" smtClean="0">
                <a:latin typeface="微软雅黑" panose="020B0503020204020204" pitchFamily="34" charset="-122"/>
                <a:ea typeface="微软雅黑" panose="020B0503020204020204" pitchFamily="34" charset="-122"/>
              </a:rPr>
              <a:t>上的大胆尝试</a:t>
            </a:r>
            <a:r>
              <a:rPr lang="zh-CN" altLang="zh-CN" dirty="0" smtClean="0">
                <a:latin typeface="微软雅黑" panose="020B0503020204020204" pitchFamily="34" charset="-122"/>
                <a:ea typeface="微软雅黑" panose="020B0503020204020204" pitchFamily="34" charset="-122"/>
              </a:rPr>
              <a:t>是</a:t>
            </a:r>
            <a:r>
              <a:rPr lang="zh-CN" altLang="zh-CN" dirty="0">
                <a:latin typeface="微软雅黑" panose="020B0503020204020204" pitchFamily="34" charset="-122"/>
                <a:ea typeface="微软雅黑" panose="020B0503020204020204" pitchFamily="34" charset="-122"/>
              </a:rPr>
              <a:t>临</a:t>
            </a:r>
            <a:r>
              <a:rPr lang="zh-CN" altLang="zh-CN" dirty="0" smtClean="0">
                <a:latin typeface="微软雅黑" panose="020B0503020204020204" pitchFamily="34" charset="-122"/>
                <a:ea typeface="微软雅黑" panose="020B0503020204020204" pitchFamily="34" charset="-122"/>
              </a:rPr>
              <a:t>安</a:t>
            </a:r>
            <a:r>
              <a:rPr lang="zh-CN" altLang="en-US" dirty="0" smtClean="0">
                <a:latin typeface="微软雅黑" panose="020B0503020204020204" pitchFamily="34" charset="-122"/>
                <a:ea typeface="微软雅黑" panose="020B0503020204020204" pitchFamily="34" charset="-122"/>
              </a:rPr>
              <a:t>电子商务进入扩张期</a:t>
            </a:r>
            <a:r>
              <a:rPr lang="zh-CN" altLang="zh-CN" dirty="0" smtClean="0">
                <a:latin typeface="微软雅黑" panose="020B0503020204020204" pitchFamily="34" charset="-122"/>
                <a:ea typeface="微软雅黑" panose="020B0503020204020204" pitchFamily="34" charset="-122"/>
              </a:rPr>
              <a:t>推动力</a:t>
            </a:r>
            <a:r>
              <a:rPr lang="zh-CN" altLang="zh-CN" dirty="0">
                <a:latin typeface="微软雅黑" panose="020B0503020204020204" pitchFamily="34" charset="-122"/>
                <a:ea typeface="微软雅黑" panose="020B0503020204020204" pitchFamily="34" charset="-122"/>
              </a:rPr>
              <a:t>。</a:t>
            </a:r>
          </a:p>
          <a:p>
            <a:pPr>
              <a:lnSpc>
                <a:spcPct val="150000"/>
              </a:lnSpc>
            </a:pPr>
            <a:endParaRPr lang="zh-CN" altLang="en-US" dirty="0">
              <a:latin typeface="微软雅黑" panose="020B0503020204020204" pitchFamily="34" charset="-122"/>
              <a:ea typeface="微软雅黑" panose="020B0503020204020204" pitchFamily="34" charset="-122"/>
            </a:endParaRPr>
          </a:p>
        </p:txBody>
      </p:sp>
      <p:graphicFrame>
        <p:nvGraphicFramePr>
          <p:cNvPr id="6" name="图示 5"/>
          <p:cNvGraphicFramePr/>
          <p:nvPr>
            <p:extLst>
              <p:ext uri="{D42A27DB-BD31-4B8C-83A1-F6EECF244321}">
                <p14:modId xmlns:p14="http://schemas.microsoft.com/office/powerpoint/2010/main" xmlns="" val="3001320024"/>
              </p:ext>
            </p:extLst>
          </p:nvPr>
        </p:nvGraphicFramePr>
        <p:xfrm>
          <a:off x="274638" y="1867312"/>
          <a:ext cx="5168900" cy="44138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文本框 7"/>
          <p:cNvSpPr txBox="1"/>
          <p:nvPr/>
        </p:nvSpPr>
        <p:spPr>
          <a:xfrm>
            <a:off x="3387144" y="180304"/>
            <a:ext cx="5656844" cy="584775"/>
          </a:xfrm>
          <a:prstGeom prst="rect">
            <a:avLst/>
          </a:prstGeom>
          <a:noFill/>
        </p:spPr>
        <p:txBody>
          <a:bodyPr wrap="square" rtlCol="0">
            <a:spAutoFit/>
          </a:bodyPr>
          <a:lstStyle/>
          <a:p>
            <a:pPr algn="dist"/>
            <a:r>
              <a:rPr lang="zh-CN" altLang="en-US" sz="3200" dirty="0">
                <a:latin typeface="微软雅黑" panose="020B0503020204020204" pitchFamily="34" charset="-122"/>
                <a:ea typeface="微软雅黑" panose="020B0503020204020204" pitchFamily="34" charset="-122"/>
              </a:rPr>
              <a:t>临</a:t>
            </a:r>
            <a:r>
              <a:rPr lang="zh-CN" altLang="en-US" sz="3200" dirty="0" smtClean="0">
                <a:latin typeface="微软雅黑" panose="020B0503020204020204" pitchFamily="34" charset="-122"/>
                <a:ea typeface="微软雅黑" panose="020B0503020204020204" pitchFamily="34" charset="-122"/>
              </a:rPr>
              <a:t>安电子商务发展现象</a:t>
            </a:r>
            <a:endParaRPr lang="zh-CN" altLang="en-US" sz="3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2589570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椭圆 31"/>
          <p:cNvSpPr/>
          <p:nvPr/>
        </p:nvSpPr>
        <p:spPr>
          <a:xfrm>
            <a:off x="776288" y="1779027"/>
            <a:ext cx="5010363" cy="5010363"/>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flipV="1">
            <a:off x="446469" y="1326559"/>
            <a:ext cx="329819" cy="287924"/>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86792" y="1216605"/>
            <a:ext cx="2933816" cy="507831"/>
          </a:xfrm>
          <a:prstGeom prst="rect">
            <a:avLst/>
          </a:prstGeom>
        </p:spPr>
        <p:txBody>
          <a:bodyPr wrap="none">
            <a:spAutoFit/>
          </a:bodyPr>
          <a:lstStyle/>
          <a:p>
            <a:pPr>
              <a:lnSpc>
                <a:spcPct val="150000"/>
              </a:lnSpc>
              <a:defRPr/>
            </a:pPr>
            <a:r>
              <a:rPr lang="zh-CN" altLang="en-US" b="1" dirty="0" smtClean="0">
                <a:latin typeface="微软雅黑" panose="020B0503020204020204" pitchFamily="34" charset="-122"/>
                <a:ea typeface="微软雅黑" panose="020B0503020204020204" pitchFamily="34" charset="-122"/>
              </a:rPr>
              <a:t>扩张期特征（</a:t>
            </a:r>
            <a:r>
              <a:rPr lang="en-US" altLang="zh-CN" b="1" dirty="0" smtClean="0">
                <a:latin typeface="微软雅黑" panose="020B0503020204020204" pitchFamily="34" charset="-122"/>
                <a:ea typeface="微软雅黑" panose="020B0503020204020204" pitchFamily="34" charset="-122"/>
              </a:rPr>
              <a:t>2013-</a:t>
            </a:r>
            <a:r>
              <a:rPr lang="zh-CN" altLang="en-US" b="1" dirty="0" smtClean="0">
                <a:latin typeface="微软雅黑" panose="020B0503020204020204" pitchFamily="34" charset="-122"/>
                <a:ea typeface="微软雅黑" panose="020B0503020204020204" pitchFamily="34" charset="-122"/>
              </a:rPr>
              <a:t>至今）</a:t>
            </a:r>
            <a:endParaRPr lang="en-US" altLang="zh-CN" b="1" dirty="0">
              <a:latin typeface="微软雅黑" panose="020B0503020204020204" pitchFamily="34" charset="-122"/>
              <a:ea typeface="微软雅黑" panose="020B0503020204020204" pitchFamily="34" charset="-122"/>
            </a:endParaRPr>
          </a:p>
        </p:txBody>
      </p:sp>
      <p:sp>
        <p:nvSpPr>
          <p:cNvPr id="6" name="椭圆 5"/>
          <p:cNvSpPr/>
          <p:nvPr/>
        </p:nvSpPr>
        <p:spPr>
          <a:xfrm>
            <a:off x="2251001" y="3215272"/>
            <a:ext cx="2088232" cy="213787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rot="18768170">
            <a:off x="2417111" y="3632694"/>
            <a:ext cx="712625" cy="279998"/>
          </a:xfrm>
          <a:prstGeom prst="rect">
            <a:avLst/>
          </a:prstGeom>
          <a:solidFill>
            <a:schemeClr val="bg1">
              <a:lumMod val="85000"/>
            </a:schemeClr>
          </a:solidFill>
        </p:spPr>
        <p:txBody>
          <a:bodyPr wrap="square" rtlCol="0">
            <a:spAutoFit/>
          </a:bodyPr>
          <a:lstStyle/>
          <a:p>
            <a:r>
              <a:rPr lang="zh-CN" altLang="en-US" sz="1200" dirty="0" smtClean="0">
                <a:latin typeface="微软雅黑" panose="020B0503020204020204" pitchFamily="34" charset="-122"/>
                <a:ea typeface="微软雅黑" panose="020B0503020204020204" pitchFamily="34" charset="-122"/>
              </a:rPr>
              <a:t>产业带</a:t>
            </a:r>
            <a:endParaRPr lang="zh-CN" altLang="en-US" sz="1200" dirty="0">
              <a:latin typeface="微软雅黑" panose="020B0503020204020204" pitchFamily="34" charset="-122"/>
              <a:ea typeface="微软雅黑" panose="020B0503020204020204" pitchFamily="34" charset="-122"/>
            </a:endParaRPr>
          </a:p>
        </p:txBody>
      </p:sp>
      <p:sp>
        <p:nvSpPr>
          <p:cNvPr id="9" name="文本框 8"/>
          <p:cNvSpPr txBox="1"/>
          <p:nvPr/>
        </p:nvSpPr>
        <p:spPr>
          <a:xfrm rot="2823233">
            <a:off x="3468792" y="3634089"/>
            <a:ext cx="712625" cy="279998"/>
          </a:xfrm>
          <a:prstGeom prst="rect">
            <a:avLst/>
          </a:prstGeom>
          <a:solidFill>
            <a:schemeClr val="bg1">
              <a:lumMod val="85000"/>
            </a:schemeClr>
          </a:solidFill>
        </p:spPr>
        <p:txBody>
          <a:bodyPr wrap="square" rtlCol="0">
            <a:spAutoFit/>
          </a:bodyPr>
          <a:lstStyle/>
          <a:p>
            <a:r>
              <a:rPr lang="zh-CN" altLang="en-US" sz="1200" dirty="0" smtClean="0">
                <a:latin typeface="微软雅黑" panose="020B0503020204020204" pitchFamily="34" charset="-122"/>
                <a:ea typeface="微软雅黑" panose="020B0503020204020204" pitchFamily="34" charset="-122"/>
              </a:rPr>
              <a:t>产业带</a:t>
            </a:r>
            <a:endParaRPr lang="zh-CN" altLang="en-US" sz="1200" dirty="0">
              <a:latin typeface="微软雅黑" panose="020B0503020204020204" pitchFamily="34" charset="-122"/>
              <a:ea typeface="微软雅黑" panose="020B0503020204020204" pitchFamily="34" charset="-122"/>
            </a:endParaRPr>
          </a:p>
        </p:txBody>
      </p:sp>
      <p:sp>
        <p:nvSpPr>
          <p:cNvPr id="10" name="文本框 9"/>
          <p:cNvSpPr txBox="1"/>
          <p:nvPr/>
        </p:nvSpPr>
        <p:spPr>
          <a:xfrm rot="13755685">
            <a:off x="2341574" y="4586161"/>
            <a:ext cx="712625" cy="279998"/>
          </a:xfrm>
          <a:prstGeom prst="rect">
            <a:avLst/>
          </a:prstGeom>
          <a:solidFill>
            <a:schemeClr val="bg1">
              <a:lumMod val="85000"/>
            </a:schemeClr>
          </a:solidFill>
        </p:spPr>
        <p:txBody>
          <a:bodyPr wrap="square" rtlCol="0">
            <a:spAutoFit/>
          </a:bodyPr>
          <a:lstStyle/>
          <a:p>
            <a:r>
              <a:rPr lang="zh-CN" altLang="en-US" sz="1200" dirty="0" smtClean="0">
                <a:latin typeface="微软雅黑" panose="020B0503020204020204" pitchFamily="34" charset="-122"/>
                <a:ea typeface="微软雅黑" panose="020B0503020204020204" pitchFamily="34" charset="-122"/>
              </a:rPr>
              <a:t>产业带</a:t>
            </a:r>
            <a:endParaRPr lang="zh-CN" altLang="en-US" sz="1200" dirty="0">
              <a:latin typeface="微软雅黑" panose="020B0503020204020204" pitchFamily="34" charset="-122"/>
              <a:ea typeface="微软雅黑" panose="020B0503020204020204" pitchFamily="34" charset="-122"/>
            </a:endParaRPr>
          </a:p>
        </p:txBody>
      </p:sp>
      <p:sp>
        <p:nvSpPr>
          <p:cNvPr id="11" name="文本框 10"/>
          <p:cNvSpPr txBox="1"/>
          <p:nvPr/>
        </p:nvSpPr>
        <p:spPr>
          <a:xfrm rot="8111662">
            <a:off x="3509737" y="4610726"/>
            <a:ext cx="712625" cy="279998"/>
          </a:xfrm>
          <a:prstGeom prst="rect">
            <a:avLst/>
          </a:prstGeom>
          <a:solidFill>
            <a:schemeClr val="bg1">
              <a:lumMod val="85000"/>
            </a:schemeClr>
          </a:solidFill>
        </p:spPr>
        <p:txBody>
          <a:bodyPr wrap="square" rtlCol="0">
            <a:spAutoFit/>
          </a:bodyPr>
          <a:lstStyle/>
          <a:p>
            <a:r>
              <a:rPr lang="zh-CN" altLang="en-US" sz="1200" dirty="0" smtClean="0">
                <a:latin typeface="微软雅黑" panose="020B0503020204020204" pitchFamily="34" charset="-122"/>
                <a:ea typeface="微软雅黑" panose="020B0503020204020204" pitchFamily="34" charset="-122"/>
              </a:rPr>
              <a:t>产业带</a:t>
            </a:r>
            <a:endParaRPr lang="zh-CN" altLang="en-US" sz="1200" dirty="0">
              <a:latin typeface="微软雅黑" panose="020B0503020204020204" pitchFamily="34" charset="-122"/>
              <a:ea typeface="微软雅黑" panose="020B0503020204020204" pitchFamily="34" charset="-122"/>
            </a:endParaRPr>
          </a:p>
        </p:txBody>
      </p:sp>
      <p:sp>
        <p:nvSpPr>
          <p:cNvPr id="21" name="椭圆 20"/>
          <p:cNvSpPr/>
          <p:nvPr/>
        </p:nvSpPr>
        <p:spPr>
          <a:xfrm>
            <a:off x="2749207" y="3738299"/>
            <a:ext cx="1091821" cy="1091821"/>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区域特色产品</a:t>
            </a:r>
            <a:endParaRPr lang="zh-CN" altLang="en-US" dirty="0">
              <a:latin typeface="微软雅黑" panose="020B0503020204020204" pitchFamily="34" charset="-122"/>
              <a:ea typeface="微软雅黑" panose="020B0503020204020204" pitchFamily="34" charset="-122"/>
            </a:endParaRPr>
          </a:p>
        </p:txBody>
      </p:sp>
      <p:sp>
        <p:nvSpPr>
          <p:cNvPr id="23" name="椭圆 22"/>
          <p:cNvSpPr/>
          <p:nvPr/>
        </p:nvSpPr>
        <p:spPr>
          <a:xfrm>
            <a:off x="1349912" y="2392244"/>
            <a:ext cx="1306212" cy="1306212"/>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政府</a:t>
            </a:r>
            <a:endParaRPr lang="zh-CN" altLang="en-US" dirty="0">
              <a:latin typeface="微软雅黑" panose="020B0503020204020204" pitchFamily="34" charset="-122"/>
              <a:ea typeface="微软雅黑" panose="020B0503020204020204" pitchFamily="34" charset="-122"/>
            </a:endParaRPr>
          </a:p>
        </p:txBody>
      </p:sp>
      <p:sp>
        <p:nvSpPr>
          <p:cNvPr id="24" name="椭圆 23"/>
          <p:cNvSpPr/>
          <p:nvPr/>
        </p:nvSpPr>
        <p:spPr>
          <a:xfrm>
            <a:off x="3945877" y="2401751"/>
            <a:ext cx="1306212" cy="1306212"/>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服务商</a:t>
            </a:r>
            <a:endParaRPr lang="zh-CN" altLang="en-US" dirty="0">
              <a:latin typeface="微软雅黑" panose="020B0503020204020204" pitchFamily="34" charset="-122"/>
              <a:ea typeface="微软雅黑" panose="020B0503020204020204" pitchFamily="34" charset="-122"/>
            </a:endParaRPr>
          </a:p>
        </p:txBody>
      </p:sp>
      <p:sp>
        <p:nvSpPr>
          <p:cNvPr id="25" name="椭圆 24"/>
          <p:cNvSpPr/>
          <p:nvPr/>
        </p:nvSpPr>
        <p:spPr>
          <a:xfrm>
            <a:off x="1341825" y="4805375"/>
            <a:ext cx="1306212" cy="1306212"/>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产业协会</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网商协会</a:t>
            </a:r>
            <a:endParaRPr lang="zh-CN" altLang="en-US" dirty="0">
              <a:latin typeface="微软雅黑" panose="020B0503020204020204" pitchFamily="34" charset="-122"/>
              <a:ea typeface="微软雅黑" panose="020B0503020204020204" pitchFamily="34" charset="-122"/>
            </a:endParaRPr>
          </a:p>
        </p:txBody>
      </p:sp>
      <p:sp>
        <p:nvSpPr>
          <p:cNvPr id="26" name="椭圆 25"/>
          <p:cNvSpPr/>
          <p:nvPr/>
        </p:nvSpPr>
        <p:spPr>
          <a:xfrm>
            <a:off x="4014522" y="4731700"/>
            <a:ext cx="1306212" cy="1306212"/>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各类经营主体</a:t>
            </a:r>
            <a:endParaRPr lang="zh-CN" altLang="en-US" dirty="0">
              <a:latin typeface="微软雅黑" panose="020B0503020204020204" pitchFamily="34" charset="-122"/>
              <a:ea typeface="微软雅黑" panose="020B0503020204020204" pitchFamily="34" charset="-122"/>
            </a:endParaRPr>
          </a:p>
        </p:txBody>
      </p:sp>
      <p:sp>
        <p:nvSpPr>
          <p:cNvPr id="33" name="文本框 32"/>
          <p:cNvSpPr txBox="1"/>
          <p:nvPr/>
        </p:nvSpPr>
        <p:spPr>
          <a:xfrm>
            <a:off x="3078408" y="2202368"/>
            <a:ext cx="433417" cy="400110"/>
          </a:xfrm>
          <a:prstGeom prst="rect">
            <a:avLst/>
          </a:prstGeom>
          <a:noFill/>
        </p:spPr>
        <p:txBody>
          <a:bodyPr wrap="square" rtlCol="0">
            <a:spAutoFit/>
          </a:bodyPr>
          <a:lstStyle/>
          <a:p>
            <a:r>
              <a:rPr lang="zh-CN" altLang="en-US" sz="2000" dirty="0" smtClean="0">
                <a:latin typeface="微软雅黑" panose="020B0503020204020204" pitchFamily="34" charset="-122"/>
                <a:ea typeface="微软雅黑" panose="020B0503020204020204" pitchFamily="34" charset="-122"/>
              </a:rPr>
              <a:t>电</a:t>
            </a:r>
            <a:endParaRPr lang="zh-CN" altLang="en-US" sz="2000" dirty="0">
              <a:latin typeface="微软雅黑" panose="020B0503020204020204" pitchFamily="34" charset="-122"/>
              <a:ea typeface="微软雅黑" panose="020B0503020204020204" pitchFamily="34" charset="-122"/>
            </a:endParaRPr>
          </a:p>
        </p:txBody>
      </p:sp>
      <p:sp>
        <p:nvSpPr>
          <p:cNvPr id="34" name="文本框 33"/>
          <p:cNvSpPr txBox="1"/>
          <p:nvPr/>
        </p:nvSpPr>
        <p:spPr>
          <a:xfrm>
            <a:off x="1270991" y="4098346"/>
            <a:ext cx="433417" cy="400110"/>
          </a:xfrm>
          <a:prstGeom prst="rect">
            <a:avLst/>
          </a:prstGeom>
          <a:noFill/>
        </p:spPr>
        <p:txBody>
          <a:bodyPr wrap="square" rtlCol="0">
            <a:spAutoFit/>
          </a:bodyPr>
          <a:lstStyle/>
          <a:p>
            <a:r>
              <a:rPr lang="zh-CN" altLang="en-US" sz="2000" dirty="0" smtClean="0">
                <a:latin typeface="微软雅黑" panose="020B0503020204020204" pitchFamily="34" charset="-122"/>
                <a:ea typeface="微软雅黑" panose="020B0503020204020204" pitchFamily="34" charset="-122"/>
              </a:rPr>
              <a:t>商</a:t>
            </a:r>
            <a:endParaRPr lang="zh-CN" altLang="en-US" sz="2000" dirty="0">
              <a:latin typeface="微软雅黑" panose="020B0503020204020204" pitchFamily="34" charset="-122"/>
              <a:ea typeface="微软雅黑" panose="020B0503020204020204" pitchFamily="34" charset="-122"/>
            </a:endParaRPr>
          </a:p>
        </p:txBody>
      </p:sp>
      <p:sp>
        <p:nvSpPr>
          <p:cNvPr id="35" name="文本框 34"/>
          <p:cNvSpPr txBox="1"/>
          <p:nvPr/>
        </p:nvSpPr>
        <p:spPr>
          <a:xfrm>
            <a:off x="3078408" y="5827080"/>
            <a:ext cx="433417" cy="400110"/>
          </a:xfrm>
          <a:prstGeom prst="rect">
            <a:avLst/>
          </a:prstGeom>
          <a:noFill/>
        </p:spPr>
        <p:txBody>
          <a:bodyPr wrap="square" rtlCol="0">
            <a:spAutoFit/>
          </a:bodyPr>
          <a:lstStyle/>
          <a:p>
            <a:r>
              <a:rPr lang="zh-CN" altLang="en-US" sz="2000" dirty="0" smtClean="0">
                <a:latin typeface="微软雅黑" panose="020B0503020204020204" pitchFamily="34" charset="-122"/>
                <a:ea typeface="微软雅黑" panose="020B0503020204020204" pitchFamily="34" charset="-122"/>
              </a:rPr>
              <a:t>生</a:t>
            </a:r>
            <a:endParaRPr lang="zh-CN" altLang="en-US" sz="2000" dirty="0">
              <a:latin typeface="微软雅黑" panose="020B0503020204020204" pitchFamily="34" charset="-122"/>
              <a:ea typeface="微软雅黑" panose="020B0503020204020204" pitchFamily="34" charset="-122"/>
            </a:endParaRPr>
          </a:p>
        </p:txBody>
      </p:sp>
      <p:sp>
        <p:nvSpPr>
          <p:cNvPr id="36" name="文本框 35"/>
          <p:cNvSpPr txBox="1"/>
          <p:nvPr/>
        </p:nvSpPr>
        <p:spPr>
          <a:xfrm>
            <a:off x="4875647" y="4049263"/>
            <a:ext cx="433417" cy="400110"/>
          </a:xfrm>
          <a:prstGeom prst="rect">
            <a:avLst/>
          </a:prstGeom>
          <a:noFill/>
        </p:spPr>
        <p:txBody>
          <a:bodyPr wrap="square" rtlCol="0">
            <a:spAutoFit/>
          </a:bodyPr>
          <a:lstStyle/>
          <a:p>
            <a:r>
              <a:rPr lang="zh-CN" altLang="en-US" sz="2000" dirty="0" smtClean="0">
                <a:latin typeface="微软雅黑" panose="020B0503020204020204" pitchFamily="34" charset="-122"/>
                <a:ea typeface="微软雅黑" panose="020B0503020204020204" pitchFamily="34" charset="-122"/>
              </a:rPr>
              <a:t>态</a:t>
            </a:r>
            <a:endParaRPr lang="zh-CN" altLang="en-US" sz="2000" dirty="0">
              <a:latin typeface="微软雅黑" panose="020B0503020204020204" pitchFamily="34" charset="-122"/>
              <a:ea typeface="微软雅黑" panose="020B0503020204020204" pitchFamily="34" charset="-122"/>
            </a:endParaRPr>
          </a:p>
        </p:txBody>
      </p:sp>
      <p:sp>
        <p:nvSpPr>
          <p:cNvPr id="38" name="左右箭头 37"/>
          <p:cNvSpPr/>
          <p:nvPr/>
        </p:nvSpPr>
        <p:spPr>
          <a:xfrm>
            <a:off x="2577569" y="2471663"/>
            <a:ext cx="1462391" cy="350956"/>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左右箭头 38"/>
          <p:cNvSpPr/>
          <p:nvPr/>
        </p:nvSpPr>
        <p:spPr>
          <a:xfrm>
            <a:off x="2601863" y="5573342"/>
            <a:ext cx="1462391" cy="350956"/>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6574632" y="1932824"/>
            <a:ext cx="4938712" cy="3970318"/>
          </a:xfrm>
          <a:prstGeom prst="rect">
            <a:avLst/>
          </a:prstGeom>
        </p:spPr>
        <p:txBody>
          <a:bodyPr wrap="square">
            <a:spAutoFit/>
          </a:bodyPr>
          <a:lstStyle/>
          <a:p>
            <a:pPr>
              <a:lnSpc>
                <a:spcPct val="150000"/>
              </a:lnSpc>
            </a:pPr>
            <a:r>
              <a:rPr lang="zh-CN" altLang="en-US" sz="2400" b="1" dirty="0" smtClean="0">
                <a:effectLst/>
                <a:latin typeface="微软雅黑" panose="020B0503020204020204" pitchFamily="34" charset="-122"/>
                <a:ea typeface="微软雅黑" panose="020B0503020204020204" pitchFamily="34" charset="-122"/>
                <a:cs typeface="Times New Roman" panose="02020603050405020304" pitchFamily="18" charset="0"/>
              </a:rPr>
              <a:t>扩张期的特征是市场倒逼、上下联动、生态共荣。</a:t>
            </a:r>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rPr>
              <a:t>是</a:t>
            </a:r>
            <a:r>
              <a:rPr lang="zh-CN" altLang="en-US" sz="2400" dirty="0" smtClean="0">
                <a:effectLst/>
                <a:latin typeface="微软雅黑" panose="020B0503020204020204" pitchFamily="34" charset="-122"/>
                <a:ea typeface="微软雅黑" panose="020B0503020204020204" pitchFamily="34" charset="-122"/>
                <a:cs typeface="Times New Roman" panose="02020603050405020304" pitchFamily="18" charset="0"/>
              </a:rPr>
              <a:t>市场形势倒逼下，（经营主体</a:t>
            </a:r>
            <a:r>
              <a:rPr lang="en-US" altLang="zh-CN" sz="2400" dirty="0" smtClean="0">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dirty="0" smtClean="0">
                <a:effectLst/>
                <a:latin typeface="微软雅黑" panose="020B0503020204020204" pitchFamily="34" charset="-122"/>
                <a:ea typeface="微软雅黑" panose="020B0503020204020204" pitchFamily="34" charset="-122"/>
                <a:cs typeface="Times New Roman" panose="02020603050405020304" pitchFamily="18" charset="0"/>
              </a:rPr>
              <a:t>协会）</a:t>
            </a:r>
            <a:r>
              <a:rPr lang="zh-CN" altLang="en-US" sz="2400" dirty="0" smtClean="0">
                <a:latin typeface="微软雅黑" panose="020B0503020204020204" pitchFamily="34" charset="-122"/>
                <a:ea typeface="微软雅黑" panose="020B0503020204020204" pitchFamily="34" charset="-122"/>
                <a:cs typeface="Times New Roman" panose="02020603050405020304" pitchFamily="18" charset="0"/>
              </a:rPr>
              <a:t>自下而上</a:t>
            </a:r>
            <a:r>
              <a:rPr lang="zh-CN" altLang="en-US" sz="2400" dirty="0">
                <a:latin typeface="微软雅黑" panose="020B0503020204020204" pitchFamily="34" charset="-122"/>
                <a:ea typeface="微软雅黑" panose="020B0503020204020204" pitchFamily="34" charset="-122"/>
                <a:cs typeface="Times New Roman" panose="02020603050405020304" pitchFamily="18" charset="0"/>
              </a:rPr>
              <a:t>的力量</a:t>
            </a:r>
            <a:r>
              <a:rPr lang="zh-CN" altLang="en-US" sz="2400" dirty="0" smtClean="0">
                <a:effectLst/>
                <a:latin typeface="微软雅黑" panose="020B0503020204020204" pitchFamily="34" charset="-122"/>
                <a:ea typeface="微软雅黑" panose="020B0503020204020204" pitchFamily="34" charset="-122"/>
                <a:cs typeface="Times New Roman" panose="02020603050405020304" pitchFamily="18" charset="0"/>
              </a:rPr>
              <a:t>与（政府</a:t>
            </a:r>
            <a:r>
              <a:rPr lang="en-US" altLang="zh-CN" sz="2400" dirty="0" smtClean="0">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dirty="0" smtClean="0">
                <a:effectLst/>
                <a:latin typeface="微软雅黑" panose="020B0503020204020204" pitchFamily="34" charset="-122"/>
                <a:ea typeface="微软雅黑" panose="020B0503020204020204" pitchFamily="34" charset="-122"/>
                <a:cs typeface="Times New Roman" panose="02020603050405020304" pitchFamily="18" charset="0"/>
              </a:rPr>
              <a:t>服务商）自上而下的引导相互联动，促进</a:t>
            </a:r>
            <a:r>
              <a:rPr lang="zh-CN" altLang="zh-CN" sz="2400" dirty="0" smtClean="0">
                <a:effectLst/>
                <a:latin typeface="微软雅黑" panose="020B0503020204020204" pitchFamily="34" charset="-122"/>
                <a:ea typeface="微软雅黑" panose="020B0503020204020204" pitchFamily="34" charset="-122"/>
                <a:cs typeface="Times New Roman" panose="02020603050405020304" pitchFamily="18" charset="0"/>
              </a:rPr>
              <a:t>传统特色产业</a:t>
            </a:r>
            <a:r>
              <a:rPr lang="zh-CN" altLang="en-US" sz="2400" dirty="0" smtClean="0">
                <a:effectLst/>
                <a:latin typeface="微软雅黑" panose="020B0503020204020204" pitchFamily="34" charset="-122"/>
                <a:ea typeface="微软雅黑" panose="020B0503020204020204" pitchFamily="34" charset="-122"/>
                <a:cs typeface="Times New Roman" panose="02020603050405020304" pitchFamily="18" charset="0"/>
              </a:rPr>
              <a:t>的</a:t>
            </a:r>
            <a:r>
              <a:rPr lang="zh-CN" altLang="zh-CN" sz="2400" dirty="0" smtClean="0">
                <a:effectLst/>
                <a:latin typeface="微软雅黑" panose="020B0503020204020204" pitchFamily="34" charset="-122"/>
                <a:ea typeface="微软雅黑" panose="020B0503020204020204" pitchFamily="34" charset="-122"/>
                <a:cs typeface="Times New Roman" panose="02020603050405020304" pitchFamily="18" charset="0"/>
              </a:rPr>
              <a:t>全面电商化转型，</a:t>
            </a:r>
            <a:r>
              <a:rPr lang="zh-CN" altLang="en-US" sz="2400" dirty="0" smtClean="0">
                <a:effectLst/>
                <a:latin typeface="微软雅黑" panose="020B0503020204020204" pitchFamily="34" charset="-122"/>
                <a:ea typeface="微软雅黑" panose="020B0503020204020204" pitchFamily="34" charset="-122"/>
                <a:cs typeface="Times New Roman" panose="02020603050405020304" pitchFamily="18" charset="0"/>
              </a:rPr>
              <a:t>形</a:t>
            </a:r>
            <a:r>
              <a:rPr lang="zh-CN" altLang="zh-CN" sz="2400" dirty="0" smtClean="0">
                <a:effectLst/>
                <a:latin typeface="微软雅黑" panose="020B0503020204020204" pitchFamily="34" charset="-122"/>
                <a:ea typeface="微软雅黑" panose="020B0503020204020204" pitchFamily="34" charset="-122"/>
                <a:cs typeface="Times New Roman" panose="02020603050405020304" pitchFamily="18" charset="0"/>
              </a:rPr>
              <a:t>成可持续发展的县域电商生态体系。</a:t>
            </a:r>
            <a:endParaRPr lang="zh-CN" altLang="en-US" sz="2400" dirty="0">
              <a:latin typeface="微软雅黑" panose="020B0503020204020204" pitchFamily="34" charset="-122"/>
              <a:ea typeface="微软雅黑" panose="020B0503020204020204" pitchFamily="34" charset="-122"/>
            </a:endParaRPr>
          </a:p>
        </p:txBody>
      </p:sp>
      <p:sp>
        <p:nvSpPr>
          <p:cNvPr id="45" name="下箭头 44"/>
          <p:cNvSpPr/>
          <p:nvPr/>
        </p:nvSpPr>
        <p:spPr>
          <a:xfrm>
            <a:off x="1661716" y="3753047"/>
            <a:ext cx="447424" cy="474063"/>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上箭头 46"/>
          <p:cNvSpPr/>
          <p:nvPr/>
        </p:nvSpPr>
        <p:spPr>
          <a:xfrm>
            <a:off x="1675723" y="4311673"/>
            <a:ext cx="453558" cy="420028"/>
          </a:xfrm>
          <a:prstGeom prst="up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下箭头 47"/>
          <p:cNvSpPr/>
          <p:nvPr/>
        </p:nvSpPr>
        <p:spPr>
          <a:xfrm>
            <a:off x="4447509" y="3730504"/>
            <a:ext cx="447424" cy="474063"/>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上箭头 48"/>
          <p:cNvSpPr/>
          <p:nvPr/>
        </p:nvSpPr>
        <p:spPr>
          <a:xfrm>
            <a:off x="4461516" y="4289130"/>
            <a:ext cx="453558" cy="420028"/>
          </a:xfrm>
          <a:prstGeom prst="up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3387144" y="180304"/>
            <a:ext cx="5656844" cy="584775"/>
          </a:xfrm>
          <a:prstGeom prst="rect">
            <a:avLst/>
          </a:prstGeom>
          <a:noFill/>
        </p:spPr>
        <p:txBody>
          <a:bodyPr wrap="square" rtlCol="0">
            <a:spAutoFit/>
          </a:bodyPr>
          <a:lstStyle/>
          <a:p>
            <a:pPr algn="dist"/>
            <a:r>
              <a:rPr lang="zh-CN" altLang="en-US" sz="3200" dirty="0">
                <a:latin typeface="微软雅黑" panose="020B0503020204020204" pitchFamily="34" charset="-122"/>
                <a:ea typeface="微软雅黑" panose="020B0503020204020204" pitchFamily="34" charset="-122"/>
              </a:rPr>
              <a:t>临</a:t>
            </a:r>
            <a:r>
              <a:rPr lang="zh-CN" altLang="en-US" sz="3200" dirty="0" smtClean="0">
                <a:latin typeface="微软雅黑" panose="020B0503020204020204" pitchFamily="34" charset="-122"/>
                <a:ea typeface="微软雅黑" panose="020B0503020204020204" pitchFamily="34" charset="-122"/>
              </a:rPr>
              <a:t>安电子商务发展现象</a:t>
            </a:r>
            <a:endParaRPr lang="zh-CN" altLang="en-US" sz="3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7122460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等腰三角形 10"/>
          <p:cNvSpPr/>
          <p:nvPr/>
        </p:nvSpPr>
        <p:spPr>
          <a:xfrm flipV="1">
            <a:off x="446469" y="1217377"/>
            <a:ext cx="329819" cy="287924"/>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786792" y="1107423"/>
            <a:ext cx="3647152" cy="507831"/>
          </a:xfrm>
          <a:prstGeom prst="rect">
            <a:avLst/>
          </a:prstGeom>
        </p:spPr>
        <p:txBody>
          <a:bodyPr wrap="none">
            <a:spAutoFit/>
          </a:bodyPr>
          <a:lstStyle/>
          <a:p>
            <a:pPr>
              <a:lnSpc>
                <a:spcPct val="150000"/>
              </a:lnSpc>
              <a:defRPr/>
            </a:pPr>
            <a:r>
              <a:rPr lang="zh-CN" altLang="en-US" b="1" dirty="0" smtClean="0">
                <a:latin typeface="微软雅黑" panose="020B0503020204020204" pitchFamily="34" charset="-122"/>
                <a:ea typeface="微软雅黑" panose="020B0503020204020204" pitchFamily="34" charset="-122"/>
              </a:rPr>
              <a:t>“一品一带一生态”发展特征总结</a:t>
            </a:r>
            <a:endParaRPr lang="en-US" altLang="zh-CN" b="1" dirty="0">
              <a:latin typeface="微软雅黑" panose="020B0503020204020204" pitchFamily="34" charset="-122"/>
              <a:ea typeface="微软雅黑" panose="020B0503020204020204" pitchFamily="34" charset="-122"/>
            </a:endParaRPr>
          </a:p>
        </p:txBody>
      </p:sp>
      <p:grpSp>
        <p:nvGrpSpPr>
          <p:cNvPr id="13" name="组合 12"/>
          <p:cNvGrpSpPr/>
          <p:nvPr/>
        </p:nvGrpSpPr>
        <p:grpSpPr>
          <a:xfrm>
            <a:off x="1133901" y="1916812"/>
            <a:ext cx="4350180" cy="4191570"/>
            <a:chOff x="697173" y="2144408"/>
            <a:chExt cx="4350180" cy="4191570"/>
          </a:xfrm>
        </p:grpSpPr>
        <p:sp>
          <p:nvSpPr>
            <p:cNvPr id="2" name="椭圆 1"/>
            <p:cNvSpPr/>
            <p:nvPr/>
          </p:nvSpPr>
          <p:spPr>
            <a:xfrm>
              <a:off x="2342299" y="3742905"/>
              <a:ext cx="1033816" cy="1033816"/>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b="1" dirty="0" smtClean="0">
                  <a:latin typeface="微软雅黑" panose="020B0503020204020204" pitchFamily="34" charset="-122"/>
                  <a:ea typeface="微软雅黑" panose="020B0503020204020204" pitchFamily="34" charset="-122"/>
                </a:rPr>
                <a:t>山核桃</a:t>
              </a:r>
              <a:endParaRPr lang="zh-CN" altLang="en-US" b="1" dirty="0">
                <a:latin typeface="微软雅黑" panose="020B0503020204020204" pitchFamily="34" charset="-122"/>
                <a:ea typeface="微软雅黑" panose="020B0503020204020204" pitchFamily="34" charset="-122"/>
              </a:endParaRPr>
            </a:p>
          </p:txBody>
        </p:sp>
        <p:sp>
          <p:nvSpPr>
            <p:cNvPr id="3" name="椭圆 2"/>
            <p:cNvSpPr/>
            <p:nvPr/>
          </p:nvSpPr>
          <p:spPr>
            <a:xfrm>
              <a:off x="1528551" y="2964982"/>
              <a:ext cx="2661313" cy="26613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818867" y="2255298"/>
              <a:ext cx="4080680" cy="408068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2686334" y="2838737"/>
              <a:ext cx="259308" cy="2593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605320" y="4871118"/>
              <a:ext cx="259308" cy="2593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502962" y="3613251"/>
              <a:ext cx="259308" cy="2593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897574" y="3613251"/>
              <a:ext cx="259308" cy="2593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3822512" y="4871118"/>
              <a:ext cx="259308" cy="2593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2686334" y="5483563"/>
              <a:ext cx="259308" cy="2593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589398" y="2481890"/>
              <a:ext cx="259308" cy="259308"/>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2670341" y="2144408"/>
              <a:ext cx="259308" cy="259308"/>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3812846" y="2420475"/>
              <a:ext cx="259308" cy="259308"/>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697173" y="4165984"/>
              <a:ext cx="259308" cy="259308"/>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4778921" y="4130159"/>
              <a:ext cx="259308" cy="259308"/>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762270" y="5933943"/>
              <a:ext cx="259308" cy="259308"/>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3702525" y="5950429"/>
              <a:ext cx="259308" cy="259308"/>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2524730" y="3081973"/>
              <a:ext cx="809838" cy="338554"/>
            </a:xfrm>
            <a:prstGeom prst="rect">
              <a:avLst/>
            </a:prstGeom>
            <a:noFill/>
          </p:spPr>
          <p:txBody>
            <a:bodyPr wrap="square" rtlCol="0">
              <a:spAutoFit/>
            </a:bodyPr>
            <a:lstStyle/>
            <a:p>
              <a:r>
                <a:rPr lang="zh-CN" altLang="en-US" sz="1600" dirty="0" smtClean="0">
                  <a:latin typeface="微软雅黑" panose="020B0503020204020204" pitchFamily="34" charset="-122"/>
                  <a:ea typeface="微软雅黑" panose="020B0503020204020204" pitchFamily="34" charset="-122"/>
                </a:rPr>
                <a:t>种植</a:t>
              </a:r>
              <a:endParaRPr lang="zh-CN" altLang="en-US" sz="1600" dirty="0">
                <a:latin typeface="微软雅黑" panose="020B0503020204020204" pitchFamily="34" charset="-122"/>
                <a:ea typeface="微软雅黑" panose="020B0503020204020204" pitchFamily="34" charset="-122"/>
              </a:endParaRPr>
            </a:p>
          </p:txBody>
        </p:sp>
        <p:sp>
          <p:nvSpPr>
            <p:cNvPr id="23" name="文本框 22"/>
            <p:cNvSpPr txBox="1"/>
            <p:nvPr/>
          </p:nvSpPr>
          <p:spPr>
            <a:xfrm>
              <a:off x="3361753" y="3578744"/>
              <a:ext cx="809838" cy="338554"/>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生产</a:t>
              </a:r>
            </a:p>
          </p:txBody>
        </p:sp>
        <p:sp>
          <p:nvSpPr>
            <p:cNvPr id="24" name="文本框 23"/>
            <p:cNvSpPr txBox="1"/>
            <p:nvPr/>
          </p:nvSpPr>
          <p:spPr>
            <a:xfrm>
              <a:off x="3275962" y="4846680"/>
              <a:ext cx="809838" cy="338554"/>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加工</a:t>
              </a:r>
            </a:p>
          </p:txBody>
        </p:sp>
        <p:sp>
          <p:nvSpPr>
            <p:cNvPr id="25" name="文本框 24"/>
            <p:cNvSpPr txBox="1"/>
            <p:nvPr/>
          </p:nvSpPr>
          <p:spPr>
            <a:xfrm>
              <a:off x="2540723" y="5186614"/>
              <a:ext cx="809838" cy="338554"/>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流通</a:t>
              </a:r>
            </a:p>
          </p:txBody>
        </p:sp>
        <p:sp>
          <p:nvSpPr>
            <p:cNvPr id="26" name="文本框 25"/>
            <p:cNvSpPr txBox="1"/>
            <p:nvPr/>
          </p:nvSpPr>
          <p:spPr>
            <a:xfrm>
              <a:off x="1832714" y="4824605"/>
              <a:ext cx="809838" cy="338554"/>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运营</a:t>
              </a:r>
            </a:p>
          </p:txBody>
        </p:sp>
        <p:sp>
          <p:nvSpPr>
            <p:cNvPr id="27" name="文本框 26"/>
            <p:cNvSpPr txBox="1"/>
            <p:nvPr/>
          </p:nvSpPr>
          <p:spPr>
            <a:xfrm>
              <a:off x="1734978" y="3556240"/>
              <a:ext cx="809838" cy="338554"/>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营销</a:t>
              </a:r>
            </a:p>
          </p:txBody>
        </p:sp>
        <p:sp>
          <p:nvSpPr>
            <p:cNvPr id="28" name="文本框 27"/>
            <p:cNvSpPr txBox="1"/>
            <p:nvPr/>
          </p:nvSpPr>
          <p:spPr>
            <a:xfrm>
              <a:off x="4237515" y="4099065"/>
              <a:ext cx="809838" cy="338554"/>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协会</a:t>
              </a:r>
            </a:p>
          </p:txBody>
        </p:sp>
        <p:sp>
          <p:nvSpPr>
            <p:cNvPr id="29" name="文本框 28"/>
            <p:cNvSpPr txBox="1"/>
            <p:nvPr/>
          </p:nvSpPr>
          <p:spPr>
            <a:xfrm>
              <a:off x="916676" y="4136986"/>
              <a:ext cx="647126" cy="338554"/>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政府</a:t>
              </a:r>
            </a:p>
          </p:txBody>
        </p:sp>
        <p:sp>
          <p:nvSpPr>
            <p:cNvPr id="30" name="文本框 29"/>
            <p:cNvSpPr txBox="1"/>
            <p:nvPr/>
          </p:nvSpPr>
          <p:spPr>
            <a:xfrm>
              <a:off x="1527949" y="5647340"/>
              <a:ext cx="809838" cy="338554"/>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服务商</a:t>
              </a:r>
            </a:p>
          </p:txBody>
        </p:sp>
        <p:sp>
          <p:nvSpPr>
            <p:cNvPr id="31" name="文本框 30"/>
            <p:cNvSpPr txBox="1"/>
            <p:nvPr/>
          </p:nvSpPr>
          <p:spPr>
            <a:xfrm>
              <a:off x="3293624" y="5660985"/>
              <a:ext cx="1042987" cy="338554"/>
            </a:xfrm>
            <a:prstGeom prst="rect">
              <a:avLst/>
            </a:prstGeom>
            <a:noFill/>
          </p:spPr>
          <p:txBody>
            <a:bodyPr wrap="square" rtlCol="0">
              <a:spAutoFit/>
            </a:bodyPr>
            <a:lstStyle/>
            <a:p>
              <a:r>
                <a:rPr lang="zh-CN" altLang="en-US" sz="1600" dirty="0" smtClean="0">
                  <a:latin typeface="微软雅黑" panose="020B0503020204020204" pitchFamily="34" charset="-122"/>
                  <a:ea typeface="微软雅黑" panose="020B0503020204020204" pitchFamily="34" charset="-122"/>
                </a:rPr>
                <a:t>经营主体</a:t>
              </a:r>
              <a:endParaRPr lang="zh-CN" altLang="en-US" sz="1600" dirty="0">
                <a:latin typeface="微软雅黑" panose="020B0503020204020204" pitchFamily="34" charset="-122"/>
                <a:ea typeface="微软雅黑" panose="020B0503020204020204" pitchFamily="34" charset="-122"/>
              </a:endParaRPr>
            </a:p>
          </p:txBody>
        </p:sp>
        <p:sp>
          <p:nvSpPr>
            <p:cNvPr id="32" name="文本框 31"/>
            <p:cNvSpPr txBox="1"/>
            <p:nvPr/>
          </p:nvSpPr>
          <p:spPr>
            <a:xfrm>
              <a:off x="1526930" y="2742517"/>
              <a:ext cx="466068" cy="338554"/>
            </a:xfrm>
            <a:prstGeom prst="rect">
              <a:avLst/>
            </a:prstGeom>
            <a:noFill/>
          </p:spPr>
          <p:txBody>
            <a:bodyPr wrap="square" rtlCol="0">
              <a:spAutoFit/>
            </a:bodyPr>
            <a:lstStyle/>
            <a:p>
              <a:r>
                <a:rPr lang="zh-CN" altLang="en-US" sz="1600" b="1" dirty="0">
                  <a:latin typeface="微软雅黑" panose="020B0503020204020204" pitchFamily="34" charset="-122"/>
                  <a:ea typeface="微软雅黑" panose="020B0503020204020204" pitchFamily="34" charset="-122"/>
                </a:rPr>
                <a:t>县</a:t>
              </a:r>
            </a:p>
          </p:txBody>
        </p:sp>
        <p:sp>
          <p:nvSpPr>
            <p:cNvPr id="33" name="文本框 32"/>
            <p:cNvSpPr txBox="1"/>
            <p:nvPr/>
          </p:nvSpPr>
          <p:spPr>
            <a:xfrm>
              <a:off x="2608166" y="2378041"/>
              <a:ext cx="466068" cy="338554"/>
            </a:xfrm>
            <a:prstGeom prst="rect">
              <a:avLst/>
            </a:prstGeom>
            <a:noFill/>
          </p:spPr>
          <p:txBody>
            <a:bodyPr wrap="square" rtlCol="0">
              <a:spAutoFit/>
            </a:bodyPr>
            <a:lstStyle/>
            <a:p>
              <a:r>
                <a:rPr lang="zh-CN" altLang="en-US" sz="1600" b="1" dirty="0" smtClean="0">
                  <a:latin typeface="微软雅黑" panose="020B0503020204020204" pitchFamily="34" charset="-122"/>
                  <a:ea typeface="微软雅黑" panose="020B0503020204020204" pitchFamily="34" charset="-122"/>
                </a:rPr>
                <a:t>镇</a:t>
              </a:r>
              <a:endParaRPr lang="zh-CN" altLang="en-US" sz="1600" b="1" dirty="0">
                <a:latin typeface="微软雅黑" panose="020B0503020204020204" pitchFamily="34" charset="-122"/>
                <a:ea typeface="微软雅黑" panose="020B0503020204020204" pitchFamily="34" charset="-122"/>
              </a:endParaRPr>
            </a:p>
          </p:txBody>
        </p:sp>
        <p:sp>
          <p:nvSpPr>
            <p:cNvPr id="34" name="文本框 33"/>
            <p:cNvSpPr txBox="1"/>
            <p:nvPr/>
          </p:nvSpPr>
          <p:spPr>
            <a:xfrm>
              <a:off x="3754271" y="2640159"/>
              <a:ext cx="466068" cy="338554"/>
            </a:xfrm>
            <a:prstGeom prst="rect">
              <a:avLst/>
            </a:prstGeom>
            <a:noFill/>
          </p:spPr>
          <p:txBody>
            <a:bodyPr wrap="square" rtlCol="0">
              <a:spAutoFit/>
            </a:bodyPr>
            <a:lstStyle/>
            <a:p>
              <a:r>
                <a:rPr lang="zh-CN" altLang="en-US" sz="1600" b="1" dirty="0" smtClean="0">
                  <a:latin typeface="微软雅黑" panose="020B0503020204020204" pitchFamily="34" charset="-122"/>
                  <a:ea typeface="微软雅黑" panose="020B0503020204020204" pitchFamily="34" charset="-122"/>
                </a:rPr>
                <a:t>村</a:t>
              </a:r>
              <a:endParaRPr lang="zh-CN" altLang="en-US" sz="1600" b="1" dirty="0">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5900420" y="1735468"/>
            <a:ext cx="4948122" cy="4593498"/>
            <a:chOff x="6174803" y="1770197"/>
            <a:chExt cx="4948122" cy="4593498"/>
          </a:xfrm>
        </p:grpSpPr>
        <p:sp>
          <p:nvSpPr>
            <p:cNvPr id="36" name="矩形 20"/>
            <p:cNvSpPr>
              <a:spLocks noChangeArrowheads="1"/>
            </p:cNvSpPr>
            <p:nvPr/>
          </p:nvSpPr>
          <p:spPr bwMode="auto">
            <a:xfrm>
              <a:off x="6322608" y="2286463"/>
              <a:ext cx="4681801"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FontTx/>
                <a:buNone/>
              </a:pPr>
              <a:r>
                <a:rPr lang="zh-CN" altLang="en-US" sz="1600" dirty="0">
                  <a:solidFill>
                    <a:srgbClr val="006600"/>
                  </a:solidFill>
                  <a:latin typeface="微软雅黑" panose="020B0503020204020204" pitchFamily="34" charset="-122"/>
                  <a:ea typeface="微软雅黑" panose="020B0503020204020204" pitchFamily="34" charset="-122"/>
                </a:rPr>
                <a:t>以</a:t>
              </a:r>
              <a:r>
                <a:rPr lang="zh-CN" altLang="en-US" sz="1600" dirty="0">
                  <a:solidFill>
                    <a:srgbClr val="E46B1F"/>
                  </a:solidFill>
                  <a:latin typeface="微软雅黑" panose="020B0503020204020204" pitchFamily="34" charset="-122"/>
                  <a:ea typeface="微软雅黑" panose="020B0503020204020204" pitchFamily="34" charset="-122"/>
                </a:rPr>
                <a:t>地标产品</a:t>
              </a:r>
              <a:r>
                <a:rPr lang="en-US" altLang="zh-CN" sz="1600" dirty="0">
                  <a:solidFill>
                    <a:srgbClr val="006600"/>
                  </a:solidFill>
                  <a:latin typeface="微软雅黑" panose="020B0503020204020204" pitchFamily="34" charset="-122"/>
                  <a:ea typeface="微软雅黑" panose="020B0503020204020204" pitchFamily="34" charset="-122"/>
                </a:rPr>
                <a:t>/</a:t>
              </a:r>
              <a:r>
                <a:rPr lang="zh-CN" altLang="en-US" sz="1600" dirty="0">
                  <a:solidFill>
                    <a:srgbClr val="006600"/>
                  </a:solidFill>
                  <a:latin typeface="微软雅黑" panose="020B0503020204020204" pitchFamily="34" charset="-122"/>
                  <a:ea typeface="微软雅黑" panose="020B0503020204020204" pitchFamily="34" charset="-122"/>
                </a:rPr>
                <a:t>特色农产品为切入（山核桃），借助互联网平台，快速提升销量和品牌</a:t>
              </a:r>
              <a:r>
                <a:rPr lang="zh-CN" altLang="en-US" sz="1600" dirty="0" smtClean="0">
                  <a:solidFill>
                    <a:srgbClr val="006600"/>
                  </a:solidFill>
                  <a:latin typeface="微软雅黑" panose="020B0503020204020204" pitchFamily="34" charset="-122"/>
                  <a:ea typeface="微软雅黑" panose="020B0503020204020204" pitchFamily="34" charset="-122"/>
                </a:rPr>
                <a:t>认知</a:t>
              </a:r>
              <a:endParaRPr lang="zh-CN" altLang="en-US" sz="1600" dirty="0">
                <a:solidFill>
                  <a:srgbClr val="006600"/>
                </a:solidFill>
                <a:latin typeface="微软雅黑" panose="020B0503020204020204" pitchFamily="34" charset="-122"/>
                <a:ea typeface="微软雅黑" panose="020B0503020204020204" pitchFamily="34" charset="-122"/>
              </a:endParaRPr>
            </a:p>
          </p:txBody>
        </p:sp>
        <p:sp>
          <p:nvSpPr>
            <p:cNvPr id="37" name="矩形 21"/>
            <p:cNvSpPr>
              <a:spLocks noChangeArrowheads="1"/>
            </p:cNvSpPr>
            <p:nvPr/>
          </p:nvSpPr>
          <p:spPr bwMode="auto">
            <a:xfrm>
              <a:off x="6322609" y="3760960"/>
              <a:ext cx="4800316"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FontTx/>
                <a:buNone/>
              </a:pPr>
              <a:r>
                <a:rPr lang="zh-CN" altLang="en-US" sz="1600" dirty="0">
                  <a:solidFill>
                    <a:srgbClr val="006600"/>
                  </a:solidFill>
                  <a:latin typeface="微软雅黑" panose="020B0503020204020204" pitchFamily="34" charset="-122"/>
                  <a:ea typeface="微软雅黑" panose="020B0503020204020204" pitchFamily="34" charset="-122"/>
                </a:rPr>
                <a:t>随着消费者需求量的提升，形成</a:t>
              </a:r>
              <a:r>
                <a:rPr lang="zh-CN" altLang="zh-CN" sz="1600" dirty="0">
                  <a:solidFill>
                    <a:srgbClr val="006600"/>
                  </a:solidFill>
                  <a:latin typeface="微软雅黑" panose="020B0503020204020204" pitchFamily="34" charset="-122"/>
                  <a:ea typeface="微软雅黑" panose="020B0503020204020204" pitchFamily="34" charset="-122"/>
                </a:rPr>
                <a:t>种植、生产、加工、流通、运营、营销为一体的</a:t>
              </a:r>
              <a:r>
                <a:rPr lang="zh-CN" altLang="zh-CN" sz="1600" dirty="0" smtClean="0">
                  <a:solidFill>
                    <a:srgbClr val="E46B1F"/>
                  </a:solidFill>
                  <a:latin typeface="微软雅黑" panose="020B0503020204020204" pitchFamily="34" charset="-122"/>
                  <a:ea typeface="微软雅黑" panose="020B0503020204020204" pitchFamily="34" charset="-122"/>
                </a:rPr>
                <a:t>坚果</a:t>
              </a:r>
              <a:r>
                <a:rPr lang="zh-CN" altLang="en-US" sz="1600" dirty="0" smtClean="0">
                  <a:solidFill>
                    <a:srgbClr val="E46B1F"/>
                  </a:solidFill>
                  <a:latin typeface="微软雅黑" panose="020B0503020204020204" pitchFamily="34" charset="-122"/>
                  <a:ea typeface="微软雅黑" panose="020B0503020204020204" pitchFamily="34" charset="-122"/>
                </a:rPr>
                <a:t>炒货特色</a:t>
              </a:r>
              <a:r>
                <a:rPr lang="zh-CN" altLang="zh-CN" sz="1600" dirty="0" smtClean="0">
                  <a:solidFill>
                    <a:srgbClr val="E46B1F"/>
                  </a:solidFill>
                  <a:latin typeface="微软雅黑" panose="020B0503020204020204" pitchFamily="34" charset="-122"/>
                  <a:ea typeface="微软雅黑" panose="020B0503020204020204" pitchFamily="34" charset="-122"/>
                </a:rPr>
                <a:t>产业</a:t>
              </a:r>
              <a:r>
                <a:rPr lang="zh-CN" altLang="en-US" sz="1600" dirty="0" smtClean="0">
                  <a:solidFill>
                    <a:srgbClr val="E46B1F"/>
                  </a:solidFill>
                  <a:latin typeface="微软雅黑" panose="020B0503020204020204" pitchFamily="34" charset="-122"/>
                  <a:ea typeface="微软雅黑" panose="020B0503020204020204" pitchFamily="34" charset="-122"/>
                </a:rPr>
                <a:t>带</a:t>
              </a:r>
              <a:endParaRPr lang="en-US" altLang="zh-CN" sz="1600" dirty="0">
                <a:solidFill>
                  <a:srgbClr val="006600"/>
                </a:solidFill>
                <a:latin typeface="微软雅黑" panose="020B0503020204020204" pitchFamily="34" charset="-122"/>
                <a:ea typeface="微软雅黑" panose="020B0503020204020204" pitchFamily="34" charset="-122"/>
              </a:endParaRPr>
            </a:p>
          </p:txBody>
        </p:sp>
        <p:sp>
          <p:nvSpPr>
            <p:cNvPr id="38" name="矩形 22"/>
            <p:cNvSpPr>
              <a:spLocks noChangeArrowheads="1"/>
            </p:cNvSpPr>
            <p:nvPr/>
          </p:nvSpPr>
          <p:spPr bwMode="auto">
            <a:xfrm>
              <a:off x="6322609" y="5163366"/>
              <a:ext cx="4800316"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nSpc>
                  <a:spcPct val="150000"/>
                </a:lnSpc>
                <a:spcBef>
                  <a:spcPct val="0"/>
                </a:spcBef>
                <a:buNone/>
              </a:pPr>
              <a:r>
                <a:rPr lang="zh-CN" altLang="zh-CN" sz="1600" dirty="0">
                  <a:solidFill>
                    <a:srgbClr val="006600"/>
                  </a:solidFill>
                  <a:latin typeface="微软雅黑" panose="020B0503020204020204" pitchFamily="34" charset="-122"/>
                  <a:ea typeface="微软雅黑" panose="020B0503020204020204" pitchFamily="34" charset="-122"/>
                </a:rPr>
                <a:t>政府、服务</a:t>
              </a:r>
              <a:r>
                <a:rPr lang="zh-CN" altLang="zh-CN" sz="1600" dirty="0" smtClean="0">
                  <a:solidFill>
                    <a:srgbClr val="006600"/>
                  </a:solidFill>
                  <a:latin typeface="微软雅黑" panose="020B0503020204020204" pitchFamily="34" charset="-122"/>
                  <a:ea typeface="微软雅黑" panose="020B0503020204020204" pitchFamily="34" charset="-122"/>
                </a:rPr>
                <a:t>商</a:t>
              </a:r>
              <a:r>
                <a:rPr lang="zh-CN" altLang="zh-CN" sz="1600" dirty="0">
                  <a:solidFill>
                    <a:srgbClr val="006600"/>
                  </a:solidFill>
                  <a:latin typeface="微软雅黑" panose="020B0503020204020204" pitchFamily="34" charset="-122"/>
                  <a:ea typeface="微软雅黑" panose="020B0503020204020204" pitchFamily="34" charset="-122"/>
                </a:rPr>
                <a:t>、</a:t>
              </a:r>
              <a:r>
                <a:rPr lang="zh-CN" altLang="en-US" sz="1600" dirty="0" smtClean="0">
                  <a:solidFill>
                    <a:srgbClr val="006600"/>
                  </a:solidFill>
                  <a:latin typeface="微软雅黑" panose="020B0503020204020204" pitchFamily="34" charset="-122"/>
                  <a:ea typeface="微软雅黑" panose="020B0503020204020204" pitchFamily="34" charset="-122"/>
                </a:rPr>
                <a:t>协会、经营主体四</a:t>
              </a:r>
              <a:r>
                <a:rPr lang="zh-CN" altLang="en-US" sz="1600" dirty="0">
                  <a:solidFill>
                    <a:srgbClr val="006600"/>
                  </a:solidFill>
                  <a:latin typeface="微软雅黑" panose="020B0503020204020204" pitchFamily="34" charset="-122"/>
                  <a:ea typeface="微软雅黑" panose="020B0503020204020204" pitchFamily="34" charset="-122"/>
                </a:rPr>
                <a:t>种</a:t>
              </a:r>
              <a:r>
                <a:rPr lang="zh-CN" altLang="zh-CN" sz="1600" dirty="0" smtClean="0">
                  <a:solidFill>
                    <a:srgbClr val="006600"/>
                  </a:solidFill>
                  <a:latin typeface="微软雅黑" panose="020B0503020204020204" pitchFamily="34" charset="-122"/>
                  <a:ea typeface="微软雅黑" panose="020B0503020204020204" pitchFamily="34" charset="-122"/>
                </a:rPr>
                <a:t>角色</a:t>
              </a:r>
              <a:r>
                <a:rPr lang="zh-CN" altLang="en-US" sz="1600" dirty="0" smtClean="0">
                  <a:solidFill>
                    <a:srgbClr val="006600"/>
                  </a:solidFill>
                  <a:latin typeface="微软雅黑" panose="020B0503020204020204" pitchFamily="34" charset="-122"/>
                  <a:ea typeface="微软雅黑" panose="020B0503020204020204" pitchFamily="34" charset="-122"/>
                </a:rPr>
                <a:t>上下</a:t>
              </a:r>
              <a:r>
                <a:rPr lang="zh-CN" altLang="zh-CN" sz="1600" dirty="0" smtClean="0">
                  <a:solidFill>
                    <a:srgbClr val="006600"/>
                  </a:solidFill>
                  <a:latin typeface="微软雅黑" panose="020B0503020204020204" pitchFamily="34" charset="-122"/>
                  <a:ea typeface="微软雅黑" panose="020B0503020204020204" pitchFamily="34" charset="-122"/>
                </a:rPr>
                <a:t>联动</a:t>
              </a:r>
              <a:r>
                <a:rPr lang="zh-CN" altLang="en-US" sz="1600" dirty="0" smtClean="0">
                  <a:solidFill>
                    <a:srgbClr val="006600"/>
                  </a:solidFill>
                  <a:latin typeface="微软雅黑" panose="020B0503020204020204" pitchFamily="34" charset="-122"/>
                  <a:ea typeface="微软雅黑" panose="020B0503020204020204" pitchFamily="34" charset="-122"/>
                </a:rPr>
                <a:t>、</a:t>
              </a:r>
              <a:r>
                <a:rPr lang="zh-CN" altLang="en-US" sz="1600" dirty="0">
                  <a:solidFill>
                    <a:srgbClr val="006600"/>
                  </a:solidFill>
                  <a:latin typeface="微软雅黑" panose="020B0503020204020204" pitchFamily="34" charset="-122"/>
                  <a:ea typeface="微软雅黑" panose="020B0503020204020204" pitchFamily="34" charset="-122"/>
                </a:rPr>
                <a:t>构建</a:t>
              </a:r>
              <a:r>
                <a:rPr lang="zh-CN" altLang="en-US" sz="1600" dirty="0" smtClean="0">
                  <a:solidFill>
                    <a:srgbClr val="006600"/>
                  </a:solidFill>
                  <a:latin typeface="微软雅黑" panose="020B0503020204020204" pitchFamily="34" charset="-122"/>
                  <a:ea typeface="微软雅黑" panose="020B0503020204020204" pitchFamily="34" charset="-122"/>
                </a:rPr>
                <a:t>县级、镇级、村</a:t>
              </a:r>
              <a:r>
                <a:rPr lang="zh-CN" altLang="en-US" sz="1600" dirty="0">
                  <a:solidFill>
                    <a:srgbClr val="006600"/>
                  </a:solidFill>
                  <a:latin typeface="微软雅黑" panose="020B0503020204020204" pitchFamily="34" charset="-122"/>
                  <a:ea typeface="微软雅黑" panose="020B0503020204020204" pitchFamily="34" charset="-122"/>
                </a:rPr>
                <a:t>级的电</a:t>
              </a:r>
              <a:r>
                <a:rPr lang="zh-CN" altLang="en-US" sz="1600" dirty="0" smtClean="0">
                  <a:solidFill>
                    <a:srgbClr val="006600"/>
                  </a:solidFill>
                  <a:latin typeface="微软雅黑" panose="020B0503020204020204" pitchFamily="34" charset="-122"/>
                  <a:ea typeface="微软雅黑" panose="020B0503020204020204" pitchFamily="34" charset="-122"/>
                </a:rPr>
                <a:t>商服务体系，形成完整的</a:t>
              </a:r>
              <a:r>
                <a:rPr lang="zh-CN" altLang="zh-CN" sz="1600" dirty="0" smtClean="0">
                  <a:solidFill>
                    <a:srgbClr val="E46B1F"/>
                  </a:solidFill>
                  <a:latin typeface="微软雅黑" panose="020B0503020204020204" pitchFamily="34" charset="-122"/>
                  <a:ea typeface="微软雅黑" panose="020B0503020204020204" pitchFamily="34" charset="-122"/>
                </a:rPr>
                <a:t>县域</a:t>
              </a:r>
              <a:r>
                <a:rPr lang="zh-CN" altLang="en-US" sz="1600" dirty="0">
                  <a:solidFill>
                    <a:srgbClr val="E46B1F"/>
                  </a:solidFill>
                  <a:latin typeface="微软雅黑" panose="020B0503020204020204" pitchFamily="34" charset="-122"/>
                  <a:ea typeface="微软雅黑" panose="020B0503020204020204" pitchFamily="34" charset="-122"/>
                </a:rPr>
                <a:t>电商</a:t>
              </a:r>
              <a:r>
                <a:rPr lang="zh-CN" altLang="zh-CN" sz="1600" dirty="0" smtClean="0">
                  <a:solidFill>
                    <a:srgbClr val="E46B1F"/>
                  </a:solidFill>
                  <a:latin typeface="微软雅黑" panose="020B0503020204020204" pitchFamily="34" charset="-122"/>
                  <a:ea typeface="微软雅黑" panose="020B0503020204020204" pitchFamily="34" charset="-122"/>
                </a:rPr>
                <a:t>生态圈</a:t>
              </a:r>
              <a:endParaRPr lang="en-US" altLang="zh-CN" sz="1600" dirty="0">
                <a:solidFill>
                  <a:srgbClr val="006600"/>
                </a:solidFill>
                <a:latin typeface="微软雅黑" panose="020B0503020204020204" pitchFamily="34" charset="-122"/>
                <a:ea typeface="微软雅黑" panose="020B0503020204020204" pitchFamily="34" charset="-122"/>
              </a:endParaRPr>
            </a:p>
          </p:txBody>
        </p:sp>
        <p:sp>
          <p:nvSpPr>
            <p:cNvPr id="42" name="任意多边形 41"/>
            <p:cNvSpPr/>
            <p:nvPr/>
          </p:nvSpPr>
          <p:spPr bwMode="auto">
            <a:xfrm>
              <a:off x="6176390" y="1770197"/>
              <a:ext cx="1374775" cy="773113"/>
            </a:xfrm>
            <a:custGeom>
              <a:avLst/>
              <a:gdLst>
                <a:gd name="connsiteX0" fmla="*/ 0 w 1524000"/>
                <a:gd name="connsiteY0" fmla="*/ 0 h 889000"/>
                <a:gd name="connsiteX1" fmla="*/ 1524000 w 1524000"/>
                <a:gd name="connsiteY1" fmla="*/ 0 h 889000"/>
                <a:gd name="connsiteX2" fmla="*/ 1524000 w 1524000"/>
                <a:gd name="connsiteY2" fmla="*/ 889000 h 889000"/>
                <a:gd name="connsiteX3" fmla="*/ 0 w 1524000"/>
                <a:gd name="connsiteY3" fmla="*/ 889000 h 889000"/>
                <a:gd name="connsiteX4" fmla="*/ 0 w 1524000"/>
                <a:gd name="connsiteY4" fmla="*/ 0 h 88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889000">
                  <a:moveTo>
                    <a:pt x="0" y="0"/>
                  </a:moveTo>
                  <a:lnTo>
                    <a:pt x="1524000" y="0"/>
                  </a:lnTo>
                  <a:lnTo>
                    <a:pt x="1524000" y="889000"/>
                  </a:lnTo>
                  <a:lnTo>
                    <a:pt x="0" y="889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27584" tIns="40640" rIns="40640" bIns="40640" spcCol="1270" anchor="ctr"/>
            <a:lstStyle/>
            <a:p>
              <a:pPr defTabSz="1422400" eaLnBrk="1" hangingPunct="1">
                <a:lnSpc>
                  <a:spcPct val="90000"/>
                </a:lnSpc>
                <a:spcAft>
                  <a:spcPct val="35000"/>
                </a:spcAft>
                <a:defRPr/>
              </a:pPr>
              <a:r>
                <a:rPr lang="zh-CN" altLang="en-US" sz="2000" b="1" dirty="0">
                  <a:solidFill>
                    <a:srgbClr val="006600"/>
                  </a:solidFill>
                  <a:latin typeface="微软雅黑" panose="020B0503020204020204" pitchFamily="34" charset="-122"/>
                  <a:ea typeface="微软雅黑" panose="020B0503020204020204" pitchFamily="34" charset="-122"/>
                </a:rPr>
                <a:t>一品</a:t>
              </a:r>
            </a:p>
          </p:txBody>
        </p:sp>
        <p:sp>
          <p:nvSpPr>
            <p:cNvPr id="43" name="任意多边形 42"/>
            <p:cNvSpPr/>
            <p:nvPr/>
          </p:nvSpPr>
          <p:spPr bwMode="auto">
            <a:xfrm>
              <a:off x="6174803" y="3237897"/>
              <a:ext cx="1376362" cy="774700"/>
            </a:xfrm>
            <a:custGeom>
              <a:avLst/>
              <a:gdLst>
                <a:gd name="connsiteX0" fmla="*/ 0 w 1524000"/>
                <a:gd name="connsiteY0" fmla="*/ 0 h 889000"/>
                <a:gd name="connsiteX1" fmla="*/ 1524000 w 1524000"/>
                <a:gd name="connsiteY1" fmla="*/ 0 h 889000"/>
                <a:gd name="connsiteX2" fmla="*/ 1524000 w 1524000"/>
                <a:gd name="connsiteY2" fmla="*/ 889000 h 889000"/>
                <a:gd name="connsiteX3" fmla="*/ 0 w 1524000"/>
                <a:gd name="connsiteY3" fmla="*/ 889000 h 889000"/>
                <a:gd name="connsiteX4" fmla="*/ 0 w 1524000"/>
                <a:gd name="connsiteY4" fmla="*/ 0 h 88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889000">
                  <a:moveTo>
                    <a:pt x="0" y="0"/>
                  </a:moveTo>
                  <a:lnTo>
                    <a:pt x="1524000" y="0"/>
                  </a:lnTo>
                  <a:lnTo>
                    <a:pt x="1524000" y="889000"/>
                  </a:lnTo>
                  <a:lnTo>
                    <a:pt x="0" y="889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27584" tIns="40640" rIns="40640" bIns="40640" spcCol="1270" anchor="ctr"/>
            <a:lstStyle/>
            <a:p>
              <a:pPr defTabSz="1422400" eaLnBrk="1" hangingPunct="1">
                <a:lnSpc>
                  <a:spcPct val="90000"/>
                </a:lnSpc>
                <a:spcAft>
                  <a:spcPct val="35000"/>
                </a:spcAft>
                <a:defRPr/>
              </a:pPr>
              <a:r>
                <a:rPr lang="zh-CN" altLang="en-US" sz="2000" b="1" dirty="0">
                  <a:solidFill>
                    <a:srgbClr val="006600"/>
                  </a:solidFill>
                  <a:latin typeface="微软雅黑" panose="020B0503020204020204" pitchFamily="34" charset="-122"/>
                  <a:ea typeface="微软雅黑" panose="020B0503020204020204" pitchFamily="34" charset="-122"/>
                </a:rPr>
                <a:t>一带</a:t>
              </a:r>
            </a:p>
          </p:txBody>
        </p:sp>
        <p:sp>
          <p:nvSpPr>
            <p:cNvPr id="44" name="任意多边形 43"/>
            <p:cNvSpPr/>
            <p:nvPr/>
          </p:nvSpPr>
          <p:spPr bwMode="auto">
            <a:xfrm>
              <a:off x="6203946" y="4618976"/>
              <a:ext cx="1376363" cy="774700"/>
            </a:xfrm>
            <a:custGeom>
              <a:avLst/>
              <a:gdLst>
                <a:gd name="connsiteX0" fmla="*/ 0 w 1524000"/>
                <a:gd name="connsiteY0" fmla="*/ 0 h 889000"/>
                <a:gd name="connsiteX1" fmla="*/ 1524000 w 1524000"/>
                <a:gd name="connsiteY1" fmla="*/ 0 h 889000"/>
                <a:gd name="connsiteX2" fmla="*/ 1524000 w 1524000"/>
                <a:gd name="connsiteY2" fmla="*/ 889000 h 889000"/>
                <a:gd name="connsiteX3" fmla="*/ 0 w 1524000"/>
                <a:gd name="connsiteY3" fmla="*/ 889000 h 889000"/>
                <a:gd name="connsiteX4" fmla="*/ 0 w 1524000"/>
                <a:gd name="connsiteY4" fmla="*/ 0 h 88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889000">
                  <a:moveTo>
                    <a:pt x="0" y="0"/>
                  </a:moveTo>
                  <a:lnTo>
                    <a:pt x="1524000" y="0"/>
                  </a:lnTo>
                  <a:lnTo>
                    <a:pt x="1524000" y="889000"/>
                  </a:lnTo>
                  <a:lnTo>
                    <a:pt x="0" y="889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27584" tIns="40640" rIns="40640" bIns="40640" spcCol="1270" anchor="ctr"/>
            <a:lstStyle/>
            <a:p>
              <a:pPr defTabSz="1422400" eaLnBrk="1" hangingPunct="1">
                <a:lnSpc>
                  <a:spcPct val="90000"/>
                </a:lnSpc>
                <a:spcAft>
                  <a:spcPct val="35000"/>
                </a:spcAft>
                <a:defRPr/>
              </a:pPr>
              <a:r>
                <a:rPr lang="zh-CN" altLang="en-US" sz="2000" b="1" dirty="0">
                  <a:solidFill>
                    <a:srgbClr val="006600"/>
                  </a:solidFill>
                  <a:latin typeface="微软雅黑" panose="020B0503020204020204" pitchFamily="34" charset="-122"/>
                  <a:ea typeface="微软雅黑" panose="020B0503020204020204" pitchFamily="34" charset="-122"/>
                </a:rPr>
                <a:t>一生态</a:t>
              </a:r>
            </a:p>
          </p:txBody>
        </p:sp>
      </p:grpSp>
      <p:sp>
        <p:nvSpPr>
          <p:cNvPr id="45" name="文本框 44"/>
          <p:cNvSpPr txBox="1"/>
          <p:nvPr/>
        </p:nvSpPr>
        <p:spPr>
          <a:xfrm>
            <a:off x="3387144" y="180304"/>
            <a:ext cx="5656844" cy="584775"/>
          </a:xfrm>
          <a:prstGeom prst="rect">
            <a:avLst/>
          </a:prstGeom>
          <a:noFill/>
        </p:spPr>
        <p:txBody>
          <a:bodyPr wrap="square" rtlCol="0">
            <a:spAutoFit/>
          </a:bodyPr>
          <a:lstStyle/>
          <a:p>
            <a:pPr algn="dist"/>
            <a:r>
              <a:rPr lang="zh-CN" altLang="en-US" sz="3200" dirty="0">
                <a:latin typeface="微软雅黑" panose="020B0503020204020204" pitchFamily="34" charset="-122"/>
                <a:ea typeface="微软雅黑" panose="020B0503020204020204" pitchFamily="34" charset="-122"/>
              </a:rPr>
              <a:t>临</a:t>
            </a:r>
            <a:r>
              <a:rPr lang="zh-CN" altLang="en-US" sz="3200" dirty="0" smtClean="0">
                <a:latin typeface="微软雅黑" panose="020B0503020204020204" pitchFamily="34" charset="-122"/>
                <a:ea typeface="微软雅黑" panose="020B0503020204020204" pitchFamily="34" charset="-122"/>
              </a:rPr>
              <a:t>安电子商务发展现象</a:t>
            </a:r>
            <a:endParaRPr lang="zh-CN" altLang="en-US" sz="3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2792244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739427" y="231820"/>
            <a:ext cx="1506828" cy="584775"/>
          </a:xfrm>
          <a:prstGeom prst="rect">
            <a:avLst/>
          </a:prstGeom>
          <a:noFill/>
        </p:spPr>
        <p:txBody>
          <a:bodyPr wrap="square" rtlCol="0">
            <a:spAutoFit/>
          </a:bodyPr>
          <a:lstStyle/>
          <a:p>
            <a:pPr algn="dist"/>
            <a:r>
              <a:rPr lang="zh-CN" altLang="en-US" sz="3200" dirty="0">
                <a:latin typeface="微软雅黑" panose="020B0503020204020204" pitchFamily="34" charset="-122"/>
                <a:ea typeface="微软雅黑" panose="020B0503020204020204" pitchFamily="34" charset="-122"/>
              </a:rPr>
              <a:t>目录</a:t>
            </a:r>
          </a:p>
        </p:txBody>
      </p:sp>
      <p:sp>
        <p:nvSpPr>
          <p:cNvPr id="3" name="圆角矩形 2"/>
          <p:cNvSpPr/>
          <p:nvPr/>
        </p:nvSpPr>
        <p:spPr>
          <a:xfrm>
            <a:off x="2824311" y="1255891"/>
            <a:ext cx="5569064" cy="671512"/>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nSpc>
                <a:spcPct val="200000"/>
              </a:lnSpc>
            </a:pPr>
            <a:endParaRPr lang="en-US" altLang="zh-CN" dirty="0">
              <a:latin typeface="微软雅黑" panose="020B0503020204020204" pitchFamily="34" charset="-122"/>
              <a:ea typeface="微软雅黑" panose="020B0503020204020204" pitchFamily="34" charset="-122"/>
            </a:endParaRPr>
          </a:p>
        </p:txBody>
      </p:sp>
      <p:sp>
        <p:nvSpPr>
          <p:cNvPr id="5" name="圆角矩形 4"/>
          <p:cNvSpPr/>
          <p:nvPr/>
        </p:nvSpPr>
        <p:spPr>
          <a:xfrm>
            <a:off x="2824311" y="5444450"/>
            <a:ext cx="5569064" cy="671512"/>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nSpc>
                <a:spcPct val="200000"/>
              </a:lnSpc>
            </a:pPr>
            <a:endParaRPr lang="zh-CN" altLang="en-US" dirty="0">
              <a:solidFill>
                <a:schemeClr val="lt1"/>
              </a:solidFill>
              <a:latin typeface="微软雅黑" panose="020B0503020204020204" pitchFamily="34" charset="-122"/>
              <a:ea typeface="微软雅黑" panose="020B0503020204020204" pitchFamily="34" charset="-122"/>
            </a:endParaRPr>
          </a:p>
        </p:txBody>
      </p:sp>
      <p:sp>
        <p:nvSpPr>
          <p:cNvPr id="6" name="圆角矩形 5"/>
          <p:cNvSpPr/>
          <p:nvPr/>
        </p:nvSpPr>
        <p:spPr>
          <a:xfrm>
            <a:off x="2824311" y="2093603"/>
            <a:ext cx="5569064" cy="671512"/>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nSpc>
                <a:spcPct val="200000"/>
              </a:lnSpc>
            </a:pPr>
            <a:endParaRPr lang="en-US" altLang="zh-CN" dirty="0">
              <a:solidFill>
                <a:schemeClr val="lt1"/>
              </a:solidFill>
              <a:latin typeface="微软雅黑" panose="020B0503020204020204" pitchFamily="34" charset="-122"/>
              <a:ea typeface="微软雅黑" panose="020B0503020204020204" pitchFamily="34" charset="-122"/>
            </a:endParaRPr>
          </a:p>
        </p:txBody>
      </p:sp>
      <p:sp>
        <p:nvSpPr>
          <p:cNvPr id="7" name="圆角矩形 6"/>
          <p:cNvSpPr/>
          <p:nvPr/>
        </p:nvSpPr>
        <p:spPr>
          <a:xfrm>
            <a:off x="2824311" y="2931315"/>
            <a:ext cx="5569064" cy="671512"/>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nSpc>
                <a:spcPct val="200000"/>
              </a:lnSpc>
            </a:pPr>
            <a:endParaRPr lang="en-US" altLang="zh-CN" dirty="0">
              <a:solidFill>
                <a:schemeClr val="lt1"/>
              </a:solidFill>
              <a:latin typeface="微软雅黑" panose="020B0503020204020204" pitchFamily="34" charset="-122"/>
              <a:ea typeface="微软雅黑" panose="020B0503020204020204" pitchFamily="34" charset="-122"/>
            </a:endParaRPr>
          </a:p>
        </p:txBody>
      </p:sp>
      <p:sp>
        <p:nvSpPr>
          <p:cNvPr id="8" name="圆角矩形 7"/>
          <p:cNvSpPr/>
          <p:nvPr/>
        </p:nvSpPr>
        <p:spPr>
          <a:xfrm>
            <a:off x="2824311" y="3769027"/>
            <a:ext cx="5569064" cy="671512"/>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nSpc>
                <a:spcPct val="200000"/>
              </a:lnSpc>
            </a:pPr>
            <a:endParaRPr lang="en-US" altLang="zh-CN" dirty="0">
              <a:solidFill>
                <a:schemeClr val="lt1"/>
              </a:solidFill>
              <a:latin typeface="微软雅黑" panose="020B0503020204020204" pitchFamily="34" charset="-122"/>
              <a:ea typeface="微软雅黑" panose="020B0503020204020204" pitchFamily="34" charset="-122"/>
            </a:endParaRPr>
          </a:p>
        </p:txBody>
      </p:sp>
      <p:sp>
        <p:nvSpPr>
          <p:cNvPr id="9" name="圆角矩形 8"/>
          <p:cNvSpPr/>
          <p:nvPr/>
        </p:nvSpPr>
        <p:spPr>
          <a:xfrm>
            <a:off x="2824311" y="4606739"/>
            <a:ext cx="5569064" cy="671512"/>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nSpc>
                <a:spcPct val="200000"/>
              </a:lnSpc>
            </a:pPr>
            <a:endParaRPr lang="en-US" altLang="zh-CN" dirty="0">
              <a:solidFill>
                <a:schemeClr val="lt1"/>
              </a:solidFill>
              <a:latin typeface="微软雅黑" panose="020B0503020204020204" pitchFamily="34" charset="-122"/>
              <a:ea typeface="微软雅黑" panose="020B0503020204020204" pitchFamily="34" charset="-122"/>
            </a:endParaRPr>
          </a:p>
        </p:txBody>
      </p:sp>
      <p:sp>
        <p:nvSpPr>
          <p:cNvPr id="17" name="矩形 16"/>
          <p:cNvSpPr/>
          <p:nvPr/>
        </p:nvSpPr>
        <p:spPr>
          <a:xfrm>
            <a:off x="3699637" y="5416926"/>
            <a:ext cx="2749471" cy="615040"/>
          </a:xfrm>
          <a:prstGeom prst="rect">
            <a:avLst/>
          </a:prstGeom>
        </p:spPr>
        <p:txBody>
          <a:bodyPr wrap="none">
            <a:spAutoFit/>
          </a:bodyPr>
          <a:lstStyle/>
          <a:p>
            <a:pPr>
              <a:lnSpc>
                <a:spcPct val="200000"/>
              </a:lnSpc>
            </a:pPr>
            <a:r>
              <a:rPr lang="zh-CN" altLang="en-US" sz="2000" dirty="0" smtClean="0">
                <a:latin typeface="微软雅黑" panose="020B0503020204020204" pitchFamily="34" charset="-122"/>
                <a:ea typeface="微软雅黑" panose="020B0503020204020204" pitchFamily="34" charset="-122"/>
              </a:rPr>
              <a:t>“农村电商”发展趋势</a:t>
            </a:r>
            <a:endParaRPr lang="zh-CN" altLang="en-US" sz="2000" dirty="0">
              <a:latin typeface="微软雅黑" panose="020B0503020204020204" pitchFamily="34" charset="-122"/>
              <a:ea typeface="微软雅黑" panose="020B0503020204020204" pitchFamily="34" charset="-122"/>
            </a:endParaRPr>
          </a:p>
        </p:txBody>
      </p:sp>
      <p:sp>
        <p:nvSpPr>
          <p:cNvPr id="12" name="矩形 11"/>
          <p:cNvSpPr/>
          <p:nvPr/>
        </p:nvSpPr>
        <p:spPr>
          <a:xfrm>
            <a:off x="3699637" y="1183266"/>
            <a:ext cx="2749471" cy="615040"/>
          </a:xfrm>
          <a:prstGeom prst="rect">
            <a:avLst/>
          </a:prstGeom>
        </p:spPr>
        <p:txBody>
          <a:bodyPr wrap="none">
            <a:spAutoFit/>
          </a:bodyPr>
          <a:lstStyle/>
          <a:p>
            <a:pPr>
              <a:lnSpc>
                <a:spcPct val="200000"/>
              </a:lnSpc>
            </a:pPr>
            <a:r>
              <a:rPr lang="zh-CN" altLang="en-US" sz="2000" dirty="0" smtClean="0">
                <a:latin typeface="微软雅黑" panose="020B0503020204020204" pitchFamily="34" charset="-122"/>
                <a:ea typeface="微软雅黑" panose="020B0503020204020204" pitchFamily="34" charset="-122"/>
              </a:rPr>
              <a:t>“农村电商”大势所趋</a:t>
            </a:r>
            <a:endParaRPr lang="en-US" altLang="zh-CN" sz="2000" dirty="0">
              <a:latin typeface="微软雅黑" panose="020B0503020204020204" pitchFamily="34" charset="-122"/>
              <a:ea typeface="微软雅黑" panose="020B0503020204020204" pitchFamily="34" charset="-122"/>
            </a:endParaRPr>
          </a:p>
        </p:txBody>
      </p:sp>
      <p:sp>
        <p:nvSpPr>
          <p:cNvPr id="13" name="矩形 12"/>
          <p:cNvSpPr/>
          <p:nvPr/>
        </p:nvSpPr>
        <p:spPr>
          <a:xfrm>
            <a:off x="3699637" y="2005432"/>
            <a:ext cx="2749471" cy="615040"/>
          </a:xfrm>
          <a:prstGeom prst="rect">
            <a:avLst/>
          </a:prstGeom>
        </p:spPr>
        <p:txBody>
          <a:bodyPr wrap="none">
            <a:spAutoFit/>
          </a:bodyPr>
          <a:lstStyle/>
          <a:p>
            <a:pPr>
              <a:lnSpc>
                <a:spcPct val="200000"/>
              </a:lnSpc>
            </a:pPr>
            <a:r>
              <a:rPr lang="zh-CN" altLang="en-US" sz="2000" dirty="0" smtClean="0">
                <a:latin typeface="微软雅黑" panose="020B0503020204020204" pitchFamily="34" charset="-122"/>
                <a:ea typeface="微软雅黑" panose="020B0503020204020204" pitchFamily="34" charset="-122"/>
              </a:rPr>
              <a:t>“农村电商”发展意义</a:t>
            </a:r>
            <a:endParaRPr lang="en-US" altLang="zh-CN" sz="2000" dirty="0">
              <a:latin typeface="微软雅黑" panose="020B0503020204020204" pitchFamily="34" charset="-122"/>
              <a:ea typeface="微软雅黑" panose="020B0503020204020204" pitchFamily="34" charset="-122"/>
            </a:endParaRPr>
          </a:p>
        </p:txBody>
      </p:sp>
      <p:sp>
        <p:nvSpPr>
          <p:cNvPr id="14" name="矩形 13"/>
          <p:cNvSpPr/>
          <p:nvPr/>
        </p:nvSpPr>
        <p:spPr>
          <a:xfrm>
            <a:off x="3699637" y="2854894"/>
            <a:ext cx="2749471" cy="707886"/>
          </a:xfrm>
          <a:prstGeom prst="rect">
            <a:avLst/>
          </a:prstGeom>
        </p:spPr>
        <p:txBody>
          <a:bodyPr wrap="none">
            <a:spAutoFit/>
          </a:bodyPr>
          <a:lstStyle/>
          <a:p>
            <a:pPr>
              <a:lnSpc>
                <a:spcPct val="200000"/>
              </a:lnSpc>
            </a:pPr>
            <a:r>
              <a:rPr lang="zh-CN" altLang="en-US" sz="2000" dirty="0">
                <a:latin typeface="微软雅黑" panose="020B0503020204020204" pitchFamily="34" charset="-122"/>
                <a:ea typeface="微软雅黑" panose="020B0503020204020204" pitchFamily="34" charset="-122"/>
              </a:rPr>
              <a:t>临</a:t>
            </a:r>
            <a:r>
              <a:rPr lang="zh-CN" altLang="en-US" sz="2000" dirty="0" smtClean="0">
                <a:latin typeface="微软雅黑" panose="020B0503020204020204" pitchFamily="34" charset="-122"/>
                <a:ea typeface="微软雅黑" panose="020B0503020204020204" pitchFamily="34" charset="-122"/>
              </a:rPr>
              <a:t>安农村电商发展现象</a:t>
            </a:r>
            <a:endParaRPr lang="en-US" altLang="zh-CN" sz="2000" dirty="0">
              <a:latin typeface="微软雅黑" panose="020B0503020204020204" pitchFamily="34" charset="-122"/>
              <a:ea typeface="微软雅黑" panose="020B0503020204020204" pitchFamily="34" charset="-122"/>
            </a:endParaRPr>
          </a:p>
        </p:txBody>
      </p:sp>
      <p:sp>
        <p:nvSpPr>
          <p:cNvPr id="15" name="矩形 14"/>
          <p:cNvSpPr/>
          <p:nvPr/>
        </p:nvSpPr>
        <p:spPr>
          <a:xfrm>
            <a:off x="3699637" y="3718004"/>
            <a:ext cx="2749471" cy="707886"/>
          </a:xfrm>
          <a:prstGeom prst="rect">
            <a:avLst/>
          </a:prstGeom>
        </p:spPr>
        <p:txBody>
          <a:bodyPr wrap="none">
            <a:spAutoFit/>
          </a:bodyPr>
          <a:lstStyle/>
          <a:p>
            <a:pPr>
              <a:lnSpc>
                <a:spcPct val="200000"/>
              </a:lnSpc>
            </a:pPr>
            <a:r>
              <a:rPr lang="zh-CN" altLang="en-US" sz="2000" dirty="0">
                <a:latin typeface="微软雅黑" panose="020B0503020204020204" pitchFamily="34" charset="-122"/>
                <a:ea typeface="微软雅黑" panose="020B0503020204020204" pitchFamily="34" charset="-122"/>
              </a:rPr>
              <a:t>临</a:t>
            </a:r>
            <a:r>
              <a:rPr lang="zh-CN" altLang="en-US" sz="2000" dirty="0" smtClean="0">
                <a:latin typeface="微软雅黑" panose="020B0503020204020204" pitchFamily="34" charset="-122"/>
                <a:ea typeface="微软雅黑" panose="020B0503020204020204" pitchFamily="34" charset="-122"/>
              </a:rPr>
              <a:t>安农村电商发展成效</a:t>
            </a:r>
            <a:endParaRPr lang="en-US" altLang="zh-CN" sz="2000" dirty="0">
              <a:latin typeface="微软雅黑" panose="020B0503020204020204" pitchFamily="34" charset="-122"/>
              <a:ea typeface="微软雅黑" panose="020B0503020204020204" pitchFamily="34" charset="-122"/>
            </a:endParaRPr>
          </a:p>
        </p:txBody>
      </p:sp>
      <p:sp>
        <p:nvSpPr>
          <p:cNvPr id="16" name="矩形 15"/>
          <p:cNvSpPr/>
          <p:nvPr/>
        </p:nvSpPr>
        <p:spPr>
          <a:xfrm>
            <a:off x="3699637" y="4553818"/>
            <a:ext cx="3775393" cy="707886"/>
          </a:xfrm>
          <a:prstGeom prst="rect">
            <a:avLst/>
          </a:prstGeom>
        </p:spPr>
        <p:txBody>
          <a:bodyPr wrap="none">
            <a:spAutoFit/>
          </a:bodyPr>
          <a:lstStyle/>
          <a:p>
            <a:pPr>
              <a:lnSpc>
                <a:spcPct val="200000"/>
              </a:lnSpc>
            </a:pPr>
            <a:r>
              <a:rPr lang="zh-CN" altLang="en-US" sz="2000" dirty="0">
                <a:latin typeface="微软雅黑" panose="020B0503020204020204" pitchFamily="34" charset="-122"/>
                <a:ea typeface="微软雅黑" panose="020B0503020204020204" pitchFamily="34" charset="-122"/>
              </a:rPr>
              <a:t>临</a:t>
            </a:r>
            <a:r>
              <a:rPr lang="zh-CN" altLang="en-US" sz="2000" dirty="0" smtClean="0">
                <a:latin typeface="微软雅黑" panose="020B0503020204020204" pitchFamily="34" charset="-122"/>
                <a:ea typeface="微软雅黑" panose="020B0503020204020204" pitchFamily="34" charset="-122"/>
              </a:rPr>
              <a:t>安农村电商发展的</a:t>
            </a:r>
            <a:r>
              <a:rPr lang="zh-CN" altLang="en-US" sz="2000" dirty="0">
                <a:latin typeface="微软雅黑" panose="020B0503020204020204" pitchFamily="34" charset="-122"/>
                <a:ea typeface="微软雅黑" panose="020B0503020204020204" pitchFamily="34" charset="-122"/>
              </a:rPr>
              <a:t>可</a:t>
            </a:r>
            <a:r>
              <a:rPr lang="zh-CN" altLang="en-US" sz="2000" dirty="0" smtClean="0">
                <a:latin typeface="微软雅黑" panose="020B0503020204020204" pitchFamily="34" charset="-122"/>
                <a:ea typeface="微软雅黑" panose="020B0503020204020204" pitchFamily="34" charset="-122"/>
              </a:rPr>
              <a:t>借鉴之处</a:t>
            </a:r>
            <a:endParaRPr lang="en-US" altLang="zh-CN" sz="2000" dirty="0">
              <a:latin typeface="微软雅黑" panose="020B0503020204020204" pitchFamily="34" charset="-122"/>
              <a:ea typeface="微软雅黑" panose="020B0503020204020204" pitchFamily="34" charset="-122"/>
            </a:endParaRPr>
          </a:p>
        </p:txBody>
      </p:sp>
      <p:sp>
        <p:nvSpPr>
          <p:cNvPr id="18" name="等腰三角形 17"/>
          <p:cNvSpPr/>
          <p:nvPr/>
        </p:nvSpPr>
        <p:spPr>
          <a:xfrm flipV="1">
            <a:off x="3278830" y="1463691"/>
            <a:ext cx="329819" cy="287924"/>
          </a:xfrm>
          <a:prstGeom prst="triangle">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flipV="1">
            <a:off x="3278830" y="2307989"/>
            <a:ext cx="329819" cy="287924"/>
          </a:xfrm>
          <a:prstGeom prst="triangle">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flipV="1">
            <a:off x="3278830" y="3152287"/>
            <a:ext cx="329819" cy="287924"/>
          </a:xfrm>
          <a:prstGeom prst="triangle">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flipV="1">
            <a:off x="3278830" y="3996585"/>
            <a:ext cx="329819" cy="287924"/>
          </a:xfrm>
          <a:prstGeom prst="triangle">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p:nvSpPr>
        <p:spPr>
          <a:xfrm flipV="1">
            <a:off x="3278830" y="4840883"/>
            <a:ext cx="329819" cy="287924"/>
          </a:xfrm>
          <a:prstGeom prst="triangle">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p:nvSpPr>
        <p:spPr>
          <a:xfrm flipV="1">
            <a:off x="3278830" y="5685182"/>
            <a:ext cx="329819" cy="287924"/>
          </a:xfrm>
          <a:prstGeom prst="triangle">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30541822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flipV="1">
            <a:off x="408214" y="1220990"/>
            <a:ext cx="329819" cy="287924"/>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748537" y="1111036"/>
            <a:ext cx="3647152" cy="507831"/>
          </a:xfrm>
          <a:prstGeom prst="rect">
            <a:avLst/>
          </a:prstGeom>
        </p:spPr>
        <p:txBody>
          <a:bodyPr wrap="none">
            <a:spAutoFit/>
          </a:bodyPr>
          <a:lstStyle/>
          <a:p>
            <a:pPr>
              <a:lnSpc>
                <a:spcPct val="150000"/>
              </a:lnSpc>
              <a:defRPr/>
            </a:pPr>
            <a:r>
              <a:rPr lang="zh-CN" altLang="en-US" b="1" dirty="0" smtClean="0">
                <a:latin typeface="微软雅黑" panose="020B0503020204020204" pitchFamily="34" charset="-122"/>
                <a:ea typeface="微软雅黑" panose="020B0503020204020204" pitchFamily="34" charset="-122"/>
              </a:rPr>
              <a:t>“白牛村”一颗山核桃带来的变化</a:t>
            </a:r>
            <a:endParaRPr lang="en-US" altLang="zh-CN" b="1" dirty="0">
              <a:latin typeface="微软雅黑" panose="020B0503020204020204" pitchFamily="34" charset="-122"/>
              <a:ea typeface="微软雅黑" panose="020B0503020204020204" pitchFamily="34" charset="-122"/>
            </a:endParaRPr>
          </a:p>
        </p:txBody>
      </p:sp>
      <p:sp>
        <p:nvSpPr>
          <p:cNvPr id="4" name="文本框 3"/>
          <p:cNvSpPr txBox="1"/>
          <p:nvPr/>
        </p:nvSpPr>
        <p:spPr>
          <a:xfrm>
            <a:off x="3387144" y="180304"/>
            <a:ext cx="5656844" cy="584775"/>
          </a:xfrm>
          <a:prstGeom prst="rect">
            <a:avLst/>
          </a:prstGeom>
          <a:noFill/>
        </p:spPr>
        <p:txBody>
          <a:bodyPr wrap="square" rtlCol="0">
            <a:spAutoFit/>
          </a:bodyPr>
          <a:lstStyle/>
          <a:p>
            <a:pPr algn="dist"/>
            <a:r>
              <a:rPr lang="zh-CN" altLang="en-US" sz="3200" dirty="0">
                <a:latin typeface="微软雅黑" panose="020B0503020204020204" pitchFamily="34" charset="-122"/>
                <a:ea typeface="微软雅黑" panose="020B0503020204020204" pitchFamily="34" charset="-122"/>
              </a:rPr>
              <a:t>临</a:t>
            </a:r>
            <a:r>
              <a:rPr lang="zh-CN" altLang="en-US" sz="3200" dirty="0" smtClean="0">
                <a:latin typeface="微软雅黑" panose="020B0503020204020204" pitchFamily="34" charset="-122"/>
                <a:ea typeface="微软雅黑" panose="020B0503020204020204" pitchFamily="34" charset="-122"/>
              </a:rPr>
              <a:t>安电子商务发展现象</a:t>
            </a:r>
            <a:endParaRPr lang="zh-CN" altLang="en-US" sz="3200" dirty="0">
              <a:latin typeface="微软雅黑" panose="020B0503020204020204" pitchFamily="34" charset="-122"/>
              <a:ea typeface="微软雅黑" panose="020B0503020204020204" pitchFamily="34" charset="-122"/>
            </a:endParaRPr>
          </a:p>
        </p:txBody>
      </p:sp>
      <p:sp>
        <p:nvSpPr>
          <p:cNvPr id="7" name="文本框 6"/>
          <p:cNvSpPr txBox="1"/>
          <p:nvPr/>
        </p:nvSpPr>
        <p:spPr>
          <a:xfrm>
            <a:off x="6552226" y="1618867"/>
            <a:ext cx="4983523" cy="4893647"/>
          </a:xfrm>
          <a:prstGeom prst="rect">
            <a:avLst/>
          </a:prstGeom>
          <a:noFill/>
        </p:spPr>
        <p:txBody>
          <a:bodyPr wrap="square" rtlCol="0">
            <a:spAutoFit/>
          </a:bodyPr>
          <a:lstStyle/>
          <a:p>
            <a:pPr>
              <a:lnSpc>
                <a:spcPct val="150000"/>
              </a:lnSpc>
            </a:pPr>
            <a:r>
              <a:rPr lang="zh-CN" altLang="zh-CN" sz="1600" dirty="0" smtClean="0">
                <a:latin typeface="微软雅黑" panose="020B0503020204020204" pitchFamily="34" charset="-122"/>
                <a:ea typeface="微软雅黑" panose="020B0503020204020204" pitchFamily="34" charset="-122"/>
              </a:rPr>
              <a:t>白牛村坐落于昌化镇，位于昌化镇和龙岗镇间的</a:t>
            </a:r>
            <a:r>
              <a:rPr lang="en-US" altLang="zh-CN" sz="1600" dirty="0" smtClean="0">
                <a:latin typeface="微软雅黑" panose="020B0503020204020204" pitchFamily="34" charset="-122"/>
                <a:ea typeface="微软雅黑" panose="020B0503020204020204" pitchFamily="34" charset="-122"/>
              </a:rPr>
              <a:t>102</a:t>
            </a:r>
            <a:r>
              <a:rPr lang="zh-CN" altLang="zh-CN" sz="1600" dirty="0" smtClean="0">
                <a:latin typeface="微软雅黑" panose="020B0503020204020204" pitchFamily="34" charset="-122"/>
                <a:ea typeface="微软雅黑" panose="020B0503020204020204" pitchFamily="34" charset="-122"/>
              </a:rPr>
              <a:t>省道上。全村共有</a:t>
            </a:r>
            <a:r>
              <a:rPr lang="en-US" altLang="zh-CN" sz="1600" dirty="0" smtClean="0">
                <a:latin typeface="微软雅黑" panose="020B0503020204020204" pitchFamily="34" charset="-122"/>
                <a:ea typeface="微软雅黑" panose="020B0503020204020204" pitchFamily="34" charset="-122"/>
              </a:rPr>
              <a:t>556</a:t>
            </a:r>
            <a:r>
              <a:rPr lang="zh-CN" altLang="zh-CN" sz="1600" dirty="0" smtClean="0">
                <a:latin typeface="微软雅黑" panose="020B0503020204020204" pitchFamily="34" charset="-122"/>
                <a:ea typeface="微软雅黑" panose="020B0503020204020204" pitchFamily="34" charset="-122"/>
              </a:rPr>
              <a:t>户人家，</a:t>
            </a:r>
            <a:r>
              <a:rPr lang="en-US" altLang="zh-CN" sz="1600" dirty="0" smtClean="0">
                <a:latin typeface="微软雅黑" panose="020B0503020204020204" pitchFamily="34" charset="-122"/>
                <a:ea typeface="微软雅黑" panose="020B0503020204020204" pitchFamily="34" charset="-122"/>
              </a:rPr>
              <a:t>1532</a:t>
            </a:r>
            <a:r>
              <a:rPr lang="zh-CN" altLang="zh-CN" sz="1600" dirty="0" smtClean="0">
                <a:latin typeface="微软雅黑" panose="020B0503020204020204" pitchFamily="34" charset="-122"/>
                <a:ea typeface="微软雅黑" panose="020B0503020204020204" pitchFamily="34" charset="-122"/>
              </a:rPr>
              <a:t>人，山林</a:t>
            </a:r>
            <a:r>
              <a:rPr lang="en-US" altLang="zh-CN" sz="1600" dirty="0" smtClean="0">
                <a:latin typeface="微软雅黑" panose="020B0503020204020204" pitchFamily="34" charset="-122"/>
                <a:ea typeface="微软雅黑" panose="020B0503020204020204" pitchFamily="34" charset="-122"/>
              </a:rPr>
              <a:t>14600</a:t>
            </a:r>
            <a:r>
              <a:rPr lang="zh-CN" altLang="zh-CN" sz="1600" dirty="0" smtClean="0">
                <a:latin typeface="微软雅黑" panose="020B0503020204020204" pitchFamily="34" charset="-122"/>
                <a:ea typeface="微软雅黑" panose="020B0503020204020204" pitchFamily="34" charset="-122"/>
              </a:rPr>
              <a:t>亩，耕地</a:t>
            </a:r>
            <a:r>
              <a:rPr lang="en-US" altLang="zh-CN" sz="1600" dirty="0" smtClean="0">
                <a:latin typeface="微软雅黑" panose="020B0503020204020204" pitchFamily="34" charset="-122"/>
                <a:ea typeface="微软雅黑" panose="020B0503020204020204" pitchFamily="34" charset="-122"/>
              </a:rPr>
              <a:t>1341</a:t>
            </a:r>
            <a:r>
              <a:rPr lang="zh-CN" altLang="zh-CN" sz="1600" dirty="0" smtClean="0">
                <a:latin typeface="微软雅黑" panose="020B0503020204020204" pitchFamily="34" charset="-122"/>
                <a:ea typeface="微软雅黑" panose="020B0503020204020204" pitchFamily="34" charset="-122"/>
              </a:rPr>
              <a:t>亩。</a:t>
            </a:r>
            <a:endParaRPr lang="en-US" altLang="zh-CN" sz="1600" dirty="0" smtClean="0">
              <a:latin typeface="微软雅黑" panose="020B0503020204020204" pitchFamily="34" charset="-122"/>
              <a:ea typeface="微软雅黑" panose="020B0503020204020204" pitchFamily="34" charset="-122"/>
            </a:endParaRPr>
          </a:p>
          <a:p>
            <a:pPr>
              <a:lnSpc>
                <a:spcPct val="150000"/>
              </a:lnSpc>
            </a:pPr>
            <a:r>
              <a:rPr lang="en-US" altLang="zh-CN" sz="1600" dirty="0" smtClean="0">
                <a:latin typeface="微软雅黑" panose="020B0503020204020204" pitchFamily="34" charset="-122"/>
                <a:ea typeface="微软雅黑" panose="020B0503020204020204" pitchFamily="34" charset="-122"/>
              </a:rPr>
              <a:t>2007</a:t>
            </a:r>
            <a:r>
              <a:rPr lang="zh-CN" altLang="zh-CN" sz="1600" dirty="0" smtClean="0">
                <a:latin typeface="微软雅黑" panose="020B0503020204020204" pitchFamily="34" charset="-122"/>
                <a:ea typeface="微软雅黑" panose="020B0503020204020204" pitchFamily="34" charset="-122"/>
              </a:rPr>
              <a:t>年刚生完孩子赋闲在家的邵洁想起在杭州开服装店的弟弟，</a:t>
            </a:r>
            <a:r>
              <a:rPr lang="zh-CN" altLang="en-US" sz="1600" dirty="0" smtClean="0">
                <a:latin typeface="微软雅黑" panose="020B0503020204020204" pitchFamily="34" charset="-122"/>
                <a:ea typeface="微软雅黑" panose="020B0503020204020204" pitchFamily="34" charset="-122"/>
              </a:rPr>
              <a:t>在网上开店</a:t>
            </a:r>
            <a:r>
              <a:rPr lang="zh-CN" altLang="zh-CN" sz="1600" dirty="0" smtClean="0">
                <a:latin typeface="微软雅黑" panose="020B0503020204020204" pitchFamily="34" charset="-122"/>
                <a:ea typeface="微软雅黑" panose="020B0503020204020204" pitchFamily="34" charset="-122"/>
              </a:rPr>
              <a:t>卖货，于是抱着尝试的心态，开起了白牛村第一家专营山核桃的网店——“山里福娃”。在邵洁的带动下，“文文山核桃”、“洪斌山核桃”、“盛记”、“林之源”等淘宝网店相继。</a:t>
            </a:r>
          </a:p>
          <a:p>
            <a:pPr>
              <a:lnSpc>
                <a:spcPct val="150000"/>
              </a:lnSpc>
            </a:pPr>
            <a:r>
              <a:rPr lang="zh-CN" altLang="zh-CN" sz="1600" dirty="0" smtClean="0">
                <a:latin typeface="微软雅黑" panose="020B0503020204020204" pitchFamily="34" charset="-122"/>
                <a:ea typeface="微软雅黑" panose="020B0503020204020204" pitchFamily="34" charset="-122"/>
              </a:rPr>
              <a:t>目前，白牛村拥有</a:t>
            </a:r>
            <a:r>
              <a:rPr lang="en-US" altLang="zh-CN" sz="1600" dirty="0" smtClean="0">
                <a:solidFill>
                  <a:srgbClr val="C00000"/>
                </a:solidFill>
                <a:latin typeface="微软雅黑" panose="020B0503020204020204" pitchFamily="34" charset="-122"/>
                <a:ea typeface="微软雅黑" panose="020B0503020204020204" pitchFamily="34" charset="-122"/>
              </a:rPr>
              <a:t>56</a:t>
            </a:r>
            <a:r>
              <a:rPr lang="zh-CN" altLang="zh-CN" sz="1600" dirty="0" smtClean="0">
                <a:solidFill>
                  <a:srgbClr val="C00000"/>
                </a:solidFill>
                <a:latin typeface="微软雅黑" panose="020B0503020204020204" pitchFamily="34" charset="-122"/>
                <a:ea typeface="微软雅黑" panose="020B0503020204020204" pitchFamily="34" charset="-122"/>
              </a:rPr>
              <a:t>家</a:t>
            </a:r>
            <a:r>
              <a:rPr lang="zh-CN" altLang="zh-CN" sz="1600" dirty="0" smtClean="0">
                <a:latin typeface="微软雅黑" panose="020B0503020204020204" pitchFamily="34" charset="-122"/>
                <a:ea typeface="微软雅黑" panose="020B0503020204020204" pitchFamily="34" charset="-122"/>
              </a:rPr>
              <a:t>个体网商（占全村</a:t>
            </a:r>
            <a:r>
              <a:rPr lang="en-US" altLang="zh-CN" sz="1600" dirty="0" smtClean="0">
                <a:latin typeface="微软雅黑" panose="020B0503020204020204" pitchFamily="34" charset="-122"/>
                <a:ea typeface="微软雅黑" panose="020B0503020204020204" pitchFamily="34" charset="-122"/>
              </a:rPr>
              <a:t>10%</a:t>
            </a:r>
            <a:r>
              <a:rPr lang="zh-CN" altLang="zh-CN" sz="1600" dirty="0" smtClean="0">
                <a:latin typeface="微软雅黑" panose="020B0503020204020204" pitchFamily="34" charset="-122"/>
                <a:ea typeface="微软雅黑" panose="020B0503020204020204" pitchFamily="34" charset="-122"/>
              </a:rPr>
              <a:t>的家庭户），其中近四分之一是淘宝</a:t>
            </a:r>
            <a:r>
              <a:rPr lang="en-US" altLang="zh-CN" sz="1600" dirty="0" smtClean="0">
                <a:latin typeface="微软雅黑" panose="020B0503020204020204" pitchFamily="34" charset="-122"/>
                <a:ea typeface="微软雅黑" panose="020B0503020204020204" pitchFamily="34" charset="-122"/>
              </a:rPr>
              <a:t>3</a:t>
            </a:r>
            <a:r>
              <a:rPr lang="zh-CN" altLang="zh-CN" sz="1600" dirty="0" smtClean="0">
                <a:latin typeface="微软雅黑" panose="020B0503020204020204" pitchFamily="34" charset="-122"/>
                <a:ea typeface="微软雅黑" panose="020B0503020204020204" pitchFamily="34" charset="-122"/>
              </a:rPr>
              <a:t>皇冠以上的卖家，</a:t>
            </a:r>
            <a:r>
              <a:rPr lang="en-US" altLang="zh-CN" sz="1600" dirty="0" smtClean="0">
                <a:latin typeface="微软雅黑" panose="020B0503020204020204" pitchFamily="34" charset="-122"/>
                <a:ea typeface="微软雅黑" panose="020B0503020204020204" pitchFamily="34" charset="-122"/>
              </a:rPr>
              <a:t>2014</a:t>
            </a:r>
            <a:r>
              <a:rPr lang="zh-CN" altLang="zh-CN" sz="1600" dirty="0" smtClean="0">
                <a:latin typeface="微软雅黑" panose="020B0503020204020204" pitchFamily="34" charset="-122"/>
                <a:ea typeface="微软雅黑" panose="020B0503020204020204" pitchFamily="34" charset="-122"/>
              </a:rPr>
              <a:t>年全村实现网销额</a:t>
            </a:r>
            <a:r>
              <a:rPr lang="en-US" altLang="zh-CN" sz="1600" dirty="0" smtClean="0">
                <a:solidFill>
                  <a:srgbClr val="C00000"/>
                </a:solidFill>
                <a:latin typeface="微软雅黑" panose="020B0503020204020204" pitchFamily="34" charset="-122"/>
                <a:ea typeface="微软雅黑" panose="020B0503020204020204" pitchFamily="34" charset="-122"/>
              </a:rPr>
              <a:t>2</a:t>
            </a:r>
            <a:r>
              <a:rPr lang="zh-CN" altLang="zh-CN" sz="1600" dirty="0" smtClean="0">
                <a:solidFill>
                  <a:srgbClr val="C00000"/>
                </a:solidFill>
                <a:latin typeface="微软雅黑" panose="020B0503020204020204" pitchFamily="34" charset="-122"/>
                <a:ea typeface="微软雅黑" panose="020B0503020204020204" pitchFamily="34" charset="-122"/>
              </a:rPr>
              <a:t>亿</a:t>
            </a:r>
            <a:r>
              <a:rPr lang="zh-CN" altLang="en-US" sz="1600" dirty="0">
                <a:latin typeface="微软雅黑" panose="020B0503020204020204" pitchFamily="34" charset="-122"/>
                <a:ea typeface="微软雅黑" panose="020B0503020204020204" pitchFamily="34" charset="-122"/>
              </a:rPr>
              <a:t>，</a:t>
            </a:r>
            <a:r>
              <a:rPr lang="zh-CN" altLang="zh-CN" sz="1600" dirty="0" smtClean="0">
                <a:latin typeface="微软雅黑" panose="020B0503020204020204" pitchFamily="34" charset="-122"/>
                <a:ea typeface="微软雅黑" panose="020B0503020204020204" pitchFamily="34" charset="-122"/>
              </a:rPr>
              <a:t>双十</a:t>
            </a:r>
            <a:r>
              <a:rPr lang="zh-CN" altLang="zh-CN" sz="1600" dirty="0">
                <a:latin typeface="微软雅黑" panose="020B0503020204020204" pitchFamily="34" charset="-122"/>
                <a:ea typeface="微软雅黑" panose="020B0503020204020204" pitchFamily="34" charset="-122"/>
              </a:rPr>
              <a:t>一当天的销售额达到了</a:t>
            </a:r>
            <a:r>
              <a:rPr lang="en-US" altLang="zh-CN" sz="1600" dirty="0">
                <a:solidFill>
                  <a:srgbClr val="C00000"/>
                </a:solidFill>
                <a:latin typeface="微软雅黑" panose="020B0503020204020204" pitchFamily="34" charset="-122"/>
                <a:ea typeface="微软雅黑" panose="020B0503020204020204" pitchFamily="34" charset="-122"/>
              </a:rPr>
              <a:t>1200</a:t>
            </a:r>
            <a:r>
              <a:rPr lang="zh-CN" altLang="zh-CN" sz="1600" dirty="0" smtClean="0">
                <a:solidFill>
                  <a:srgbClr val="C00000"/>
                </a:solidFill>
                <a:latin typeface="微软雅黑" panose="020B0503020204020204" pitchFamily="34" charset="-122"/>
                <a:ea typeface="微软雅黑" panose="020B0503020204020204" pitchFamily="34" charset="-122"/>
              </a:rPr>
              <a:t>万</a:t>
            </a:r>
            <a:r>
              <a:rPr lang="zh-CN" altLang="en-US" sz="1600" dirty="0" smtClean="0">
                <a:latin typeface="微软雅黑" panose="020B0503020204020204" pitchFamily="34" charset="-122"/>
                <a:ea typeface="微软雅黑" panose="020B0503020204020204" pitchFamily="34" charset="-122"/>
              </a:rPr>
              <a:t>，全年网络</a:t>
            </a:r>
            <a:r>
              <a:rPr lang="zh-CN" altLang="zh-CN" sz="1600" dirty="0" smtClean="0">
                <a:latin typeface="微软雅黑" panose="020B0503020204020204" pitchFamily="34" charset="-122"/>
                <a:ea typeface="微软雅黑" panose="020B0503020204020204" pitchFamily="34" charset="-122"/>
              </a:rPr>
              <a:t>销售</a:t>
            </a:r>
            <a:r>
              <a:rPr lang="zh-CN" altLang="zh-CN" sz="1600" dirty="0">
                <a:latin typeface="微软雅黑" panose="020B0503020204020204" pitchFamily="34" charset="-122"/>
                <a:ea typeface="微软雅黑" panose="020B0503020204020204" pitchFamily="34" charset="-122"/>
              </a:rPr>
              <a:t>山核桃近</a:t>
            </a:r>
            <a:r>
              <a:rPr lang="en-US" altLang="zh-CN" sz="1600" dirty="0">
                <a:solidFill>
                  <a:srgbClr val="C00000"/>
                </a:solidFill>
                <a:latin typeface="微软雅黑" panose="020B0503020204020204" pitchFamily="34" charset="-122"/>
                <a:ea typeface="微软雅黑" panose="020B0503020204020204" pitchFamily="34" charset="-122"/>
              </a:rPr>
              <a:t>300</a:t>
            </a:r>
            <a:r>
              <a:rPr lang="zh-CN" altLang="zh-CN" sz="1600" dirty="0">
                <a:solidFill>
                  <a:srgbClr val="C00000"/>
                </a:solidFill>
                <a:latin typeface="微软雅黑" panose="020B0503020204020204" pitchFamily="34" charset="-122"/>
                <a:ea typeface="微软雅黑" panose="020B0503020204020204" pitchFamily="34" charset="-122"/>
              </a:rPr>
              <a:t>万斤</a:t>
            </a:r>
            <a:r>
              <a:rPr lang="zh-CN" altLang="zh-CN" sz="1600" dirty="0">
                <a:latin typeface="微软雅黑" panose="020B0503020204020204" pitchFamily="34" charset="-122"/>
                <a:ea typeface="微软雅黑" panose="020B0503020204020204" pitchFamily="34" charset="-122"/>
              </a:rPr>
              <a:t>，解决本地村民就业</a:t>
            </a:r>
            <a:r>
              <a:rPr lang="en-US" altLang="zh-CN" sz="1600" dirty="0">
                <a:solidFill>
                  <a:srgbClr val="C00000"/>
                </a:solidFill>
                <a:latin typeface="微软雅黑" panose="020B0503020204020204" pitchFamily="34" charset="-122"/>
                <a:ea typeface="微软雅黑" panose="020B0503020204020204" pitchFamily="34" charset="-122"/>
              </a:rPr>
              <a:t>300</a:t>
            </a:r>
            <a:r>
              <a:rPr lang="zh-CN" altLang="zh-CN" sz="1600" dirty="0">
                <a:solidFill>
                  <a:srgbClr val="C00000"/>
                </a:solidFill>
                <a:latin typeface="微软雅黑" panose="020B0503020204020204" pitchFamily="34" charset="-122"/>
                <a:ea typeface="微软雅黑" panose="020B0503020204020204" pitchFamily="34" charset="-122"/>
              </a:rPr>
              <a:t>余人</a:t>
            </a:r>
            <a:r>
              <a:rPr lang="zh-CN" altLang="zh-CN" sz="1600" dirty="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08214" y="2029073"/>
            <a:ext cx="5703297" cy="40732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3006074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flipV="1">
            <a:off x="408214" y="1220990"/>
            <a:ext cx="329819" cy="287924"/>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748537" y="1111036"/>
            <a:ext cx="3647152" cy="507831"/>
          </a:xfrm>
          <a:prstGeom prst="rect">
            <a:avLst/>
          </a:prstGeom>
        </p:spPr>
        <p:txBody>
          <a:bodyPr wrap="none">
            <a:spAutoFit/>
          </a:bodyPr>
          <a:lstStyle/>
          <a:p>
            <a:pPr>
              <a:lnSpc>
                <a:spcPct val="150000"/>
              </a:lnSpc>
              <a:defRPr/>
            </a:pPr>
            <a:r>
              <a:rPr lang="zh-CN" altLang="en-US" b="1" dirty="0" smtClean="0">
                <a:latin typeface="微软雅黑" panose="020B0503020204020204" pitchFamily="34" charset="-122"/>
                <a:ea typeface="微软雅黑" panose="020B0503020204020204" pitchFamily="34" charset="-122"/>
              </a:rPr>
              <a:t>“白牛村”一颗山核桃带来的变化</a:t>
            </a:r>
            <a:endParaRPr lang="en-US" altLang="zh-CN" b="1" dirty="0">
              <a:latin typeface="微软雅黑" panose="020B0503020204020204" pitchFamily="34" charset="-122"/>
              <a:ea typeface="微软雅黑" panose="020B0503020204020204" pitchFamily="34" charset="-122"/>
            </a:endParaRPr>
          </a:p>
        </p:txBody>
      </p:sp>
      <p:sp>
        <p:nvSpPr>
          <p:cNvPr id="4" name="文本框 3"/>
          <p:cNvSpPr txBox="1"/>
          <p:nvPr/>
        </p:nvSpPr>
        <p:spPr>
          <a:xfrm>
            <a:off x="3387144" y="180304"/>
            <a:ext cx="5656844" cy="584775"/>
          </a:xfrm>
          <a:prstGeom prst="rect">
            <a:avLst/>
          </a:prstGeom>
          <a:noFill/>
        </p:spPr>
        <p:txBody>
          <a:bodyPr wrap="square" rtlCol="0">
            <a:spAutoFit/>
          </a:bodyPr>
          <a:lstStyle/>
          <a:p>
            <a:pPr algn="dist"/>
            <a:r>
              <a:rPr lang="zh-CN" altLang="en-US" sz="3200" dirty="0">
                <a:latin typeface="微软雅黑" panose="020B0503020204020204" pitchFamily="34" charset="-122"/>
                <a:ea typeface="微软雅黑" panose="020B0503020204020204" pitchFamily="34" charset="-122"/>
              </a:rPr>
              <a:t>临</a:t>
            </a:r>
            <a:r>
              <a:rPr lang="zh-CN" altLang="en-US" sz="3200" dirty="0" smtClean="0">
                <a:latin typeface="微软雅黑" panose="020B0503020204020204" pitchFamily="34" charset="-122"/>
                <a:ea typeface="微软雅黑" panose="020B0503020204020204" pitchFamily="34" charset="-122"/>
              </a:rPr>
              <a:t>安电子商务发展现象</a:t>
            </a:r>
            <a:endParaRPr lang="zh-CN" altLang="en-US" sz="3200" dirty="0">
              <a:latin typeface="微软雅黑" panose="020B0503020204020204" pitchFamily="34" charset="-122"/>
              <a:ea typeface="微软雅黑" panose="020B0503020204020204" pitchFamily="34" charset="-122"/>
            </a:endParaRPr>
          </a:p>
        </p:txBody>
      </p:sp>
      <p:pic>
        <p:nvPicPr>
          <p:cNvPr id="5" name="图片 4"/>
          <p:cNvPicPr/>
          <p:nvPr/>
        </p:nvPicPr>
        <p:blipFill>
          <a:blip r:embed="rId2">
            <a:extLst>
              <a:ext uri="{28A0092B-C50C-407E-A947-70E740481C1C}">
                <a14:useLocalDpi xmlns:a14="http://schemas.microsoft.com/office/drawing/2010/main" xmlns="" val="0"/>
              </a:ext>
            </a:extLst>
          </a:blip>
          <a:srcRect/>
          <a:stretch>
            <a:fillRect/>
          </a:stretch>
        </p:blipFill>
        <p:spPr bwMode="auto">
          <a:xfrm>
            <a:off x="100338" y="2265075"/>
            <a:ext cx="8331714" cy="3760814"/>
          </a:xfrm>
          <a:prstGeom prst="rect">
            <a:avLst/>
          </a:prstGeom>
          <a:noFill/>
          <a:ln>
            <a:solidFill>
              <a:schemeClr val="bg1">
                <a:lumMod val="85000"/>
              </a:schemeClr>
            </a:solidFill>
          </a:ln>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xmlns="" val="0"/>
              </a:ext>
            </a:extLst>
          </a:blip>
          <a:srcRect t="18109" b="13831"/>
          <a:stretch/>
        </p:blipFill>
        <p:spPr>
          <a:xfrm>
            <a:off x="8510796" y="941696"/>
            <a:ext cx="3565060" cy="5459104"/>
          </a:xfrm>
          <a:prstGeom prst="rect">
            <a:avLst/>
          </a:prstGeom>
        </p:spPr>
      </p:pic>
    </p:spTree>
    <p:extLst>
      <p:ext uri="{BB962C8B-B14F-4D97-AF65-F5344CB8AC3E}">
        <p14:creationId xmlns:p14="http://schemas.microsoft.com/office/powerpoint/2010/main" xmlns="" val="38654223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图文框 4"/>
          <p:cNvSpPr/>
          <p:nvPr/>
        </p:nvSpPr>
        <p:spPr>
          <a:xfrm>
            <a:off x="3302758" y="2388359"/>
            <a:ext cx="5800298" cy="1692322"/>
          </a:xfrm>
          <a:prstGeom prst="fram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smtClean="0">
                <a:solidFill>
                  <a:schemeClr val="tx1"/>
                </a:solidFill>
                <a:latin typeface="微软雅黑" panose="020B0503020204020204" pitchFamily="34" charset="-122"/>
                <a:ea typeface="微软雅黑" panose="020B0503020204020204" pitchFamily="34" charset="-122"/>
              </a:rPr>
              <a:t>临安农村电商发展成效</a:t>
            </a:r>
            <a:endParaRPr lang="zh-CN" altLang="en-US" sz="36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4335614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76288" y="1107639"/>
            <a:ext cx="5238750" cy="581057"/>
          </a:xfrm>
          <a:prstGeom prst="rect">
            <a:avLst/>
          </a:prstGeom>
        </p:spPr>
        <p:txBody>
          <a:bodyPr wrap="square">
            <a:spAutoFit/>
          </a:bodyPr>
          <a:lstStyle/>
          <a:p>
            <a:pPr>
              <a:lnSpc>
                <a:spcPct val="150000"/>
              </a:lnSpc>
              <a:defRPr/>
            </a:pPr>
            <a:r>
              <a:rPr lang="zh-CN" altLang="zh-CN" sz="2400" b="1" dirty="0">
                <a:latin typeface="微软雅黑" panose="020B0503020204020204" pitchFamily="34" charset="-122"/>
                <a:ea typeface="微软雅黑" panose="020B0503020204020204" pitchFamily="34" charset="-122"/>
              </a:rPr>
              <a:t>临</a:t>
            </a:r>
            <a:r>
              <a:rPr lang="zh-CN" altLang="zh-CN" sz="2400" b="1" dirty="0" smtClean="0">
                <a:latin typeface="微软雅黑" panose="020B0503020204020204" pitchFamily="34" charset="-122"/>
                <a:ea typeface="微软雅黑" panose="020B0503020204020204" pitchFamily="34" charset="-122"/>
              </a:rPr>
              <a:t>安电子商务</a:t>
            </a:r>
            <a:r>
              <a:rPr lang="zh-CN" altLang="en-US" sz="2400" b="1" dirty="0" smtClean="0">
                <a:latin typeface="微软雅黑" panose="020B0503020204020204" pitchFamily="34" charset="-122"/>
                <a:ea typeface="微软雅黑" panose="020B0503020204020204" pitchFamily="34" charset="-122"/>
              </a:rPr>
              <a:t>发展成效</a:t>
            </a:r>
            <a:endParaRPr lang="en-US" altLang="zh-CN" sz="2400" b="1" dirty="0" smtClean="0">
              <a:latin typeface="微软雅黑" panose="020B0503020204020204" pitchFamily="34" charset="-122"/>
              <a:ea typeface="微软雅黑" panose="020B0503020204020204" pitchFamily="34" charset="-122"/>
            </a:endParaRPr>
          </a:p>
        </p:txBody>
      </p:sp>
      <p:sp>
        <p:nvSpPr>
          <p:cNvPr id="11" name="圆角矩形 10"/>
          <p:cNvSpPr/>
          <p:nvPr/>
        </p:nvSpPr>
        <p:spPr>
          <a:xfrm>
            <a:off x="8004513" y="5931357"/>
            <a:ext cx="885825" cy="771525"/>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CN" sz="3600" dirty="0" smtClean="0">
                <a:effectLst>
                  <a:outerShdw blurRad="38100" dist="38100" dir="2700000" algn="tl">
                    <a:srgbClr val="000000">
                      <a:alpha val="43137"/>
                    </a:srgbClr>
                  </a:outerShdw>
                </a:effectLst>
                <a:latin typeface="CAJ FNT5A" panose="02000000000000000000" pitchFamily="2" charset="0"/>
                <a:ea typeface="微软雅黑" panose="020B0503020204020204" pitchFamily="34" charset="-122"/>
              </a:rPr>
              <a:t>46</a:t>
            </a:r>
            <a:endParaRPr lang="zh-CN" altLang="en-US" sz="3600" dirty="0">
              <a:effectLst>
                <a:outerShdw blurRad="38100" dist="38100" dir="2700000" algn="tl">
                  <a:srgbClr val="000000">
                    <a:alpha val="43137"/>
                  </a:srgbClr>
                </a:outerShdw>
              </a:effectLst>
              <a:latin typeface="CAJ FNT5A" panose="02000000000000000000" pitchFamily="2" charset="0"/>
              <a:ea typeface="微软雅黑" panose="020B0503020204020204" pitchFamily="34" charset="-122"/>
            </a:endParaRPr>
          </a:p>
        </p:txBody>
      </p:sp>
      <p:sp>
        <p:nvSpPr>
          <p:cNvPr id="12" name="圆角矩形 11"/>
          <p:cNvSpPr/>
          <p:nvPr/>
        </p:nvSpPr>
        <p:spPr>
          <a:xfrm>
            <a:off x="446469" y="5903513"/>
            <a:ext cx="885825" cy="771525"/>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CN" sz="3600" dirty="0" smtClean="0">
                <a:effectLst>
                  <a:outerShdw blurRad="38100" dist="38100" dir="2700000" algn="tl">
                    <a:srgbClr val="000000">
                      <a:alpha val="43137"/>
                    </a:srgbClr>
                  </a:outerShdw>
                </a:effectLst>
                <a:latin typeface="CAJ FNT5A" panose="02000000000000000000" pitchFamily="2" charset="0"/>
                <a:ea typeface="微软雅黑" panose="020B0503020204020204" pitchFamily="34" charset="-122"/>
              </a:rPr>
              <a:t>1</a:t>
            </a:r>
            <a:endParaRPr lang="zh-CN" altLang="en-US" sz="3600" dirty="0">
              <a:effectLst>
                <a:outerShdw blurRad="38100" dist="38100" dir="2700000" algn="tl">
                  <a:srgbClr val="000000">
                    <a:alpha val="43137"/>
                  </a:srgbClr>
                </a:outerShdw>
              </a:effectLst>
              <a:latin typeface="CAJ FNT5A" panose="02000000000000000000" pitchFamily="2" charset="0"/>
              <a:ea typeface="微软雅黑" panose="020B0503020204020204" pitchFamily="34" charset="-122"/>
            </a:endParaRPr>
          </a:p>
        </p:txBody>
      </p:sp>
      <p:sp>
        <p:nvSpPr>
          <p:cNvPr id="14" name="圆角矩形 13"/>
          <p:cNvSpPr/>
          <p:nvPr/>
        </p:nvSpPr>
        <p:spPr>
          <a:xfrm>
            <a:off x="3977490" y="5898765"/>
            <a:ext cx="885825" cy="771525"/>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CN" sz="3600" dirty="0">
                <a:effectLst>
                  <a:outerShdw blurRad="38100" dist="38100" dir="2700000" algn="tl">
                    <a:srgbClr val="000000">
                      <a:alpha val="43137"/>
                    </a:srgbClr>
                  </a:outerShdw>
                </a:effectLst>
                <a:latin typeface="CAJ FNT5A" panose="02000000000000000000" pitchFamily="2" charset="0"/>
                <a:ea typeface="微软雅黑" panose="020B0503020204020204" pitchFamily="34" charset="-122"/>
              </a:rPr>
              <a:t>4</a:t>
            </a:r>
            <a:endParaRPr lang="zh-CN" altLang="en-US" sz="3600" dirty="0">
              <a:effectLst>
                <a:outerShdw blurRad="38100" dist="38100" dir="2700000" algn="tl">
                  <a:srgbClr val="000000">
                    <a:alpha val="43137"/>
                  </a:srgbClr>
                </a:outerShdw>
              </a:effectLst>
              <a:latin typeface="CAJ FNT5A" panose="02000000000000000000" pitchFamily="2" charset="0"/>
              <a:ea typeface="微软雅黑" panose="020B0503020204020204" pitchFamily="34" charset="-122"/>
            </a:endParaRPr>
          </a:p>
        </p:txBody>
      </p:sp>
      <p:sp>
        <p:nvSpPr>
          <p:cNvPr id="15" name="文本框 14"/>
          <p:cNvSpPr txBox="1"/>
          <p:nvPr/>
        </p:nvSpPr>
        <p:spPr>
          <a:xfrm>
            <a:off x="8890338" y="6099861"/>
            <a:ext cx="2776582" cy="369332"/>
          </a:xfrm>
          <a:prstGeom prst="rect">
            <a:avLst/>
          </a:prstGeom>
          <a:noFill/>
        </p:spPr>
        <p:txBody>
          <a:bodyPr wrap="square" rtlCol="0">
            <a:spAutoFit/>
          </a:bodyPr>
          <a:lstStyle/>
          <a:p>
            <a:r>
              <a:rPr lang="zh-CN" altLang="en-US" dirty="0" smtClean="0">
                <a:latin typeface="微软雅黑" panose="020B0503020204020204" pitchFamily="34" charset="-122"/>
                <a:ea typeface="微软雅黑" panose="020B0503020204020204" pitchFamily="34" charset="-122"/>
              </a:rPr>
              <a:t>中国电子商务发展百强县</a:t>
            </a:r>
            <a:endParaRPr lang="zh-CN" altLang="en-US" dirty="0">
              <a:latin typeface="微软雅黑" panose="020B0503020204020204" pitchFamily="34" charset="-122"/>
              <a:ea typeface="微软雅黑" panose="020B0503020204020204" pitchFamily="34" charset="-122"/>
            </a:endParaRPr>
          </a:p>
        </p:txBody>
      </p:sp>
      <p:sp>
        <p:nvSpPr>
          <p:cNvPr id="17" name="文本框 16"/>
          <p:cNvSpPr txBox="1"/>
          <p:nvPr/>
        </p:nvSpPr>
        <p:spPr>
          <a:xfrm>
            <a:off x="1407842" y="6099861"/>
            <a:ext cx="3350715" cy="369332"/>
          </a:xfrm>
          <a:prstGeom prst="rect">
            <a:avLst/>
          </a:prstGeom>
          <a:noFill/>
        </p:spPr>
        <p:txBody>
          <a:bodyPr wrap="square" rtlCol="0">
            <a:spAutoFit/>
          </a:bodyPr>
          <a:lstStyle/>
          <a:p>
            <a:r>
              <a:rPr lang="zh-CN" altLang="en-US" dirty="0" smtClean="0">
                <a:latin typeface="微软雅黑" panose="020B0503020204020204" pitchFamily="34" charset="-122"/>
                <a:ea typeface="微软雅黑" panose="020B0503020204020204" pitchFamily="34" charset="-122"/>
              </a:rPr>
              <a:t>淘宝镇</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清凉</a:t>
            </a:r>
            <a:r>
              <a:rPr lang="zh-CN" altLang="en-US" dirty="0">
                <a:latin typeface="微软雅黑" panose="020B0503020204020204" pitchFamily="34" charset="-122"/>
                <a:ea typeface="微软雅黑" panose="020B0503020204020204" pitchFamily="34" charset="-122"/>
              </a:rPr>
              <a:t>峰镇</a:t>
            </a:r>
          </a:p>
        </p:txBody>
      </p:sp>
      <p:sp>
        <p:nvSpPr>
          <p:cNvPr id="18" name="文本框 17"/>
          <p:cNvSpPr txBox="1"/>
          <p:nvPr/>
        </p:nvSpPr>
        <p:spPr>
          <a:xfrm>
            <a:off x="4904259" y="6023959"/>
            <a:ext cx="3338727" cy="646331"/>
          </a:xfrm>
          <a:prstGeom prst="rect">
            <a:avLst/>
          </a:prstGeom>
          <a:noFill/>
        </p:spPr>
        <p:txBody>
          <a:bodyPr wrap="square" rtlCol="0">
            <a:spAutoFit/>
          </a:bodyPr>
          <a:lstStyle/>
          <a:p>
            <a:r>
              <a:rPr lang="zh-CN" altLang="en-US" dirty="0" smtClean="0">
                <a:latin typeface="微软雅黑" panose="020B0503020204020204" pitchFamily="34" charset="-122"/>
                <a:ea typeface="微软雅黑" panose="020B0503020204020204" pitchFamily="34" charset="-122"/>
              </a:rPr>
              <a:t>淘宝村：白牛、新都、玉屏、马啸</a:t>
            </a:r>
            <a:endParaRPr lang="zh-CN" altLang="en-US" dirty="0">
              <a:latin typeface="微软雅黑" panose="020B0503020204020204" pitchFamily="34" charset="-122"/>
              <a:ea typeface="微软雅黑" panose="020B0503020204020204" pitchFamily="34" charset="-122"/>
            </a:endParaRPr>
          </a:p>
        </p:txBody>
      </p:sp>
      <p:sp>
        <p:nvSpPr>
          <p:cNvPr id="19" name="等腰三角形 18"/>
          <p:cNvSpPr/>
          <p:nvPr/>
        </p:nvSpPr>
        <p:spPr>
          <a:xfrm flipV="1">
            <a:off x="446469" y="1326559"/>
            <a:ext cx="329819" cy="287924"/>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1" name="图表 20"/>
          <p:cNvGraphicFramePr>
            <a:graphicFrameLocks/>
          </p:cNvGraphicFramePr>
          <p:nvPr>
            <p:extLst>
              <p:ext uri="{D42A27DB-BD31-4B8C-83A1-F6EECF244321}">
                <p14:modId xmlns:p14="http://schemas.microsoft.com/office/powerpoint/2010/main" xmlns="" val="334684883"/>
              </p:ext>
            </p:extLst>
          </p:nvPr>
        </p:nvGraphicFramePr>
        <p:xfrm>
          <a:off x="446468" y="1936374"/>
          <a:ext cx="5568569" cy="3645559"/>
        </p:xfrm>
        <a:graphic>
          <a:graphicData uri="http://schemas.openxmlformats.org/drawingml/2006/chart">
            <c:chart xmlns:c="http://schemas.openxmlformats.org/drawingml/2006/chart" xmlns:r="http://schemas.openxmlformats.org/officeDocument/2006/relationships" r:id="rId3"/>
          </a:graphicData>
        </a:graphic>
      </p:graphicFrame>
      <p:sp>
        <p:nvSpPr>
          <p:cNvPr id="10" name="文本框 9"/>
          <p:cNvSpPr txBox="1"/>
          <p:nvPr/>
        </p:nvSpPr>
        <p:spPr>
          <a:xfrm>
            <a:off x="1665027" y="4439750"/>
            <a:ext cx="327546" cy="400110"/>
          </a:xfrm>
          <a:prstGeom prst="rect">
            <a:avLst/>
          </a:prstGeom>
          <a:noFill/>
        </p:spPr>
        <p:txBody>
          <a:bodyPr wrap="square" rtlCol="0">
            <a:spAutoFit/>
          </a:bodyPr>
          <a:lstStyle/>
          <a:p>
            <a:r>
              <a:rPr lang="en-US" altLang="zh-CN" sz="2000" dirty="0" smtClean="0">
                <a:solidFill>
                  <a:schemeClr val="bg1"/>
                </a:solidFill>
                <a:latin typeface="Bodoni MT Black" panose="02070A03080606020203" pitchFamily="18" charset="0"/>
                <a:ea typeface="Microsoft YaHei UI" panose="020B0503020204020204" pitchFamily="34" charset="-122"/>
              </a:rPr>
              <a:t>6</a:t>
            </a:r>
            <a:endParaRPr lang="zh-CN" altLang="en-US" sz="2000" dirty="0">
              <a:solidFill>
                <a:schemeClr val="bg1"/>
              </a:solidFill>
              <a:latin typeface="Bodoni MT Black" panose="02070A03080606020203" pitchFamily="18" charset="0"/>
              <a:ea typeface="Microsoft YaHei UI" panose="020B0503020204020204" pitchFamily="34" charset="-122"/>
            </a:endParaRPr>
          </a:p>
        </p:txBody>
      </p:sp>
      <p:sp>
        <p:nvSpPr>
          <p:cNvPr id="22" name="文本框 21"/>
          <p:cNvSpPr txBox="1"/>
          <p:nvPr/>
        </p:nvSpPr>
        <p:spPr>
          <a:xfrm>
            <a:off x="2964064" y="4223933"/>
            <a:ext cx="570706" cy="400110"/>
          </a:xfrm>
          <a:prstGeom prst="rect">
            <a:avLst/>
          </a:prstGeom>
          <a:noFill/>
        </p:spPr>
        <p:txBody>
          <a:bodyPr wrap="square" rtlCol="0">
            <a:spAutoFit/>
          </a:bodyPr>
          <a:lstStyle/>
          <a:p>
            <a:r>
              <a:rPr lang="en-US" altLang="zh-CN" sz="2000" dirty="0" smtClean="0">
                <a:solidFill>
                  <a:schemeClr val="bg1"/>
                </a:solidFill>
                <a:latin typeface="Bodoni MT Black" panose="02070A03080606020203" pitchFamily="18" charset="0"/>
                <a:ea typeface="Microsoft YaHei UI" panose="020B0503020204020204" pitchFamily="34" charset="-122"/>
              </a:rPr>
              <a:t>10</a:t>
            </a:r>
            <a:endParaRPr lang="zh-CN" altLang="en-US" sz="2000" dirty="0">
              <a:solidFill>
                <a:schemeClr val="bg1"/>
              </a:solidFill>
              <a:latin typeface="Bodoni MT Black" panose="02070A03080606020203" pitchFamily="18" charset="0"/>
              <a:ea typeface="Microsoft YaHei UI" panose="020B0503020204020204" pitchFamily="34" charset="-122"/>
            </a:endParaRPr>
          </a:p>
        </p:txBody>
      </p:sp>
      <p:sp>
        <p:nvSpPr>
          <p:cNvPr id="23" name="文本框 22"/>
          <p:cNvSpPr txBox="1"/>
          <p:nvPr/>
        </p:nvSpPr>
        <p:spPr>
          <a:xfrm>
            <a:off x="4360849" y="3652463"/>
            <a:ext cx="570706" cy="400110"/>
          </a:xfrm>
          <a:prstGeom prst="rect">
            <a:avLst/>
          </a:prstGeom>
          <a:noFill/>
        </p:spPr>
        <p:txBody>
          <a:bodyPr wrap="square" rtlCol="0">
            <a:spAutoFit/>
          </a:bodyPr>
          <a:lstStyle/>
          <a:p>
            <a:r>
              <a:rPr lang="en-US" altLang="zh-CN" sz="2000" dirty="0" smtClean="0">
                <a:solidFill>
                  <a:schemeClr val="bg1"/>
                </a:solidFill>
                <a:latin typeface="Bodoni MT Black" panose="02070A03080606020203" pitchFamily="18" charset="0"/>
                <a:ea typeface="Microsoft YaHei UI" panose="020B0503020204020204" pitchFamily="34" charset="-122"/>
              </a:rPr>
              <a:t>18</a:t>
            </a:r>
            <a:endParaRPr lang="zh-CN" altLang="en-US" sz="2000" dirty="0">
              <a:solidFill>
                <a:schemeClr val="bg1"/>
              </a:solidFill>
              <a:latin typeface="Bodoni MT Black" panose="02070A03080606020203" pitchFamily="18" charset="0"/>
              <a:ea typeface="Microsoft YaHei UI" panose="020B0503020204020204" pitchFamily="34" charset="-122"/>
            </a:endParaRPr>
          </a:p>
        </p:txBody>
      </p:sp>
      <p:graphicFrame>
        <p:nvGraphicFramePr>
          <p:cNvPr id="16" name="图表 15"/>
          <p:cNvGraphicFramePr>
            <a:graphicFrameLocks/>
          </p:cNvGraphicFramePr>
          <p:nvPr>
            <p:extLst>
              <p:ext uri="{D42A27DB-BD31-4B8C-83A1-F6EECF244321}">
                <p14:modId xmlns:p14="http://schemas.microsoft.com/office/powerpoint/2010/main" xmlns="" val="2719886645"/>
              </p:ext>
            </p:extLst>
          </p:nvPr>
        </p:nvGraphicFramePr>
        <p:xfrm>
          <a:off x="6165797" y="1943555"/>
          <a:ext cx="5449081" cy="3640341"/>
        </p:xfrm>
        <a:graphic>
          <a:graphicData uri="http://schemas.openxmlformats.org/drawingml/2006/chart">
            <c:chart xmlns:c="http://schemas.openxmlformats.org/drawingml/2006/chart" xmlns:r="http://schemas.openxmlformats.org/officeDocument/2006/relationships" r:id="rId4"/>
          </a:graphicData>
        </a:graphic>
      </p:graphicFrame>
      <p:sp>
        <p:nvSpPr>
          <p:cNvPr id="20" name="文本框 19"/>
          <p:cNvSpPr txBox="1"/>
          <p:nvPr/>
        </p:nvSpPr>
        <p:spPr>
          <a:xfrm>
            <a:off x="3387144" y="180304"/>
            <a:ext cx="5656844" cy="584775"/>
          </a:xfrm>
          <a:prstGeom prst="rect">
            <a:avLst/>
          </a:prstGeom>
          <a:noFill/>
        </p:spPr>
        <p:txBody>
          <a:bodyPr wrap="square" rtlCol="0">
            <a:spAutoFit/>
          </a:bodyPr>
          <a:lstStyle/>
          <a:p>
            <a:pPr algn="dist"/>
            <a:r>
              <a:rPr lang="zh-CN" altLang="en-US" sz="3200" dirty="0">
                <a:latin typeface="微软雅黑" panose="020B0503020204020204" pitchFamily="34" charset="-122"/>
                <a:ea typeface="微软雅黑" panose="020B0503020204020204" pitchFamily="34" charset="-122"/>
              </a:rPr>
              <a:t>临</a:t>
            </a:r>
            <a:r>
              <a:rPr lang="zh-CN" altLang="en-US" sz="3200" dirty="0" smtClean="0">
                <a:latin typeface="微软雅黑" panose="020B0503020204020204" pitchFamily="34" charset="-122"/>
                <a:ea typeface="微软雅黑" panose="020B0503020204020204" pitchFamily="34" charset="-122"/>
              </a:rPr>
              <a:t>安电子商务发展成效</a:t>
            </a:r>
            <a:endParaRPr lang="zh-CN" altLang="en-US" sz="3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7832171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3048127" cy="6858000"/>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104710" y="0"/>
            <a:ext cx="3048127" cy="6858000"/>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052355" y="0"/>
            <a:ext cx="3048127" cy="6858000"/>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9143873" y="0"/>
            <a:ext cx="3048127" cy="6858000"/>
          </a:xfrm>
          <a:prstGeom prst="rect">
            <a:avLst/>
          </a:prstGeom>
        </p:spPr>
      </p:pic>
    </p:spTree>
    <p:extLst>
      <p:ext uri="{BB962C8B-B14F-4D97-AF65-F5344CB8AC3E}">
        <p14:creationId xmlns:p14="http://schemas.microsoft.com/office/powerpoint/2010/main" xmlns="" val="31780622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28A0092B-C50C-407E-A947-70E740481C1C}">
                <a14:useLocalDpi xmlns:a14="http://schemas.microsoft.com/office/drawing/2010/main" xmlns="" val="0"/>
              </a:ext>
            </a:extLst>
          </a:blip>
          <a:srcRect l="19188" r="15890"/>
          <a:stretch/>
        </p:blipFill>
        <p:spPr>
          <a:xfrm>
            <a:off x="172552" y="1370196"/>
            <a:ext cx="2129051" cy="5135660"/>
          </a:xfrm>
          <a:prstGeom prst="rect">
            <a:avLst/>
          </a:prstGeom>
        </p:spPr>
      </p:pic>
      <p:pic>
        <p:nvPicPr>
          <p:cNvPr id="3" name="图片 2"/>
          <p:cNvPicPr>
            <a:picLocks noChangeAspect="1"/>
          </p:cNvPicPr>
          <p:nvPr/>
        </p:nvPicPr>
        <p:blipFill rotWithShape="1">
          <a:blip r:embed="rId3">
            <a:extLst>
              <a:ext uri="{28A0092B-C50C-407E-A947-70E740481C1C}">
                <a14:useLocalDpi xmlns:a14="http://schemas.microsoft.com/office/drawing/2010/main" xmlns="" val="0"/>
              </a:ext>
            </a:extLst>
          </a:blip>
          <a:srcRect l="15653" r="13710" b="8529"/>
          <a:stretch/>
        </p:blipFill>
        <p:spPr>
          <a:xfrm>
            <a:off x="2513019" y="1043313"/>
            <a:ext cx="2293154" cy="5789426"/>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017589" y="1160654"/>
            <a:ext cx="3403251" cy="5672085"/>
          </a:xfrm>
          <a:prstGeom prst="rect">
            <a:avLst/>
          </a:prstGeom>
        </p:spPr>
      </p:pic>
      <p:sp>
        <p:nvSpPr>
          <p:cNvPr id="5" name="文本框 4"/>
          <p:cNvSpPr txBox="1"/>
          <p:nvPr/>
        </p:nvSpPr>
        <p:spPr>
          <a:xfrm>
            <a:off x="3387144" y="180304"/>
            <a:ext cx="5656844" cy="584775"/>
          </a:xfrm>
          <a:prstGeom prst="rect">
            <a:avLst/>
          </a:prstGeom>
          <a:noFill/>
        </p:spPr>
        <p:txBody>
          <a:bodyPr wrap="square" rtlCol="0">
            <a:spAutoFit/>
          </a:bodyPr>
          <a:lstStyle/>
          <a:p>
            <a:pPr algn="dist"/>
            <a:r>
              <a:rPr lang="zh-CN" altLang="en-US" sz="3200" dirty="0">
                <a:latin typeface="微软雅黑" panose="020B0503020204020204" pitchFamily="34" charset="-122"/>
                <a:ea typeface="微软雅黑" panose="020B0503020204020204" pitchFamily="34" charset="-122"/>
              </a:rPr>
              <a:t>临</a:t>
            </a:r>
            <a:r>
              <a:rPr lang="zh-CN" altLang="en-US" sz="3200" dirty="0" smtClean="0">
                <a:latin typeface="微软雅黑" panose="020B0503020204020204" pitchFamily="34" charset="-122"/>
                <a:ea typeface="微软雅黑" panose="020B0503020204020204" pitchFamily="34" charset="-122"/>
              </a:rPr>
              <a:t>安电子商务发展成效</a:t>
            </a:r>
            <a:endParaRPr lang="zh-CN" altLang="en-US" sz="3200" dirty="0">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8516377" y="1054827"/>
            <a:ext cx="3498098" cy="5766396"/>
          </a:xfrm>
          <a:prstGeom prst="rect">
            <a:avLst/>
          </a:prstGeom>
        </p:spPr>
      </p:pic>
    </p:spTree>
    <p:extLst>
      <p:ext uri="{BB962C8B-B14F-4D97-AF65-F5344CB8AC3E}">
        <p14:creationId xmlns:p14="http://schemas.microsoft.com/office/powerpoint/2010/main" xmlns="" val="41355297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等腰三角形 3"/>
          <p:cNvSpPr/>
          <p:nvPr/>
        </p:nvSpPr>
        <p:spPr>
          <a:xfrm flipV="1">
            <a:off x="446469" y="1326559"/>
            <a:ext cx="329819" cy="287924"/>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86792" y="1216605"/>
            <a:ext cx="3647152" cy="507831"/>
          </a:xfrm>
          <a:prstGeom prst="rect">
            <a:avLst/>
          </a:prstGeom>
        </p:spPr>
        <p:txBody>
          <a:bodyPr wrap="none">
            <a:spAutoFit/>
          </a:bodyPr>
          <a:lstStyle/>
          <a:p>
            <a:pPr>
              <a:lnSpc>
                <a:spcPct val="150000"/>
              </a:lnSpc>
              <a:defRPr/>
            </a:pPr>
            <a:r>
              <a:rPr lang="zh-CN" altLang="en-US" b="1" dirty="0" smtClean="0">
                <a:latin typeface="微软雅黑" panose="020B0503020204020204" pitchFamily="34" charset="-122"/>
                <a:ea typeface="微软雅黑" panose="020B0503020204020204" pitchFamily="34" charset="-122"/>
              </a:rPr>
              <a:t>促进农民增收，增加农村就业机会</a:t>
            </a:r>
            <a:endParaRPr lang="en-US" altLang="zh-CN" b="1" dirty="0">
              <a:latin typeface="微软雅黑" panose="020B0503020204020204" pitchFamily="34" charset="-122"/>
              <a:ea typeface="微软雅黑" panose="020B0503020204020204" pitchFamily="34" charset="-122"/>
            </a:endParaRPr>
          </a:p>
        </p:txBody>
      </p:sp>
      <p:graphicFrame>
        <p:nvGraphicFramePr>
          <p:cNvPr id="6" name="图表 5"/>
          <p:cNvGraphicFramePr>
            <a:graphicFrameLocks/>
          </p:cNvGraphicFramePr>
          <p:nvPr>
            <p:extLst>
              <p:ext uri="{D42A27DB-BD31-4B8C-83A1-F6EECF244321}">
                <p14:modId xmlns:p14="http://schemas.microsoft.com/office/powerpoint/2010/main" xmlns="" val="1414620821"/>
              </p:ext>
            </p:extLst>
          </p:nvPr>
        </p:nvGraphicFramePr>
        <p:xfrm>
          <a:off x="589344" y="2214561"/>
          <a:ext cx="5425694" cy="3886201"/>
        </p:xfrm>
        <a:graphic>
          <a:graphicData uri="http://schemas.openxmlformats.org/drawingml/2006/chart">
            <c:chart xmlns:c="http://schemas.openxmlformats.org/drawingml/2006/chart" xmlns:r="http://schemas.openxmlformats.org/officeDocument/2006/relationships" r:id="rId2"/>
          </a:graphicData>
        </a:graphic>
      </p:graphicFrame>
      <p:sp>
        <p:nvSpPr>
          <p:cNvPr id="7" name="右箭头 6"/>
          <p:cNvSpPr/>
          <p:nvPr/>
        </p:nvSpPr>
        <p:spPr>
          <a:xfrm rot="19907903">
            <a:off x="2646753" y="3295522"/>
            <a:ext cx="1051820" cy="418202"/>
          </a:xfrm>
          <a:prstGeom prst="rightArrow">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rot="19863008">
            <a:off x="2610367" y="3071812"/>
            <a:ext cx="885825" cy="369332"/>
          </a:xfrm>
          <a:prstGeom prst="rect">
            <a:avLst/>
          </a:prstGeom>
          <a:noFill/>
        </p:spPr>
        <p:txBody>
          <a:bodyPr wrap="square" rtlCol="0">
            <a:spAutoFit/>
          </a:bodyPr>
          <a:lstStyle/>
          <a:p>
            <a:r>
              <a:rPr lang="en-US" altLang="zh-CN" dirty="0" smtClean="0">
                <a:solidFill>
                  <a:schemeClr val="tx2">
                    <a:lumMod val="75000"/>
                  </a:schemeClr>
                </a:solidFill>
              </a:rPr>
              <a:t>166%</a:t>
            </a:r>
            <a:endParaRPr lang="zh-CN" altLang="en-US" dirty="0">
              <a:solidFill>
                <a:schemeClr val="tx2">
                  <a:lumMod val="75000"/>
                </a:schemeClr>
              </a:solidFill>
            </a:endParaRPr>
          </a:p>
        </p:txBody>
      </p:sp>
      <p:graphicFrame>
        <p:nvGraphicFramePr>
          <p:cNvPr id="9" name="图表 8"/>
          <p:cNvGraphicFramePr/>
          <p:nvPr>
            <p:extLst>
              <p:ext uri="{D42A27DB-BD31-4B8C-83A1-F6EECF244321}">
                <p14:modId xmlns:p14="http://schemas.microsoft.com/office/powerpoint/2010/main" xmlns="" val="2547116059"/>
              </p:ext>
            </p:extLst>
          </p:nvPr>
        </p:nvGraphicFramePr>
        <p:xfrm>
          <a:off x="6458268" y="1640879"/>
          <a:ext cx="5171440" cy="4635243"/>
        </p:xfrm>
        <a:graphic>
          <a:graphicData uri="http://schemas.openxmlformats.org/drawingml/2006/chart">
            <c:chart xmlns:c="http://schemas.openxmlformats.org/drawingml/2006/chart" xmlns:r="http://schemas.openxmlformats.org/officeDocument/2006/relationships" r:id="rId3"/>
          </a:graphicData>
        </a:graphic>
      </p:graphicFrame>
      <p:sp>
        <p:nvSpPr>
          <p:cNvPr id="10" name="文本框 9"/>
          <p:cNvSpPr txBox="1"/>
          <p:nvPr/>
        </p:nvSpPr>
        <p:spPr>
          <a:xfrm>
            <a:off x="3387144" y="180304"/>
            <a:ext cx="5656844" cy="584775"/>
          </a:xfrm>
          <a:prstGeom prst="rect">
            <a:avLst/>
          </a:prstGeom>
          <a:noFill/>
        </p:spPr>
        <p:txBody>
          <a:bodyPr wrap="square" rtlCol="0">
            <a:spAutoFit/>
          </a:bodyPr>
          <a:lstStyle/>
          <a:p>
            <a:pPr algn="dist"/>
            <a:r>
              <a:rPr lang="zh-CN" altLang="en-US" sz="3200" dirty="0">
                <a:latin typeface="微软雅黑" panose="020B0503020204020204" pitchFamily="34" charset="-122"/>
                <a:ea typeface="微软雅黑" panose="020B0503020204020204" pitchFamily="34" charset="-122"/>
              </a:rPr>
              <a:t>临</a:t>
            </a:r>
            <a:r>
              <a:rPr lang="zh-CN" altLang="en-US" sz="3200" dirty="0" smtClean="0">
                <a:latin typeface="微软雅黑" panose="020B0503020204020204" pitchFamily="34" charset="-122"/>
                <a:ea typeface="微软雅黑" panose="020B0503020204020204" pitchFamily="34" charset="-122"/>
              </a:rPr>
              <a:t>安电子商务发展成效</a:t>
            </a:r>
            <a:endParaRPr lang="zh-CN" altLang="en-US" sz="3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5000022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等腰三角形 2"/>
          <p:cNvSpPr/>
          <p:nvPr/>
        </p:nvSpPr>
        <p:spPr>
          <a:xfrm flipV="1">
            <a:off x="446469" y="1326559"/>
            <a:ext cx="329819" cy="287924"/>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76288" y="1285855"/>
            <a:ext cx="4161717" cy="369332"/>
          </a:xfrm>
          <a:prstGeom prst="rect">
            <a:avLst/>
          </a:prstGeom>
        </p:spPr>
        <p:txBody>
          <a:bodyPr wrap="none">
            <a:spAutoFit/>
          </a:bodyPr>
          <a:lstStyle/>
          <a:p>
            <a:r>
              <a:rPr lang="zh-CN" altLang="zh-CN" b="1" dirty="0">
                <a:latin typeface="微软雅黑" panose="020B0503020204020204" pitchFamily="34" charset="-122"/>
                <a:ea typeface="微软雅黑" panose="020B0503020204020204" pitchFamily="34" charset="-122"/>
              </a:rPr>
              <a:t>农村消费结构调整 ，农民文化生活改善</a:t>
            </a:r>
            <a:endParaRPr lang="zh-CN" altLang="en-US" b="1" dirty="0">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2"/>
          <a:stretch>
            <a:fillRect/>
          </a:stretch>
        </p:blipFill>
        <p:spPr>
          <a:xfrm>
            <a:off x="7631431" y="1214415"/>
            <a:ext cx="3331843" cy="2150553"/>
          </a:xfrm>
          <a:prstGeom prst="rect">
            <a:avLst/>
          </a:prstGeom>
        </p:spPr>
      </p:pic>
      <p:pic>
        <p:nvPicPr>
          <p:cNvPr id="7" name="图片 6"/>
          <p:cNvPicPr>
            <a:picLocks noChangeAspect="1"/>
          </p:cNvPicPr>
          <p:nvPr/>
        </p:nvPicPr>
        <p:blipFill>
          <a:blip r:embed="rId3"/>
          <a:stretch>
            <a:fillRect/>
          </a:stretch>
        </p:blipFill>
        <p:spPr>
          <a:xfrm>
            <a:off x="7645895" y="4000500"/>
            <a:ext cx="3302915" cy="2414586"/>
          </a:xfrm>
          <a:prstGeom prst="rect">
            <a:avLst/>
          </a:prstGeom>
        </p:spPr>
      </p:pic>
      <p:sp>
        <p:nvSpPr>
          <p:cNvPr id="8" name="文本框 7"/>
          <p:cNvSpPr txBox="1"/>
          <p:nvPr/>
        </p:nvSpPr>
        <p:spPr>
          <a:xfrm>
            <a:off x="7798471" y="3498068"/>
            <a:ext cx="2997763" cy="369332"/>
          </a:xfrm>
          <a:prstGeom prst="rect">
            <a:avLst/>
          </a:prstGeom>
          <a:solidFill>
            <a:schemeClr val="bg1">
              <a:lumMod val="95000"/>
            </a:schemeClr>
          </a:solidFill>
        </p:spPr>
        <p:txBody>
          <a:bodyPr wrap="square" rtlCol="0">
            <a:spAutoFit/>
          </a:bodyPr>
          <a:lstStyle/>
          <a:p>
            <a:pPr algn="dist"/>
            <a:r>
              <a:rPr lang="zh-CN" altLang="en-US" dirty="0">
                <a:latin typeface="微软雅黑" panose="020B0503020204020204" pitchFamily="34" charset="-122"/>
                <a:ea typeface="微软雅黑" panose="020B0503020204020204" pitchFamily="34" charset="-122"/>
              </a:rPr>
              <a:t>麻将</a:t>
            </a:r>
            <a:r>
              <a:rPr lang="zh-CN" altLang="en-US" dirty="0" smtClean="0">
                <a:latin typeface="微软雅黑" panose="020B0503020204020204" pitchFamily="34" charset="-122"/>
                <a:ea typeface="微软雅黑" panose="020B0503020204020204" pitchFamily="34" charset="-122"/>
              </a:rPr>
              <a:t>声变键盘声</a:t>
            </a:r>
            <a:endParaRPr lang="zh-CN" altLang="en-US" dirty="0">
              <a:latin typeface="微软雅黑" panose="020B0503020204020204" pitchFamily="34" charset="-122"/>
              <a:ea typeface="微软雅黑" panose="020B0503020204020204" pitchFamily="34" charset="-122"/>
            </a:endParaRPr>
          </a:p>
        </p:txBody>
      </p:sp>
      <p:sp>
        <p:nvSpPr>
          <p:cNvPr id="5" name="文本框 4"/>
          <p:cNvSpPr txBox="1"/>
          <p:nvPr/>
        </p:nvSpPr>
        <p:spPr>
          <a:xfrm>
            <a:off x="776288" y="5705739"/>
            <a:ext cx="5897467" cy="1054135"/>
          </a:xfrm>
          <a:prstGeom prst="rect">
            <a:avLst/>
          </a:prstGeom>
          <a:noFill/>
        </p:spPr>
        <p:txBody>
          <a:bodyPr wrap="square" rtlCol="0">
            <a:spAutoFit/>
          </a:bodyPr>
          <a:lstStyle/>
          <a:p>
            <a:pPr>
              <a:lnSpc>
                <a:spcPts val="2500"/>
              </a:lnSpc>
            </a:pPr>
            <a:r>
              <a:rPr lang="zh-CN" altLang="en-US" sz="1600" dirty="0" smtClean="0">
                <a:latin typeface="微软雅黑" panose="020B0503020204020204" pitchFamily="34" charset="-122"/>
                <a:ea typeface="微软雅黑" panose="020B0503020204020204" pitchFamily="34" charset="-122"/>
              </a:rPr>
              <a:t>据阿里研究院发布的</a:t>
            </a:r>
            <a:r>
              <a:rPr lang="en-US" altLang="zh-CN" sz="1600" dirty="0" smtClean="0">
                <a:latin typeface="微软雅黑" panose="020B0503020204020204" pitchFamily="34" charset="-122"/>
                <a:ea typeface="微软雅黑" panose="020B0503020204020204" pitchFamily="34" charset="-122"/>
              </a:rPr>
              <a:t>AEDI</a:t>
            </a:r>
            <a:r>
              <a:rPr lang="zh-CN" altLang="en-US" sz="1600" dirty="0" smtClean="0">
                <a:latin typeface="微软雅黑" panose="020B0503020204020204" pitchFamily="34" charset="-122"/>
                <a:ea typeface="微软雅黑" panose="020B0503020204020204" pitchFamily="34" charset="-122"/>
              </a:rPr>
              <a:t>指数，</a:t>
            </a:r>
            <a:r>
              <a:rPr lang="en-US" altLang="zh-CN" sz="1600" dirty="0" smtClean="0">
                <a:latin typeface="微软雅黑" panose="020B0503020204020204" pitchFamily="34" charset="-122"/>
                <a:ea typeface="微软雅黑" panose="020B0503020204020204" pitchFamily="34" charset="-122"/>
              </a:rPr>
              <a:t>2014</a:t>
            </a:r>
            <a:r>
              <a:rPr lang="zh-CN" altLang="en-US" sz="1600" dirty="0" smtClean="0">
                <a:latin typeface="微软雅黑" panose="020B0503020204020204" pitchFamily="34" charset="-122"/>
                <a:ea typeface="微软雅黑" panose="020B0503020204020204" pitchFamily="34" charset="-122"/>
              </a:rPr>
              <a:t>年度</a:t>
            </a:r>
            <a:r>
              <a:rPr lang="zh-CN" altLang="en-US" sz="1600" dirty="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临安电子商务发展指数为：</a:t>
            </a:r>
            <a:r>
              <a:rPr lang="en-US" altLang="zh-CN" sz="1600" dirty="0" smtClean="0">
                <a:latin typeface="微软雅黑" panose="020B0503020204020204" pitchFamily="34" charset="-122"/>
                <a:ea typeface="微软雅黑" panose="020B0503020204020204" pitchFamily="34" charset="-122"/>
              </a:rPr>
              <a:t>8.786</a:t>
            </a:r>
            <a:r>
              <a:rPr lang="zh-CN" altLang="en-US" sz="1600" dirty="0" smtClean="0">
                <a:latin typeface="微软雅黑" panose="020B0503020204020204" pitchFamily="34" charset="-122"/>
                <a:ea typeface="微软雅黑" panose="020B0503020204020204" pitchFamily="34" charset="-122"/>
              </a:rPr>
              <a:t>，位于省内第</a:t>
            </a:r>
            <a:r>
              <a:rPr lang="en-US" altLang="zh-CN" sz="1600" dirty="0" smtClean="0">
                <a:latin typeface="微软雅黑" panose="020B0503020204020204" pitchFamily="34" charset="-122"/>
                <a:ea typeface="微软雅黑" panose="020B0503020204020204" pitchFamily="34" charset="-122"/>
              </a:rPr>
              <a:t>26</a:t>
            </a:r>
            <a:r>
              <a:rPr lang="zh-CN" altLang="en-US" sz="1600" dirty="0" smtClean="0">
                <a:latin typeface="微软雅黑" panose="020B0503020204020204" pitchFamily="34" charset="-122"/>
                <a:ea typeface="微软雅黑" panose="020B0503020204020204" pitchFamily="34" charset="-122"/>
              </a:rPr>
              <a:t>名，全国</a:t>
            </a:r>
            <a:r>
              <a:rPr lang="en-US" altLang="zh-CN" sz="1600" dirty="0" smtClean="0">
                <a:latin typeface="微软雅黑" panose="020B0503020204020204" pitchFamily="34" charset="-122"/>
                <a:ea typeface="微软雅黑" panose="020B0503020204020204" pitchFamily="34" charset="-122"/>
              </a:rPr>
              <a:t>46</a:t>
            </a:r>
            <a:r>
              <a:rPr lang="zh-CN" altLang="en-US" sz="1600" dirty="0" smtClean="0">
                <a:latin typeface="微软雅黑" panose="020B0503020204020204" pitchFamily="34" charset="-122"/>
                <a:ea typeface="微软雅黑" panose="020B0503020204020204" pitchFamily="34" charset="-122"/>
              </a:rPr>
              <a:t>名</a:t>
            </a:r>
            <a:endParaRPr lang="en-US" altLang="zh-CN" sz="1600" dirty="0" smtClean="0">
              <a:latin typeface="微软雅黑" panose="020B0503020204020204" pitchFamily="34" charset="-122"/>
              <a:ea typeface="微软雅黑" panose="020B0503020204020204" pitchFamily="34" charset="-122"/>
            </a:endParaRPr>
          </a:p>
          <a:p>
            <a:pPr>
              <a:lnSpc>
                <a:spcPts val="2500"/>
              </a:lnSpc>
            </a:pPr>
            <a:r>
              <a:rPr lang="zh-CN" altLang="en-US" sz="1600" dirty="0">
                <a:latin typeface="微软雅黑" panose="020B0503020204020204" pitchFamily="34" charset="-122"/>
                <a:ea typeface="微软雅黑" panose="020B0503020204020204" pitchFamily="34" charset="-122"/>
              </a:rPr>
              <a:t>网</a:t>
            </a:r>
            <a:r>
              <a:rPr lang="zh-CN" altLang="en-US" sz="1600" dirty="0" smtClean="0">
                <a:latin typeface="微软雅黑" panose="020B0503020204020204" pitchFamily="34" charset="-122"/>
                <a:ea typeface="微软雅黑" panose="020B0503020204020204" pitchFamily="34" charset="-122"/>
              </a:rPr>
              <a:t>商指数：</a:t>
            </a:r>
            <a:r>
              <a:rPr lang="en-US" altLang="zh-CN" sz="1600" dirty="0" smtClean="0">
                <a:latin typeface="微软雅黑" panose="020B0503020204020204" pitchFamily="34" charset="-122"/>
                <a:ea typeface="微软雅黑" panose="020B0503020204020204" pitchFamily="34" charset="-122"/>
              </a:rPr>
              <a:t>6.094    </a:t>
            </a:r>
            <a:r>
              <a:rPr lang="zh-CN" altLang="en-US" sz="1600" dirty="0" smtClean="0">
                <a:solidFill>
                  <a:srgbClr val="C00000"/>
                </a:solidFill>
                <a:latin typeface="微软雅黑" panose="020B0503020204020204" pitchFamily="34" charset="-122"/>
                <a:ea typeface="微软雅黑" panose="020B0503020204020204" pitchFamily="34" charset="-122"/>
              </a:rPr>
              <a:t>网购指数：</a:t>
            </a:r>
            <a:r>
              <a:rPr lang="en-US" altLang="zh-CN" sz="1600" dirty="0" smtClean="0">
                <a:solidFill>
                  <a:srgbClr val="C00000"/>
                </a:solidFill>
                <a:latin typeface="微软雅黑" panose="020B0503020204020204" pitchFamily="34" charset="-122"/>
                <a:ea typeface="微软雅黑" panose="020B0503020204020204" pitchFamily="34" charset="-122"/>
              </a:rPr>
              <a:t>11.479</a:t>
            </a:r>
            <a:r>
              <a:rPr lang="zh-CN" altLang="en-US" sz="1600" dirty="0" smtClean="0">
                <a:solidFill>
                  <a:srgbClr val="C00000"/>
                </a:solidFill>
                <a:latin typeface="微软雅黑" panose="020B0503020204020204" pitchFamily="34" charset="-122"/>
                <a:ea typeface="微软雅黑" panose="020B0503020204020204" pitchFamily="34" charset="-122"/>
              </a:rPr>
              <a:t>（杭州地区首位）</a:t>
            </a:r>
            <a:endParaRPr lang="zh-CN" altLang="en-US" sz="1600" dirty="0">
              <a:solidFill>
                <a:srgbClr val="C00000"/>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3387144" y="180304"/>
            <a:ext cx="5656844" cy="584775"/>
          </a:xfrm>
          <a:prstGeom prst="rect">
            <a:avLst/>
          </a:prstGeom>
          <a:noFill/>
        </p:spPr>
        <p:txBody>
          <a:bodyPr wrap="square" rtlCol="0">
            <a:spAutoFit/>
          </a:bodyPr>
          <a:lstStyle/>
          <a:p>
            <a:pPr algn="dist"/>
            <a:r>
              <a:rPr lang="zh-CN" altLang="en-US" sz="3200" dirty="0">
                <a:latin typeface="微软雅黑" panose="020B0503020204020204" pitchFamily="34" charset="-122"/>
                <a:ea typeface="微软雅黑" panose="020B0503020204020204" pitchFamily="34" charset="-122"/>
              </a:rPr>
              <a:t>临</a:t>
            </a:r>
            <a:r>
              <a:rPr lang="zh-CN" altLang="en-US" sz="3200" dirty="0" smtClean="0">
                <a:latin typeface="微软雅黑" panose="020B0503020204020204" pitchFamily="34" charset="-122"/>
                <a:ea typeface="微软雅黑" panose="020B0503020204020204" pitchFamily="34" charset="-122"/>
              </a:rPr>
              <a:t>安电子商务发展成效</a:t>
            </a:r>
            <a:endParaRPr lang="zh-CN" altLang="en-US" sz="3200" dirty="0">
              <a:latin typeface="微软雅黑" panose="020B0503020204020204" pitchFamily="34" charset="-122"/>
              <a:ea typeface="微软雅黑" panose="020B0503020204020204" pitchFamily="34" charset="-122"/>
            </a:endParaRPr>
          </a:p>
        </p:txBody>
      </p:sp>
      <p:graphicFrame>
        <p:nvGraphicFramePr>
          <p:cNvPr id="13" name="图表 12"/>
          <p:cNvGraphicFramePr/>
          <p:nvPr>
            <p:extLst>
              <p:ext uri="{D42A27DB-BD31-4B8C-83A1-F6EECF244321}">
                <p14:modId xmlns:p14="http://schemas.microsoft.com/office/powerpoint/2010/main" xmlns="" val="3402565134"/>
              </p:ext>
            </p:extLst>
          </p:nvPr>
        </p:nvGraphicFramePr>
        <p:xfrm>
          <a:off x="776287" y="1959780"/>
          <a:ext cx="5788285" cy="363580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7881137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等腰三角形 3"/>
          <p:cNvSpPr/>
          <p:nvPr/>
        </p:nvSpPr>
        <p:spPr>
          <a:xfrm flipV="1">
            <a:off x="446469" y="1326559"/>
            <a:ext cx="329819" cy="287924"/>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76288" y="1285855"/>
            <a:ext cx="3877985" cy="369332"/>
          </a:xfrm>
          <a:prstGeom prst="rect">
            <a:avLst/>
          </a:prstGeom>
        </p:spPr>
        <p:txBody>
          <a:bodyPr wrap="none">
            <a:spAutoFit/>
          </a:bodyPr>
          <a:lstStyle/>
          <a:p>
            <a:r>
              <a:rPr lang="zh-CN" altLang="zh-CN" b="1" dirty="0" smtClean="0">
                <a:effectLst/>
                <a:ea typeface="微软雅黑" panose="020B0503020204020204" pitchFamily="34" charset="-122"/>
                <a:cs typeface="Times New Roman" panose="02020603050405020304" pitchFamily="18" charset="0"/>
              </a:rPr>
              <a:t>细化分工，助力</a:t>
            </a:r>
            <a:r>
              <a:rPr lang="zh-CN" altLang="en-US" b="1" dirty="0" smtClean="0">
                <a:effectLst/>
                <a:ea typeface="微软雅黑" panose="020B0503020204020204" pitchFamily="34" charset="-122"/>
                <a:cs typeface="Times New Roman" panose="02020603050405020304" pitchFamily="18" charset="0"/>
              </a:rPr>
              <a:t>农业特色</a:t>
            </a:r>
            <a:r>
              <a:rPr lang="zh-CN" altLang="zh-CN" b="1" dirty="0" smtClean="0">
                <a:effectLst/>
                <a:ea typeface="微软雅黑" panose="020B0503020204020204" pitchFamily="34" charset="-122"/>
                <a:cs typeface="Times New Roman" panose="02020603050405020304" pitchFamily="18" charset="0"/>
              </a:rPr>
              <a:t>产业链升级</a:t>
            </a:r>
            <a:endParaRPr lang="zh-CN" altLang="en-US" b="1" dirty="0"/>
          </a:p>
        </p:txBody>
      </p:sp>
      <p:sp>
        <p:nvSpPr>
          <p:cNvPr id="49" name="矩形 48"/>
          <p:cNvSpPr/>
          <p:nvPr/>
        </p:nvSpPr>
        <p:spPr>
          <a:xfrm>
            <a:off x="1679132" y="3693286"/>
            <a:ext cx="905793"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种植</a:t>
            </a:r>
            <a:endParaRPr lang="zh-CN" altLang="en-US" dirty="0">
              <a:latin typeface="微软雅黑" panose="020B0503020204020204" pitchFamily="34" charset="-122"/>
              <a:ea typeface="微软雅黑" panose="020B0503020204020204" pitchFamily="34" charset="-122"/>
            </a:endParaRPr>
          </a:p>
        </p:txBody>
      </p:sp>
      <p:sp>
        <p:nvSpPr>
          <p:cNvPr id="50" name="矩形 49"/>
          <p:cNvSpPr/>
          <p:nvPr/>
        </p:nvSpPr>
        <p:spPr>
          <a:xfrm>
            <a:off x="2815667" y="3696693"/>
            <a:ext cx="905793"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采收</a:t>
            </a:r>
            <a:endParaRPr lang="zh-CN" altLang="en-US" dirty="0">
              <a:latin typeface="微软雅黑" panose="020B0503020204020204" pitchFamily="34" charset="-122"/>
              <a:ea typeface="微软雅黑" panose="020B0503020204020204" pitchFamily="34" charset="-122"/>
            </a:endParaRPr>
          </a:p>
        </p:txBody>
      </p:sp>
      <p:sp>
        <p:nvSpPr>
          <p:cNvPr id="51" name="矩形 50"/>
          <p:cNvSpPr/>
          <p:nvPr/>
        </p:nvSpPr>
        <p:spPr>
          <a:xfrm>
            <a:off x="3922268" y="4045573"/>
            <a:ext cx="905793"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分级</a:t>
            </a:r>
            <a:endParaRPr lang="zh-CN" altLang="en-US" dirty="0">
              <a:latin typeface="微软雅黑" panose="020B0503020204020204" pitchFamily="34" charset="-122"/>
              <a:ea typeface="微软雅黑" panose="020B0503020204020204" pitchFamily="34" charset="-122"/>
            </a:endParaRPr>
          </a:p>
        </p:txBody>
      </p:sp>
      <p:sp>
        <p:nvSpPr>
          <p:cNvPr id="52" name="矩形 51"/>
          <p:cNvSpPr/>
          <p:nvPr/>
        </p:nvSpPr>
        <p:spPr>
          <a:xfrm>
            <a:off x="4487444" y="2110126"/>
            <a:ext cx="1209638"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质量监控</a:t>
            </a:r>
            <a:endParaRPr lang="zh-CN" altLang="en-US" dirty="0">
              <a:latin typeface="微软雅黑" panose="020B0503020204020204" pitchFamily="34" charset="-122"/>
              <a:ea typeface="微软雅黑" panose="020B0503020204020204" pitchFamily="34" charset="-122"/>
            </a:endParaRPr>
          </a:p>
        </p:txBody>
      </p:sp>
      <p:sp>
        <p:nvSpPr>
          <p:cNvPr id="53" name="矩形 52"/>
          <p:cNvSpPr/>
          <p:nvPr/>
        </p:nvSpPr>
        <p:spPr>
          <a:xfrm>
            <a:off x="6117687" y="3267280"/>
            <a:ext cx="905793"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筛选</a:t>
            </a:r>
            <a:endParaRPr lang="zh-CN" altLang="en-US" dirty="0">
              <a:latin typeface="微软雅黑" panose="020B0503020204020204" pitchFamily="34" charset="-122"/>
              <a:ea typeface="微软雅黑" panose="020B0503020204020204" pitchFamily="34" charset="-122"/>
            </a:endParaRPr>
          </a:p>
        </p:txBody>
      </p:sp>
      <p:sp>
        <p:nvSpPr>
          <p:cNvPr id="54" name="矩形 53"/>
          <p:cNvSpPr/>
          <p:nvPr/>
        </p:nvSpPr>
        <p:spPr>
          <a:xfrm>
            <a:off x="4984242" y="3694989"/>
            <a:ext cx="905793"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加工</a:t>
            </a:r>
            <a:endParaRPr lang="zh-CN" altLang="en-US" dirty="0">
              <a:latin typeface="微软雅黑" panose="020B0503020204020204" pitchFamily="34" charset="-122"/>
              <a:ea typeface="微软雅黑" panose="020B0503020204020204" pitchFamily="34" charset="-122"/>
            </a:endParaRPr>
          </a:p>
        </p:txBody>
      </p:sp>
      <p:sp>
        <p:nvSpPr>
          <p:cNvPr id="55" name="矩形 54"/>
          <p:cNvSpPr/>
          <p:nvPr/>
        </p:nvSpPr>
        <p:spPr>
          <a:xfrm>
            <a:off x="3922268" y="3267280"/>
            <a:ext cx="905793"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收购</a:t>
            </a:r>
            <a:endParaRPr lang="zh-CN" altLang="en-US" dirty="0">
              <a:latin typeface="微软雅黑" panose="020B0503020204020204" pitchFamily="34" charset="-122"/>
              <a:ea typeface="微软雅黑" panose="020B0503020204020204" pitchFamily="34" charset="-122"/>
            </a:endParaRPr>
          </a:p>
        </p:txBody>
      </p:sp>
      <p:sp>
        <p:nvSpPr>
          <p:cNvPr id="56" name="矩形 55"/>
          <p:cNvSpPr/>
          <p:nvPr/>
        </p:nvSpPr>
        <p:spPr>
          <a:xfrm>
            <a:off x="6526032" y="2110126"/>
            <a:ext cx="1344526"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区域公用        品牌推广</a:t>
            </a:r>
            <a:endParaRPr lang="zh-CN" altLang="en-US" dirty="0">
              <a:latin typeface="微软雅黑" panose="020B0503020204020204" pitchFamily="34" charset="-122"/>
              <a:ea typeface="微软雅黑" panose="020B0503020204020204" pitchFamily="34" charset="-122"/>
            </a:endParaRPr>
          </a:p>
        </p:txBody>
      </p:sp>
      <p:sp>
        <p:nvSpPr>
          <p:cNvPr id="57" name="矩形 56"/>
          <p:cNvSpPr/>
          <p:nvPr/>
        </p:nvSpPr>
        <p:spPr>
          <a:xfrm>
            <a:off x="6117687" y="4060754"/>
            <a:ext cx="905793"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包装</a:t>
            </a:r>
            <a:endParaRPr lang="zh-CN" altLang="en-US" dirty="0">
              <a:latin typeface="微软雅黑" panose="020B0503020204020204" pitchFamily="34" charset="-122"/>
              <a:ea typeface="微软雅黑" panose="020B0503020204020204" pitchFamily="34" charset="-122"/>
            </a:endParaRPr>
          </a:p>
        </p:txBody>
      </p:sp>
      <p:sp>
        <p:nvSpPr>
          <p:cNvPr id="58" name="矩形 57"/>
          <p:cNvSpPr/>
          <p:nvPr/>
        </p:nvSpPr>
        <p:spPr>
          <a:xfrm>
            <a:off x="8516965" y="3688151"/>
            <a:ext cx="905793"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a:latin typeface="微软雅黑" panose="020B0503020204020204" pitchFamily="34" charset="-122"/>
                <a:ea typeface="微软雅黑" panose="020B0503020204020204" pitchFamily="34" charset="-122"/>
              </a:rPr>
              <a:t>销售</a:t>
            </a:r>
          </a:p>
        </p:txBody>
      </p:sp>
      <p:sp>
        <p:nvSpPr>
          <p:cNvPr id="59" name="矩形 58"/>
          <p:cNvSpPr/>
          <p:nvPr/>
        </p:nvSpPr>
        <p:spPr>
          <a:xfrm>
            <a:off x="9713717" y="3688151"/>
            <a:ext cx="905793"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仓储</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物流</a:t>
            </a:r>
            <a:endParaRPr lang="zh-CN" altLang="en-US" dirty="0">
              <a:latin typeface="微软雅黑" panose="020B0503020204020204" pitchFamily="34" charset="-122"/>
              <a:ea typeface="微软雅黑" panose="020B0503020204020204" pitchFamily="34" charset="-122"/>
            </a:endParaRPr>
          </a:p>
        </p:txBody>
      </p:sp>
      <p:cxnSp>
        <p:nvCxnSpPr>
          <p:cNvPr id="60" name="直接箭头连接符 59"/>
          <p:cNvCxnSpPr>
            <a:stCxn id="49" idx="3"/>
            <a:endCxn id="50" idx="1"/>
          </p:cNvCxnSpPr>
          <p:nvPr/>
        </p:nvCxnSpPr>
        <p:spPr>
          <a:xfrm>
            <a:off x="2584925" y="3981318"/>
            <a:ext cx="230742" cy="34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直接箭头连接符 60"/>
          <p:cNvCxnSpPr/>
          <p:nvPr/>
        </p:nvCxnSpPr>
        <p:spPr>
          <a:xfrm flipV="1">
            <a:off x="3702464" y="3960882"/>
            <a:ext cx="219804" cy="39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直接箭头连接符 61"/>
          <p:cNvCxnSpPr/>
          <p:nvPr/>
        </p:nvCxnSpPr>
        <p:spPr>
          <a:xfrm>
            <a:off x="4799267" y="3960882"/>
            <a:ext cx="230742" cy="34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3" name="加号 62"/>
          <p:cNvSpPr/>
          <p:nvPr/>
        </p:nvSpPr>
        <p:spPr>
          <a:xfrm>
            <a:off x="4195144" y="3844730"/>
            <a:ext cx="360040" cy="216024"/>
          </a:xfrm>
          <a:prstGeom prst="mathPlus">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cxnSp>
        <p:nvCxnSpPr>
          <p:cNvPr id="64" name="直接箭头连接符 63"/>
          <p:cNvCxnSpPr/>
          <p:nvPr/>
        </p:nvCxnSpPr>
        <p:spPr>
          <a:xfrm flipV="1">
            <a:off x="5921292" y="3955747"/>
            <a:ext cx="219804" cy="39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直接箭头连接符 64"/>
          <p:cNvCxnSpPr/>
          <p:nvPr/>
        </p:nvCxnSpPr>
        <p:spPr>
          <a:xfrm>
            <a:off x="7018095" y="3955747"/>
            <a:ext cx="230742" cy="34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6" name="加号 65"/>
          <p:cNvSpPr/>
          <p:nvPr/>
        </p:nvSpPr>
        <p:spPr>
          <a:xfrm>
            <a:off x="6413972" y="3839595"/>
            <a:ext cx="360040" cy="216024"/>
          </a:xfrm>
          <a:prstGeom prst="mathPlus">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cxnSp>
        <p:nvCxnSpPr>
          <p:cNvPr id="67" name="直接箭头连接符 66"/>
          <p:cNvCxnSpPr>
            <a:stCxn id="58" idx="3"/>
            <a:endCxn id="59" idx="1"/>
          </p:cNvCxnSpPr>
          <p:nvPr/>
        </p:nvCxnSpPr>
        <p:spPr>
          <a:xfrm>
            <a:off x="9422758" y="3976183"/>
            <a:ext cx="29095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8" name="矩形 67"/>
          <p:cNvSpPr/>
          <p:nvPr/>
        </p:nvSpPr>
        <p:spPr>
          <a:xfrm>
            <a:off x="7248837" y="3694989"/>
            <a:ext cx="905793" cy="5760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推广</a:t>
            </a:r>
            <a:endParaRPr lang="zh-CN" altLang="en-US" dirty="0">
              <a:latin typeface="微软雅黑" panose="020B0503020204020204" pitchFamily="34" charset="-122"/>
              <a:ea typeface="微软雅黑" panose="020B0503020204020204" pitchFamily="34" charset="-122"/>
            </a:endParaRPr>
          </a:p>
        </p:txBody>
      </p:sp>
      <p:cxnSp>
        <p:nvCxnSpPr>
          <p:cNvPr id="69" name="直接箭头连接符 68"/>
          <p:cNvCxnSpPr>
            <a:stCxn id="68" idx="3"/>
            <a:endCxn id="58" idx="1"/>
          </p:cNvCxnSpPr>
          <p:nvPr/>
        </p:nvCxnSpPr>
        <p:spPr>
          <a:xfrm flipV="1">
            <a:off x="8154630" y="3976183"/>
            <a:ext cx="362335" cy="68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0" name="左大括号 69"/>
          <p:cNvSpPr/>
          <p:nvPr/>
        </p:nvSpPr>
        <p:spPr>
          <a:xfrm rot="5400000">
            <a:off x="5808475" y="-882910"/>
            <a:ext cx="454282" cy="7848873"/>
          </a:xfrm>
          <a:prstGeom prst="leftBrace">
            <a:avLst>
              <a:gd name="adj1" fmla="val 8333"/>
              <a:gd name="adj2" fmla="val 4852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1" name="加号 70"/>
          <p:cNvSpPr/>
          <p:nvPr/>
        </p:nvSpPr>
        <p:spPr>
          <a:xfrm>
            <a:off x="5890035" y="2161208"/>
            <a:ext cx="445568" cy="396044"/>
          </a:xfrm>
          <a:prstGeom prst="mathPlus">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2" name="圆角矩形 71"/>
          <p:cNvSpPr/>
          <p:nvPr/>
        </p:nvSpPr>
        <p:spPr>
          <a:xfrm>
            <a:off x="5342656" y="1062017"/>
            <a:ext cx="1550062" cy="586116"/>
          </a:xfrm>
          <a:prstGeom prst="roundRect">
            <a:avLst/>
          </a:prstGeom>
          <a:ln>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政府</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协会</a:t>
            </a:r>
            <a:endParaRPr lang="zh-CN" altLang="en-US" dirty="0">
              <a:latin typeface="微软雅黑" panose="020B0503020204020204" pitchFamily="34" charset="-122"/>
              <a:ea typeface="微软雅黑" panose="020B0503020204020204" pitchFamily="34" charset="-122"/>
            </a:endParaRPr>
          </a:p>
        </p:txBody>
      </p:sp>
      <p:sp>
        <p:nvSpPr>
          <p:cNvPr id="73" name="圆角矩形 72"/>
          <p:cNvSpPr/>
          <p:nvPr/>
        </p:nvSpPr>
        <p:spPr>
          <a:xfrm>
            <a:off x="1679132" y="4985420"/>
            <a:ext cx="775031" cy="586116"/>
          </a:xfrm>
          <a:prstGeom prst="roundRect">
            <a:avLst/>
          </a:prstGeom>
          <a:ln>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农户</a:t>
            </a:r>
            <a:endParaRPr lang="zh-CN" altLang="en-US" dirty="0">
              <a:latin typeface="微软雅黑" panose="020B0503020204020204" pitchFamily="34" charset="-122"/>
              <a:ea typeface="微软雅黑" panose="020B0503020204020204" pitchFamily="34" charset="-122"/>
            </a:endParaRPr>
          </a:p>
        </p:txBody>
      </p:sp>
      <p:sp>
        <p:nvSpPr>
          <p:cNvPr id="74" name="圆角矩形 73"/>
          <p:cNvSpPr/>
          <p:nvPr/>
        </p:nvSpPr>
        <p:spPr>
          <a:xfrm>
            <a:off x="2669450" y="4985420"/>
            <a:ext cx="931319" cy="586116"/>
          </a:xfrm>
          <a:prstGeom prst="roundRect">
            <a:avLst/>
          </a:prstGeom>
          <a:ln>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农民 合作社</a:t>
            </a:r>
            <a:endParaRPr lang="zh-CN" altLang="en-US" dirty="0">
              <a:latin typeface="微软雅黑" panose="020B0503020204020204" pitchFamily="34" charset="-122"/>
              <a:ea typeface="微软雅黑" panose="020B0503020204020204" pitchFamily="34" charset="-122"/>
            </a:endParaRPr>
          </a:p>
        </p:txBody>
      </p:sp>
      <p:sp>
        <p:nvSpPr>
          <p:cNvPr id="75" name="圆角矩形 74"/>
          <p:cNvSpPr/>
          <p:nvPr/>
        </p:nvSpPr>
        <p:spPr>
          <a:xfrm>
            <a:off x="3816056" y="4985420"/>
            <a:ext cx="989535" cy="586116"/>
          </a:xfrm>
          <a:prstGeom prst="roundRect">
            <a:avLst/>
          </a:prstGeom>
          <a:ln>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采购商</a:t>
            </a:r>
            <a:endParaRPr lang="zh-CN" altLang="en-US" dirty="0">
              <a:latin typeface="微软雅黑" panose="020B0503020204020204" pitchFamily="34" charset="-122"/>
              <a:ea typeface="微软雅黑" panose="020B0503020204020204" pitchFamily="34" charset="-122"/>
            </a:endParaRPr>
          </a:p>
        </p:txBody>
      </p:sp>
      <p:sp>
        <p:nvSpPr>
          <p:cNvPr id="76" name="圆角矩形 75"/>
          <p:cNvSpPr/>
          <p:nvPr/>
        </p:nvSpPr>
        <p:spPr>
          <a:xfrm>
            <a:off x="5020878" y="4985420"/>
            <a:ext cx="941578" cy="586116"/>
          </a:xfrm>
          <a:prstGeom prst="roundRect">
            <a:avLst/>
          </a:prstGeom>
          <a:ln>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加工厂</a:t>
            </a:r>
            <a:endParaRPr lang="zh-CN" altLang="en-US" dirty="0">
              <a:latin typeface="微软雅黑" panose="020B0503020204020204" pitchFamily="34" charset="-122"/>
              <a:ea typeface="微软雅黑" panose="020B0503020204020204" pitchFamily="34" charset="-122"/>
            </a:endParaRPr>
          </a:p>
        </p:txBody>
      </p:sp>
      <p:sp>
        <p:nvSpPr>
          <p:cNvPr id="77" name="圆角矩形 76"/>
          <p:cNvSpPr/>
          <p:nvPr/>
        </p:nvSpPr>
        <p:spPr>
          <a:xfrm>
            <a:off x="6138154" y="4985420"/>
            <a:ext cx="941578" cy="586116"/>
          </a:xfrm>
          <a:prstGeom prst="roundRect">
            <a:avLst/>
          </a:prstGeom>
          <a:ln>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a:latin typeface="微软雅黑" panose="020B0503020204020204" pitchFamily="34" charset="-122"/>
                <a:ea typeface="微软雅黑" panose="020B0503020204020204" pitchFamily="34" charset="-122"/>
              </a:rPr>
              <a:t>销售</a:t>
            </a:r>
            <a:r>
              <a:rPr lang="zh-CN" altLang="en-US" dirty="0" smtClean="0">
                <a:latin typeface="微软雅黑" panose="020B0503020204020204" pitchFamily="34" charset="-122"/>
                <a:ea typeface="微软雅黑" panose="020B0503020204020204" pitchFamily="34" charset="-122"/>
              </a:rPr>
              <a:t>商印刷厂</a:t>
            </a:r>
            <a:endParaRPr lang="zh-CN" altLang="en-US" dirty="0">
              <a:latin typeface="微软雅黑" panose="020B0503020204020204" pitchFamily="34" charset="-122"/>
              <a:ea typeface="微软雅黑" panose="020B0503020204020204" pitchFamily="34" charset="-122"/>
            </a:endParaRPr>
          </a:p>
        </p:txBody>
      </p:sp>
      <p:sp>
        <p:nvSpPr>
          <p:cNvPr id="78" name="圆角矩形 77"/>
          <p:cNvSpPr/>
          <p:nvPr/>
        </p:nvSpPr>
        <p:spPr>
          <a:xfrm>
            <a:off x="7334608" y="4985420"/>
            <a:ext cx="941578" cy="586116"/>
          </a:xfrm>
          <a:prstGeom prst="roundRect">
            <a:avLst/>
          </a:prstGeom>
          <a:ln>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网商</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服务商</a:t>
            </a:r>
            <a:endParaRPr lang="zh-CN" altLang="en-US" dirty="0">
              <a:latin typeface="微软雅黑" panose="020B0503020204020204" pitchFamily="34" charset="-122"/>
              <a:ea typeface="微软雅黑" panose="020B0503020204020204" pitchFamily="34" charset="-122"/>
            </a:endParaRPr>
          </a:p>
        </p:txBody>
      </p:sp>
      <p:sp>
        <p:nvSpPr>
          <p:cNvPr id="79" name="圆角矩形 78"/>
          <p:cNvSpPr/>
          <p:nvPr/>
        </p:nvSpPr>
        <p:spPr>
          <a:xfrm>
            <a:off x="8491473" y="4985420"/>
            <a:ext cx="941578" cy="586116"/>
          </a:xfrm>
          <a:prstGeom prst="roundRect">
            <a:avLst/>
          </a:prstGeom>
          <a:ln>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网商</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服务商</a:t>
            </a:r>
            <a:endParaRPr lang="zh-CN" altLang="en-US" dirty="0">
              <a:latin typeface="微软雅黑" panose="020B0503020204020204" pitchFamily="34" charset="-122"/>
              <a:ea typeface="微软雅黑" panose="020B0503020204020204" pitchFamily="34" charset="-122"/>
            </a:endParaRPr>
          </a:p>
        </p:txBody>
      </p:sp>
      <p:sp>
        <p:nvSpPr>
          <p:cNvPr id="80" name="圆角矩形 79"/>
          <p:cNvSpPr/>
          <p:nvPr/>
        </p:nvSpPr>
        <p:spPr>
          <a:xfrm>
            <a:off x="9528004" y="4985420"/>
            <a:ext cx="1061913" cy="586116"/>
          </a:xfrm>
          <a:prstGeom prst="roundRect">
            <a:avLst/>
          </a:prstGeom>
          <a:ln>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物流</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快递</a:t>
            </a:r>
            <a:r>
              <a:rPr lang="zh-CN" altLang="en-US" dirty="0">
                <a:latin typeface="微软雅黑" panose="020B0503020204020204" pitchFamily="34" charset="-122"/>
                <a:ea typeface="微软雅黑" panose="020B0503020204020204" pitchFamily="34" charset="-122"/>
              </a:rPr>
              <a:t>公司</a:t>
            </a:r>
          </a:p>
        </p:txBody>
      </p:sp>
      <p:cxnSp>
        <p:nvCxnSpPr>
          <p:cNvPr id="81" name="直接箭头连接符 80"/>
          <p:cNvCxnSpPr/>
          <p:nvPr/>
        </p:nvCxnSpPr>
        <p:spPr>
          <a:xfrm>
            <a:off x="1967164" y="4348786"/>
            <a:ext cx="0" cy="5026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2" name="直接箭头连接符 81"/>
          <p:cNvCxnSpPr/>
          <p:nvPr/>
        </p:nvCxnSpPr>
        <p:spPr>
          <a:xfrm>
            <a:off x="3263308" y="4347400"/>
            <a:ext cx="0" cy="5026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3" name="直接箭头连接符 82"/>
          <p:cNvCxnSpPr/>
          <p:nvPr/>
        </p:nvCxnSpPr>
        <p:spPr>
          <a:xfrm>
            <a:off x="5423548" y="4347400"/>
            <a:ext cx="0" cy="5026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4" name="直接箭头连接符 83"/>
          <p:cNvCxnSpPr/>
          <p:nvPr/>
        </p:nvCxnSpPr>
        <p:spPr>
          <a:xfrm>
            <a:off x="7727804" y="4347400"/>
            <a:ext cx="0" cy="5026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5" name="直接箭头连接符 84"/>
          <p:cNvCxnSpPr/>
          <p:nvPr/>
        </p:nvCxnSpPr>
        <p:spPr>
          <a:xfrm>
            <a:off x="8951940" y="4347400"/>
            <a:ext cx="0" cy="5026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6" name="直接箭头连接符 85"/>
          <p:cNvCxnSpPr/>
          <p:nvPr/>
        </p:nvCxnSpPr>
        <p:spPr>
          <a:xfrm>
            <a:off x="10104068" y="4347400"/>
            <a:ext cx="0" cy="5026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7" name="直接箭头连接符 86"/>
          <p:cNvCxnSpPr/>
          <p:nvPr/>
        </p:nvCxnSpPr>
        <p:spPr>
          <a:xfrm>
            <a:off x="6608943" y="4707440"/>
            <a:ext cx="0" cy="2475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8" name="直接箭头连接符 87"/>
          <p:cNvCxnSpPr>
            <a:stCxn id="72" idx="2"/>
            <a:endCxn id="52" idx="0"/>
          </p:cNvCxnSpPr>
          <p:nvPr/>
        </p:nvCxnSpPr>
        <p:spPr>
          <a:xfrm flipH="1">
            <a:off x="5092263" y="1648133"/>
            <a:ext cx="1025424" cy="4619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直接箭头连接符 88"/>
          <p:cNvCxnSpPr>
            <a:stCxn id="72" idx="2"/>
            <a:endCxn id="56" idx="0"/>
          </p:cNvCxnSpPr>
          <p:nvPr/>
        </p:nvCxnSpPr>
        <p:spPr>
          <a:xfrm>
            <a:off x="6117687" y="1648133"/>
            <a:ext cx="1080608" cy="4619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0" name="圆角矩形 89"/>
          <p:cNvSpPr/>
          <p:nvPr/>
        </p:nvSpPr>
        <p:spPr>
          <a:xfrm>
            <a:off x="1823148" y="6323113"/>
            <a:ext cx="8568952" cy="360040"/>
          </a:xfrm>
          <a:prstGeom prst="roundRect">
            <a:avLst/>
          </a:prstGeom>
          <a:solidFill>
            <a:schemeClr val="bg1"/>
          </a:solidFill>
          <a:ln w="952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2">
                    <a:lumMod val="75000"/>
                  </a:schemeClr>
                </a:solidFill>
                <a:latin typeface="微软雅黑" panose="020B0503020204020204" pitchFamily="34" charset="-122"/>
                <a:ea typeface="微软雅黑" panose="020B0503020204020204" pitchFamily="34" charset="-122"/>
              </a:rPr>
              <a:t>消      费      者</a:t>
            </a:r>
            <a:endParaRPr lang="zh-CN" altLang="en-US" dirty="0">
              <a:solidFill>
                <a:schemeClr val="tx2">
                  <a:lumMod val="75000"/>
                </a:schemeClr>
              </a:solidFill>
              <a:latin typeface="微软雅黑" panose="020B0503020204020204" pitchFamily="34" charset="-122"/>
              <a:ea typeface="微软雅黑" panose="020B0503020204020204" pitchFamily="34" charset="-122"/>
            </a:endParaRPr>
          </a:p>
        </p:txBody>
      </p:sp>
      <p:cxnSp>
        <p:nvCxnSpPr>
          <p:cNvPr id="91" name="直接箭头连接符 90"/>
          <p:cNvCxnSpPr/>
          <p:nvPr/>
        </p:nvCxnSpPr>
        <p:spPr>
          <a:xfrm>
            <a:off x="1967164" y="5716938"/>
            <a:ext cx="0" cy="5026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2" name="直接箭头连接符 91"/>
          <p:cNvCxnSpPr/>
          <p:nvPr/>
        </p:nvCxnSpPr>
        <p:spPr>
          <a:xfrm>
            <a:off x="3263308" y="5715552"/>
            <a:ext cx="0" cy="5026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3" name="直接箭头连接符 92"/>
          <p:cNvCxnSpPr/>
          <p:nvPr/>
        </p:nvCxnSpPr>
        <p:spPr>
          <a:xfrm>
            <a:off x="5423548" y="5715552"/>
            <a:ext cx="0" cy="5026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4" name="直接箭头连接符 93"/>
          <p:cNvCxnSpPr/>
          <p:nvPr/>
        </p:nvCxnSpPr>
        <p:spPr>
          <a:xfrm>
            <a:off x="7727804" y="5715552"/>
            <a:ext cx="0" cy="5026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5" name="直接箭头连接符 94"/>
          <p:cNvCxnSpPr/>
          <p:nvPr/>
        </p:nvCxnSpPr>
        <p:spPr>
          <a:xfrm>
            <a:off x="8951940" y="5715552"/>
            <a:ext cx="0" cy="5026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6" name="直接箭头连接符 95"/>
          <p:cNvCxnSpPr/>
          <p:nvPr/>
        </p:nvCxnSpPr>
        <p:spPr>
          <a:xfrm>
            <a:off x="10104068" y="5715552"/>
            <a:ext cx="0" cy="5026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7" name="直接箭头连接符 96"/>
          <p:cNvCxnSpPr/>
          <p:nvPr/>
        </p:nvCxnSpPr>
        <p:spPr>
          <a:xfrm>
            <a:off x="6608943" y="5715552"/>
            <a:ext cx="0" cy="5026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8" name="直接箭头连接符 97"/>
          <p:cNvCxnSpPr/>
          <p:nvPr/>
        </p:nvCxnSpPr>
        <p:spPr>
          <a:xfrm>
            <a:off x="4343428" y="5715552"/>
            <a:ext cx="0" cy="5026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0" name="文本框 99"/>
          <p:cNvSpPr txBox="1"/>
          <p:nvPr/>
        </p:nvSpPr>
        <p:spPr>
          <a:xfrm>
            <a:off x="3387144" y="180304"/>
            <a:ext cx="5656844" cy="584775"/>
          </a:xfrm>
          <a:prstGeom prst="rect">
            <a:avLst/>
          </a:prstGeom>
          <a:noFill/>
        </p:spPr>
        <p:txBody>
          <a:bodyPr wrap="square" rtlCol="0">
            <a:spAutoFit/>
          </a:bodyPr>
          <a:lstStyle/>
          <a:p>
            <a:pPr algn="dist"/>
            <a:r>
              <a:rPr lang="zh-CN" altLang="en-US" sz="3200" dirty="0">
                <a:latin typeface="微软雅黑" panose="020B0503020204020204" pitchFamily="34" charset="-122"/>
                <a:ea typeface="微软雅黑" panose="020B0503020204020204" pitchFamily="34" charset="-122"/>
              </a:rPr>
              <a:t>临</a:t>
            </a:r>
            <a:r>
              <a:rPr lang="zh-CN" altLang="en-US" sz="3200" dirty="0" smtClean="0">
                <a:latin typeface="微软雅黑" panose="020B0503020204020204" pitchFamily="34" charset="-122"/>
                <a:ea typeface="微软雅黑" panose="020B0503020204020204" pitchFamily="34" charset="-122"/>
              </a:rPr>
              <a:t>安电子商务发展成效</a:t>
            </a:r>
            <a:endParaRPr lang="zh-CN" altLang="en-US" sz="3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7437144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等腰三角形 2"/>
          <p:cNvSpPr/>
          <p:nvPr/>
        </p:nvSpPr>
        <p:spPr>
          <a:xfrm flipV="1">
            <a:off x="446469" y="1326559"/>
            <a:ext cx="329819" cy="287924"/>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76288" y="1285855"/>
            <a:ext cx="4339650" cy="369332"/>
          </a:xfrm>
          <a:prstGeom prst="rect">
            <a:avLst/>
          </a:prstGeom>
        </p:spPr>
        <p:txBody>
          <a:bodyPr wrap="none">
            <a:spAutoFit/>
          </a:bodyPr>
          <a:lstStyle/>
          <a:p>
            <a:r>
              <a:rPr lang="zh-CN" altLang="zh-CN" b="1" dirty="0">
                <a:latin typeface="微软雅黑" panose="020B0503020204020204" pitchFamily="34" charset="-122"/>
                <a:ea typeface="微软雅黑" panose="020B0503020204020204" pitchFamily="34" charset="-122"/>
              </a:rPr>
              <a:t>一产带动二三产，推进县域经济健康发展</a:t>
            </a:r>
            <a:endParaRPr lang="zh-CN" altLang="en-US" b="1" dirty="0">
              <a:latin typeface="微软雅黑" panose="020B0503020204020204" pitchFamily="34" charset="-122"/>
              <a:ea typeface="微软雅黑" panose="020B0503020204020204" pitchFamily="34" charset="-122"/>
            </a:endParaRPr>
          </a:p>
        </p:txBody>
      </p:sp>
      <p:graphicFrame>
        <p:nvGraphicFramePr>
          <p:cNvPr id="8" name="图表 7"/>
          <p:cNvGraphicFramePr>
            <a:graphicFrameLocks/>
          </p:cNvGraphicFramePr>
          <p:nvPr>
            <p:extLst>
              <p:ext uri="{D42A27DB-BD31-4B8C-83A1-F6EECF244321}">
                <p14:modId xmlns:p14="http://schemas.microsoft.com/office/powerpoint/2010/main" xmlns="" val="226871408"/>
              </p:ext>
            </p:extLst>
          </p:nvPr>
        </p:nvGraphicFramePr>
        <p:xfrm>
          <a:off x="6786564" y="2314576"/>
          <a:ext cx="5072062" cy="3686175"/>
        </p:xfrm>
        <a:graphic>
          <a:graphicData uri="http://schemas.openxmlformats.org/drawingml/2006/chart">
            <c:chart xmlns:c="http://schemas.openxmlformats.org/drawingml/2006/chart" xmlns:r="http://schemas.openxmlformats.org/officeDocument/2006/relationships" r:id="rId3"/>
          </a:graphicData>
        </a:graphic>
      </p:graphicFrame>
      <p:sp>
        <p:nvSpPr>
          <p:cNvPr id="11" name="文本框 10"/>
          <p:cNvSpPr txBox="1"/>
          <p:nvPr/>
        </p:nvSpPr>
        <p:spPr>
          <a:xfrm>
            <a:off x="3387144" y="180304"/>
            <a:ext cx="5656844" cy="584775"/>
          </a:xfrm>
          <a:prstGeom prst="rect">
            <a:avLst/>
          </a:prstGeom>
          <a:noFill/>
        </p:spPr>
        <p:txBody>
          <a:bodyPr wrap="square" rtlCol="0">
            <a:spAutoFit/>
          </a:bodyPr>
          <a:lstStyle/>
          <a:p>
            <a:pPr algn="dist"/>
            <a:r>
              <a:rPr lang="zh-CN" altLang="en-US" sz="3200" dirty="0">
                <a:latin typeface="微软雅黑" panose="020B0503020204020204" pitchFamily="34" charset="-122"/>
                <a:ea typeface="微软雅黑" panose="020B0503020204020204" pitchFamily="34" charset="-122"/>
              </a:rPr>
              <a:t>临</a:t>
            </a:r>
            <a:r>
              <a:rPr lang="zh-CN" altLang="en-US" sz="3200" dirty="0" smtClean="0">
                <a:latin typeface="微软雅黑" panose="020B0503020204020204" pitchFamily="34" charset="-122"/>
                <a:ea typeface="微软雅黑" panose="020B0503020204020204" pitchFamily="34" charset="-122"/>
              </a:rPr>
              <a:t>安电子商务发展成效</a:t>
            </a:r>
            <a:endParaRPr lang="zh-CN" altLang="en-US" sz="3200" dirty="0">
              <a:latin typeface="微软雅黑" panose="020B0503020204020204" pitchFamily="34" charset="-122"/>
              <a:ea typeface="微软雅黑" panose="020B0503020204020204" pitchFamily="34" charset="-122"/>
            </a:endParaRPr>
          </a:p>
        </p:txBody>
      </p:sp>
      <p:graphicFrame>
        <p:nvGraphicFramePr>
          <p:cNvPr id="12" name="图表 11"/>
          <p:cNvGraphicFramePr/>
          <p:nvPr>
            <p:extLst>
              <p:ext uri="{D42A27DB-BD31-4B8C-83A1-F6EECF244321}">
                <p14:modId xmlns:p14="http://schemas.microsoft.com/office/powerpoint/2010/main" xmlns="" val="1124939750"/>
              </p:ext>
            </p:extLst>
          </p:nvPr>
        </p:nvGraphicFramePr>
        <p:xfrm>
          <a:off x="446469" y="2129122"/>
          <a:ext cx="5869462" cy="3903189"/>
        </p:xfrm>
        <a:graphic>
          <a:graphicData uri="http://schemas.openxmlformats.org/drawingml/2006/chart">
            <c:chart xmlns:c="http://schemas.openxmlformats.org/drawingml/2006/chart" xmlns:r="http://schemas.openxmlformats.org/officeDocument/2006/relationships" r:id="rId4"/>
          </a:graphicData>
        </a:graphic>
      </p:graphicFrame>
      <p:sp>
        <p:nvSpPr>
          <p:cNvPr id="13" name="文本框 2"/>
          <p:cNvSpPr txBox="1"/>
          <p:nvPr/>
        </p:nvSpPr>
        <p:spPr>
          <a:xfrm>
            <a:off x="1705970" y="4716368"/>
            <a:ext cx="559558" cy="4572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spcAft>
                <a:spcPts val="0"/>
              </a:spcAft>
            </a:pPr>
            <a:r>
              <a:rPr lang="zh-CN" sz="100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占比</a:t>
            </a:r>
            <a:r>
              <a:rPr lang="en-US" sz="100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13%</a:t>
            </a:r>
            <a:endParaRPr lang="zh-CN" sz="1000">
              <a:effectLst/>
              <a:latin typeface="微软雅黑" panose="020B0503020204020204" pitchFamily="34" charset="-122"/>
              <a:ea typeface="微软雅黑" panose="020B0503020204020204" pitchFamily="34" charset="-122"/>
              <a:cs typeface="宋体" panose="02010600030101010101" pitchFamily="2" charset="-122"/>
            </a:endParaRPr>
          </a:p>
        </p:txBody>
      </p:sp>
      <p:sp>
        <p:nvSpPr>
          <p:cNvPr id="14" name="文本框 3"/>
          <p:cNvSpPr txBox="1"/>
          <p:nvPr/>
        </p:nvSpPr>
        <p:spPr>
          <a:xfrm>
            <a:off x="3387144" y="4418463"/>
            <a:ext cx="559558" cy="4572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spcAft>
                <a:spcPts val="0"/>
              </a:spcAft>
            </a:pPr>
            <a:r>
              <a:rPr lang="zh-CN" sz="10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占比</a:t>
            </a:r>
            <a:r>
              <a:rPr lang="en-US" sz="10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22%</a:t>
            </a:r>
            <a:endParaRPr lang="zh-CN" sz="1000" dirty="0">
              <a:effectLst/>
              <a:latin typeface="微软雅黑" panose="020B0503020204020204" pitchFamily="34" charset="-122"/>
              <a:ea typeface="微软雅黑" panose="020B0503020204020204" pitchFamily="34" charset="-122"/>
              <a:cs typeface="宋体" panose="02010600030101010101" pitchFamily="2" charset="-122"/>
            </a:endParaRPr>
          </a:p>
        </p:txBody>
      </p:sp>
      <p:sp>
        <p:nvSpPr>
          <p:cNvPr id="15" name="文本框 4"/>
          <p:cNvSpPr txBox="1"/>
          <p:nvPr/>
        </p:nvSpPr>
        <p:spPr>
          <a:xfrm>
            <a:off x="5013136" y="3690654"/>
            <a:ext cx="559558" cy="4572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p>
            <a:pPr>
              <a:spcAft>
                <a:spcPts val="0"/>
              </a:spcAft>
            </a:pPr>
            <a:r>
              <a:rPr lang="zh-CN" sz="10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占比</a:t>
            </a:r>
            <a:r>
              <a:rPr lang="en-US" sz="100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60%</a:t>
            </a:r>
            <a:endParaRPr lang="zh-CN" sz="1000" dirty="0">
              <a:effectLst/>
              <a:latin typeface="微软雅黑" panose="020B0503020204020204" pitchFamily="34" charset="-122"/>
              <a:ea typeface="微软雅黑" panose="020B0503020204020204" pitchFamily="34" charset="-122"/>
              <a:cs typeface="宋体" panose="02010600030101010101" pitchFamily="2" charset="-122"/>
            </a:endParaRPr>
          </a:p>
        </p:txBody>
      </p:sp>
    </p:spTree>
    <p:extLst>
      <p:ext uri="{BB962C8B-B14F-4D97-AF65-F5344CB8AC3E}">
        <p14:creationId xmlns:p14="http://schemas.microsoft.com/office/powerpoint/2010/main" xmlns="" val="969068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图文框 4"/>
          <p:cNvSpPr/>
          <p:nvPr/>
        </p:nvSpPr>
        <p:spPr>
          <a:xfrm>
            <a:off x="3302758" y="2388359"/>
            <a:ext cx="5800298" cy="1692322"/>
          </a:xfrm>
          <a:prstGeom prst="fram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smtClean="0">
                <a:solidFill>
                  <a:schemeClr val="tx1"/>
                </a:solidFill>
                <a:latin typeface="微软雅黑" panose="020B0503020204020204" pitchFamily="34" charset="-122"/>
                <a:ea typeface="微软雅黑" panose="020B0503020204020204" pitchFamily="34" charset="-122"/>
              </a:rPr>
              <a:t>“农村电商”大势所趋</a:t>
            </a:r>
            <a:endParaRPr lang="zh-CN" altLang="en-US" sz="36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766159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等腰三角形 2"/>
          <p:cNvSpPr/>
          <p:nvPr/>
        </p:nvSpPr>
        <p:spPr>
          <a:xfrm flipV="1">
            <a:off x="446469" y="1326559"/>
            <a:ext cx="329819" cy="287924"/>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76288" y="1285855"/>
            <a:ext cx="3877985" cy="369332"/>
          </a:xfrm>
          <a:prstGeom prst="rect">
            <a:avLst/>
          </a:prstGeom>
        </p:spPr>
        <p:txBody>
          <a:bodyPr wrap="none">
            <a:spAutoFit/>
          </a:bodyPr>
          <a:lstStyle/>
          <a:p>
            <a:r>
              <a:rPr lang="zh-CN" altLang="zh-CN" b="1" dirty="0">
                <a:latin typeface="微软雅黑" panose="020B0503020204020204" pitchFamily="34" charset="-122"/>
                <a:ea typeface="微软雅黑" panose="020B0503020204020204" pitchFamily="34" charset="-122"/>
              </a:rPr>
              <a:t>优化区域公用品牌，提升县域影响力</a:t>
            </a:r>
            <a:endParaRPr lang="zh-CN" altLang="en-US" b="1" dirty="0">
              <a:latin typeface="微软雅黑" panose="020B0503020204020204" pitchFamily="34" charset="-122"/>
              <a:ea typeface="微软雅黑" panose="020B0503020204020204" pitchFamily="34" charset="-122"/>
            </a:endParaRPr>
          </a:p>
        </p:txBody>
      </p:sp>
      <p:sp>
        <p:nvSpPr>
          <p:cNvPr id="8" name="文本框 7"/>
          <p:cNvSpPr txBox="1"/>
          <p:nvPr/>
        </p:nvSpPr>
        <p:spPr>
          <a:xfrm>
            <a:off x="611378" y="2125414"/>
            <a:ext cx="4175402" cy="369332"/>
          </a:xfrm>
          <a:prstGeom prst="rect">
            <a:avLst/>
          </a:prstGeom>
          <a:noFill/>
        </p:spPr>
        <p:txBody>
          <a:bodyPr wrap="square" rtlCol="0">
            <a:spAutoFit/>
          </a:bodyPr>
          <a:lstStyle/>
          <a:p>
            <a:r>
              <a:rPr lang="zh-CN" altLang="en-US" dirty="0" smtClean="0">
                <a:latin typeface="微软雅黑" panose="020B0503020204020204" pitchFamily="34" charset="-122"/>
                <a:ea typeface="微软雅黑" panose="020B0503020204020204" pitchFamily="34" charset="-122"/>
              </a:rPr>
              <a:t>汪洋总理及马云视察白牛村</a:t>
            </a:r>
            <a:r>
              <a:rPr lang="en-US" altLang="zh-CN" dirty="0" smtClean="0">
                <a:latin typeface="微软雅黑" panose="020B0503020204020204" pitchFamily="34" charset="-122"/>
                <a:ea typeface="微软雅黑" panose="020B0503020204020204" pitchFamily="34" charset="-122"/>
              </a:rPr>
              <a:t>2015</a:t>
            </a:r>
            <a:r>
              <a:rPr lang="zh-CN" altLang="en-US" dirty="0" smtClean="0">
                <a:latin typeface="微软雅黑" panose="020B0503020204020204" pitchFamily="34" charset="-122"/>
                <a:ea typeface="微软雅黑" panose="020B0503020204020204" pitchFamily="34" charset="-122"/>
              </a:rPr>
              <a:t>年</a:t>
            </a:r>
            <a:r>
              <a:rPr lang="en-US" altLang="zh-CN" dirty="0" smtClean="0">
                <a:latin typeface="微软雅黑" panose="020B0503020204020204" pitchFamily="34" charset="-122"/>
                <a:ea typeface="微软雅黑" panose="020B0503020204020204" pitchFamily="34" charset="-122"/>
              </a:rPr>
              <a:t>1</a:t>
            </a:r>
            <a:r>
              <a:rPr lang="zh-CN" altLang="en-US" dirty="0" smtClean="0">
                <a:latin typeface="微软雅黑" panose="020B0503020204020204" pitchFamily="34" charset="-122"/>
                <a:ea typeface="微软雅黑" panose="020B0503020204020204" pitchFamily="34" charset="-122"/>
              </a:rPr>
              <a:t>月</a:t>
            </a:r>
            <a:endParaRPr lang="zh-CN" altLang="en-US" dirty="0">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11378" y="2648635"/>
            <a:ext cx="3919185" cy="2859703"/>
          </a:xfrm>
          <a:prstGeom prst="rect">
            <a:avLst/>
          </a:prstGeom>
        </p:spPr>
      </p:pic>
      <p:sp>
        <p:nvSpPr>
          <p:cNvPr id="10" name="文本框 9"/>
          <p:cNvSpPr txBox="1"/>
          <p:nvPr/>
        </p:nvSpPr>
        <p:spPr>
          <a:xfrm>
            <a:off x="3387144" y="180304"/>
            <a:ext cx="5656844" cy="584775"/>
          </a:xfrm>
          <a:prstGeom prst="rect">
            <a:avLst/>
          </a:prstGeom>
          <a:noFill/>
        </p:spPr>
        <p:txBody>
          <a:bodyPr wrap="square" rtlCol="0">
            <a:spAutoFit/>
          </a:bodyPr>
          <a:lstStyle/>
          <a:p>
            <a:pPr algn="dist"/>
            <a:r>
              <a:rPr lang="zh-CN" altLang="en-US" sz="3200" dirty="0">
                <a:latin typeface="微软雅黑" panose="020B0503020204020204" pitchFamily="34" charset="-122"/>
                <a:ea typeface="微软雅黑" panose="020B0503020204020204" pitchFamily="34" charset="-122"/>
              </a:rPr>
              <a:t>临</a:t>
            </a:r>
            <a:r>
              <a:rPr lang="zh-CN" altLang="en-US" sz="3200" dirty="0" smtClean="0">
                <a:latin typeface="微软雅黑" panose="020B0503020204020204" pitchFamily="34" charset="-122"/>
                <a:ea typeface="微软雅黑" panose="020B0503020204020204" pitchFamily="34" charset="-122"/>
              </a:rPr>
              <a:t>安电子商务发展成效</a:t>
            </a:r>
            <a:endParaRPr lang="zh-CN" altLang="en-US" sz="3200" dirty="0">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277970" y="1125153"/>
            <a:ext cx="5408608" cy="5152628"/>
          </a:xfrm>
          <a:prstGeom prst="rect">
            <a:avLst/>
          </a:prstGeom>
        </p:spPr>
      </p:pic>
      <p:sp>
        <p:nvSpPr>
          <p:cNvPr id="6" name="文本框 5"/>
          <p:cNvSpPr txBox="1"/>
          <p:nvPr/>
        </p:nvSpPr>
        <p:spPr>
          <a:xfrm>
            <a:off x="611378" y="5816116"/>
            <a:ext cx="7240231" cy="923330"/>
          </a:xfrm>
          <a:prstGeom prst="rect">
            <a:avLst/>
          </a:prstGeom>
          <a:noFill/>
        </p:spPr>
        <p:txBody>
          <a:bodyPr wrap="square" rtlCol="0">
            <a:spAutoFit/>
          </a:bodyPr>
          <a:lstStyle/>
          <a:p>
            <a:pPr>
              <a:lnSpc>
                <a:spcPct val="150000"/>
              </a:lnSpc>
            </a:pPr>
            <a:r>
              <a:rPr lang="en-US" altLang="zh-CN" dirty="0" smtClean="0">
                <a:latin typeface="微软雅黑" panose="020B0503020204020204" pitchFamily="34" charset="-122"/>
                <a:ea typeface="微软雅黑" panose="020B0503020204020204" pitchFamily="34" charset="-122"/>
              </a:rPr>
              <a:t>2013</a:t>
            </a:r>
            <a:r>
              <a:rPr lang="zh-CN" altLang="zh-CN" dirty="0">
                <a:latin typeface="微软雅黑" panose="020B0503020204020204" pitchFamily="34" charset="-122"/>
                <a:ea typeface="微软雅黑" panose="020B0503020204020204" pitchFamily="34" charset="-122"/>
              </a:rPr>
              <a:t>年浙江大学</a:t>
            </a:r>
            <a:r>
              <a:rPr lang="en-US" altLang="zh-CN" dirty="0">
                <a:latin typeface="微软雅黑" panose="020B0503020204020204" pitchFamily="34" charset="-122"/>
                <a:ea typeface="微软雅黑" panose="020B0503020204020204" pitchFamily="34" charset="-122"/>
              </a:rPr>
              <a:t>CARD</a:t>
            </a:r>
            <a:r>
              <a:rPr lang="zh-CN" altLang="zh-CN" dirty="0">
                <a:latin typeface="微软雅黑" panose="020B0503020204020204" pitchFamily="34" charset="-122"/>
                <a:ea typeface="微软雅黑" panose="020B0503020204020204" pitchFamily="34" charset="-122"/>
              </a:rPr>
              <a:t>农业品牌研究中心发布的</a:t>
            </a:r>
            <a:r>
              <a:rPr lang="zh-CN" altLang="zh-CN" dirty="0" smtClean="0">
                <a:latin typeface="微软雅黑" panose="020B0503020204020204" pitchFamily="34" charset="-122"/>
                <a:ea typeface="微软雅黑" panose="020B0503020204020204" pitchFamily="34" charset="-122"/>
              </a:rPr>
              <a:t>《全国农产品区域品牌价值排行》，</a:t>
            </a:r>
            <a:r>
              <a:rPr lang="zh-CN" altLang="zh-CN" dirty="0">
                <a:latin typeface="微软雅黑" panose="020B0503020204020204" pitchFamily="34" charset="-122"/>
                <a:ea typeface="微软雅黑" panose="020B0503020204020204" pitchFamily="34" charset="-122"/>
              </a:rPr>
              <a:t>临安山核桃排名第</a:t>
            </a:r>
            <a:r>
              <a:rPr lang="en-US" altLang="zh-CN" dirty="0">
                <a:latin typeface="微软雅黑" panose="020B0503020204020204" pitchFamily="34" charset="-122"/>
                <a:ea typeface="微软雅黑" panose="020B0503020204020204" pitchFamily="34" charset="-122"/>
              </a:rPr>
              <a:t>83</a:t>
            </a:r>
            <a:r>
              <a:rPr lang="zh-CN" altLang="zh-CN" dirty="0">
                <a:latin typeface="微软雅黑" panose="020B0503020204020204" pitchFamily="34" charset="-122"/>
                <a:ea typeface="微软雅黑" panose="020B0503020204020204" pitchFamily="34" charset="-122"/>
              </a:rPr>
              <a:t>位，品牌价值评估为</a:t>
            </a:r>
            <a:r>
              <a:rPr lang="en-US" altLang="zh-CN" dirty="0">
                <a:latin typeface="微软雅黑" panose="020B0503020204020204" pitchFamily="34" charset="-122"/>
                <a:ea typeface="微软雅黑" panose="020B0503020204020204" pitchFamily="34" charset="-122"/>
              </a:rPr>
              <a:t>17.27</a:t>
            </a:r>
            <a:r>
              <a:rPr lang="zh-CN" altLang="zh-CN" dirty="0">
                <a:latin typeface="微软雅黑" panose="020B0503020204020204" pitchFamily="34" charset="-122"/>
                <a:ea typeface="微软雅黑" panose="020B0503020204020204" pitchFamily="34" charset="-122"/>
              </a:rPr>
              <a:t>亿</a:t>
            </a:r>
            <a:r>
              <a:rPr lang="zh-CN" altLang="zh-CN" dirty="0" smtClean="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4061824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图文框 4"/>
          <p:cNvSpPr/>
          <p:nvPr/>
        </p:nvSpPr>
        <p:spPr>
          <a:xfrm>
            <a:off x="2661314" y="2374711"/>
            <a:ext cx="7274256" cy="1692322"/>
          </a:xfrm>
          <a:prstGeom prst="fram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solidFill>
                  <a:schemeClr val="tx1"/>
                </a:solidFill>
                <a:latin typeface="微软雅黑" panose="020B0503020204020204" pitchFamily="34" charset="-122"/>
                <a:ea typeface="微软雅黑" panose="020B0503020204020204" pitchFamily="34" charset="-122"/>
              </a:rPr>
              <a:t>临安电子商务发展的可借鉴之处</a:t>
            </a:r>
          </a:p>
        </p:txBody>
      </p:sp>
    </p:spTree>
    <p:extLst>
      <p:ext uri="{BB962C8B-B14F-4D97-AF65-F5344CB8AC3E}">
        <p14:creationId xmlns:p14="http://schemas.microsoft.com/office/powerpoint/2010/main" xmlns="" val="15017916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728913" y="180304"/>
            <a:ext cx="6315075" cy="584775"/>
          </a:xfrm>
          <a:prstGeom prst="rect">
            <a:avLst/>
          </a:prstGeom>
          <a:noFill/>
        </p:spPr>
        <p:txBody>
          <a:bodyPr wrap="square" rtlCol="0">
            <a:spAutoFit/>
          </a:bodyPr>
          <a:lstStyle/>
          <a:p>
            <a:pPr algn="dist"/>
            <a:r>
              <a:rPr lang="zh-CN" altLang="en-US" sz="3200" dirty="0">
                <a:latin typeface="微软雅黑" panose="020B0503020204020204" pitchFamily="34" charset="-122"/>
                <a:ea typeface="微软雅黑" panose="020B0503020204020204" pitchFamily="34" charset="-122"/>
              </a:rPr>
              <a:t>临安电子商务发展的可借鉴之处</a:t>
            </a:r>
          </a:p>
        </p:txBody>
      </p:sp>
      <p:sp>
        <p:nvSpPr>
          <p:cNvPr id="3" name="等腰三角形 2"/>
          <p:cNvSpPr/>
          <p:nvPr/>
        </p:nvSpPr>
        <p:spPr>
          <a:xfrm flipV="1">
            <a:off x="446469" y="1326559"/>
            <a:ext cx="329819" cy="287924"/>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descr="C:\Users\pc\AppData\Roaming\Tencent\Users\50427055\QQ\WinTemp\RichOle\5_GMX]8X`X9AJF@`OX~AB{S.png"/>
          <p:cNvPicPr/>
          <p:nvPr/>
        </p:nvPicPr>
        <p:blipFill>
          <a:blip r:embed="rId2">
            <a:extLst>
              <a:ext uri="{28A0092B-C50C-407E-A947-70E740481C1C}">
                <a14:useLocalDpi xmlns:a14="http://schemas.microsoft.com/office/drawing/2010/main" xmlns="" val="0"/>
              </a:ext>
            </a:extLst>
          </a:blip>
          <a:srcRect/>
          <a:stretch>
            <a:fillRect/>
          </a:stretch>
        </p:blipFill>
        <p:spPr bwMode="auto">
          <a:xfrm>
            <a:off x="5414962" y="1319741"/>
            <a:ext cx="6777037" cy="4617246"/>
          </a:xfrm>
          <a:prstGeom prst="rect">
            <a:avLst/>
          </a:prstGeom>
          <a:noFill/>
          <a:ln>
            <a:noFill/>
          </a:ln>
        </p:spPr>
      </p:pic>
      <p:sp>
        <p:nvSpPr>
          <p:cNvPr id="4" name="矩形 3"/>
          <p:cNvSpPr/>
          <p:nvPr/>
        </p:nvSpPr>
        <p:spPr>
          <a:xfrm>
            <a:off x="776288" y="1285855"/>
            <a:ext cx="4833374" cy="369332"/>
          </a:xfrm>
          <a:prstGeom prst="rect">
            <a:avLst/>
          </a:prstGeom>
        </p:spPr>
        <p:txBody>
          <a:bodyPr wrap="none">
            <a:spAutoFit/>
          </a:bodyPr>
          <a:lstStyle/>
          <a:p>
            <a:r>
              <a:rPr lang="zh-CN" altLang="zh-CN" b="1" dirty="0">
                <a:latin typeface="微软雅黑" panose="020B0503020204020204" pitchFamily="34" charset="-122"/>
                <a:ea typeface="微软雅黑" panose="020B0503020204020204" pitchFamily="34" charset="-122"/>
              </a:rPr>
              <a:t>聚焦“一品”，挖掘区域公用品牌的深层价值</a:t>
            </a:r>
          </a:p>
        </p:txBody>
      </p:sp>
      <p:graphicFrame>
        <p:nvGraphicFramePr>
          <p:cNvPr id="7" name="图示 6"/>
          <p:cNvGraphicFramePr/>
          <p:nvPr>
            <p:extLst>
              <p:ext uri="{D42A27DB-BD31-4B8C-83A1-F6EECF244321}">
                <p14:modId xmlns:p14="http://schemas.microsoft.com/office/powerpoint/2010/main" xmlns="" val="4069710265"/>
              </p:ext>
            </p:extLst>
          </p:nvPr>
        </p:nvGraphicFramePr>
        <p:xfrm>
          <a:off x="-1311275" y="1871663"/>
          <a:ext cx="6426200" cy="4523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圆角矩形 7"/>
          <p:cNvSpPr/>
          <p:nvPr/>
        </p:nvSpPr>
        <p:spPr>
          <a:xfrm>
            <a:off x="3364705" y="3471862"/>
            <a:ext cx="1685925" cy="54292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区域公用品牌</a:t>
            </a:r>
            <a:endParaRPr lang="zh-CN" altLang="en-US" dirty="0">
              <a:latin typeface="微软雅黑" panose="020B0503020204020204" pitchFamily="34" charset="-122"/>
              <a:ea typeface="微软雅黑" panose="020B0503020204020204" pitchFamily="34" charset="-122"/>
            </a:endParaRPr>
          </a:p>
        </p:txBody>
      </p:sp>
      <p:sp>
        <p:nvSpPr>
          <p:cNvPr id="9" name="圆角矩形 8"/>
          <p:cNvSpPr/>
          <p:nvPr/>
        </p:nvSpPr>
        <p:spPr>
          <a:xfrm>
            <a:off x="3364705" y="4480233"/>
            <a:ext cx="1685925" cy="54292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zh-CN" altLang="en-US" dirty="0" smtClean="0">
                <a:latin typeface="微软雅黑" panose="020B0503020204020204" pitchFamily="34" charset="-122"/>
                <a:ea typeface="微软雅黑" panose="020B0503020204020204" pitchFamily="34" charset="-122"/>
              </a:rPr>
              <a:t>企业品牌</a:t>
            </a:r>
            <a:endParaRPr lang="zh-CN" altLang="en-US" dirty="0">
              <a:latin typeface="微软雅黑" panose="020B0503020204020204" pitchFamily="34" charset="-122"/>
              <a:ea typeface="微软雅黑" panose="020B0503020204020204" pitchFamily="34" charset="-122"/>
            </a:endParaRPr>
          </a:p>
        </p:txBody>
      </p:sp>
      <p:sp>
        <p:nvSpPr>
          <p:cNvPr id="10" name="加号 9"/>
          <p:cNvSpPr/>
          <p:nvPr/>
        </p:nvSpPr>
        <p:spPr>
          <a:xfrm>
            <a:off x="3943350" y="4100511"/>
            <a:ext cx="528637" cy="342900"/>
          </a:xfrm>
          <a:prstGeom prst="mathPlu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右箭头 11"/>
          <p:cNvSpPr/>
          <p:nvPr/>
        </p:nvSpPr>
        <p:spPr>
          <a:xfrm>
            <a:off x="2728913" y="4000499"/>
            <a:ext cx="371475" cy="438150"/>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5886449" y="6100763"/>
            <a:ext cx="5850625"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据国家农业部粗略统计，全国有超过</a:t>
            </a:r>
            <a:r>
              <a:rPr lang="en-US" altLang="zh-CN" sz="1400" dirty="0" smtClean="0">
                <a:latin typeface="微软雅黑" panose="020B0503020204020204" pitchFamily="34" charset="-122"/>
                <a:ea typeface="微软雅黑" panose="020B0503020204020204" pitchFamily="34" charset="-122"/>
              </a:rPr>
              <a:t>2000</a:t>
            </a:r>
            <a:r>
              <a:rPr lang="zh-CN" altLang="en-US" sz="1400" dirty="0" smtClean="0">
                <a:latin typeface="微软雅黑" panose="020B0503020204020204" pitchFamily="34" charset="-122"/>
                <a:ea typeface="微软雅黑" panose="020B0503020204020204" pitchFamily="34" charset="-122"/>
              </a:rPr>
              <a:t>个产品获得地理标志认证商标</a:t>
            </a:r>
            <a:endParaRPr lang="zh-CN" altLang="en-US" sz="1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8093988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rotWithShape="1">
          <a:blip r:embed="rId3">
            <a:extLst>
              <a:ext uri="{28A0092B-C50C-407E-A947-70E740481C1C}">
                <a14:useLocalDpi xmlns:a14="http://schemas.microsoft.com/office/drawing/2010/main" xmlns="" val="0"/>
              </a:ext>
            </a:extLst>
          </a:blip>
          <a:srcRect b="2018"/>
          <a:stretch/>
        </p:blipFill>
        <p:spPr>
          <a:xfrm>
            <a:off x="7364649" y="2190467"/>
            <a:ext cx="4696457" cy="3386145"/>
          </a:xfrm>
          <a:prstGeom prst="rect">
            <a:avLst/>
          </a:prstGeom>
        </p:spPr>
      </p:pic>
      <p:sp>
        <p:nvSpPr>
          <p:cNvPr id="3" name="等腰三角形 2"/>
          <p:cNvSpPr/>
          <p:nvPr/>
        </p:nvSpPr>
        <p:spPr>
          <a:xfrm flipV="1">
            <a:off x="446469" y="1326559"/>
            <a:ext cx="329819" cy="287924"/>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76288" y="1285855"/>
            <a:ext cx="4339650" cy="369332"/>
          </a:xfrm>
          <a:prstGeom prst="rect">
            <a:avLst/>
          </a:prstGeom>
        </p:spPr>
        <p:txBody>
          <a:bodyPr wrap="none">
            <a:spAutoFit/>
          </a:bodyPr>
          <a:lstStyle/>
          <a:p>
            <a:r>
              <a:rPr lang="zh-CN" altLang="zh-CN" b="1" dirty="0">
                <a:latin typeface="微软雅黑" panose="020B0503020204020204" pitchFamily="34" charset="-122"/>
                <a:ea typeface="微软雅黑" panose="020B0503020204020204" pitchFamily="34" charset="-122"/>
              </a:rPr>
              <a:t>打造“一带”，</a:t>
            </a:r>
            <a:r>
              <a:rPr lang="zh-CN" altLang="zh-CN" b="1" dirty="0" smtClean="0">
                <a:latin typeface="微软雅黑" panose="020B0503020204020204" pitchFamily="34" charset="-122"/>
                <a:ea typeface="微软雅黑" panose="020B0503020204020204" pitchFamily="34" charset="-122"/>
              </a:rPr>
              <a:t>提</a:t>
            </a:r>
            <a:r>
              <a:rPr lang="zh-CN" altLang="en-US" b="1" dirty="0" smtClean="0">
                <a:latin typeface="微软雅黑" panose="020B0503020204020204" pitchFamily="34" charset="-122"/>
                <a:ea typeface="微软雅黑" panose="020B0503020204020204" pitchFamily="34" charset="-122"/>
              </a:rPr>
              <a:t>升</a:t>
            </a:r>
            <a:r>
              <a:rPr lang="zh-CN" altLang="zh-CN" b="1" dirty="0" smtClean="0">
                <a:latin typeface="微软雅黑" panose="020B0503020204020204" pitchFamily="34" charset="-122"/>
                <a:ea typeface="微软雅黑" panose="020B0503020204020204" pitchFamily="34" charset="-122"/>
              </a:rPr>
              <a:t>县</a:t>
            </a:r>
            <a:r>
              <a:rPr lang="zh-CN" altLang="zh-CN" b="1" dirty="0">
                <a:latin typeface="微软雅黑" panose="020B0503020204020204" pitchFamily="34" charset="-122"/>
                <a:ea typeface="微软雅黑" panose="020B0503020204020204" pitchFamily="34" charset="-122"/>
              </a:rPr>
              <a:t>域经济的集群效应</a:t>
            </a:r>
          </a:p>
        </p:txBody>
      </p:sp>
      <p:grpSp>
        <p:nvGrpSpPr>
          <p:cNvPr id="28" name="组合 27"/>
          <p:cNvGrpSpPr/>
          <p:nvPr/>
        </p:nvGrpSpPr>
        <p:grpSpPr>
          <a:xfrm>
            <a:off x="187157" y="1951630"/>
            <a:ext cx="7588155" cy="4326341"/>
            <a:chOff x="446469" y="1951630"/>
            <a:chExt cx="7588155" cy="4326341"/>
          </a:xfrm>
        </p:grpSpPr>
        <p:sp>
          <p:nvSpPr>
            <p:cNvPr id="22" name="圆角矩形 21"/>
            <p:cNvSpPr/>
            <p:nvPr/>
          </p:nvSpPr>
          <p:spPr>
            <a:xfrm>
              <a:off x="446469" y="1951630"/>
              <a:ext cx="7588155" cy="4326341"/>
            </a:xfrm>
            <a:prstGeom prst="roundRect">
              <a:avLst/>
            </a:prstGeom>
            <a:solidFill>
              <a:schemeClr val="bg1"/>
            </a:solid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2789838" y="2313299"/>
              <a:ext cx="2001263" cy="38576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农场品产业协会</a:t>
              </a:r>
              <a:endParaRPr lang="zh-CN" altLang="en-US" dirty="0">
                <a:latin typeface="微软雅黑" panose="020B0503020204020204" pitchFamily="34" charset="-122"/>
                <a:ea typeface="微软雅黑" panose="020B0503020204020204" pitchFamily="34" charset="-122"/>
              </a:endParaRPr>
            </a:p>
          </p:txBody>
        </p:sp>
        <p:sp>
          <p:nvSpPr>
            <p:cNvPr id="6" name="圆角矩形 5"/>
            <p:cNvSpPr/>
            <p:nvPr/>
          </p:nvSpPr>
          <p:spPr>
            <a:xfrm>
              <a:off x="5561614" y="2313299"/>
              <a:ext cx="2001263" cy="38576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电子商务协会</a:t>
              </a:r>
              <a:endParaRPr lang="zh-CN" altLang="en-US" dirty="0">
                <a:latin typeface="微软雅黑" panose="020B0503020204020204" pitchFamily="34" charset="-122"/>
                <a:ea typeface="微软雅黑" panose="020B0503020204020204" pitchFamily="34" charset="-122"/>
              </a:endParaRPr>
            </a:p>
          </p:txBody>
        </p:sp>
        <p:sp>
          <p:nvSpPr>
            <p:cNvPr id="7" name="圆角矩形 6"/>
            <p:cNvSpPr/>
            <p:nvPr/>
          </p:nvSpPr>
          <p:spPr>
            <a:xfrm>
              <a:off x="2789838" y="3184132"/>
              <a:ext cx="2001263" cy="385763"/>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坚果炒货食品城</a:t>
              </a:r>
              <a:endParaRPr lang="zh-CN" altLang="en-US" dirty="0">
                <a:latin typeface="微软雅黑" panose="020B0503020204020204" pitchFamily="34" charset="-122"/>
                <a:ea typeface="微软雅黑" panose="020B0503020204020204" pitchFamily="34" charset="-122"/>
              </a:endParaRPr>
            </a:p>
          </p:txBody>
        </p:sp>
        <p:sp>
          <p:nvSpPr>
            <p:cNvPr id="8" name="圆角矩形 7"/>
            <p:cNvSpPr/>
            <p:nvPr/>
          </p:nvSpPr>
          <p:spPr>
            <a:xfrm>
              <a:off x="5561614" y="3184132"/>
              <a:ext cx="2001263" cy="385763"/>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电子商务园区</a:t>
              </a:r>
              <a:endParaRPr lang="zh-CN" altLang="en-US" dirty="0">
                <a:latin typeface="微软雅黑" panose="020B0503020204020204" pitchFamily="34" charset="-122"/>
                <a:ea typeface="微软雅黑" panose="020B0503020204020204" pitchFamily="34" charset="-122"/>
              </a:endParaRPr>
            </a:p>
          </p:txBody>
        </p:sp>
        <p:sp>
          <p:nvSpPr>
            <p:cNvPr id="9" name="圆角矩形 8"/>
            <p:cNvSpPr/>
            <p:nvPr/>
          </p:nvSpPr>
          <p:spPr>
            <a:xfrm>
              <a:off x="2775557" y="4054965"/>
              <a:ext cx="1400176" cy="385763"/>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特色中国</a:t>
              </a:r>
              <a:endParaRPr lang="zh-CN" altLang="en-US" dirty="0">
                <a:latin typeface="微软雅黑" panose="020B0503020204020204" pitchFamily="34" charset="-122"/>
                <a:ea typeface="微软雅黑" panose="020B0503020204020204" pitchFamily="34" charset="-122"/>
              </a:endParaRPr>
            </a:p>
          </p:txBody>
        </p:sp>
        <p:sp>
          <p:nvSpPr>
            <p:cNvPr id="10" name="圆角矩形 9"/>
            <p:cNvSpPr/>
            <p:nvPr/>
          </p:nvSpPr>
          <p:spPr>
            <a:xfrm>
              <a:off x="4661507" y="4054964"/>
              <a:ext cx="1243013" cy="385763"/>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产业带</a:t>
              </a:r>
              <a:endParaRPr lang="zh-CN" altLang="en-US" dirty="0">
                <a:latin typeface="微软雅黑" panose="020B0503020204020204" pitchFamily="34" charset="-122"/>
                <a:ea typeface="微软雅黑" panose="020B0503020204020204" pitchFamily="34" charset="-122"/>
              </a:endParaRPr>
            </a:p>
          </p:txBody>
        </p:sp>
        <p:sp>
          <p:nvSpPr>
            <p:cNvPr id="11" name="圆角矩形 10"/>
            <p:cNvSpPr/>
            <p:nvPr/>
          </p:nvSpPr>
          <p:spPr>
            <a:xfrm>
              <a:off x="6390294" y="4054964"/>
              <a:ext cx="1243013" cy="385763"/>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天猫</a:t>
              </a:r>
              <a:endParaRPr lang="zh-CN" altLang="en-US" dirty="0">
                <a:latin typeface="微软雅黑" panose="020B0503020204020204" pitchFamily="34" charset="-122"/>
                <a:ea typeface="微软雅黑" panose="020B0503020204020204" pitchFamily="34" charset="-122"/>
              </a:endParaRPr>
            </a:p>
          </p:txBody>
        </p:sp>
        <p:sp>
          <p:nvSpPr>
            <p:cNvPr id="12" name="圆角矩形 11"/>
            <p:cNvSpPr/>
            <p:nvPr/>
          </p:nvSpPr>
          <p:spPr>
            <a:xfrm>
              <a:off x="2775557" y="4678632"/>
              <a:ext cx="1400176" cy="385763"/>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京东</a:t>
              </a:r>
              <a:endParaRPr lang="zh-CN" altLang="en-US" dirty="0">
                <a:latin typeface="微软雅黑" panose="020B0503020204020204" pitchFamily="34" charset="-122"/>
                <a:ea typeface="微软雅黑" panose="020B0503020204020204" pitchFamily="34" charset="-122"/>
              </a:endParaRPr>
            </a:p>
          </p:txBody>
        </p:sp>
        <p:sp>
          <p:nvSpPr>
            <p:cNvPr id="13" name="圆角矩形 12"/>
            <p:cNvSpPr/>
            <p:nvPr/>
          </p:nvSpPr>
          <p:spPr>
            <a:xfrm>
              <a:off x="4661507" y="4678631"/>
              <a:ext cx="1243013" cy="385763"/>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一号店</a:t>
              </a:r>
              <a:endParaRPr lang="zh-CN" altLang="en-US" dirty="0">
                <a:latin typeface="微软雅黑" panose="020B0503020204020204" pitchFamily="34" charset="-122"/>
                <a:ea typeface="微软雅黑" panose="020B0503020204020204" pitchFamily="34" charset="-122"/>
              </a:endParaRPr>
            </a:p>
          </p:txBody>
        </p:sp>
        <p:sp>
          <p:nvSpPr>
            <p:cNvPr id="14" name="圆角矩形 13"/>
            <p:cNvSpPr/>
            <p:nvPr/>
          </p:nvSpPr>
          <p:spPr>
            <a:xfrm>
              <a:off x="6390294" y="4678631"/>
              <a:ext cx="1243013" cy="385763"/>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微信微店</a:t>
              </a:r>
              <a:endParaRPr lang="zh-CN" altLang="en-US" dirty="0">
                <a:latin typeface="微软雅黑" panose="020B0503020204020204" pitchFamily="34" charset="-122"/>
                <a:ea typeface="微软雅黑" panose="020B0503020204020204" pitchFamily="34" charset="-122"/>
              </a:endParaRPr>
            </a:p>
          </p:txBody>
        </p:sp>
        <p:sp>
          <p:nvSpPr>
            <p:cNvPr id="15" name="圆角矩形 14"/>
            <p:cNvSpPr/>
            <p:nvPr/>
          </p:nvSpPr>
          <p:spPr>
            <a:xfrm>
              <a:off x="2775557" y="5549466"/>
              <a:ext cx="1400176" cy="38576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种植区域</a:t>
              </a:r>
              <a:endParaRPr lang="zh-CN" altLang="en-US" dirty="0">
                <a:latin typeface="微软雅黑" panose="020B0503020204020204" pitchFamily="34" charset="-122"/>
                <a:ea typeface="微软雅黑" panose="020B0503020204020204" pitchFamily="34" charset="-122"/>
              </a:endParaRPr>
            </a:p>
          </p:txBody>
        </p:sp>
        <p:sp>
          <p:nvSpPr>
            <p:cNvPr id="16" name="圆角矩形 15"/>
            <p:cNvSpPr/>
            <p:nvPr/>
          </p:nvSpPr>
          <p:spPr>
            <a:xfrm>
              <a:off x="4661507" y="5549465"/>
              <a:ext cx="1243013" cy="38576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加工区域</a:t>
              </a:r>
              <a:endParaRPr lang="zh-CN" altLang="en-US" dirty="0">
                <a:latin typeface="微软雅黑" panose="020B0503020204020204" pitchFamily="34" charset="-122"/>
                <a:ea typeface="微软雅黑" panose="020B0503020204020204" pitchFamily="34" charset="-122"/>
              </a:endParaRPr>
            </a:p>
          </p:txBody>
        </p:sp>
        <p:sp>
          <p:nvSpPr>
            <p:cNvPr id="17" name="圆角矩形 16"/>
            <p:cNvSpPr/>
            <p:nvPr/>
          </p:nvSpPr>
          <p:spPr>
            <a:xfrm>
              <a:off x="6390294" y="5549465"/>
              <a:ext cx="1243013" cy="38576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微软雅黑" panose="020B0503020204020204" pitchFamily="34" charset="-122"/>
                  <a:ea typeface="微软雅黑" panose="020B0503020204020204" pitchFamily="34" charset="-122"/>
                </a:rPr>
                <a:t>运营区域</a:t>
              </a:r>
              <a:endParaRPr lang="zh-CN" altLang="en-US" dirty="0">
                <a:latin typeface="微软雅黑" panose="020B0503020204020204" pitchFamily="34" charset="-122"/>
                <a:ea typeface="微软雅黑" panose="020B0503020204020204" pitchFamily="34" charset="-122"/>
              </a:endParaRPr>
            </a:p>
          </p:txBody>
        </p:sp>
        <p:sp>
          <p:nvSpPr>
            <p:cNvPr id="18" name="文本框 17"/>
            <p:cNvSpPr txBox="1"/>
            <p:nvPr/>
          </p:nvSpPr>
          <p:spPr>
            <a:xfrm>
              <a:off x="775302" y="2313670"/>
              <a:ext cx="1628775"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行业</a:t>
              </a:r>
              <a:r>
                <a:rPr lang="zh-CN" altLang="en-US" dirty="0" smtClean="0">
                  <a:latin typeface="微软雅黑" panose="020B0503020204020204" pitchFamily="34" charset="-122"/>
                  <a:ea typeface="微软雅黑" panose="020B0503020204020204" pitchFamily="34" charset="-122"/>
                </a:rPr>
                <a:t>规范管理</a:t>
              </a:r>
              <a:endParaRPr lang="zh-CN" altLang="en-US" dirty="0">
                <a:latin typeface="微软雅黑" panose="020B0503020204020204" pitchFamily="34" charset="-122"/>
                <a:ea typeface="微软雅黑" panose="020B0503020204020204" pitchFamily="34" charset="-122"/>
              </a:endParaRPr>
            </a:p>
          </p:txBody>
        </p:sp>
        <p:sp>
          <p:nvSpPr>
            <p:cNvPr id="19" name="文本框 18"/>
            <p:cNvSpPr txBox="1"/>
            <p:nvPr/>
          </p:nvSpPr>
          <p:spPr>
            <a:xfrm>
              <a:off x="775302" y="3184132"/>
              <a:ext cx="1628775"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线</a:t>
              </a:r>
              <a:r>
                <a:rPr lang="zh-CN" altLang="en-US" dirty="0" smtClean="0">
                  <a:latin typeface="微软雅黑" panose="020B0503020204020204" pitchFamily="34" charset="-122"/>
                  <a:ea typeface="微软雅黑" panose="020B0503020204020204" pitchFamily="34" charset="-122"/>
                </a:rPr>
                <a:t>下园区建设</a:t>
              </a:r>
              <a:endParaRPr lang="zh-CN" altLang="en-US" dirty="0">
                <a:latin typeface="微软雅黑" panose="020B0503020204020204" pitchFamily="34" charset="-122"/>
                <a:ea typeface="微软雅黑" panose="020B0503020204020204" pitchFamily="34" charset="-122"/>
              </a:endParaRPr>
            </a:p>
          </p:txBody>
        </p:sp>
        <p:sp>
          <p:nvSpPr>
            <p:cNvPr id="20" name="文本框 19"/>
            <p:cNvSpPr txBox="1"/>
            <p:nvPr/>
          </p:nvSpPr>
          <p:spPr>
            <a:xfrm>
              <a:off x="775302" y="4309299"/>
              <a:ext cx="1628775"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线</a:t>
              </a:r>
              <a:r>
                <a:rPr lang="zh-CN" altLang="en-US" dirty="0" smtClean="0">
                  <a:latin typeface="微软雅黑" panose="020B0503020204020204" pitchFamily="34" charset="-122"/>
                  <a:ea typeface="微软雅黑" panose="020B0503020204020204" pitchFamily="34" charset="-122"/>
                </a:rPr>
                <a:t>上平台搭建</a:t>
              </a:r>
              <a:endParaRPr lang="zh-CN" altLang="en-US" dirty="0">
                <a:latin typeface="微软雅黑" panose="020B0503020204020204" pitchFamily="34" charset="-122"/>
                <a:ea typeface="微软雅黑" panose="020B0503020204020204" pitchFamily="34" charset="-122"/>
              </a:endParaRPr>
            </a:p>
          </p:txBody>
        </p:sp>
        <p:sp>
          <p:nvSpPr>
            <p:cNvPr id="21" name="文本框 20"/>
            <p:cNvSpPr txBox="1"/>
            <p:nvPr/>
          </p:nvSpPr>
          <p:spPr>
            <a:xfrm>
              <a:off x="775302" y="5549465"/>
              <a:ext cx="1628775" cy="369332"/>
            </a:xfrm>
            <a:prstGeom prst="rect">
              <a:avLst/>
            </a:prstGeom>
            <a:noFill/>
          </p:spPr>
          <p:txBody>
            <a:bodyPr wrap="square" rtlCol="0">
              <a:spAutoFit/>
            </a:bodyPr>
            <a:lstStyle/>
            <a:p>
              <a:r>
                <a:rPr lang="zh-CN" altLang="en-US" dirty="0" smtClean="0">
                  <a:latin typeface="微软雅黑" panose="020B0503020204020204" pitchFamily="34" charset="-122"/>
                  <a:ea typeface="微软雅黑" panose="020B0503020204020204" pitchFamily="34" charset="-122"/>
                </a:rPr>
                <a:t>区域布局联动</a:t>
              </a:r>
              <a:endParaRPr lang="zh-CN" altLang="en-US" dirty="0">
                <a:latin typeface="微软雅黑" panose="020B0503020204020204" pitchFamily="34" charset="-122"/>
                <a:ea typeface="微软雅黑" panose="020B0503020204020204" pitchFamily="34" charset="-122"/>
              </a:endParaRPr>
            </a:p>
          </p:txBody>
        </p:sp>
        <p:cxnSp>
          <p:nvCxnSpPr>
            <p:cNvPr id="23" name="直接连接符 22"/>
            <p:cNvCxnSpPr/>
            <p:nvPr/>
          </p:nvCxnSpPr>
          <p:spPr>
            <a:xfrm>
              <a:off x="775302" y="2884796"/>
              <a:ext cx="6858005"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775302" y="3780146"/>
              <a:ext cx="6858005"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775302" y="5280334"/>
              <a:ext cx="6858005"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9" name="文本框 28"/>
          <p:cNvSpPr txBox="1"/>
          <p:nvPr/>
        </p:nvSpPr>
        <p:spPr>
          <a:xfrm>
            <a:off x="7902638" y="5773403"/>
            <a:ext cx="3998795" cy="307777"/>
          </a:xfrm>
          <a:prstGeom prst="rect">
            <a:avLst/>
          </a:prstGeom>
          <a:noFill/>
        </p:spPr>
        <p:txBody>
          <a:bodyPr wrap="square" rtlCol="0">
            <a:spAutoFit/>
          </a:bodyPr>
          <a:lstStyle/>
          <a:p>
            <a:r>
              <a:rPr lang="zh-CN" altLang="en-US" sz="1400" dirty="0" smtClean="0">
                <a:latin typeface="微软雅黑" panose="020B0503020204020204" pitchFamily="34" charset="-122"/>
                <a:ea typeface="微软雅黑" panose="020B0503020204020204" pitchFamily="34" charset="-122"/>
              </a:rPr>
              <a:t>截止</a:t>
            </a:r>
            <a:r>
              <a:rPr lang="en-US" altLang="zh-CN" sz="1400" dirty="0" smtClean="0">
                <a:latin typeface="微软雅黑" panose="020B0503020204020204" pitchFamily="34" charset="-122"/>
                <a:ea typeface="微软雅黑" panose="020B0503020204020204" pitchFamily="34" charset="-122"/>
              </a:rPr>
              <a:t>2014</a:t>
            </a:r>
            <a:r>
              <a:rPr lang="zh-CN" altLang="en-US" sz="1400" dirty="0" smtClean="0">
                <a:latin typeface="微软雅黑" panose="020B0503020204020204" pitchFamily="34" charset="-122"/>
                <a:ea typeface="微软雅黑" panose="020B0503020204020204" pitchFamily="34" charset="-122"/>
              </a:rPr>
              <a:t>年底，约</a:t>
            </a:r>
            <a:r>
              <a:rPr lang="en-US" altLang="zh-CN" sz="1400" dirty="0" smtClean="0">
                <a:latin typeface="微软雅黑" panose="020B0503020204020204" pitchFamily="34" charset="-122"/>
                <a:ea typeface="微软雅黑" panose="020B0503020204020204" pitchFamily="34" charset="-122"/>
              </a:rPr>
              <a:t>200</a:t>
            </a:r>
            <a:r>
              <a:rPr lang="zh-CN" altLang="en-US" sz="1400" dirty="0" smtClean="0">
                <a:latin typeface="微软雅黑" panose="020B0503020204020204" pitchFamily="34" charset="-122"/>
                <a:ea typeface="微软雅黑" panose="020B0503020204020204" pitchFamily="34" charset="-122"/>
              </a:rPr>
              <a:t>个产业带入驻阿里巴巴</a:t>
            </a:r>
            <a:endParaRPr lang="zh-CN" altLang="en-US" sz="1400" dirty="0">
              <a:latin typeface="微软雅黑" panose="020B0503020204020204" pitchFamily="34" charset="-122"/>
              <a:ea typeface="微软雅黑" panose="020B0503020204020204" pitchFamily="34" charset="-122"/>
            </a:endParaRPr>
          </a:p>
        </p:txBody>
      </p:sp>
      <p:sp>
        <p:nvSpPr>
          <p:cNvPr id="30" name="文本框 29"/>
          <p:cNvSpPr txBox="1"/>
          <p:nvPr/>
        </p:nvSpPr>
        <p:spPr>
          <a:xfrm>
            <a:off x="2728913" y="180304"/>
            <a:ext cx="6315075" cy="584775"/>
          </a:xfrm>
          <a:prstGeom prst="rect">
            <a:avLst/>
          </a:prstGeom>
          <a:noFill/>
        </p:spPr>
        <p:txBody>
          <a:bodyPr wrap="square" rtlCol="0">
            <a:spAutoFit/>
          </a:bodyPr>
          <a:lstStyle/>
          <a:p>
            <a:pPr algn="dist"/>
            <a:r>
              <a:rPr lang="zh-CN" altLang="en-US" sz="3200" dirty="0">
                <a:latin typeface="微软雅黑" panose="020B0503020204020204" pitchFamily="34" charset="-122"/>
                <a:ea typeface="微软雅黑" panose="020B0503020204020204" pitchFamily="34" charset="-122"/>
              </a:rPr>
              <a:t>临安电子商务发展的可借鉴之处</a:t>
            </a:r>
          </a:p>
        </p:txBody>
      </p:sp>
    </p:spTree>
    <p:extLst>
      <p:ext uri="{BB962C8B-B14F-4D97-AF65-F5344CB8AC3E}">
        <p14:creationId xmlns:p14="http://schemas.microsoft.com/office/powerpoint/2010/main" xmlns="" val="2389943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等腰三角形 3"/>
          <p:cNvSpPr/>
          <p:nvPr/>
        </p:nvSpPr>
        <p:spPr>
          <a:xfrm flipV="1">
            <a:off x="446469" y="1326559"/>
            <a:ext cx="329819" cy="287924"/>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76288" y="1285855"/>
            <a:ext cx="5262979" cy="369332"/>
          </a:xfrm>
          <a:prstGeom prst="rect">
            <a:avLst/>
          </a:prstGeom>
        </p:spPr>
        <p:txBody>
          <a:bodyPr wrap="none">
            <a:spAutoFit/>
          </a:bodyPr>
          <a:lstStyle/>
          <a:p>
            <a:r>
              <a:rPr lang="zh-CN" altLang="zh-CN" b="1" dirty="0">
                <a:latin typeface="微软雅黑" panose="020B0503020204020204" pitchFamily="34" charset="-122"/>
                <a:ea typeface="微软雅黑" panose="020B0503020204020204" pitchFamily="34" charset="-122"/>
              </a:rPr>
              <a:t>构建“一生态”，发挥县域各种组织及群体的能量</a:t>
            </a:r>
          </a:p>
        </p:txBody>
      </p:sp>
      <p:pic>
        <p:nvPicPr>
          <p:cNvPr id="2" name="图片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401225" y="1655187"/>
            <a:ext cx="6749820" cy="4995629"/>
          </a:xfrm>
          <a:prstGeom prst="rect">
            <a:avLst/>
          </a:prstGeom>
        </p:spPr>
      </p:pic>
      <p:cxnSp>
        <p:nvCxnSpPr>
          <p:cNvPr id="7" name="直接连接符 6"/>
          <p:cNvCxnSpPr/>
          <p:nvPr/>
        </p:nvCxnSpPr>
        <p:spPr>
          <a:xfrm flipV="1">
            <a:off x="8797636" y="1953491"/>
            <a:ext cx="831273" cy="3186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8382000" y="2479968"/>
            <a:ext cx="1233055" cy="48490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7827818" y="3006439"/>
            <a:ext cx="1801091" cy="67887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9628909" y="1953491"/>
            <a:ext cx="9559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9615055" y="2479968"/>
            <a:ext cx="9559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9608128" y="3006439"/>
            <a:ext cx="95596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9635836" y="1614483"/>
            <a:ext cx="949037" cy="369332"/>
          </a:xfrm>
          <a:prstGeom prst="rect">
            <a:avLst/>
          </a:prstGeom>
          <a:noFill/>
        </p:spPr>
        <p:txBody>
          <a:bodyPr wrap="square" rtlCol="0">
            <a:spAutoFit/>
          </a:bodyPr>
          <a:lstStyle/>
          <a:p>
            <a:r>
              <a:rPr lang="zh-CN" altLang="en-US" dirty="0" smtClean="0">
                <a:latin typeface="微软雅黑" panose="020B0503020204020204" pitchFamily="34" charset="-122"/>
                <a:ea typeface="微软雅黑" panose="020B0503020204020204" pitchFamily="34" charset="-122"/>
              </a:rPr>
              <a:t>环境层</a:t>
            </a:r>
            <a:endParaRPr lang="zh-CN" altLang="en-US" dirty="0">
              <a:latin typeface="微软雅黑" panose="020B0503020204020204" pitchFamily="34" charset="-122"/>
              <a:ea typeface="微软雅黑" panose="020B0503020204020204" pitchFamily="34" charset="-122"/>
            </a:endParaRPr>
          </a:p>
        </p:txBody>
      </p:sp>
      <p:sp>
        <p:nvSpPr>
          <p:cNvPr id="18" name="文本框 17"/>
          <p:cNvSpPr txBox="1"/>
          <p:nvPr/>
        </p:nvSpPr>
        <p:spPr>
          <a:xfrm>
            <a:off x="9635836" y="2129042"/>
            <a:ext cx="949037" cy="369332"/>
          </a:xfrm>
          <a:prstGeom prst="rect">
            <a:avLst/>
          </a:prstGeom>
          <a:noFill/>
        </p:spPr>
        <p:txBody>
          <a:bodyPr wrap="square" rtlCol="0">
            <a:spAutoFit/>
          </a:bodyPr>
          <a:lstStyle/>
          <a:p>
            <a:r>
              <a:rPr lang="zh-CN" altLang="en-US" dirty="0" smtClean="0">
                <a:latin typeface="微软雅黑" panose="020B0503020204020204" pitchFamily="34" charset="-122"/>
                <a:ea typeface="微软雅黑" panose="020B0503020204020204" pitchFamily="34" charset="-122"/>
              </a:rPr>
              <a:t>服务层</a:t>
            </a:r>
            <a:endParaRPr lang="zh-CN" altLang="en-US" dirty="0">
              <a:latin typeface="微软雅黑" panose="020B0503020204020204" pitchFamily="34" charset="-122"/>
              <a:ea typeface="微软雅黑" panose="020B0503020204020204" pitchFamily="34" charset="-122"/>
            </a:endParaRPr>
          </a:p>
        </p:txBody>
      </p:sp>
      <p:sp>
        <p:nvSpPr>
          <p:cNvPr id="19" name="文本框 18"/>
          <p:cNvSpPr txBox="1"/>
          <p:nvPr/>
        </p:nvSpPr>
        <p:spPr>
          <a:xfrm>
            <a:off x="9635836" y="2664722"/>
            <a:ext cx="949037" cy="369332"/>
          </a:xfrm>
          <a:prstGeom prst="rect">
            <a:avLst/>
          </a:prstGeom>
          <a:noFill/>
        </p:spPr>
        <p:txBody>
          <a:bodyPr wrap="square" rtlCol="0">
            <a:spAutoFit/>
          </a:bodyPr>
          <a:lstStyle/>
          <a:p>
            <a:r>
              <a:rPr lang="zh-CN" altLang="en-US" dirty="0" smtClean="0">
                <a:latin typeface="微软雅黑" panose="020B0503020204020204" pitchFamily="34" charset="-122"/>
                <a:ea typeface="微软雅黑" panose="020B0503020204020204" pitchFamily="34" charset="-122"/>
              </a:rPr>
              <a:t>基础层</a:t>
            </a:r>
            <a:endParaRPr lang="zh-CN" altLang="en-US" dirty="0">
              <a:latin typeface="微软雅黑" panose="020B0503020204020204" pitchFamily="34" charset="-122"/>
              <a:ea typeface="微软雅黑" panose="020B0503020204020204" pitchFamily="34" charset="-122"/>
            </a:endParaRPr>
          </a:p>
        </p:txBody>
      </p:sp>
      <p:sp>
        <p:nvSpPr>
          <p:cNvPr id="17" name="文本框 16"/>
          <p:cNvSpPr txBox="1"/>
          <p:nvPr/>
        </p:nvSpPr>
        <p:spPr>
          <a:xfrm>
            <a:off x="2728913" y="180304"/>
            <a:ext cx="6315075" cy="584775"/>
          </a:xfrm>
          <a:prstGeom prst="rect">
            <a:avLst/>
          </a:prstGeom>
          <a:noFill/>
        </p:spPr>
        <p:txBody>
          <a:bodyPr wrap="square" rtlCol="0">
            <a:spAutoFit/>
          </a:bodyPr>
          <a:lstStyle/>
          <a:p>
            <a:pPr algn="dist"/>
            <a:r>
              <a:rPr lang="zh-CN" altLang="en-US" sz="3200" dirty="0">
                <a:latin typeface="微软雅黑" panose="020B0503020204020204" pitchFamily="34" charset="-122"/>
                <a:ea typeface="微软雅黑" panose="020B0503020204020204" pitchFamily="34" charset="-122"/>
              </a:rPr>
              <a:t>临安电子商务发展的可借鉴之处</a:t>
            </a:r>
          </a:p>
        </p:txBody>
      </p:sp>
    </p:spTree>
    <p:extLst>
      <p:ext uri="{BB962C8B-B14F-4D97-AF65-F5344CB8AC3E}">
        <p14:creationId xmlns:p14="http://schemas.microsoft.com/office/powerpoint/2010/main" xmlns="" val="24492325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图文框 4"/>
          <p:cNvSpPr/>
          <p:nvPr/>
        </p:nvSpPr>
        <p:spPr>
          <a:xfrm>
            <a:off x="3179934" y="2374711"/>
            <a:ext cx="5895832" cy="1692322"/>
          </a:xfrm>
          <a:prstGeom prst="fram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smtClean="0">
                <a:solidFill>
                  <a:schemeClr val="tx1"/>
                </a:solidFill>
                <a:latin typeface="微软雅黑" panose="020B0503020204020204" pitchFamily="34" charset="-122"/>
                <a:ea typeface="微软雅黑" panose="020B0503020204020204" pitchFamily="34" charset="-122"/>
              </a:rPr>
              <a:t>“农村电商”发展趋势</a:t>
            </a:r>
            <a:endParaRPr lang="zh-CN" altLang="en-US" sz="36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7149611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等腰三角形 2"/>
          <p:cNvSpPr/>
          <p:nvPr/>
        </p:nvSpPr>
        <p:spPr>
          <a:xfrm flipV="1">
            <a:off x="446469" y="1326559"/>
            <a:ext cx="329819" cy="287924"/>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76288" y="1285855"/>
            <a:ext cx="2492990" cy="369332"/>
          </a:xfrm>
          <a:prstGeom prst="rect">
            <a:avLst/>
          </a:prstGeom>
        </p:spPr>
        <p:txBody>
          <a:bodyPr wrap="none">
            <a:spAutoFit/>
          </a:bodyPr>
          <a:lstStyle/>
          <a:p>
            <a:r>
              <a:rPr lang="zh-CN" altLang="en-US" b="1" dirty="0" smtClean="0">
                <a:latin typeface="微软雅黑" panose="020B0503020204020204" pitchFamily="34" charset="-122"/>
                <a:ea typeface="微软雅黑" panose="020B0503020204020204" pitchFamily="34" charset="-122"/>
              </a:rPr>
              <a:t>农村电商发展几大误区</a:t>
            </a:r>
            <a:endParaRPr lang="zh-CN" altLang="zh-CN" b="1" dirty="0">
              <a:latin typeface="微软雅黑" panose="020B0503020204020204" pitchFamily="34" charset="-122"/>
              <a:ea typeface="微软雅黑" panose="020B0503020204020204" pitchFamily="34" charset="-122"/>
            </a:endParaRPr>
          </a:p>
        </p:txBody>
      </p:sp>
      <p:sp>
        <p:nvSpPr>
          <p:cNvPr id="5" name="文本框 4"/>
          <p:cNvSpPr txBox="1"/>
          <p:nvPr/>
        </p:nvSpPr>
        <p:spPr>
          <a:xfrm>
            <a:off x="3589361" y="180304"/>
            <a:ext cx="5454627" cy="584775"/>
          </a:xfrm>
          <a:prstGeom prst="rect">
            <a:avLst/>
          </a:prstGeom>
          <a:noFill/>
        </p:spPr>
        <p:txBody>
          <a:bodyPr wrap="square" rtlCol="0">
            <a:spAutoFit/>
          </a:bodyPr>
          <a:lstStyle/>
          <a:p>
            <a:pPr algn="dist"/>
            <a:r>
              <a:rPr lang="zh-CN" altLang="en-US" sz="3200" dirty="0" smtClean="0">
                <a:latin typeface="微软雅黑" panose="020B0503020204020204" pitchFamily="34" charset="-122"/>
                <a:ea typeface="微软雅黑" panose="020B0503020204020204" pitchFamily="34" charset="-122"/>
              </a:rPr>
              <a:t>农村电商发展趋势</a:t>
            </a:r>
            <a:endParaRPr lang="zh-CN" altLang="en-US" sz="3200" dirty="0">
              <a:latin typeface="微软雅黑" panose="020B0503020204020204" pitchFamily="34" charset="-122"/>
              <a:ea typeface="微软雅黑" panose="020B0503020204020204" pitchFamily="34" charset="-122"/>
            </a:endParaRPr>
          </a:p>
        </p:txBody>
      </p:sp>
      <p:graphicFrame>
        <p:nvGraphicFramePr>
          <p:cNvPr id="7" name="图示 6"/>
          <p:cNvGraphicFramePr/>
          <p:nvPr>
            <p:extLst>
              <p:ext uri="{D42A27DB-BD31-4B8C-83A1-F6EECF244321}">
                <p14:modId xmlns:p14="http://schemas.microsoft.com/office/powerpoint/2010/main" xmlns="" val="680130169"/>
              </p:ext>
            </p:extLst>
          </p:nvPr>
        </p:nvGraphicFramePr>
        <p:xfrm>
          <a:off x="2141183" y="112208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文本框 8"/>
          <p:cNvSpPr txBox="1"/>
          <p:nvPr/>
        </p:nvSpPr>
        <p:spPr>
          <a:xfrm>
            <a:off x="8529851" y="3275463"/>
            <a:ext cx="2442949" cy="1054135"/>
          </a:xfrm>
          <a:prstGeom prst="rect">
            <a:avLst/>
          </a:prstGeom>
          <a:noFill/>
        </p:spPr>
        <p:txBody>
          <a:bodyPr wrap="square" rtlCol="0">
            <a:spAutoFit/>
          </a:bodyPr>
          <a:lstStyle/>
          <a:p>
            <a:pPr>
              <a:lnSpc>
                <a:spcPts val="2500"/>
              </a:lnSpc>
            </a:pPr>
            <a:r>
              <a:rPr lang="zh-CN" altLang="en-US" sz="1700" dirty="0" smtClean="0">
                <a:latin typeface="微软雅黑" panose="020B0503020204020204" pitchFamily="34" charset="-122"/>
                <a:ea typeface="微软雅黑" panose="020B0503020204020204" pitchFamily="34" charset="-122"/>
              </a:rPr>
              <a:t>政府过度介入，越俎代庖，没有充分运用市场机制，调动民间力量</a:t>
            </a:r>
            <a:endParaRPr lang="zh-CN" altLang="en-US" sz="17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5155010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flipV="1">
            <a:off x="446469" y="1326559"/>
            <a:ext cx="329819" cy="287924"/>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776288" y="1285855"/>
            <a:ext cx="2723823" cy="369332"/>
          </a:xfrm>
          <a:prstGeom prst="rect">
            <a:avLst/>
          </a:prstGeom>
        </p:spPr>
        <p:txBody>
          <a:bodyPr wrap="none">
            <a:spAutoFit/>
          </a:bodyPr>
          <a:lstStyle/>
          <a:p>
            <a:r>
              <a:rPr lang="zh-CN" altLang="en-US" b="1" dirty="0" smtClean="0">
                <a:latin typeface="微软雅黑" panose="020B0503020204020204" pitchFamily="34" charset="-122"/>
                <a:ea typeface="微软雅黑" panose="020B0503020204020204" pitchFamily="34" charset="-122"/>
              </a:rPr>
              <a:t>农村电商下一步发展重点</a:t>
            </a:r>
            <a:endParaRPr lang="zh-CN" altLang="zh-CN" b="1" dirty="0">
              <a:latin typeface="微软雅黑" panose="020B0503020204020204" pitchFamily="34" charset="-122"/>
              <a:ea typeface="微软雅黑" panose="020B0503020204020204" pitchFamily="34" charset="-122"/>
            </a:endParaRPr>
          </a:p>
        </p:txBody>
      </p:sp>
      <p:sp>
        <p:nvSpPr>
          <p:cNvPr id="4" name="文本框 3"/>
          <p:cNvSpPr txBox="1"/>
          <p:nvPr/>
        </p:nvSpPr>
        <p:spPr>
          <a:xfrm>
            <a:off x="3589361" y="180304"/>
            <a:ext cx="5454627" cy="584775"/>
          </a:xfrm>
          <a:prstGeom prst="rect">
            <a:avLst/>
          </a:prstGeom>
          <a:noFill/>
        </p:spPr>
        <p:txBody>
          <a:bodyPr wrap="square" rtlCol="0">
            <a:spAutoFit/>
          </a:bodyPr>
          <a:lstStyle/>
          <a:p>
            <a:pPr algn="dist"/>
            <a:r>
              <a:rPr lang="zh-CN" altLang="en-US" sz="3200" dirty="0" smtClean="0">
                <a:latin typeface="微软雅黑" panose="020B0503020204020204" pitchFamily="34" charset="-122"/>
                <a:ea typeface="微软雅黑" panose="020B0503020204020204" pitchFamily="34" charset="-122"/>
              </a:rPr>
              <a:t>农村电商发展趋势</a:t>
            </a:r>
            <a:endParaRPr lang="zh-CN" altLang="en-US" sz="3200" dirty="0">
              <a:latin typeface="微软雅黑" panose="020B0503020204020204" pitchFamily="34" charset="-122"/>
              <a:ea typeface="微软雅黑" panose="020B0503020204020204" pitchFamily="34" charset="-122"/>
            </a:endParaRPr>
          </a:p>
        </p:txBody>
      </p:sp>
      <p:grpSp>
        <p:nvGrpSpPr>
          <p:cNvPr id="11" name="组合 10"/>
          <p:cNvGrpSpPr/>
          <p:nvPr/>
        </p:nvGrpSpPr>
        <p:grpSpPr>
          <a:xfrm>
            <a:off x="446469" y="2058311"/>
            <a:ext cx="4641755" cy="4036101"/>
            <a:chOff x="386928" y="2769653"/>
            <a:chExt cx="4641755" cy="4036101"/>
          </a:xfrm>
        </p:grpSpPr>
        <p:graphicFrame>
          <p:nvGraphicFramePr>
            <p:cNvPr id="7" name="图示 6"/>
            <p:cNvGraphicFramePr/>
            <p:nvPr>
              <p:extLst>
                <p:ext uri="{D42A27DB-BD31-4B8C-83A1-F6EECF244321}">
                  <p14:modId xmlns:p14="http://schemas.microsoft.com/office/powerpoint/2010/main" xmlns="" val="3291660301"/>
                </p:ext>
              </p:extLst>
            </p:nvPr>
          </p:nvGraphicFramePr>
          <p:xfrm>
            <a:off x="386928" y="2796472"/>
            <a:ext cx="4641755" cy="40092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文本框 7"/>
            <p:cNvSpPr txBox="1"/>
            <p:nvPr/>
          </p:nvSpPr>
          <p:spPr>
            <a:xfrm>
              <a:off x="1214651" y="3138985"/>
              <a:ext cx="709683" cy="646331"/>
            </a:xfrm>
            <a:prstGeom prst="rect">
              <a:avLst/>
            </a:prstGeom>
            <a:noFill/>
          </p:spPr>
          <p:txBody>
            <a:bodyPr wrap="square" rtlCol="0">
              <a:spAutoFit/>
            </a:bodyPr>
            <a:lstStyle/>
            <a:p>
              <a:r>
                <a:rPr lang="zh-CN" altLang="en-US" dirty="0" smtClean="0">
                  <a:latin typeface="微软雅黑" panose="020B0503020204020204" pitchFamily="34" charset="-122"/>
                  <a:ea typeface="微软雅黑" panose="020B0503020204020204" pitchFamily="34" charset="-122"/>
                </a:rPr>
                <a:t>品牌培育</a:t>
              </a:r>
              <a:endParaRPr lang="zh-CN" altLang="en-US" dirty="0">
                <a:latin typeface="微软雅黑" panose="020B0503020204020204" pitchFamily="34" charset="-122"/>
                <a:ea typeface="微软雅黑" panose="020B0503020204020204" pitchFamily="34" charset="-122"/>
              </a:endParaRPr>
            </a:p>
          </p:txBody>
        </p:sp>
        <p:sp>
          <p:nvSpPr>
            <p:cNvPr id="9" name="文本框 8"/>
            <p:cNvSpPr txBox="1"/>
            <p:nvPr/>
          </p:nvSpPr>
          <p:spPr>
            <a:xfrm>
              <a:off x="2138199" y="2769653"/>
              <a:ext cx="1210377" cy="369332"/>
            </a:xfrm>
            <a:prstGeom prst="rect">
              <a:avLst/>
            </a:prstGeom>
            <a:noFill/>
          </p:spPr>
          <p:txBody>
            <a:bodyPr wrap="square" rtlCol="0">
              <a:spAutoFit/>
            </a:bodyPr>
            <a:lstStyle/>
            <a:p>
              <a:r>
                <a:rPr lang="zh-CN" altLang="en-US" dirty="0" smtClean="0">
                  <a:latin typeface="微软雅黑" panose="020B0503020204020204" pitchFamily="34" charset="-122"/>
                  <a:ea typeface="微软雅黑" panose="020B0503020204020204" pitchFamily="34" charset="-122"/>
                </a:rPr>
                <a:t>质量保障</a:t>
              </a:r>
              <a:endParaRPr lang="zh-CN" altLang="en-US" dirty="0">
                <a:latin typeface="微软雅黑" panose="020B0503020204020204" pitchFamily="34" charset="-122"/>
                <a:ea typeface="微软雅黑" panose="020B0503020204020204" pitchFamily="34" charset="-122"/>
              </a:endParaRPr>
            </a:p>
          </p:txBody>
        </p:sp>
        <p:sp>
          <p:nvSpPr>
            <p:cNvPr id="10" name="文本框 9"/>
            <p:cNvSpPr txBox="1"/>
            <p:nvPr/>
          </p:nvSpPr>
          <p:spPr>
            <a:xfrm>
              <a:off x="3589361" y="3138985"/>
              <a:ext cx="941696" cy="646331"/>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供应</a:t>
              </a:r>
              <a:r>
                <a:rPr lang="zh-CN" altLang="en-US" dirty="0" smtClean="0">
                  <a:latin typeface="微软雅黑" panose="020B0503020204020204" pitchFamily="34" charset="-122"/>
                  <a:ea typeface="微软雅黑" panose="020B0503020204020204" pitchFamily="34" charset="-122"/>
                </a:rPr>
                <a:t>链体系</a:t>
              </a:r>
              <a:endParaRPr lang="zh-CN" altLang="en-US" dirty="0">
                <a:latin typeface="微软雅黑" panose="020B0503020204020204" pitchFamily="34" charset="-122"/>
                <a:ea typeface="微软雅黑" panose="020B0503020204020204" pitchFamily="34" charset="-122"/>
              </a:endParaRPr>
            </a:p>
          </p:txBody>
        </p:sp>
      </p:grpSp>
      <p:graphicFrame>
        <p:nvGraphicFramePr>
          <p:cNvPr id="12" name="图示 11"/>
          <p:cNvGraphicFramePr/>
          <p:nvPr>
            <p:extLst>
              <p:ext uri="{D42A27DB-BD31-4B8C-83A1-F6EECF244321}">
                <p14:modId xmlns:p14="http://schemas.microsoft.com/office/powerpoint/2010/main" xmlns="" val="3916676789"/>
              </p:ext>
            </p:extLst>
          </p:nvPr>
        </p:nvGraphicFramePr>
        <p:xfrm>
          <a:off x="5769032" y="1503643"/>
          <a:ext cx="6816437" cy="157033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3" name="文本框 12"/>
          <p:cNvSpPr txBox="1"/>
          <p:nvPr/>
        </p:nvSpPr>
        <p:spPr>
          <a:xfrm>
            <a:off x="6965806" y="3129394"/>
            <a:ext cx="1945438" cy="2631490"/>
          </a:xfrm>
          <a:prstGeom prst="rect">
            <a:avLst/>
          </a:prstGeom>
          <a:noFill/>
          <a:ln>
            <a:solidFill>
              <a:schemeClr val="bg1">
                <a:lumMod val="75000"/>
              </a:schemeClr>
            </a:solidFill>
            <a:prstDash val="dash"/>
          </a:ln>
        </p:spPr>
        <p:txBody>
          <a:bodyPr wrap="square" rtlCol="0">
            <a:spAutoFit/>
          </a:bodyPr>
          <a:lstStyle/>
          <a:p>
            <a:pPr>
              <a:lnSpc>
                <a:spcPct val="150000"/>
              </a:lnSpc>
            </a:pPr>
            <a:r>
              <a:rPr lang="zh-CN" altLang="en-US" sz="2200" dirty="0" smtClean="0">
                <a:latin typeface="微软雅黑" panose="020B0503020204020204" pitchFamily="34" charset="-122"/>
                <a:ea typeface="微软雅黑" panose="020B0503020204020204" pitchFamily="34" charset="-122"/>
              </a:rPr>
              <a:t>电子商务</a:t>
            </a:r>
            <a:endParaRPr lang="en-US" altLang="zh-CN" sz="2200" dirty="0" smtClean="0">
              <a:latin typeface="微软雅黑" panose="020B0503020204020204" pitchFamily="34" charset="-122"/>
              <a:ea typeface="微软雅黑" panose="020B0503020204020204" pitchFamily="34" charset="-122"/>
            </a:endParaRPr>
          </a:p>
          <a:p>
            <a:pPr>
              <a:lnSpc>
                <a:spcPct val="150000"/>
              </a:lnSpc>
            </a:pPr>
            <a:r>
              <a:rPr lang="zh-CN" altLang="en-US" sz="2200" dirty="0" smtClean="0">
                <a:latin typeface="微软雅黑" panose="020B0503020204020204" pitchFamily="34" charset="-122"/>
                <a:ea typeface="微软雅黑" panose="020B0503020204020204" pitchFamily="34" charset="-122"/>
              </a:rPr>
              <a:t>进农村</a:t>
            </a:r>
            <a:endParaRPr lang="en-US" altLang="zh-CN" sz="2200" dirty="0" smtClean="0">
              <a:latin typeface="微软雅黑" panose="020B0503020204020204" pitchFamily="34" charset="-122"/>
              <a:ea typeface="微软雅黑" panose="020B0503020204020204" pitchFamily="34" charset="-122"/>
            </a:endParaRPr>
          </a:p>
          <a:p>
            <a:pPr>
              <a:lnSpc>
                <a:spcPct val="150000"/>
              </a:lnSpc>
            </a:pPr>
            <a:r>
              <a:rPr lang="zh-CN" altLang="en-US" sz="2200" dirty="0" smtClean="0">
                <a:latin typeface="微软雅黑" panose="020B0503020204020204" pitchFamily="34" charset="-122"/>
                <a:ea typeface="微软雅黑" panose="020B0503020204020204" pitchFamily="34" charset="-122"/>
              </a:rPr>
              <a:t>进社区</a:t>
            </a:r>
            <a:endParaRPr lang="en-US" altLang="zh-CN" sz="2200" dirty="0" smtClean="0">
              <a:latin typeface="微软雅黑" panose="020B0503020204020204" pitchFamily="34" charset="-122"/>
              <a:ea typeface="微软雅黑" panose="020B0503020204020204" pitchFamily="34" charset="-122"/>
            </a:endParaRPr>
          </a:p>
          <a:p>
            <a:pPr>
              <a:lnSpc>
                <a:spcPct val="150000"/>
              </a:lnSpc>
            </a:pPr>
            <a:r>
              <a:rPr lang="zh-CN" altLang="en-US" sz="2200" dirty="0" smtClean="0">
                <a:latin typeface="微软雅黑" panose="020B0503020204020204" pitchFamily="34" charset="-122"/>
                <a:ea typeface="微软雅黑" panose="020B0503020204020204" pitchFamily="34" charset="-122"/>
              </a:rPr>
              <a:t>进中心城市</a:t>
            </a:r>
            <a:endParaRPr lang="en-US" altLang="zh-CN" sz="2200" dirty="0" smtClean="0">
              <a:latin typeface="微软雅黑" panose="020B0503020204020204" pitchFamily="34" charset="-122"/>
              <a:ea typeface="微软雅黑" panose="020B0503020204020204" pitchFamily="34" charset="-122"/>
            </a:endParaRPr>
          </a:p>
          <a:p>
            <a:pPr>
              <a:lnSpc>
                <a:spcPct val="150000"/>
              </a:lnSpc>
            </a:pPr>
            <a:r>
              <a:rPr lang="zh-CN" altLang="en-US" sz="2200" dirty="0">
                <a:latin typeface="微软雅黑" panose="020B0503020204020204" pitchFamily="34" charset="-122"/>
                <a:ea typeface="微软雅黑" panose="020B0503020204020204" pitchFamily="34" charset="-122"/>
              </a:rPr>
              <a:t>线</a:t>
            </a:r>
            <a:r>
              <a:rPr lang="zh-CN" altLang="en-US" sz="2200" dirty="0" smtClean="0">
                <a:latin typeface="微软雅黑" panose="020B0503020204020204" pitchFamily="34" charset="-122"/>
                <a:ea typeface="微软雅黑" panose="020B0503020204020204" pitchFamily="34" charset="-122"/>
              </a:rPr>
              <a:t>上线下互动</a:t>
            </a:r>
            <a:endParaRPr lang="zh-CN" altLang="en-US" sz="2200" dirty="0">
              <a:latin typeface="微软雅黑" panose="020B0503020204020204" pitchFamily="34" charset="-122"/>
              <a:ea typeface="微软雅黑" panose="020B0503020204020204" pitchFamily="34" charset="-122"/>
            </a:endParaRPr>
          </a:p>
        </p:txBody>
      </p:sp>
      <p:sp>
        <p:nvSpPr>
          <p:cNvPr id="14" name="文本框 13"/>
          <p:cNvSpPr txBox="1"/>
          <p:nvPr/>
        </p:nvSpPr>
        <p:spPr>
          <a:xfrm>
            <a:off x="9043988" y="3313244"/>
            <a:ext cx="1945438" cy="1615827"/>
          </a:xfrm>
          <a:prstGeom prst="rect">
            <a:avLst/>
          </a:prstGeom>
          <a:noFill/>
          <a:ln>
            <a:solidFill>
              <a:schemeClr val="bg1">
                <a:lumMod val="75000"/>
              </a:schemeClr>
            </a:solidFill>
            <a:prstDash val="dash"/>
          </a:ln>
        </p:spPr>
        <p:txBody>
          <a:bodyPr wrap="square" rtlCol="0">
            <a:spAutoFit/>
          </a:bodyPr>
          <a:lstStyle/>
          <a:p>
            <a:pPr>
              <a:lnSpc>
                <a:spcPct val="150000"/>
              </a:lnSpc>
            </a:pPr>
            <a:r>
              <a:rPr lang="zh-CN" altLang="en-US" sz="2200" dirty="0" smtClean="0">
                <a:latin typeface="微软雅黑" panose="020B0503020204020204" pitchFamily="34" charset="-122"/>
                <a:ea typeface="微软雅黑" panose="020B0503020204020204" pitchFamily="34" charset="-122"/>
              </a:rPr>
              <a:t>跨境电商</a:t>
            </a:r>
            <a:endParaRPr lang="en-US" altLang="zh-CN" sz="2200" dirty="0" smtClean="0">
              <a:latin typeface="微软雅黑" panose="020B0503020204020204" pitchFamily="34" charset="-122"/>
              <a:ea typeface="微软雅黑" panose="020B0503020204020204" pitchFamily="34" charset="-122"/>
            </a:endParaRPr>
          </a:p>
          <a:p>
            <a:pPr>
              <a:lnSpc>
                <a:spcPct val="150000"/>
              </a:lnSpc>
            </a:pPr>
            <a:r>
              <a:rPr lang="zh-CN" altLang="en-US" sz="2200" dirty="0" smtClean="0">
                <a:latin typeface="微软雅黑" panose="020B0503020204020204" pitchFamily="34" charset="-122"/>
                <a:ea typeface="微软雅黑" panose="020B0503020204020204" pitchFamily="34" charset="-122"/>
              </a:rPr>
              <a:t>海外电商渠道建设</a:t>
            </a:r>
            <a:endParaRPr lang="zh-CN" altLang="en-US" sz="2200" dirty="0">
              <a:latin typeface="微软雅黑" panose="020B0503020204020204" pitchFamily="34" charset="-122"/>
              <a:ea typeface="微软雅黑" panose="020B0503020204020204" pitchFamily="34" charset="-122"/>
            </a:endParaRPr>
          </a:p>
        </p:txBody>
      </p:sp>
      <p:sp>
        <p:nvSpPr>
          <p:cNvPr id="15" name="矩形 14"/>
          <p:cNvSpPr/>
          <p:nvPr/>
        </p:nvSpPr>
        <p:spPr>
          <a:xfrm>
            <a:off x="6747167" y="5962997"/>
            <a:ext cx="4682836" cy="4322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latin typeface="微软雅黑" panose="020B0503020204020204" pitchFamily="34" charset="-122"/>
                <a:ea typeface="微软雅黑" panose="020B0503020204020204" pitchFamily="34" charset="-122"/>
              </a:rPr>
              <a:t>商务部</a:t>
            </a:r>
            <a:r>
              <a:rPr lang="en-US" altLang="zh-CN" sz="2400" dirty="0" smtClean="0">
                <a:latin typeface="微软雅黑" panose="020B0503020204020204" pitchFamily="34" charset="-122"/>
                <a:ea typeface="微软雅黑" panose="020B0503020204020204" pitchFamily="34" charset="-122"/>
              </a:rPr>
              <a:t>《</a:t>
            </a:r>
            <a:r>
              <a:rPr lang="zh-CN" altLang="en-US" sz="2400" dirty="0" smtClean="0">
                <a:latin typeface="微软雅黑" panose="020B0503020204020204" pitchFamily="34" charset="-122"/>
                <a:ea typeface="微软雅黑" panose="020B0503020204020204" pitchFamily="34" charset="-122"/>
              </a:rPr>
              <a:t>互联网</a:t>
            </a:r>
            <a:r>
              <a:rPr lang="en-US" altLang="zh-CN" sz="2400" dirty="0" smtClean="0">
                <a:latin typeface="微软雅黑" panose="020B0503020204020204" pitchFamily="34" charset="-122"/>
                <a:ea typeface="微软雅黑" panose="020B0503020204020204" pitchFamily="34" charset="-122"/>
              </a:rPr>
              <a:t>+</a:t>
            </a:r>
            <a:r>
              <a:rPr lang="zh-CN" altLang="en-US" sz="2400" dirty="0" smtClean="0">
                <a:latin typeface="微软雅黑" panose="020B0503020204020204" pitchFamily="34" charset="-122"/>
                <a:ea typeface="微软雅黑" panose="020B0503020204020204" pitchFamily="34" charset="-122"/>
              </a:rPr>
              <a:t>流通行动计划</a:t>
            </a:r>
            <a:r>
              <a:rPr lang="en-US" altLang="zh-CN" sz="2400" dirty="0" smtClean="0">
                <a:latin typeface="微软雅黑" panose="020B0503020204020204" pitchFamily="34" charset="-122"/>
                <a:ea typeface="微软雅黑" panose="020B0503020204020204" pitchFamily="34" charset="-122"/>
              </a:rPr>
              <a:t>》</a:t>
            </a:r>
            <a:endParaRPr lang="zh-CN" altLang="en-US" sz="2400" dirty="0">
              <a:latin typeface="微软雅黑" panose="020B0503020204020204" pitchFamily="34" charset="-122"/>
              <a:ea typeface="微软雅黑" panose="020B0503020204020204" pitchFamily="34" charset="-122"/>
            </a:endParaRPr>
          </a:p>
        </p:txBody>
      </p:sp>
      <p:sp>
        <p:nvSpPr>
          <p:cNvPr id="16" name="矩形 15"/>
          <p:cNvSpPr/>
          <p:nvPr/>
        </p:nvSpPr>
        <p:spPr>
          <a:xfrm>
            <a:off x="666427" y="5924200"/>
            <a:ext cx="4273001" cy="4322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latin typeface="微软雅黑" panose="020B0503020204020204" pitchFamily="34" charset="-122"/>
                <a:ea typeface="微软雅黑" panose="020B0503020204020204" pitchFamily="34" charset="-122"/>
              </a:rPr>
              <a:t>国家财政部电子商务专项资金</a:t>
            </a:r>
            <a:endParaRPr lang="zh-CN" alt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4990685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flipV="1">
            <a:off x="446469" y="1326559"/>
            <a:ext cx="329819" cy="287924"/>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776288" y="1285855"/>
            <a:ext cx="2492990" cy="369332"/>
          </a:xfrm>
          <a:prstGeom prst="rect">
            <a:avLst/>
          </a:prstGeom>
        </p:spPr>
        <p:txBody>
          <a:bodyPr wrap="none">
            <a:spAutoFit/>
          </a:bodyPr>
          <a:lstStyle/>
          <a:p>
            <a:r>
              <a:rPr lang="zh-CN" altLang="en-US" b="1" dirty="0" smtClean="0">
                <a:latin typeface="微软雅黑" panose="020B0503020204020204" pitchFamily="34" charset="-122"/>
                <a:ea typeface="微软雅黑" panose="020B0503020204020204" pitchFamily="34" charset="-122"/>
              </a:rPr>
              <a:t>农村电商发展必备五化</a:t>
            </a:r>
            <a:endParaRPr lang="zh-CN" altLang="zh-CN" b="1" dirty="0">
              <a:latin typeface="微软雅黑" panose="020B0503020204020204" pitchFamily="34" charset="-122"/>
              <a:ea typeface="微软雅黑" panose="020B0503020204020204" pitchFamily="34" charset="-122"/>
            </a:endParaRPr>
          </a:p>
        </p:txBody>
      </p:sp>
      <p:sp>
        <p:nvSpPr>
          <p:cNvPr id="4" name="文本框 3"/>
          <p:cNvSpPr txBox="1"/>
          <p:nvPr/>
        </p:nvSpPr>
        <p:spPr>
          <a:xfrm>
            <a:off x="3589361" y="180304"/>
            <a:ext cx="5454627" cy="584775"/>
          </a:xfrm>
          <a:prstGeom prst="rect">
            <a:avLst/>
          </a:prstGeom>
          <a:noFill/>
        </p:spPr>
        <p:txBody>
          <a:bodyPr wrap="square" rtlCol="0">
            <a:spAutoFit/>
          </a:bodyPr>
          <a:lstStyle/>
          <a:p>
            <a:pPr algn="dist"/>
            <a:r>
              <a:rPr lang="zh-CN" altLang="en-US" sz="3200" dirty="0" smtClean="0">
                <a:latin typeface="微软雅黑" panose="020B0503020204020204" pitchFamily="34" charset="-122"/>
                <a:ea typeface="微软雅黑" panose="020B0503020204020204" pitchFamily="34" charset="-122"/>
              </a:rPr>
              <a:t>农村电商发展趋势</a:t>
            </a:r>
            <a:endParaRPr lang="zh-CN" altLang="en-US" sz="3200" dirty="0">
              <a:latin typeface="微软雅黑" panose="020B0503020204020204" pitchFamily="34" charset="-122"/>
              <a:ea typeface="微软雅黑" panose="020B0503020204020204" pitchFamily="34" charset="-122"/>
            </a:endParaRPr>
          </a:p>
        </p:txBody>
      </p:sp>
      <p:graphicFrame>
        <p:nvGraphicFramePr>
          <p:cNvPr id="6" name="图示 5"/>
          <p:cNvGraphicFramePr/>
          <p:nvPr>
            <p:extLst>
              <p:ext uri="{D42A27DB-BD31-4B8C-83A1-F6EECF244321}">
                <p14:modId xmlns:p14="http://schemas.microsoft.com/office/powerpoint/2010/main" xmlns="" val="2417894176"/>
              </p:ext>
            </p:extLst>
          </p:nvPr>
        </p:nvGraphicFramePr>
        <p:xfrm>
          <a:off x="2004704" y="1039091"/>
          <a:ext cx="8303078" cy="54278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779149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627797"/>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82978" y="5192015"/>
            <a:ext cx="4238263" cy="1067117"/>
          </a:xfrm>
          <a:prstGeom prst="rect">
            <a:avLst/>
          </a:prstGeom>
        </p:spPr>
      </p:pic>
      <p:sp>
        <p:nvSpPr>
          <p:cNvPr id="5" name="文本框 4"/>
          <p:cNvSpPr txBox="1"/>
          <p:nvPr/>
        </p:nvSpPr>
        <p:spPr>
          <a:xfrm flipH="1">
            <a:off x="4488473" y="2598003"/>
            <a:ext cx="3215053" cy="830997"/>
          </a:xfrm>
          <a:prstGeom prst="rect">
            <a:avLst/>
          </a:prstGeom>
          <a:noFill/>
        </p:spPr>
        <p:txBody>
          <a:bodyPr wrap="square" rtlCol="0">
            <a:spAutoFit/>
          </a:bodyPr>
          <a:lstStyle/>
          <a:p>
            <a:r>
              <a:rPr lang="en-US" altLang="zh-CN" sz="4800" dirty="0" smtClean="0">
                <a:solidFill>
                  <a:schemeClr val="accent6">
                    <a:lumMod val="75000"/>
                  </a:schemeClr>
                </a:solidFill>
                <a:latin typeface="CAJ FNT5A" panose="02000000000000000000" pitchFamily="2" charset="0"/>
              </a:rPr>
              <a:t>THANKS</a:t>
            </a:r>
            <a:endParaRPr lang="zh-CN" altLang="en-US" sz="4800" dirty="0">
              <a:solidFill>
                <a:schemeClr val="accent6">
                  <a:lumMod val="75000"/>
                </a:schemeClr>
              </a:solidFill>
              <a:latin typeface="CAJ FNT5A" panose="02000000000000000000" pitchFamily="2" charset="0"/>
            </a:endParaRPr>
          </a:p>
        </p:txBody>
      </p:sp>
    </p:spTree>
    <p:extLst>
      <p:ext uri="{BB962C8B-B14F-4D97-AF65-F5344CB8AC3E}">
        <p14:creationId xmlns:p14="http://schemas.microsoft.com/office/powerpoint/2010/main" xmlns="" val="31172686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87143" y="180304"/>
            <a:ext cx="4897047" cy="584775"/>
          </a:xfrm>
          <a:prstGeom prst="rect">
            <a:avLst/>
          </a:prstGeom>
          <a:noFill/>
        </p:spPr>
        <p:txBody>
          <a:bodyPr wrap="square" rtlCol="0">
            <a:spAutoFit/>
          </a:bodyPr>
          <a:lstStyle/>
          <a:p>
            <a:pPr algn="dist"/>
            <a:r>
              <a:rPr lang="zh-CN" altLang="en-US" sz="3200" dirty="0" smtClean="0">
                <a:latin typeface="微软雅黑" panose="020B0503020204020204" pitchFamily="34" charset="-122"/>
                <a:ea typeface="微软雅黑" panose="020B0503020204020204" pitchFamily="34" charset="-122"/>
              </a:rPr>
              <a:t>“农村电商”大势所趋</a:t>
            </a:r>
            <a:endParaRPr lang="zh-CN" altLang="en-US" sz="3200" dirty="0">
              <a:latin typeface="微软雅黑" panose="020B0503020204020204" pitchFamily="34" charset="-122"/>
              <a:ea typeface="微软雅黑" panose="020B0503020204020204" pitchFamily="34" charset="-122"/>
            </a:endParaRPr>
          </a:p>
        </p:txBody>
      </p:sp>
      <p:sp>
        <p:nvSpPr>
          <p:cNvPr id="7" name="文本框 6"/>
          <p:cNvSpPr txBox="1"/>
          <p:nvPr/>
        </p:nvSpPr>
        <p:spPr>
          <a:xfrm>
            <a:off x="725644" y="1079984"/>
            <a:ext cx="4173902" cy="461665"/>
          </a:xfrm>
          <a:prstGeom prst="rect">
            <a:avLst/>
          </a:prstGeom>
          <a:noFill/>
        </p:spPr>
        <p:txBody>
          <a:bodyPr wrap="square" rtlCol="0">
            <a:spAutoFit/>
          </a:bodyPr>
          <a:lstStyle/>
          <a:p>
            <a:r>
              <a:rPr lang="zh-CN" altLang="en-US" sz="2400" b="1" dirty="0" smtClean="0">
                <a:latin typeface="微软雅黑" panose="020B0503020204020204" pitchFamily="34" charset="-122"/>
                <a:ea typeface="微软雅黑" panose="020B0503020204020204" pitchFamily="34" charset="-122"/>
              </a:rPr>
              <a:t>“农村电商”发展关键节点</a:t>
            </a:r>
            <a:endParaRPr lang="zh-CN" altLang="en-US" sz="2400" b="1" dirty="0">
              <a:latin typeface="微软雅黑" panose="020B0503020204020204" pitchFamily="34" charset="-122"/>
              <a:ea typeface="微软雅黑" panose="020B0503020204020204" pitchFamily="34" charset="-122"/>
            </a:endParaRPr>
          </a:p>
        </p:txBody>
      </p:sp>
      <p:sp>
        <p:nvSpPr>
          <p:cNvPr id="9" name="等腰三角形 8"/>
          <p:cNvSpPr/>
          <p:nvPr/>
        </p:nvSpPr>
        <p:spPr>
          <a:xfrm flipV="1">
            <a:off x="395825" y="1144145"/>
            <a:ext cx="329819" cy="287924"/>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五边形 12"/>
          <p:cNvSpPr/>
          <p:nvPr/>
        </p:nvSpPr>
        <p:spPr>
          <a:xfrm>
            <a:off x="725644" y="3780438"/>
            <a:ext cx="11081982" cy="300250"/>
          </a:xfrm>
          <a:prstGeom prst="homePlat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14" name="椭圆 13"/>
          <p:cNvSpPr/>
          <p:nvPr/>
        </p:nvSpPr>
        <p:spPr>
          <a:xfrm>
            <a:off x="996287" y="3834151"/>
            <a:ext cx="204716" cy="204717"/>
          </a:xfrm>
          <a:prstGeom prst="ellipse">
            <a:avLst/>
          </a:prstGeom>
          <a:solidFill>
            <a:schemeClr val="bg1"/>
          </a:solidFill>
          <a:ln>
            <a:no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16" name="圆角矩形标注 15"/>
          <p:cNvSpPr/>
          <p:nvPr/>
        </p:nvSpPr>
        <p:spPr>
          <a:xfrm>
            <a:off x="395825" y="4500668"/>
            <a:ext cx="2047124" cy="1359558"/>
          </a:xfrm>
          <a:prstGeom prst="wedgeRoundRectCallout">
            <a:avLst>
              <a:gd name="adj1" fmla="val -14270"/>
              <a:gd name="adj2" fmla="val -79049"/>
              <a:gd name="adj3" fmla="val 1666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latin typeface="微软雅黑" panose="020B0503020204020204" pitchFamily="34" charset="-122"/>
                <a:ea typeface="微软雅黑" panose="020B0503020204020204" pitchFamily="34" charset="-122"/>
              </a:rPr>
              <a:t>2013</a:t>
            </a:r>
            <a:r>
              <a:rPr lang="zh-CN" altLang="en-US" sz="1600" dirty="0" smtClean="0">
                <a:latin typeface="微软雅黑" panose="020B0503020204020204" pitchFamily="34" charset="-122"/>
                <a:ea typeface="微软雅黑" panose="020B0503020204020204" pitchFamily="34" charset="-122"/>
              </a:rPr>
              <a:t>年</a:t>
            </a:r>
            <a:r>
              <a:rPr lang="en-US" altLang="zh-CN" sz="1600" dirty="0" smtClean="0">
                <a:latin typeface="微软雅黑" panose="020B0503020204020204" pitchFamily="34" charset="-122"/>
                <a:ea typeface="微软雅黑" panose="020B0503020204020204" pitchFamily="34" charset="-122"/>
              </a:rPr>
              <a:t>8</a:t>
            </a:r>
            <a:r>
              <a:rPr lang="zh-CN" altLang="en-US" sz="1600" dirty="0" smtClean="0">
                <a:latin typeface="微软雅黑" panose="020B0503020204020204" pitchFamily="34" charset="-122"/>
                <a:ea typeface="微软雅黑" panose="020B0503020204020204" pitchFamily="34" charset="-122"/>
              </a:rPr>
              <a:t>月，阿里发布淘宝村微研究报告</a:t>
            </a:r>
            <a:r>
              <a:rPr lang="en-US" altLang="zh-CN" sz="1600" dirty="0" smtClean="0">
                <a:latin typeface="微软雅黑" panose="020B0503020204020204" pitchFamily="34" charset="-122"/>
                <a:ea typeface="微软雅黑" panose="020B0503020204020204" pitchFamily="34" charset="-122"/>
              </a:rPr>
              <a:t>1.0</a:t>
            </a:r>
            <a:r>
              <a:rPr lang="zh-CN" altLang="en-US" sz="1600" dirty="0" smtClean="0">
                <a:latin typeface="微软雅黑" panose="020B0503020204020204" pitchFamily="34" charset="-122"/>
                <a:ea typeface="微软雅黑" panose="020B0503020204020204" pitchFamily="34" charset="-122"/>
              </a:rPr>
              <a:t>，首次提出淘宝村新形态</a:t>
            </a:r>
            <a:endParaRPr lang="zh-CN" altLang="en-US" sz="1600" dirty="0">
              <a:latin typeface="微软雅黑" panose="020B0503020204020204" pitchFamily="34" charset="-122"/>
              <a:ea typeface="微软雅黑" panose="020B0503020204020204" pitchFamily="34" charset="-122"/>
            </a:endParaRPr>
          </a:p>
        </p:txBody>
      </p:sp>
      <p:sp>
        <p:nvSpPr>
          <p:cNvPr id="21" name="圆角矩形标注 20"/>
          <p:cNvSpPr/>
          <p:nvPr/>
        </p:nvSpPr>
        <p:spPr>
          <a:xfrm>
            <a:off x="970148" y="2120036"/>
            <a:ext cx="1705970" cy="1369556"/>
          </a:xfrm>
          <a:prstGeom prst="wedgeRoundRectCallout">
            <a:avLst>
              <a:gd name="adj1" fmla="val 9576"/>
              <a:gd name="adj2" fmla="val 66347"/>
              <a:gd name="adj3" fmla="val 1666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solidFill>
                  <a:schemeClr val="tx1"/>
                </a:solidFill>
                <a:latin typeface="微软雅黑" panose="020B0503020204020204" pitchFamily="34" charset="-122"/>
                <a:ea typeface="微软雅黑" panose="020B0503020204020204" pitchFamily="34" charset="-122"/>
              </a:rPr>
              <a:t>2013</a:t>
            </a:r>
            <a:r>
              <a:rPr lang="zh-CN" altLang="en-US" sz="1600" dirty="0" smtClean="0">
                <a:solidFill>
                  <a:schemeClr val="tx1"/>
                </a:solidFill>
                <a:latin typeface="微软雅黑" panose="020B0503020204020204" pitchFamily="34" charset="-122"/>
                <a:ea typeface="微软雅黑" panose="020B0503020204020204" pitchFamily="34" charset="-122"/>
              </a:rPr>
              <a:t>年</a:t>
            </a:r>
            <a:r>
              <a:rPr lang="en-US" altLang="zh-CN" sz="1600" dirty="0" smtClean="0">
                <a:solidFill>
                  <a:schemeClr val="tx1"/>
                </a:solidFill>
                <a:latin typeface="微软雅黑" panose="020B0503020204020204" pitchFamily="34" charset="-122"/>
                <a:ea typeface="微软雅黑" panose="020B0503020204020204" pitchFamily="34" charset="-122"/>
              </a:rPr>
              <a:t>12</a:t>
            </a:r>
            <a:r>
              <a:rPr lang="zh-CN" altLang="en-US" sz="1600" dirty="0" smtClean="0">
                <a:solidFill>
                  <a:schemeClr val="tx1"/>
                </a:solidFill>
                <a:latin typeface="微软雅黑" panose="020B0503020204020204" pitchFamily="34" charset="-122"/>
                <a:ea typeface="微软雅黑" panose="020B0503020204020204" pitchFamily="34" charset="-122"/>
              </a:rPr>
              <a:t>月，首届淘宝村高峰论坛</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23" name="圆角矩形标注 22"/>
          <p:cNvSpPr/>
          <p:nvPr/>
        </p:nvSpPr>
        <p:spPr>
          <a:xfrm>
            <a:off x="3131105" y="4418229"/>
            <a:ext cx="1744598" cy="1524435"/>
          </a:xfrm>
          <a:prstGeom prst="wedgeRoundRectCallout">
            <a:avLst>
              <a:gd name="adj1" fmla="val -27199"/>
              <a:gd name="adj2" fmla="val -67137"/>
              <a:gd name="adj3" fmla="val 1666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dirty="0">
                <a:solidFill>
                  <a:srgbClr val="000000"/>
                </a:solidFill>
                <a:latin typeface="微软雅黑" panose="020B0503020204020204" pitchFamily="34" charset="-122"/>
                <a:ea typeface="微软雅黑" panose="020B0503020204020204" pitchFamily="34" charset="-122"/>
              </a:rPr>
              <a:t>2014</a:t>
            </a:r>
            <a:r>
              <a:rPr lang="zh-CN" altLang="en-US" sz="1600" dirty="0">
                <a:solidFill>
                  <a:srgbClr val="000000"/>
                </a:solidFill>
                <a:latin typeface="微软雅黑" panose="020B0503020204020204" pitchFamily="34" charset="-122"/>
                <a:ea typeface="微软雅黑" panose="020B0503020204020204" pitchFamily="34" charset="-122"/>
              </a:rPr>
              <a:t>年</a:t>
            </a:r>
            <a:r>
              <a:rPr lang="en-US" altLang="zh-CN" sz="1600" dirty="0">
                <a:solidFill>
                  <a:srgbClr val="000000"/>
                </a:solidFill>
                <a:latin typeface="微软雅黑" panose="020B0503020204020204" pitchFamily="34" charset="-122"/>
                <a:ea typeface="微软雅黑" panose="020B0503020204020204" pitchFamily="34" charset="-122"/>
              </a:rPr>
              <a:t>8</a:t>
            </a:r>
            <a:r>
              <a:rPr lang="zh-CN" altLang="en-US" sz="1600" dirty="0">
                <a:solidFill>
                  <a:srgbClr val="000000"/>
                </a:solidFill>
                <a:latin typeface="微软雅黑" panose="020B0503020204020204" pitchFamily="34" charset="-122"/>
                <a:ea typeface="微软雅黑" panose="020B0503020204020204" pitchFamily="34" charset="-122"/>
              </a:rPr>
              <a:t>月国家农业部决定在部分省市</a:t>
            </a:r>
            <a:r>
              <a:rPr lang="zh-CN" altLang="en-US" sz="1600" dirty="0" smtClean="0">
                <a:solidFill>
                  <a:srgbClr val="000000"/>
                </a:solidFill>
                <a:latin typeface="微软雅黑" panose="020B0503020204020204" pitchFamily="34" charset="-122"/>
                <a:ea typeface="微软雅黑" panose="020B0503020204020204" pitchFamily="34" charset="-122"/>
              </a:rPr>
              <a:t>开展“信息</a:t>
            </a:r>
            <a:r>
              <a:rPr lang="zh-CN" altLang="en-US" sz="1600" dirty="0">
                <a:solidFill>
                  <a:srgbClr val="000000"/>
                </a:solidFill>
                <a:latin typeface="微软雅黑" panose="020B0503020204020204" pitchFamily="34" charset="-122"/>
                <a:ea typeface="微软雅黑" panose="020B0503020204020204" pitchFamily="34" charset="-122"/>
              </a:rPr>
              <a:t>进村</a:t>
            </a:r>
            <a:r>
              <a:rPr lang="zh-CN" altLang="en-US" sz="1600" dirty="0" smtClean="0">
                <a:solidFill>
                  <a:srgbClr val="000000"/>
                </a:solidFill>
                <a:latin typeface="微软雅黑" panose="020B0503020204020204" pitchFamily="34" charset="-122"/>
                <a:ea typeface="微软雅黑" panose="020B0503020204020204" pitchFamily="34" charset="-122"/>
              </a:rPr>
              <a:t>入户”试点</a:t>
            </a:r>
            <a:r>
              <a:rPr lang="zh-CN" altLang="en-US" sz="1600" dirty="0">
                <a:solidFill>
                  <a:srgbClr val="000000"/>
                </a:solidFill>
                <a:latin typeface="微软雅黑" panose="020B0503020204020204" pitchFamily="34" charset="-122"/>
                <a:ea typeface="微软雅黑" panose="020B0503020204020204" pitchFamily="34" charset="-122"/>
              </a:rPr>
              <a:t>工作</a:t>
            </a:r>
            <a:endParaRPr lang="zh-CN" altLang="en-US" sz="1600" dirty="0">
              <a:latin typeface="微软雅黑" panose="020B0503020204020204" pitchFamily="34" charset="-122"/>
              <a:ea typeface="微软雅黑" panose="020B0503020204020204" pitchFamily="34" charset="-122"/>
            </a:endParaRPr>
          </a:p>
        </p:txBody>
      </p:sp>
      <p:sp>
        <p:nvSpPr>
          <p:cNvPr id="24" name="圆角矩形标注 23"/>
          <p:cNvSpPr/>
          <p:nvPr/>
        </p:nvSpPr>
        <p:spPr>
          <a:xfrm>
            <a:off x="5318683" y="4362649"/>
            <a:ext cx="2856931" cy="1913786"/>
          </a:xfrm>
          <a:prstGeom prst="wedgeRoundRectCallout">
            <a:avLst>
              <a:gd name="adj1" fmla="val -27199"/>
              <a:gd name="adj2" fmla="val -64167"/>
              <a:gd name="adj3" fmla="val 1666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dirty="0">
                <a:solidFill>
                  <a:schemeClr val="bg1"/>
                </a:solidFill>
                <a:latin typeface="微软雅黑" panose="020B0503020204020204" pitchFamily="34" charset="-122"/>
                <a:ea typeface="微软雅黑" panose="020B0503020204020204" pitchFamily="34" charset="-122"/>
              </a:rPr>
              <a:t>2014</a:t>
            </a:r>
            <a:r>
              <a:rPr lang="zh-CN" altLang="en-US" sz="1600" dirty="0">
                <a:solidFill>
                  <a:schemeClr val="bg1"/>
                </a:solidFill>
                <a:latin typeface="微软雅黑" panose="020B0503020204020204" pitchFamily="34" charset="-122"/>
                <a:ea typeface="微软雅黑" panose="020B0503020204020204" pitchFamily="34" charset="-122"/>
              </a:rPr>
              <a:t>年</a:t>
            </a:r>
            <a:r>
              <a:rPr lang="en-US" altLang="zh-CN" sz="1600" dirty="0">
                <a:solidFill>
                  <a:schemeClr val="bg1"/>
                </a:solidFill>
                <a:latin typeface="微软雅黑" panose="020B0503020204020204" pitchFamily="34" charset="-122"/>
                <a:ea typeface="微软雅黑" panose="020B0503020204020204" pitchFamily="34" charset="-122"/>
              </a:rPr>
              <a:t>10</a:t>
            </a:r>
            <a:r>
              <a:rPr lang="zh-CN" altLang="en-US" sz="1600" dirty="0">
                <a:solidFill>
                  <a:schemeClr val="bg1"/>
                </a:solidFill>
                <a:latin typeface="微软雅黑" panose="020B0503020204020204" pitchFamily="34" charset="-122"/>
                <a:ea typeface="微软雅黑" panose="020B0503020204020204" pitchFamily="34" charset="-122"/>
              </a:rPr>
              <a:t>月，阿里巴巴集团发布了“千县万村”计划，宣布将在未来</a:t>
            </a:r>
            <a:r>
              <a:rPr lang="en-US" altLang="zh-CN" sz="1600" dirty="0">
                <a:solidFill>
                  <a:schemeClr val="bg1"/>
                </a:solidFill>
                <a:latin typeface="微软雅黑" panose="020B0503020204020204" pitchFamily="34" charset="-122"/>
                <a:ea typeface="微软雅黑" panose="020B0503020204020204" pitchFamily="34" charset="-122"/>
              </a:rPr>
              <a:t>3-5</a:t>
            </a:r>
            <a:r>
              <a:rPr lang="zh-CN" altLang="en-US" sz="1600" dirty="0">
                <a:solidFill>
                  <a:schemeClr val="bg1"/>
                </a:solidFill>
                <a:latin typeface="微软雅黑" panose="020B0503020204020204" pitchFamily="34" charset="-122"/>
                <a:ea typeface="微软雅黑" panose="020B0503020204020204" pitchFamily="34" charset="-122"/>
              </a:rPr>
              <a:t>年之内，投资</a:t>
            </a:r>
            <a:r>
              <a:rPr lang="en-US" altLang="zh-CN" sz="1600" dirty="0">
                <a:solidFill>
                  <a:schemeClr val="bg1"/>
                </a:solidFill>
                <a:latin typeface="微软雅黑" panose="020B0503020204020204" pitchFamily="34" charset="-122"/>
                <a:ea typeface="微软雅黑" panose="020B0503020204020204" pitchFamily="34" charset="-122"/>
              </a:rPr>
              <a:t>100</a:t>
            </a:r>
            <a:r>
              <a:rPr lang="zh-CN" altLang="en-US" sz="1600" dirty="0">
                <a:solidFill>
                  <a:schemeClr val="bg1"/>
                </a:solidFill>
                <a:latin typeface="微软雅黑" panose="020B0503020204020204" pitchFamily="34" charset="-122"/>
                <a:ea typeface="微软雅黑" panose="020B0503020204020204" pitchFamily="34" charset="-122"/>
              </a:rPr>
              <a:t>亿元，建设一个覆盖</a:t>
            </a:r>
            <a:r>
              <a:rPr lang="en-US" altLang="zh-CN" sz="1600" dirty="0">
                <a:solidFill>
                  <a:schemeClr val="bg1"/>
                </a:solidFill>
                <a:latin typeface="微软雅黑" panose="020B0503020204020204" pitchFamily="34" charset="-122"/>
                <a:ea typeface="微软雅黑" panose="020B0503020204020204" pitchFamily="34" charset="-122"/>
              </a:rPr>
              <a:t>1000</a:t>
            </a:r>
            <a:r>
              <a:rPr lang="zh-CN" altLang="en-US" sz="1600" dirty="0">
                <a:solidFill>
                  <a:schemeClr val="bg1"/>
                </a:solidFill>
                <a:latin typeface="微软雅黑" panose="020B0503020204020204" pitchFamily="34" charset="-122"/>
                <a:ea typeface="微软雅黑" panose="020B0503020204020204" pitchFamily="34" charset="-122"/>
              </a:rPr>
              <a:t>个县、</a:t>
            </a:r>
            <a:r>
              <a:rPr lang="en-US" altLang="zh-CN" sz="1600" dirty="0">
                <a:solidFill>
                  <a:schemeClr val="bg1"/>
                </a:solidFill>
                <a:latin typeface="微软雅黑" panose="020B0503020204020204" pitchFamily="34" charset="-122"/>
                <a:ea typeface="微软雅黑" panose="020B0503020204020204" pitchFamily="34" charset="-122"/>
              </a:rPr>
              <a:t>10</a:t>
            </a:r>
            <a:r>
              <a:rPr lang="zh-CN" altLang="en-US" sz="1600" dirty="0">
                <a:solidFill>
                  <a:schemeClr val="bg1"/>
                </a:solidFill>
                <a:latin typeface="微软雅黑" panose="020B0503020204020204" pitchFamily="34" charset="-122"/>
                <a:ea typeface="微软雅黑" panose="020B0503020204020204" pitchFamily="34" charset="-122"/>
              </a:rPr>
              <a:t>万个行政村的农村电子商务服务体系。</a:t>
            </a:r>
          </a:p>
        </p:txBody>
      </p:sp>
      <p:sp>
        <p:nvSpPr>
          <p:cNvPr id="25" name="圆角矩形标注 24"/>
          <p:cNvSpPr/>
          <p:nvPr/>
        </p:nvSpPr>
        <p:spPr>
          <a:xfrm>
            <a:off x="3223146" y="2165358"/>
            <a:ext cx="1676400" cy="1324234"/>
          </a:xfrm>
          <a:prstGeom prst="wedgeRoundRectCallout">
            <a:avLst>
              <a:gd name="adj1" fmla="val 21397"/>
              <a:gd name="adj2" fmla="val 69711"/>
              <a:gd name="adj3" fmla="val 1666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latin typeface="微软雅黑" panose="020B0503020204020204" pitchFamily="34" charset="-122"/>
                <a:ea typeface="微软雅黑" panose="020B0503020204020204" pitchFamily="34" charset="-122"/>
              </a:rPr>
              <a:t>2014</a:t>
            </a:r>
            <a:r>
              <a:rPr lang="zh-CN" altLang="en-US" sz="1600" dirty="0" smtClean="0">
                <a:latin typeface="微软雅黑" panose="020B0503020204020204" pitchFamily="34" charset="-122"/>
                <a:ea typeface="微软雅黑" panose="020B0503020204020204" pitchFamily="34" charset="-122"/>
              </a:rPr>
              <a:t>年国家商务部和财政部共同发起“电子商务进农村”项目。</a:t>
            </a:r>
            <a:endParaRPr lang="zh-CN" altLang="en-US" sz="1600" dirty="0">
              <a:latin typeface="微软雅黑" panose="020B0503020204020204" pitchFamily="34" charset="-122"/>
              <a:ea typeface="微软雅黑" panose="020B0503020204020204" pitchFamily="34" charset="-122"/>
            </a:endParaRPr>
          </a:p>
        </p:txBody>
      </p:sp>
      <p:sp>
        <p:nvSpPr>
          <p:cNvPr id="26" name="圆角矩形标注 25"/>
          <p:cNvSpPr/>
          <p:nvPr/>
        </p:nvSpPr>
        <p:spPr>
          <a:xfrm>
            <a:off x="5709768" y="2165358"/>
            <a:ext cx="2028513" cy="1364060"/>
          </a:xfrm>
          <a:prstGeom prst="wedgeRoundRectCallout">
            <a:avLst>
              <a:gd name="adj1" fmla="val 18543"/>
              <a:gd name="adj2" fmla="val 66086"/>
              <a:gd name="adj3" fmla="val 1666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smtClean="0">
                <a:solidFill>
                  <a:schemeClr val="tx1"/>
                </a:solidFill>
                <a:latin typeface="微软雅黑" panose="020B0503020204020204" pitchFamily="34" charset="-122"/>
                <a:ea typeface="微软雅黑" panose="020B0503020204020204" pitchFamily="34" charset="-122"/>
              </a:rPr>
              <a:t>继阿里之后，京东、苏宁易购、一号店、邮政纷纷进军农村市场</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27" name="圆角矩形标注 26"/>
          <p:cNvSpPr/>
          <p:nvPr/>
        </p:nvSpPr>
        <p:spPr>
          <a:xfrm>
            <a:off x="7939173" y="2006221"/>
            <a:ext cx="2124501" cy="1597185"/>
          </a:xfrm>
          <a:prstGeom prst="wedgeRoundRectCallout">
            <a:avLst>
              <a:gd name="adj1" fmla="val -34981"/>
              <a:gd name="adj2" fmla="val 60937"/>
              <a:gd name="adj3" fmla="val 1666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latin typeface="微软雅黑" panose="020B0503020204020204" pitchFamily="34" charset="-122"/>
                <a:ea typeface="微软雅黑" panose="020B0503020204020204" pitchFamily="34" charset="-122"/>
              </a:rPr>
              <a:t>2014</a:t>
            </a:r>
            <a:r>
              <a:rPr lang="zh-CN" altLang="en-US" sz="1600" dirty="0" smtClean="0">
                <a:latin typeface="微软雅黑" panose="020B0503020204020204" pitchFamily="34" charset="-122"/>
                <a:ea typeface="微软雅黑" panose="020B0503020204020204" pitchFamily="34" charset="-122"/>
              </a:rPr>
              <a:t>年底阿里发布</a:t>
            </a:r>
            <a:r>
              <a:rPr lang="en-US" altLang="zh-CN" sz="1600"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淘宝村研究报告</a:t>
            </a:r>
            <a:r>
              <a:rPr lang="en-US" altLang="zh-CN" sz="1600"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，全国已经出现</a:t>
            </a:r>
            <a:r>
              <a:rPr lang="en-US" altLang="zh-CN" sz="1600" dirty="0" smtClean="0">
                <a:latin typeface="微软雅黑" panose="020B0503020204020204" pitchFamily="34" charset="-122"/>
                <a:ea typeface="微软雅黑" panose="020B0503020204020204" pitchFamily="34" charset="-122"/>
              </a:rPr>
              <a:t>221</a:t>
            </a:r>
            <a:r>
              <a:rPr lang="zh-CN" altLang="en-US" sz="1600" dirty="0" smtClean="0">
                <a:latin typeface="微软雅黑" panose="020B0503020204020204" pitchFamily="34" charset="-122"/>
                <a:ea typeface="微软雅黑" panose="020B0503020204020204" pitchFamily="34" charset="-122"/>
              </a:rPr>
              <a:t>个淘宝村，</a:t>
            </a:r>
            <a:r>
              <a:rPr lang="en-US" altLang="zh-CN" sz="1600" dirty="0" smtClean="0">
                <a:latin typeface="微软雅黑" panose="020B0503020204020204" pitchFamily="34" charset="-122"/>
                <a:ea typeface="微软雅黑" panose="020B0503020204020204" pitchFamily="34" charset="-122"/>
              </a:rPr>
              <a:t>19</a:t>
            </a:r>
            <a:r>
              <a:rPr lang="zh-CN" altLang="en-US" sz="1600" dirty="0" smtClean="0">
                <a:latin typeface="微软雅黑" panose="020B0503020204020204" pitchFamily="34" charset="-122"/>
                <a:ea typeface="微软雅黑" panose="020B0503020204020204" pitchFamily="34" charset="-122"/>
              </a:rPr>
              <a:t>个淘宝镇</a:t>
            </a:r>
            <a:endParaRPr lang="zh-CN" altLang="en-US" sz="1600" dirty="0">
              <a:latin typeface="微软雅黑" panose="020B0503020204020204" pitchFamily="34" charset="-122"/>
              <a:ea typeface="微软雅黑" panose="020B0503020204020204" pitchFamily="34" charset="-122"/>
            </a:endParaRPr>
          </a:p>
        </p:txBody>
      </p:sp>
      <p:sp>
        <p:nvSpPr>
          <p:cNvPr id="28" name="圆角矩形标注 27"/>
          <p:cNvSpPr/>
          <p:nvPr/>
        </p:nvSpPr>
        <p:spPr>
          <a:xfrm>
            <a:off x="8415996" y="4362649"/>
            <a:ext cx="2586105" cy="1777861"/>
          </a:xfrm>
          <a:prstGeom prst="wedgeRoundRectCallout">
            <a:avLst>
              <a:gd name="adj1" fmla="val -8720"/>
              <a:gd name="adj2" fmla="val -65879"/>
              <a:gd name="adj3" fmla="val 1666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dirty="0" smtClean="0">
                <a:solidFill>
                  <a:srgbClr val="151515"/>
                </a:solidFill>
                <a:latin typeface="微软雅黑" panose="020B0503020204020204" pitchFamily="34" charset="-122"/>
                <a:ea typeface="微软雅黑" panose="020B0503020204020204" pitchFamily="34" charset="-122"/>
              </a:rPr>
              <a:t>2015</a:t>
            </a:r>
            <a:r>
              <a:rPr lang="zh-CN" altLang="en-US" sz="1600" dirty="0" smtClean="0">
                <a:solidFill>
                  <a:srgbClr val="151515"/>
                </a:solidFill>
                <a:latin typeface="微软雅黑" panose="020B0503020204020204" pitchFamily="34" charset="-122"/>
                <a:ea typeface="微软雅黑" panose="020B0503020204020204" pitchFamily="34" charset="-122"/>
              </a:rPr>
              <a:t>年</a:t>
            </a:r>
            <a:r>
              <a:rPr lang="en-US" altLang="zh-CN" sz="1600" dirty="0" smtClean="0">
                <a:solidFill>
                  <a:srgbClr val="151515"/>
                </a:solidFill>
                <a:latin typeface="微软雅黑" panose="020B0503020204020204" pitchFamily="34" charset="-122"/>
                <a:ea typeface="微软雅黑" panose="020B0503020204020204" pitchFamily="34" charset="-122"/>
              </a:rPr>
              <a:t>5</a:t>
            </a:r>
            <a:r>
              <a:rPr lang="zh-CN" altLang="en-US" sz="1600" dirty="0" smtClean="0">
                <a:solidFill>
                  <a:srgbClr val="151515"/>
                </a:solidFill>
                <a:latin typeface="微软雅黑" panose="020B0503020204020204" pitchFamily="34" charset="-122"/>
                <a:ea typeface="微软雅黑" panose="020B0503020204020204" pitchFamily="34" charset="-122"/>
              </a:rPr>
              <a:t>月，全国农村电子商务现场会召开，国家财政部提出中央财政奖拨款</a:t>
            </a:r>
            <a:r>
              <a:rPr lang="en-US" altLang="zh-CN" sz="1600" dirty="0" smtClean="0">
                <a:solidFill>
                  <a:srgbClr val="151515"/>
                </a:solidFill>
                <a:latin typeface="微软雅黑" panose="020B0503020204020204" pitchFamily="34" charset="-122"/>
                <a:ea typeface="微软雅黑" panose="020B0503020204020204" pitchFamily="34" charset="-122"/>
              </a:rPr>
              <a:t>20</a:t>
            </a:r>
            <a:r>
              <a:rPr lang="zh-CN" altLang="en-US" sz="1600" dirty="0" smtClean="0">
                <a:solidFill>
                  <a:srgbClr val="151515"/>
                </a:solidFill>
                <a:latin typeface="微软雅黑" panose="020B0503020204020204" pitchFamily="34" charset="-122"/>
                <a:ea typeface="微软雅黑" panose="020B0503020204020204" pitchFamily="34" charset="-122"/>
              </a:rPr>
              <a:t>亿元，对全国中心部地区的</a:t>
            </a:r>
            <a:r>
              <a:rPr lang="en-US" altLang="zh-CN" sz="1600" dirty="0" smtClean="0">
                <a:solidFill>
                  <a:srgbClr val="151515"/>
                </a:solidFill>
                <a:latin typeface="微软雅黑" panose="020B0503020204020204" pitchFamily="34" charset="-122"/>
                <a:ea typeface="微软雅黑" panose="020B0503020204020204" pitchFamily="34" charset="-122"/>
              </a:rPr>
              <a:t>200</a:t>
            </a:r>
            <a:r>
              <a:rPr lang="zh-CN" altLang="en-US" sz="1600" dirty="0" smtClean="0">
                <a:solidFill>
                  <a:srgbClr val="151515"/>
                </a:solidFill>
                <a:latin typeface="微软雅黑" panose="020B0503020204020204" pitchFamily="34" charset="-122"/>
                <a:ea typeface="微软雅黑" panose="020B0503020204020204" pitchFamily="34" charset="-122"/>
              </a:rPr>
              <a:t>个县进行支持。</a:t>
            </a:r>
            <a:endParaRPr lang="zh-CN" altLang="en-US" sz="1600" dirty="0">
              <a:latin typeface="微软雅黑" panose="020B0503020204020204" pitchFamily="34" charset="-122"/>
              <a:ea typeface="微软雅黑" panose="020B0503020204020204" pitchFamily="34" charset="-122"/>
            </a:endParaRPr>
          </a:p>
        </p:txBody>
      </p:sp>
      <p:sp>
        <p:nvSpPr>
          <p:cNvPr id="29" name="椭圆 28"/>
          <p:cNvSpPr/>
          <p:nvPr/>
        </p:nvSpPr>
        <p:spPr>
          <a:xfrm>
            <a:off x="1864097" y="3834156"/>
            <a:ext cx="204716" cy="204717"/>
          </a:xfrm>
          <a:prstGeom prst="ellipse">
            <a:avLst/>
          </a:prstGeom>
          <a:solidFill>
            <a:schemeClr val="bg1"/>
          </a:solidFill>
          <a:ln>
            <a:no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30" name="椭圆 29"/>
          <p:cNvSpPr/>
          <p:nvPr/>
        </p:nvSpPr>
        <p:spPr>
          <a:xfrm>
            <a:off x="3387930" y="3812812"/>
            <a:ext cx="204716" cy="204717"/>
          </a:xfrm>
          <a:prstGeom prst="ellipse">
            <a:avLst/>
          </a:prstGeom>
          <a:solidFill>
            <a:schemeClr val="bg1"/>
          </a:solidFill>
          <a:ln>
            <a:no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31" name="椭圆 30"/>
          <p:cNvSpPr/>
          <p:nvPr/>
        </p:nvSpPr>
        <p:spPr>
          <a:xfrm>
            <a:off x="4325243" y="3812812"/>
            <a:ext cx="204716" cy="204717"/>
          </a:xfrm>
          <a:prstGeom prst="ellipse">
            <a:avLst/>
          </a:prstGeom>
          <a:solidFill>
            <a:schemeClr val="bg1"/>
          </a:solidFill>
          <a:ln>
            <a:no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32" name="椭圆 31"/>
          <p:cNvSpPr/>
          <p:nvPr/>
        </p:nvSpPr>
        <p:spPr>
          <a:xfrm>
            <a:off x="6988834" y="3803372"/>
            <a:ext cx="204716" cy="204717"/>
          </a:xfrm>
          <a:prstGeom prst="ellipse">
            <a:avLst/>
          </a:prstGeom>
          <a:solidFill>
            <a:schemeClr val="bg1"/>
          </a:solidFill>
          <a:ln>
            <a:no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33" name="椭圆 32"/>
          <p:cNvSpPr/>
          <p:nvPr/>
        </p:nvSpPr>
        <p:spPr>
          <a:xfrm>
            <a:off x="5850381" y="3811066"/>
            <a:ext cx="204716" cy="204717"/>
          </a:xfrm>
          <a:prstGeom prst="ellipse">
            <a:avLst/>
          </a:prstGeom>
          <a:solidFill>
            <a:schemeClr val="bg1"/>
          </a:solidFill>
          <a:ln>
            <a:no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34" name="椭圆 33"/>
          <p:cNvSpPr/>
          <p:nvPr/>
        </p:nvSpPr>
        <p:spPr>
          <a:xfrm>
            <a:off x="8181832" y="3811066"/>
            <a:ext cx="204716" cy="204717"/>
          </a:xfrm>
          <a:prstGeom prst="ellipse">
            <a:avLst/>
          </a:prstGeom>
          <a:solidFill>
            <a:schemeClr val="bg1"/>
          </a:solidFill>
          <a:ln>
            <a:no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35" name="椭圆 34"/>
          <p:cNvSpPr/>
          <p:nvPr/>
        </p:nvSpPr>
        <p:spPr>
          <a:xfrm>
            <a:off x="9374830" y="3811066"/>
            <a:ext cx="204716" cy="204717"/>
          </a:xfrm>
          <a:prstGeom prst="ellipse">
            <a:avLst/>
          </a:prstGeom>
          <a:solidFill>
            <a:schemeClr val="bg1"/>
          </a:solidFill>
          <a:ln>
            <a:no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22" name="椭圆 21"/>
          <p:cNvSpPr/>
          <p:nvPr/>
        </p:nvSpPr>
        <p:spPr>
          <a:xfrm>
            <a:off x="10513283" y="3797426"/>
            <a:ext cx="204716" cy="204717"/>
          </a:xfrm>
          <a:prstGeom prst="ellipse">
            <a:avLst/>
          </a:prstGeom>
          <a:solidFill>
            <a:schemeClr val="bg1"/>
          </a:solidFill>
          <a:ln>
            <a:no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36" name="圆角矩形标注 35"/>
          <p:cNvSpPr/>
          <p:nvPr/>
        </p:nvSpPr>
        <p:spPr>
          <a:xfrm>
            <a:off x="10162602" y="2120035"/>
            <a:ext cx="1645024" cy="1317895"/>
          </a:xfrm>
          <a:prstGeom prst="wedgeRoundRectCallout">
            <a:avLst>
              <a:gd name="adj1" fmla="val -18220"/>
              <a:gd name="adj2" fmla="val 73090"/>
              <a:gd name="adj3" fmla="val 1666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solidFill>
                  <a:schemeClr val="tx1"/>
                </a:solidFill>
                <a:latin typeface="微软雅黑" panose="020B0503020204020204" pitchFamily="34" charset="-122"/>
                <a:ea typeface="微软雅黑" panose="020B0503020204020204" pitchFamily="34" charset="-122"/>
              </a:rPr>
              <a:t>15</a:t>
            </a:r>
            <a:r>
              <a:rPr lang="zh-CN" altLang="en-US" sz="1600" dirty="0" smtClean="0">
                <a:solidFill>
                  <a:schemeClr val="tx1"/>
                </a:solidFill>
                <a:latin typeface="微软雅黑" panose="020B0503020204020204" pitchFamily="34" charset="-122"/>
                <a:ea typeface="微软雅黑" panose="020B0503020204020204" pitchFamily="34" charset="-122"/>
              </a:rPr>
              <a:t>年</a:t>
            </a:r>
            <a:r>
              <a:rPr lang="en-US" altLang="zh-CN" sz="1600" dirty="0" smtClean="0">
                <a:solidFill>
                  <a:schemeClr val="tx1"/>
                </a:solidFill>
                <a:latin typeface="微软雅黑" panose="020B0503020204020204" pitchFamily="34" charset="-122"/>
                <a:ea typeface="微软雅黑" panose="020B0503020204020204" pitchFamily="34" charset="-122"/>
              </a:rPr>
              <a:t>5</a:t>
            </a:r>
            <a:r>
              <a:rPr lang="zh-CN" altLang="en-US" sz="1600" dirty="0" smtClean="0">
                <a:solidFill>
                  <a:schemeClr val="tx1"/>
                </a:solidFill>
                <a:latin typeface="微软雅黑" panose="020B0503020204020204" pitchFamily="34" charset="-122"/>
                <a:ea typeface="微软雅黑" panose="020B0503020204020204" pitchFamily="34" charset="-122"/>
              </a:rPr>
              <a:t>月商务部印发“互联网</a:t>
            </a:r>
            <a:r>
              <a:rPr lang="en-US" altLang="zh-CN" sz="1600" dirty="0" smtClean="0">
                <a:solidFill>
                  <a:schemeClr val="tx1"/>
                </a:solidFill>
                <a:latin typeface="微软雅黑" panose="020B0503020204020204" pitchFamily="34" charset="-122"/>
                <a:ea typeface="微软雅黑" panose="020B0503020204020204" pitchFamily="34" charset="-122"/>
              </a:rPr>
              <a:t>+</a:t>
            </a:r>
            <a:r>
              <a:rPr lang="zh-CN" altLang="en-US" sz="1600" dirty="0" smtClean="0">
                <a:solidFill>
                  <a:schemeClr val="tx1"/>
                </a:solidFill>
                <a:latin typeface="微软雅黑" panose="020B0503020204020204" pitchFamily="34" charset="-122"/>
                <a:ea typeface="微软雅黑" panose="020B0503020204020204" pitchFamily="34" charset="-122"/>
              </a:rPr>
              <a:t>流通”行动计划通知</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9188342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a:spLocks/>
          </p:cNvSpPr>
          <p:nvPr/>
        </p:nvSpPr>
        <p:spPr>
          <a:xfrm>
            <a:off x="998649" y="1571223"/>
            <a:ext cx="10108842" cy="503093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80000"/>
              </a:lnSpc>
              <a:buFont typeface="Wingdings" panose="05000000000000000000" pitchFamily="2" charset="2"/>
              <a:buChar char="u"/>
            </a:pPr>
            <a:r>
              <a:rPr lang="zh-CN" altLang="zh-CN" b="1" dirty="0" smtClean="0">
                <a:solidFill>
                  <a:srgbClr val="C00000"/>
                </a:solidFill>
                <a:latin typeface="微软雅黑" panose="020B0503020204020204" pitchFamily="34" charset="-122"/>
                <a:ea typeface="微软雅黑" panose="020B0503020204020204" pitchFamily="34" charset="-122"/>
              </a:rPr>
              <a:t>农村电商研究中心</a:t>
            </a:r>
            <a:r>
              <a:rPr lang="zh-CN" altLang="zh-CN" dirty="0" smtClean="0">
                <a:latin typeface="微软雅黑" panose="020B0503020204020204" pitchFamily="34" charset="-122"/>
                <a:ea typeface="微软雅黑" panose="020B0503020204020204" pitchFamily="34" charset="-122"/>
              </a:rPr>
              <a:t>隶属教育部国家人文社科重点研究基地、国家</a:t>
            </a:r>
            <a:r>
              <a:rPr lang="en-US" altLang="zh-CN" dirty="0" smtClean="0">
                <a:latin typeface="微软雅黑" panose="020B0503020204020204" pitchFamily="34" charset="-122"/>
                <a:ea typeface="微软雅黑" panose="020B0503020204020204" pitchFamily="34" charset="-122"/>
              </a:rPr>
              <a:t>“985”</a:t>
            </a:r>
            <a:r>
              <a:rPr lang="zh-CN" altLang="zh-CN" dirty="0" smtClean="0">
                <a:latin typeface="微软雅黑" panose="020B0503020204020204" pitchFamily="34" charset="-122"/>
                <a:ea typeface="微软雅黑" panose="020B0503020204020204" pitchFamily="34" charset="-122"/>
              </a:rPr>
              <a:t>工程人文社会科学</a:t>
            </a:r>
            <a:r>
              <a:rPr lang="en-US" altLang="zh-CN" dirty="0" smtClean="0">
                <a:latin typeface="微软雅黑" panose="020B0503020204020204" pitchFamily="34" charset="-122"/>
                <a:ea typeface="微软雅黑" panose="020B0503020204020204" pitchFamily="34" charset="-122"/>
              </a:rPr>
              <a:t>A</a:t>
            </a:r>
            <a:r>
              <a:rPr lang="zh-CN" altLang="zh-CN" dirty="0" smtClean="0">
                <a:latin typeface="微软雅黑" panose="020B0503020204020204" pitchFamily="34" charset="-122"/>
                <a:ea typeface="微软雅黑" panose="020B0503020204020204" pitchFamily="34" charset="-122"/>
              </a:rPr>
              <a:t>类创新基地</a:t>
            </a:r>
            <a:r>
              <a:rPr lang="en-US" altLang="zh-CN"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浙江大学中国农村发展研究院（英文简称：</a:t>
            </a:r>
            <a:r>
              <a:rPr lang="en-US" altLang="zh-CN" dirty="0" smtClean="0">
                <a:latin typeface="微软雅黑" panose="020B0503020204020204" pitchFamily="34" charset="-122"/>
                <a:ea typeface="微软雅黑" panose="020B0503020204020204" pitchFamily="34" charset="-122"/>
              </a:rPr>
              <a:t>CARD</a:t>
            </a:r>
            <a:r>
              <a:rPr lang="zh-CN" altLang="zh-CN" dirty="0" smtClean="0">
                <a:latin typeface="微软雅黑" panose="020B0503020204020204" pitchFamily="34" charset="-122"/>
                <a:ea typeface="微软雅黑" panose="020B0503020204020204" pitchFamily="34" charset="-122"/>
              </a:rPr>
              <a:t>），</a:t>
            </a:r>
            <a:r>
              <a:rPr lang="zh-CN" altLang="en-US" b="1" dirty="0" smtClean="0">
                <a:solidFill>
                  <a:srgbClr val="C00000"/>
                </a:solidFill>
                <a:latin typeface="微软雅黑" panose="020B0503020204020204" pitchFamily="34" charset="-122"/>
                <a:ea typeface="微软雅黑" panose="020B0503020204020204" pitchFamily="34" charset="-122"/>
              </a:rPr>
              <a:t>是</a:t>
            </a:r>
            <a:r>
              <a:rPr lang="zh-CN" altLang="zh-CN" b="1" dirty="0" smtClean="0">
                <a:solidFill>
                  <a:srgbClr val="C00000"/>
                </a:solidFill>
                <a:latin typeface="微软雅黑" panose="020B0503020204020204" pitchFamily="34" charset="-122"/>
                <a:ea typeface="微软雅黑" panose="020B0503020204020204" pitchFamily="34" charset="-122"/>
              </a:rPr>
              <a:t>推动中国</a:t>
            </a:r>
            <a:r>
              <a:rPr lang="zh-CN" altLang="en-US" b="1" dirty="0" smtClean="0">
                <a:solidFill>
                  <a:srgbClr val="C00000"/>
                </a:solidFill>
                <a:latin typeface="微软雅黑" panose="020B0503020204020204" pitchFamily="34" charset="-122"/>
                <a:ea typeface="微软雅黑" panose="020B0503020204020204" pitchFamily="34" charset="-122"/>
              </a:rPr>
              <a:t>农村电商创新型发展</a:t>
            </a:r>
            <a:r>
              <a:rPr lang="zh-CN" altLang="zh-CN" b="1" dirty="0" smtClean="0">
                <a:solidFill>
                  <a:srgbClr val="C00000"/>
                </a:solidFill>
                <a:latin typeface="微软雅黑" panose="020B0503020204020204" pitchFamily="34" charset="-122"/>
                <a:ea typeface="微软雅黑" panose="020B0503020204020204" pitchFamily="34" charset="-122"/>
              </a:rPr>
              <a:t>的</a:t>
            </a:r>
            <a:r>
              <a:rPr lang="zh-CN" altLang="en-US" b="1" dirty="0" smtClean="0">
                <a:solidFill>
                  <a:srgbClr val="C00000"/>
                </a:solidFill>
                <a:latin typeface="微软雅黑" panose="020B0503020204020204" pitchFamily="34" charset="-122"/>
                <a:ea typeface="微软雅黑" panose="020B0503020204020204" pitchFamily="34" charset="-122"/>
              </a:rPr>
              <a:t>开放式</a:t>
            </a:r>
            <a:r>
              <a:rPr lang="zh-CN" altLang="zh-CN" b="1" dirty="0" smtClean="0">
                <a:solidFill>
                  <a:srgbClr val="C00000"/>
                </a:solidFill>
                <a:latin typeface="微软雅黑" panose="020B0503020204020204" pitchFamily="34" charset="-122"/>
                <a:ea typeface="微软雅黑" panose="020B0503020204020204" pitchFamily="34" charset="-122"/>
              </a:rPr>
              <a:t>研究</a:t>
            </a:r>
            <a:r>
              <a:rPr lang="zh-CN" altLang="en-US" b="1" dirty="0" smtClean="0">
                <a:solidFill>
                  <a:srgbClr val="C00000"/>
                </a:solidFill>
                <a:latin typeface="微软雅黑" panose="020B0503020204020204" pitchFamily="34" charset="-122"/>
                <a:ea typeface="微软雅黑" panose="020B0503020204020204" pitchFamily="34" charset="-122"/>
              </a:rPr>
              <a:t>与</a:t>
            </a:r>
            <a:r>
              <a:rPr lang="zh-CN" altLang="zh-CN" b="1" dirty="0" smtClean="0">
                <a:solidFill>
                  <a:srgbClr val="C00000"/>
                </a:solidFill>
                <a:latin typeface="微软雅黑" panose="020B0503020204020204" pitchFamily="34" charset="-122"/>
                <a:ea typeface="微软雅黑" panose="020B0503020204020204" pitchFamily="34" charset="-122"/>
              </a:rPr>
              <a:t>实践平台</a:t>
            </a:r>
            <a:r>
              <a:rPr lang="zh-CN" altLang="en-US" b="1" dirty="0" smtClean="0">
                <a:solidFill>
                  <a:srgbClr val="C00000"/>
                </a:solidFill>
                <a:latin typeface="微软雅黑" panose="020B0503020204020204" pitchFamily="34" charset="-122"/>
                <a:ea typeface="微软雅黑" panose="020B0503020204020204" pitchFamily="34" charset="-122"/>
              </a:rPr>
              <a:t>。</a:t>
            </a:r>
            <a:endParaRPr lang="zh-CN" altLang="zh-CN" dirty="0" smtClean="0">
              <a:latin typeface="微软雅黑" panose="020B0503020204020204" pitchFamily="34" charset="-122"/>
              <a:ea typeface="微软雅黑" panose="020B0503020204020204" pitchFamily="34" charset="-122"/>
            </a:endParaRPr>
          </a:p>
          <a:p>
            <a:pPr marL="342900" indent="-342900" algn="l">
              <a:lnSpc>
                <a:spcPct val="180000"/>
              </a:lnSpc>
              <a:buFont typeface="Wingdings" panose="05000000000000000000" pitchFamily="2" charset="2"/>
              <a:buChar char="u"/>
            </a:pPr>
            <a:r>
              <a:rPr lang="zh-CN" altLang="zh-CN" dirty="0" smtClean="0">
                <a:latin typeface="微软雅黑" panose="020B0503020204020204" pitchFamily="34" charset="-122"/>
                <a:ea typeface="微软雅黑" panose="020B0503020204020204" pitchFamily="34" charset="-122"/>
              </a:rPr>
              <a:t>中心</a:t>
            </a:r>
            <a:r>
              <a:rPr lang="zh-CN" altLang="en-US" dirty="0" smtClean="0">
                <a:latin typeface="微软雅黑" panose="020B0503020204020204" pitchFamily="34" charset="-122"/>
                <a:ea typeface="微软雅黑" panose="020B0503020204020204" pitchFamily="34" charset="-122"/>
              </a:rPr>
              <a:t>凭借</a:t>
            </a:r>
            <a:r>
              <a:rPr lang="zh-CN" altLang="zh-CN" dirty="0" smtClean="0">
                <a:latin typeface="微软雅黑" panose="020B0503020204020204" pitchFamily="34" charset="-122"/>
                <a:ea typeface="微软雅黑" panose="020B0503020204020204" pitchFamily="34" charset="-122"/>
              </a:rPr>
              <a:t>浙江大学强大的综合学术资源，以加快农业及农村信息化和电商化发展为己任，与国内外领先的电商平台</a:t>
            </a:r>
            <a:r>
              <a:rPr lang="zh-CN" altLang="en-US" dirty="0" smtClean="0">
                <a:latin typeface="微软雅黑" panose="020B0503020204020204" pitchFamily="34" charset="-122"/>
                <a:ea typeface="微软雅黑" panose="020B0503020204020204" pitchFamily="34" charset="-122"/>
              </a:rPr>
              <a:t>和</a:t>
            </a:r>
            <a:r>
              <a:rPr lang="zh-CN" altLang="zh-CN" dirty="0" smtClean="0">
                <a:latin typeface="微软雅黑" panose="020B0503020204020204" pitchFamily="34" charset="-122"/>
                <a:ea typeface="微软雅黑" panose="020B0503020204020204" pitchFamily="34" charset="-122"/>
              </a:rPr>
              <a:t>机构形成合作联盟，</a:t>
            </a:r>
            <a:r>
              <a:rPr lang="zh-CN" altLang="en-US" b="1" dirty="0" smtClean="0">
                <a:solidFill>
                  <a:srgbClr val="C00000"/>
                </a:solidFill>
                <a:latin typeface="微软雅黑" panose="020B0503020204020204" pitchFamily="34" charset="-122"/>
                <a:ea typeface="微软雅黑" panose="020B0503020204020204" pitchFamily="34" charset="-122"/>
              </a:rPr>
              <a:t>重点研究中国农村电子商务发展进程中的重大理论和实际问题</a:t>
            </a:r>
            <a:r>
              <a:rPr lang="zh-CN" altLang="en-US" dirty="0" smtClean="0">
                <a:latin typeface="微软雅黑" panose="020B0503020204020204" pitchFamily="34" charset="-122"/>
                <a:ea typeface="微软雅黑" panose="020B0503020204020204" pitchFamily="34" charset="-122"/>
              </a:rPr>
              <a:t>。</a:t>
            </a:r>
            <a:endParaRPr lang="zh-CN" altLang="zh-CN" b="1" dirty="0">
              <a:solidFill>
                <a:srgbClr val="C0000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612934" y="153971"/>
            <a:ext cx="8090623" cy="523220"/>
          </a:xfrm>
          <a:prstGeom prst="rect">
            <a:avLst/>
          </a:prstGeom>
          <a:noFill/>
        </p:spPr>
        <p:txBody>
          <a:bodyPr wrap="square" rtlCol="0">
            <a:spAutoFit/>
          </a:bodyPr>
          <a:lstStyle/>
          <a:p>
            <a:pPr algn="dist"/>
            <a:r>
              <a:rPr lang="zh-CN" altLang="en-US" sz="2800" dirty="0" smtClean="0">
                <a:latin typeface="微软雅黑" panose="020B0503020204020204" pitchFamily="34" charset="-122"/>
                <a:ea typeface="微软雅黑" panose="020B0503020204020204" pitchFamily="34" charset="-122"/>
              </a:rPr>
              <a:t>浙江大学</a:t>
            </a:r>
            <a:r>
              <a:rPr lang="en-US" altLang="zh-CN" sz="2800" dirty="0" smtClean="0">
                <a:latin typeface="微软雅黑" panose="020B0503020204020204" pitchFamily="34" charset="-122"/>
                <a:ea typeface="微软雅黑" panose="020B0503020204020204" pitchFamily="34" charset="-122"/>
              </a:rPr>
              <a:t>CARD</a:t>
            </a:r>
            <a:r>
              <a:rPr lang="zh-CN" altLang="en-US" sz="2800" dirty="0" smtClean="0">
                <a:latin typeface="微软雅黑" panose="020B0503020204020204" pitchFamily="34" charset="-122"/>
                <a:ea typeface="微软雅黑" panose="020B0503020204020204" pitchFamily="34" charset="-122"/>
              </a:rPr>
              <a:t>中国农村电商研究中心简介</a:t>
            </a:r>
            <a:endParaRPr lang="zh-CN" altLang="en-US" sz="2800" dirty="0">
              <a:latin typeface="微软雅黑" panose="020B0503020204020204" pitchFamily="34" charset="-122"/>
              <a:ea typeface="微软雅黑" panose="020B0503020204020204" pitchFamily="34" charset="-122"/>
            </a:endParaRPr>
          </a:p>
        </p:txBody>
      </p:sp>
      <p:sp>
        <p:nvSpPr>
          <p:cNvPr id="4" name="文本框 3"/>
          <p:cNvSpPr txBox="1"/>
          <p:nvPr/>
        </p:nvSpPr>
        <p:spPr>
          <a:xfrm>
            <a:off x="725644" y="1057275"/>
            <a:ext cx="3560606" cy="461665"/>
          </a:xfrm>
          <a:prstGeom prst="rect">
            <a:avLst/>
          </a:prstGeom>
          <a:noFill/>
        </p:spPr>
        <p:txBody>
          <a:bodyPr wrap="square" rtlCol="0">
            <a:spAutoFit/>
          </a:bodyPr>
          <a:lstStyle/>
          <a:p>
            <a:r>
              <a:rPr lang="zh-CN" altLang="en-US" sz="2400" dirty="0">
                <a:latin typeface="微软雅黑" panose="020B0503020204020204" pitchFamily="34" charset="-122"/>
                <a:ea typeface="微软雅黑" panose="020B0503020204020204" pitchFamily="34" charset="-122"/>
              </a:rPr>
              <a:t>电</a:t>
            </a:r>
            <a:r>
              <a:rPr lang="zh-CN" altLang="en-US" sz="2400" dirty="0" smtClean="0">
                <a:latin typeface="微软雅黑" panose="020B0503020204020204" pitchFamily="34" charset="-122"/>
                <a:ea typeface="微软雅黑" panose="020B0503020204020204" pitchFamily="34" charset="-122"/>
              </a:rPr>
              <a:t>商中心定位</a:t>
            </a:r>
            <a:endParaRPr lang="zh-CN" altLang="en-US" sz="2400" dirty="0">
              <a:latin typeface="微软雅黑" panose="020B0503020204020204" pitchFamily="34" charset="-122"/>
              <a:ea typeface="微软雅黑" panose="020B0503020204020204" pitchFamily="34" charset="-122"/>
            </a:endParaRPr>
          </a:p>
        </p:txBody>
      </p:sp>
      <p:sp>
        <p:nvSpPr>
          <p:cNvPr id="5" name="等腰三角形 4"/>
          <p:cNvSpPr/>
          <p:nvPr/>
        </p:nvSpPr>
        <p:spPr>
          <a:xfrm flipV="1">
            <a:off x="395825" y="1144145"/>
            <a:ext cx="329819" cy="287924"/>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20888827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543237" y="1937693"/>
            <a:ext cx="4700788" cy="3785652"/>
          </a:xfrm>
          <a:prstGeom prst="rect">
            <a:avLst/>
          </a:prstGeom>
        </p:spPr>
        <p:txBody>
          <a:bodyPr wrap="square">
            <a:spAutoFit/>
          </a:bodyPr>
          <a:lstStyle/>
          <a:p>
            <a:pPr marL="457200" indent="-457200">
              <a:lnSpc>
                <a:spcPct val="200000"/>
              </a:lnSpc>
              <a:buFont typeface="Wingdings" panose="05000000000000000000" pitchFamily="2" charset="2"/>
              <a:buChar char="u"/>
            </a:pPr>
            <a:r>
              <a:rPr lang="zh-CN" altLang="zh-CN" sz="2000" dirty="0" smtClean="0">
                <a:latin typeface="微软雅黑" panose="020B0503020204020204" pitchFamily="34" charset="-122"/>
                <a:ea typeface="微软雅黑" panose="020B0503020204020204" pitchFamily="34" charset="-122"/>
              </a:rPr>
              <a:t>为</a:t>
            </a:r>
            <a:r>
              <a:rPr lang="zh-CN" altLang="zh-CN" sz="2000" dirty="0" smtClean="0">
                <a:solidFill>
                  <a:srgbClr val="FF0000"/>
                </a:solidFill>
                <a:latin typeface="微软雅黑" panose="020B0503020204020204" pitchFamily="34" charset="-122"/>
                <a:ea typeface="微软雅黑" panose="020B0503020204020204" pitchFamily="34" charset="-122"/>
              </a:rPr>
              <a:t>政府</a:t>
            </a:r>
            <a:r>
              <a:rPr lang="zh-CN" altLang="zh-CN" sz="2000" dirty="0" smtClean="0">
                <a:latin typeface="微软雅黑" panose="020B0503020204020204" pitchFamily="34" charset="-122"/>
                <a:ea typeface="微软雅黑" panose="020B0503020204020204" pitchFamily="34" charset="-122"/>
              </a:rPr>
              <a:t>制定电子商务发展战略</a:t>
            </a:r>
            <a:r>
              <a:rPr lang="zh-CN" altLang="en-US" sz="2000" dirty="0" smtClean="0">
                <a:latin typeface="微软雅黑" panose="020B0503020204020204" pitchFamily="34" charset="-122"/>
                <a:ea typeface="微软雅黑" panose="020B0503020204020204" pitchFamily="34" charset="-122"/>
              </a:rPr>
              <a:t>及</a:t>
            </a:r>
            <a:r>
              <a:rPr lang="zh-CN" altLang="zh-CN" sz="2000" dirty="0" smtClean="0">
                <a:latin typeface="微软雅黑" panose="020B0503020204020204" pitchFamily="34" charset="-122"/>
                <a:ea typeface="微软雅黑" panose="020B0503020204020204" pitchFamily="34" charset="-122"/>
              </a:rPr>
              <a:t>县域经济转型模式</a:t>
            </a:r>
            <a:r>
              <a:rPr lang="zh-CN" altLang="en-US" sz="2000" dirty="0" smtClean="0">
                <a:latin typeface="微软雅黑" panose="020B0503020204020204" pitchFamily="34" charset="-122"/>
                <a:ea typeface="微软雅黑" panose="020B0503020204020204" pitchFamily="34" charset="-122"/>
              </a:rPr>
              <a:t>提供决策参考</a:t>
            </a:r>
            <a:endParaRPr lang="en-US" altLang="zh-CN" sz="2000" dirty="0" smtClean="0">
              <a:latin typeface="微软雅黑" panose="020B0503020204020204" pitchFamily="34" charset="-122"/>
              <a:ea typeface="微软雅黑" panose="020B0503020204020204" pitchFamily="34" charset="-122"/>
            </a:endParaRPr>
          </a:p>
          <a:p>
            <a:pPr marL="457200" indent="-457200">
              <a:lnSpc>
                <a:spcPct val="200000"/>
              </a:lnSpc>
              <a:buFont typeface="Wingdings" panose="05000000000000000000" pitchFamily="2" charset="2"/>
              <a:buChar char="u"/>
            </a:pPr>
            <a:r>
              <a:rPr lang="zh-CN" altLang="zh-CN" sz="2000" dirty="0" smtClean="0">
                <a:latin typeface="微软雅黑" panose="020B0503020204020204" pitchFamily="34" charset="-122"/>
                <a:ea typeface="微软雅黑" panose="020B0503020204020204" pitchFamily="34" charset="-122"/>
              </a:rPr>
              <a:t>为</a:t>
            </a:r>
            <a:r>
              <a:rPr lang="zh-CN" altLang="zh-CN" sz="2000" dirty="0" smtClean="0">
                <a:solidFill>
                  <a:srgbClr val="FF0000"/>
                </a:solidFill>
                <a:latin typeface="微软雅黑" panose="020B0503020204020204" pitchFamily="34" charset="-122"/>
                <a:ea typeface="微软雅黑" panose="020B0503020204020204" pitchFamily="34" charset="-122"/>
              </a:rPr>
              <a:t>农业经营主体</a:t>
            </a:r>
            <a:r>
              <a:rPr lang="zh-CN" altLang="zh-CN" sz="2000" dirty="0" smtClean="0">
                <a:latin typeface="微软雅黑" panose="020B0503020204020204" pitchFamily="34" charset="-122"/>
                <a:ea typeface="微软雅黑" panose="020B0503020204020204" pitchFamily="34" charset="-122"/>
              </a:rPr>
              <a:t>在电子商务领域的发展提供规划和管理咨询服务</a:t>
            </a:r>
            <a:endParaRPr lang="en-US" altLang="zh-CN" sz="2000" dirty="0" smtClean="0">
              <a:latin typeface="微软雅黑" panose="020B0503020204020204" pitchFamily="34" charset="-122"/>
              <a:ea typeface="微软雅黑" panose="020B0503020204020204" pitchFamily="34" charset="-122"/>
            </a:endParaRPr>
          </a:p>
          <a:p>
            <a:pPr marL="457200" indent="-457200">
              <a:lnSpc>
                <a:spcPct val="200000"/>
              </a:lnSpc>
              <a:buFont typeface="Wingdings" panose="05000000000000000000" pitchFamily="2" charset="2"/>
              <a:buChar char="u"/>
            </a:pPr>
            <a:r>
              <a:rPr lang="zh-CN" altLang="zh-CN" sz="2000" dirty="0" smtClean="0">
                <a:latin typeface="微软雅黑" panose="020B0503020204020204" pitchFamily="34" charset="-122"/>
                <a:ea typeface="微软雅黑" panose="020B0503020204020204" pitchFamily="34" charset="-122"/>
              </a:rPr>
              <a:t>为</a:t>
            </a:r>
            <a:r>
              <a:rPr lang="zh-CN" altLang="zh-CN" sz="2000" dirty="0" smtClean="0">
                <a:solidFill>
                  <a:srgbClr val="FF0000"/>
                </a:solidFill>
                <a:latin typeface="微软雅黑" panose="020B0503020204020204" pitchFamily="34" charset="-122"/>
                <a:ea typeface="微软雅黑" panose="020B0503020204020204" pitchFamily="34" charset="-122"/>
              </a:rPr>
              <a:t>社会</a:t>
            </a:r>
            <a:r>
              <a:rPr lang="zh-CN" altLang="zh-CN" sz="2000" dirty="0" smtClean="0">
                <a:latin typeface="微软雅黑" panose="020B0503020204020204" pitchFamily="34" charset="-122"/>
                <a:ea typeface="微软雅黑" panose="020B0503020204020204" pitchFamily="34" charset="-122"/>
              </a:rPr>
              <a:t>培养高素质实战型的农村电子商务管理和运营人才</a:t>
            </a:r>
            <a:endParaRPr lang="zh-CN" altLang="en-US" sz="2000" dirty="0">
              <a:latin typeface="微软雅黑" panose="020B0503020204020204" pitchFamily="34" charset="-122"/>
              <a:ea typeface="微软雅黑" panose="020B0503020204020204" pitchFamily="34" charset="-122"/>
            </a:endParaRPr>
          </a:p>
        </p:txBody>
      </p:sp>
      <p:sp>
        <p:nvSpPr>
          <p:cNvPr id="4" name="文本框 3"/>
          <p:cNvSpPr txBox="1"/>
          <p:nvPr/>
        </p:nvSpPr>
        <p:spPr>
          <a:xfrm>
            <a:off x="1612934" y="153971"/>
            <a:ext cx="8090623" cy="523220"/>
          </a:xfrm>
          <a:prstGeom prst="rect">
            <a:avLst/>
          </a:prstGeom>
          <a:noFill/>
        </p:spPr>
        <p:txBody>
          <a:bodyPr wrap="square" rtlCol="0">
            <a:spAutoFit/>
          </a:bodyPr>
          <a:lstStyle/>
          <a:p>
            <a:pPr algn="dist"/>
            <a:r>
              <a:rPr lang="zh-CN" altLang="en-US" sz="2800" dirty="0" smtClean="0">
                <a:latin typeface="微软雅黑" panose="020B0503020204020204" pitchFamily="34" charset="-122"/>
                <a:ea typeface="微软雅黑" panose="020B0503020204020204" pitchFamily="34" charset="-122"/>
              </a:rPr>
              <a:t>浙江大学</a:t>
            </a:r>
            <a:r>
              <a:rPr lang="en-US" altLang="zh-CN" sz="2800" dirty="0" smtClean="0">
                <a:latin typeface="微软雅黑" panose="020B0503020204020204" pitchFamily="34" charset="-122"/>
                <a:ea typeface="微软雅黑" panose="020B0503020204020204" pitchFamily="34" charset="-122"/>
              </a:rPr>
              <a:t>CARD</a:t>
            </a:r>
            <a:r>
              <a:rPr lang="zh-CN" altLang="en-US" sz="2800" dirty="0" smtClean="0">
                <a:latin typeface="微软雅黑" panose="020B0503020204020204" pitchFamily="34" charset="-122"/>
                <a:ea typeface="微软雅黑" panose="020B0503020204020204" pitchFamily="34" charset="-122"/>
              </a:rPr>
              <a:t>中国农村电商研究中心简介</a:t>
            </a:r>
            <a:endParaRPr lang="zh-CN" altLang="en-US" sz="2800" dirty="0">
              <a:latin typeface="微软雅黑" panose="020B0503020204020204" pitchFamily="34" charset="-122"/>
              <a:ea typeface="微软雅黑" panose="020B0503020204020204" pitchFamily="34" charset="-122"/>
            </a:endParaRPr>
          </a:p>
        </p:txBody>
      </p:sp>
      <p:sp>
        <p:nvSpPr>
          <p:cNvPr id="5" name="文本框 4"/>
          <p:cNvSpPr txBox="1"/>
          <p:nvPr/>
        </p:nvSpPr>
        <p:spPr>
          <a:xfrm>
            <a:off x="725644" y="1057275"/>
            <a:ext cx="3560606" cy="461665"/>
          </a:xfrm>
          <a:prstGeom prst="rect">
            <a:avLst/>
          </a:prstGeom>
          <a:noFill/>
        </p:spPr>
        <p:txBody>
          <a:bodyPr wrap="square" rtlCol="0">
            <a:spAutoFit/>
          </a:bodyPr>
          <a:lstStyle/>
          <a:p>
            <a:r>
              <a:rPr lang="zh-CN" altLang="en-US" sz="2400" dirty="0" smtClean="0">
                <a:latin typeface="微软雅黑" panose="020B0503020204020204" pitchFamily="34" charset="-122"/>
                <a:ea typeface="微软雅黑" panose="020B0503020204020204" pitchFamily="34" charset="-122"/>
              </a:rPr>
              <a:t>研究及服务</a:t>
            </a:r>
            <a:endParaRPr lang="zh-CN" altLang="en-US" sz="2400" dirty="0">
              <a:latin typeface="微软雅黑" panose="020B0503020204020204" pitchFamily="34" charset="-122"/>
              <a:ea typeface="微软雅黑" panose="020B0503020204020204" pitchFamily="34" charset="-122"/>
            </a:endParaRPr>
          </a:p>
        </p:txBody>
      </p:sp>
      <p:sp>
        <p:nvSpPr>
          <p:cNvPr id="6" name="等腰三角形 5"/>
          <p:cNvSpPr/>
          <p:nvPr/>
        </p:nvSpPr>
        <p:spPr>
          <a:xfrm flipV="1">
            <a:off x="395825" y="1144145"/>
            <a:ext cx="329819" cy="287924"/>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7" name="图示 6"/>
          <p:cNvGraphicFramePr/>
          <p:nvPr>
            <p:extLst>
              <p:ext uri="{D42A27DB-BD31-4B8C-83A1-F6EECF244321}">
                <p14:modId xmlns:p14="http://schemas.microsoft.com/office/powerpoint/2010/main" xmlns="" val="1355541464"/>
              </p:ext>
            </p:extLst>
          </p:nvPr>
        </p:nvGraphicFramePr>
        <p:xfrm>
          <a:off x="-206234" y="1285840"/>
          <a:ext cx="7303069" cy="49955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4919402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817842" y="1551216"/>
            <a:ext cx="8090676" cy="5032147"/>
          </a:xfrm>
          <a:prstGeom prst="rect">
            <a:avLst/>
          </a:prstGeom>
          <a:noFill/>
          <a:ln>
            <a:noFill/>
          </a:ln>
          <a:effectLst/>
          <a:extLst/>
        </p:spPr>
        <p:txBody>
          <a:bodyPr vert="horz" wrap="none" lIns="91440" tIns="45720" rIns="91440" bIns="0" numCol="1" anchor="ctr" anchorCtr="0" compatLnSpc="1">
            <a:prstTxWarp prst="textNoShape">
              <a:avLst/>
            </a:prstTxWarp>
            <a:spAutoFit/>
          </a:bodyPr>
          <a:lstStyle/>
          <a:p>
            <a:pPr marL="285750" indent="-285750">
              <a:lnSpc>
                <a:spcPct val="150000"/>
              </a:lnSpc>
              <a:buFont typeface="Wingdings" panose="05000000000000000000" pitchFamily="2" charset="2"/>
              <a:buChar char="ü"/>
            </a:pPr>
            <a:r>
              <a:rPr lang="zh-CN" altLang="zh-CN" b="1" dirty="0" smtClean="0">
                <a:latin typeface="微软雅黑" panose="020B0503020204020204" pitchFamily="34" charset="-122"/>
                <a:ea typeface="微软雅黑" panose="020B0503020204020204" pitchFamily="34" charset="-122"/>
              </a:rPr>
              <a:t>黄</a:t>
            </a:r>
            <a:r>
              <a:rPr lang="zh-CN" altLang="zh-CN" b="1" dirty="0">
                <a:latin typeface="微软雅黑" panose="020B0503020204020204" pitchFamily="34" charset="-122"/>
                <a:ea typeface="微软雅黑" panose="020B0503020204020204" pitchFamily="34" charset="-122"/>
              </a:rPr>
              <a:t>祖辉</a:t>
            </a:r>
            <a:r>
              <a:rPr lang="zh-CN" altLang="zh-CN" dirty="0">
                <a:latin typeface="微软雅黑" panose="020B0503020204020204" pitchFamily="34" charset="-122"/>
                <a:ea typeface="微软雅黑" panose="020B0503020204020204" pitchFamily="34" charset="-122"/>
              </a:rPr>
              <a:t>：浙江大学中国农村发展研究院院长、求是特聘教授</a:t>
            </a:r>
            <a:r>
              <a:rPr lang="zh-CN" altLang="zh-CN" dirty="0" smtClean="0">
                <a:latin typeface="微软雅黑" panose="020B0503020204020204" pitchFamily="34" charset="-122"/>
                <a:ea typeface="微软雅黑" panose="020B0503020204020204" pitchFamily="34" charset="-122"/>
              </a:rPr>
              <a:t>、博士生</a:t>
            </a:r>
            <a:r>
              <a:rPr lang="zh-CN" altLang="zh-CN" dirty="0">
                <a:latin typeface="微软雅黑" panose="020B0503020204020204" pitchFamily="34" charset="-122"/>
                <a:ea typeface="微软雅黑" panose="020B0503020204020204" pitchFamily="34" charset="-122"/>
              </a:rPr>
              <a:t>导师、</a:t>
            </a:r>
          </a:p>
          <a:p>
            <a:pPr marL="285750" indent="-285750">
              <a:lnSpc>
                <a:spcPct val="150000"/>
              </a:lnSpc>
              <a:buFont typeface="Wingdings" panose="05000000000000000000" pitchFamily="2" charset="2"/>
              <a:buChar char="ü"/>
            </a:pPr>
            <a:r>
              <a:rPr lang="zh-CN" altLang="zh-CN" b="1" dirty="0">
                <a:latin typeface="微软雅黑" panose="020B0503020204020204" pitchFamily="34" charset="-122"/>
                <a:ea typeface="微软雅黑" panose="020B0503020204020204" pitchFamily="34" charset="-122"/>
              </a:rPr>
              <a:t>顾益康</a:t>
            </a:r>
            <a:r>
              <a:rPr lang="zh-CN" altLang="zh-CN" dirty="0">
                <a:latin typeface="微软雅黑" panose="020B0503020204020204" pitchFamily="34" charset="-122"/>
                <a:ea typeface="微软雅黑" panose="020B0503020204020204" pitchFamily="34" charset="-122"/>
              </a:rPr>
              <a:t>：浙江省人民政府咨询委三农组组长（正厅），浙江大学兼职教授</a:t>
            </a:r>
          </a:p>
          <a:p>
            <a:pPr marL="285750" indent="-285750">
              <a:lnSpc>
                <a:spcPct val="150000"/>
              </a:lnSpc>
              <a:buFont typeface="Wingdings" panose="05000000000000000000" pitchFamily="2" charset="2"/>
              <a:buChar char="ü"/>
            </a:pPr>
            <a:r>
              <a:rPr lang="zh-CN" altLang="zh-CN" b="1" dirty="0">
                <a:latin typeface="微软雅黑" panose="020B0503020204020204" pitchFamily="34" charset="-122"/>
                <a:ea typeface="微软雅黑" panose="020B0503020204020204" pitchFamily="34" charset="-122"/>
              </a:rPr>
              <a:t>郭红东</a:t>
            </a:r>
            <a:r>
              <a:rPr lang="zh-CN" altLang="zh-CN" dirty="0">
                <a:latin typeface="微软雅黑" panose="020B0503020204020204" pitchFamily="34" charset="-122"/>
                <a:ea typeface="微软雅黑" panose="020B0503020204020204" pitchFamily="34" charset="-122"/>
              </a:rPr>
              <a:t>：浙江大学</a:t>
            </a:r>
            <a:r>
              <a:rPr lang="en-US" altLang="zh-CN" dirty="0">
                <a:latin typeface="微软雅黑" panose="020B0503020204020204" pitchFamily="34" charset="-122"/>
                <a:ea typeface="微软雅黑" panose="020B0503020204020204" pitchFamily="34" charset="-122"/>
              </a:rPr>
              <a:t>CARD</a:t>
            </a:r>
            <a:r>
              <a:rPr lang="zh-CN" altLang="zh-CN" dirty="0">
                <a:latin typeface="微软雅黑" panose="020B0503020204020204" pitchFamily="34" charset="-122"/>
                <a:ea typeface="微软雅黑" panose="020B0503020204020204" pitchFamily="34" charset="-122"/>
              </a:rPr>
              <a:t>农村电商研究中心 主任，教授、博士生导师</a:t>
            </a:r>
          </a:p>
          <a:p>
            <a:pPr marL="285750" indent="-285750">
              <a:lnSpc>
                <a:spcPct val="150000"/>
              </a:lnSpc>
              <a:buFont typeface="Wingdings" panose="05000000000000000000" pitchFamily="2" charset="2"/>
              <a:buChar char="ü"/>
            </a:pPr>
            <a:r>
              <a:rPr lang="zh-CN" altLang="zh-CN" b="1" dirty="0">
                <a:latin typeface="微软雅黑" panose="020B0503020204020204" pitchFamily="34" charset="-122"/>
                <a:ea typeface="微软雅黑" panose="020B0503020204020204" pitchFamily="34" charset="-122"/>
              </a:rPr>
              <a:t>胡晓云</a:t>
            </a:r>
            <a:r>
              <a:rPr lang="zh-CN" altLang="zh-CN" dirty="0">
                <a:latin typeface="微软雅黑" panose="020B0503020204020204" pitchFamily="34" charset="-122"/>
                <a:ea typeface="微软雅黑" panose="020B0503020204020204" pitchFamily="34" charset="-122"/>
              </a:rPr>
              <a:t>：浙江大学</a:t>
            </a:r>
            <a:r>
              <a:rPr lang="en-US" altLang="zh-CN" dirty="0">
                <a:latin typeface="微软雅黑" panose="020B0503020204020204" pitchFamily="34" charset="-122"/>
                <a:ea typeface="微软雅黑" panose="020B0503020204020204" pitchFamily="34" charset="-122"/>
              </a:rPr>
              <a:t>CARD</a:t>
            </a:r>
            <a:r>
              <a:rPr lang="zh-CN" altLang="zh-CN" dirty="0">
                <a:latin typeface="微软雅黑" panose="020B0503020204020204" pitchFamily="34" charset="-122"/>
                <a:ea typeface="微软雅黑" panose="020B0503020204020204" pitchFamily="34" charset="-122"/>
              </a:rPr>
              <a:t>农业品牌研究中心 主任，教授</a:t>
            </a:r>
          </a:p>
          <a:p>
            <a:pPr marL="285750" indent="-285750">
              <a:lnSpc>
                <a:spcPct val="150000"/>
              </a:lnSpc>
              <a:buFont typeface="Wingdings" panose="05000000000000000000" pitchFamily="2" charset="2"/>
              <a:buChar char="ü"/>
            </a:pPr>
            <a:r>
              <a:rPr lang="zh-CN" altLang="zh-CN" b="1" dirty="0">
                <a:latin typeface="微软雅黑" panose="020B0503020204020204" pitchFamily="34" charset="-122"/>
                <a:ea typeface="微软雅黑" panose="020B0503020204020204" pitchFamily="34" charset="-122"/>
              </a:rPr>
              <a:t>徐旭初</a:t>
            </a:r>
            <a:r>
              <a:rPr lang="zh-CN" altLang="zh-CN" dirty="0">
                <a:latin typeface="微软雅黑" panose="020B0503020204020204" pitchFamily="34" charset="-122"/>
                <a:ea typeface="微软雅黑" panose="020B0503020204020204" pitchFamily="34" charset="-122"/>
              </a:rPr>
              <a:t>：浙江大学</a:t>
            </a:r>
            <a:r>
              <a:rPr lang="en-US" altLang="zh-CN" dirty="0">
                <a:latin typeface="微软雅黑" panose="020B0503020204020204" pitchFamily="34" charset="-122"/>
                <a:ea typeface="微软雅黑" panose="020B0503020204020204" pitchFamily="34" charset="-122"/>
              </a:rPr>
              <a:t>CARD</a:t>
            </a:r>
            <a:r>
              <a:rPr lang="zh-CN" altLang="zh-CN" dirty="0">
                <a:latin typeface="微软雅黑" panose="020B0503020204020204" pitchFamily="34" charset="-122"/>
                <a:ea typeface="微软雅黑" panose="020B0503020204020204" pitchFamily="34" charset="-122"/>
              </a:rPr>
              <a:t>农民合作组织研究中心 执行主任，教授</a:t>
            </a:r>
          </a:p>
          <a:p>
            <a:pPr marL="285750" indent="-285750">
              <a:lnSpc>
                <a:spcPct val="150000"/>
              </a:lnSpc>
              <a:buFont typeface="Wingdings" panose="05000000000000000000" pitchFamily="2" charset="2"/>
              <a:buChar char="ü"/>
            </a:pPr>
            <a:r>
              <a:rPr lang="zh-CN" altLang="en-US" b="1" dirty="0" smtClean="0">
                <a:latin typeface="微软雅黑" panose="020B0503020204020204" pitchFamily="34" charset="-122"/>
                <a:ea typeface="微软雅黑" panose="020B0503020204020204" pitchFamily="34" charset="-122"/>
              </a:rPr>
              <a:t>蒋文龙</a:t>
            </a:r>
            <a:r>
              <a:rPr lang="zh-CN" altLang="en-US" dirty="0" smtClean="0">
                <a:latin typeface="微软雅黑" panose="020B0503020204020204" pitchFamily="34" charset="-122"/>
                <a:ea typeface="微软雅黑" panose="020B0503020204020204" pitchFamily="34" charset="-122"/>
              </a:rPr>
              <a:t>：农民日报浙江记者站  站长 </a:t>
            </a:r>
            <a:r>
              <a:rPr lang="en-US"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中国农业品牌建设联盟  理事长</a:t>
            </a:r>
            <a:endParaRPr lang="en-US" altLang="zh-CN" dirty="0" smtClean="0">
              <a:latin typeface="微软雅黑" panose="020B0503020204020204" pitchFamily="34" charset="-122"/>
              <a:ea typeface="微软雅黑" panose="020B0503020204020204" pitchFamily="34" charset="-122"/>
            </a:endParaRPr>
          </a:p>
          <a:p>
            <a:pPr marL="285750" lvl="0" indent="-285750">
              <a:lnSpc>
                <a:spcPct val="150000"/>
              </a:lnSpc>
              <a:buFont typeface="Wingdings" panose="05000000000000000000" pitchFamily="2" charset="2"/>
              <a:buChar char="ü"/>
            </a:pPr>
            <a:r>
              <a:rPr lang="zh-CN" altLang="zh-CN" b="1" dirty="0">
                <a:solidFill>
                  <a:srgbClr val="333333"/>
                </a:solidFill>
                <a:latin typeface="微软雅黑" panose="020B0503020204020204" pitchFamily="34" charset="-122"/>
                <a:ea typeface="微软雅黑" panose="020B0503020204020204" pitchFamily="34" charset="-122"/>
                <a:cs typeface="Arial" panose="020B0604020202020204" pitchFamily="34" charset="0"/>
              </a:rPr>
              <a:t>贾相平</a:t>
            </a:r>
            <a:r>
              <a:rPr lang="zh-CN" altLang="zh-CN" dirty="0">
                <a:solidFill>
                  <a:srgbClr val="333333"/>
                </a:solidFill>
                <a:latin typeface="微软雅黑" panose="020B0503020204020204" pitchFamily="34" charset="-122"/>
                <a:ea typeface="微软雅黑" panose="020B0503020204020204" pitchFamily="34" charset="-122"/>
                <a:cs typeface="Arial" panose="020B0604020202020204" pitchFamily="34" charset="0"/>
              </a:rPr>
              <a:t>：西北农林科技大学教授、博士生导师</a:t>
            </a:r>
            <a:r>
              <a:rPr lang="zh-CN" altLang="zh-CN" sz="1200" dirty="0">
                <a:latin typeface="微软雅黑" panose="020B0503020204020204" pitchFamily="34" charset="-122"/>
                <a:ea typeface="微软雅黑" panose="020B0503020204020204" pitchFamily="34" charset="-122"/>
              </a:rPr>
              <a:t> </a:t>
            </a:r>
            <a:endParaRPr lang="en-US" altLang="zh-CN" sz="12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r>
              <a:rPr lang="zh-CN" altLang="zh-CN" b="1" dirty="0" smtClean="0">
                <a:latin typeface="微软雅黑" panose="020B0503020204020204" pitchFamily="34" charset="-122"/>
                <a:ea typeface="微软雅黑" panose="020B0503020204020204" pitchFamily="34" charset="-122"/>
              </a:rPr>
              <a:t>余玲</a:t>
            </a:r>
            <a:r>
              <a:rPr lang="zh-CN" altLang="zh-CN" b="1" dirty="0">
                <a:latin typeface="微软雅黑" panose="020B0503020204020204" pitchFamily="34" charset="-122"/>
                <a:ea typeface="微软雅黑" panose="020B0503020204020204" pitchFamily="34" charset="-122"/>
              </a:rPr>
              <a:t>兵（天舒）</a:t>
            </a:r>
            <a:r>
              <a:rPr lang="zh-CN"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杭州小农网络科技有限公司  创始人</a:t>
            </a:r>
            <a:endParaRPr lang="en-US" altLang="zh-CN" dirty="0">
              <a:latin typeface="微软雅黑" panose="020B0503020204020204" pitchFamily="34" charset="-122"/>
              <a:ea typeface="微软雅黑" panose="020B0503020204020204" pitchFamily="34" charset="-122"/>
            </a:endParaRPr>
          </a:p>
          <a:p>
            <a:pPr>
              <a:lnSpc>
                <a:spcPct val="150000"/>
              </a:lnSpc>
            </a:pPr>
            <a:r>
              <a:rPr lang="en-US" altLang="zh-CN" dirty="0" smtClean="0">
                <a:latin typeface="微软雅黑" panose="020B0503020204020204" pitchFamily="34" charset="-122"/>
                <a:ea typeface="微软雅黑" panose="020B0503020204020204" pitchFamily="34" charset="-122"/>
              </a:rPr>
              <a:t>                               </a:t>
            </a:r>
            <a:r>
              <a:rPr lang="zh-CN" altLang="zh-CN" dirty="0" smtClean="0">
                <a:latin typeface="微软雅黑" panose="020B0503020204020204" pitchFamily="34" charset="-122"/>
                <a:ea typeface="微软雅黑" panose="020B0503020204020204" pitchFamily="34" charset="-122"/>
              </a:rPr>
              <a:t>原淘宝</a:t>
            </a:r>
            <a:r>
              <a:rPr lang="zh-CN" altLang="en-US" dirty="0" smtClean="0">
                <a:latin typeface="微软雅黑" panose="020B0503020204020204" pitchFamily="34" charset="-122"/>
                <a:ea typeface="微软雅黑" panose="020B0503020204020204" pitchFamily="34" charset="-122"/>
              </a:rPr>
              <a:t>农业</a:t>
            </a:r>
            <a:r>
              <a:rPr lang="en-US" altLang="zh-CN" dirty="0" smtClean="0">
                <a:latin typeface="微软雅黑" panose="020B0503020204020204" pitchFamily="34" charset="-122"/>
                <a:ea typeface="微软雅黑" panose="020B0503020204020204" pitchFamily="34" charset="-122"/>
              </a:rPr>
              <a:t>&amp;</a:t>
            </a:r>
            <a:r>
              <a:rPr lang="zh-CN" altLang="en-US" dirty="0" smtClean="0">
                <a:latin typeface="微软雅黑" panose="020B0503020204020204" pitchFamily="34" charset="-122"/>
                <a:ea typeface="微软雅黑" panose="020B0503020204020204" pitchFamily="34" charset="-122"/>
              </a:rPr>
              <a:t>食品行业</a:t>
            </a:r>
            <a:r>
              <a:rPr lang="zh-CN" altLang="zh-CN" dirty="0" smtClean="0">
                <a:latin typeface="微软雅黑" panose="020B0503020204020204" pitchFamily="34" charset="-122"/>
                <a:ea typeface="微软雅黑" panose="020B0503020204020204" pitchFamily="34" charset="-122"/>
              </a:rPr>
              <a:t>总经理</a:t>
            </a:r>
            <a:r>
              <a:rPr lang="en-US" altLang="zh-CN" dirty="0">
                <a:latin typeface="微软雅黑" panose="020B0503020204020204" pitchFamily="34" charset="-122"/>
                <a:ea typeface="微软雅黑" panose="020B0503020204020204" pitchFamily="34" charset="-122"/>
              </a:rPr>
              <a:t> </a:t>
            </a:r>
            <a:r>
              <a:rPr lang="en-US" altLang="zh-CN" dirty="0" smtClean="0">
                <a:latin typeface="微软雅黑" panose="020B0503020204020204" pitchFamily="34" charset="-122"/>
                <a:ea typeface="微软雅黑" panose="020B0503020204020204" pitchFamily="34" charset="-122"/>
              </a:rPr>
              <a:t>  </a:t>
            </a:r>
            <a:r>
              <a:rPr lang="zh-CN" altLang="zh-CN" dirty="0" smtClean="0">
                <a:latin typeface="微软雅黑" panose="020B0503020204020204" pitchFamily="34" charset="-122"/>
                <a:ea typeface="微软雅黑" panose="020B0503020204020204" pitchFamily="34" charset="-122"/>
              </a:rPr>
              <a:t>特色</a:t>
            </a:r>
            <a:r>
              <a:rPr lang="zh-CN" altLang="zh-CN" dirty="0">
                <a:latin typeface="微软雅黑" panose="020B0503020204020204" pitchFamily="34" charset="-122"/>
                <a:ea typeface="微软雅黑" panose="020B0503020204020204" pitchFamily="34" charset="-122"/>
              </a:rPr>
              <a:t>中国</a:t>
            </a:r>
            <a:r>
              <a:rPr lang="zh-CN" altLang="zh-CN" dirty="0" smtClean="0">
                <a:latin typeface="微软雅黑" panose="020B0503020204020204" pitchFamily="34" charset="-122"/>
                <a:ea typeface="微软雅黑" panose="020B0503020204020204" pitchFamily="34" charset="-122"/>
              </a:rPr>
              <a:t>创始人</a:t>
            </a:r>
            <a:endParaRPr lang="en-US" altLang="zh-CN" dirty="0" smtClean="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r>
              <a:rPr lang="zh-CN" altLang="en-US" b="1" dirty="0" smtClean="0">
                <a:latin typeface="微软雅黑" panose="020B0503020204020204" pitchFamily="34" charset="-122"/>
                <a:ea typeface="微软雅黑" panose="020B0503020204020204" pitchFamily="34" charset="-122"/>
              </a:rPr>
              <a:t>曲江（花云）</a:t>
            </a:r>
            <a:r>
              <a:rPr lang="zh-CN" altLang="en-US" dirty="0" smtClean="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浙江大学</a:t>
            </a:r>
            <a:r>
              <a:rPr lang="en-US" altLang="zh-CN" dirty="0">
                <a:latin typeface="微软雅黑" panose="020B0503020204020204" pitchFamily="34" charset="-122"/>
                <a:ea typeface="微软雅黑" panose="020B0503020204020204" pitchFamily="34" charset="-122"/>
              </a:rPr>
              <a:t>CARD</a:t>
            </a:r>
            <a:r>
              <a:rPr lang="zh-CN" altLang="zh-CN" dirty="0">
                <a:latin typeface="微软雅黑" panose="020B0503020204020204" pitchFamily="34" charset="-122"/>
                <a:ea typeface="微软雅黑" panose="020B0503020204020204" pitchFamily="34" charset="-122"/>
              </a:rPr>
              <a:t>农村电商研究中心 </a:t>
            </a:r>
            <a:r>
              <a:rPr lang="zh-CN" altLang="en-US" dirty="0" smtClean="0">
                <a:latin typeface="微软雅黑" panose="020B0503020204020204" pitchFamily="34" charset="-122"/>
                <a:ea typeface="微软雅黑" panose="020B0503020204020204" pitchFamily="34" charset="-122"/>
              </a:rPr>
              <a:t>副</a:t>
            </a:r>
            <a:r>
              <a:rPr lang="zh-CN" altLang="zh-CN" dirty="0" smtClean="0">
                <a:latin typeface="微软雅黑" panose="020B0503020204020204" pitchFamily="34" charset="-122"/>
                <a:ea typeface="微软雅黑" panose="020B0503020204020204" pitchFamily="34" charset="-122"/>
              </a:rPr>
              <a:t>主任</a:t>
            </a: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zh-CN" altLang="en-US" dirty="0" smtClean="0">
                <a:latin typeface="微软雅黑" panose="020B0503020204020204" pitchFamily="34" charset="-122"/>
                <a:ea typeface="微软雅黑" panose="020B0503020204020204" pitchFamily="34" charset="-122"/>
              </a:rPr>
              <a:t>                            原淘宝客户营销业务创始人、天猫母婴运营总监</a:t>
            </a: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en-US" altLang="zh-CN" dirty="0">
                <a:latin typeface="微软雅黑" panose="020B0503020204020204" pitchFamily="34" charset="-122"/>
                <a:ea typeface="微软雅黑" panose="020B0503020204020204" pitchFamily="34" charset="-122"/>
              </a:rPr>
              <a:t> </a:t>
            </a:r>
            <a:r>
              <a:rPr lang="en-US" altLang="zh-CN"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时尚生活（含食品）</a:t>
            </a:r>
            <a:r>
              <a:rPr lang="zh-CN" altLang="en-US" dirty="0">
                <a:latin typeface="微软雅黑" panose="020B0503020204020204" pitchFamily="34" charset="-122"/>
                <a:ea typeface="微软雅黑" panose="020B0503020204020204" pitchFamily="34" charset="-122"/>
              </a:rPr>
              <a:t>七</a:t>
            </a:r>
            <a:r>
              <a:rPr lang="zh-CN" altLang="en-US" dirty="0" smtClean="0">
                <a:latin typeface="微软雅黑" panose="020B0503020204020204" pitchFamily="34" charset="-122"/>
                <a:ea typeface="微软雅黑" panose="020B0503020204020204" pitchFamily="34" charset="-122"/>
              </a:rPr>
              <a:t>大品类营销总监</a:t>
            </a:r>
            <a:r>
              <a:rPr lang="en-US" altLang="zh-CN" dirty="0" smtClean="0">
                <a:latin typeface="微软雅黑" panose="020B0503020204020204" pitchFamily="34" charset="-122"/>
                <a:ea typeface="微软雅黑" panose="020B0503020204020204" pitchFamily="34" charset="-122"/>
              </a:rPr>
              <a:t>                        </a:t>
            </a:r>
            <a:endParaRPr lang="zh-CN" altLang="zh-CN" dirty="0">
              <a:latin typeface="微软雅黑" panose="020B0503020204020204" pitchFamily="34" charset="-122"/>
              <a:ea typeface="微软雅黑" panose="020B0503020204020204" pitchFamily="34" charset="-122"/>
            </a:endParaRPr>
          </a:p>
        </p:txBody>
      </p:sp>
      <p:sp>
        <p:nvSpPr>
          <p:cNvPr id="3" name="文本框 2"/>
          <p:cNvSpPr txBox="1"/>
          <p:nvPr/>
        </p:nvSpPr>
        <p:spPr>
          <a:xfrm>
            <a:off x="1612934" y="153971"/>
            <a:ext cx="8090623" cy="523220"/>
          </a:xfrm>
          <a:prstGeom prst="rect">
            <a:avLst/>
          </a:prstGeom>
          <a:noFill/>
        </p:spPr>
        <p:txBody>
          <a:bodyPr wrap="square" rtlCol="0">
            <a:spAutoFit/>
          </a:bodyPr>
          <a:lstStyle/>
          <a:p>
            <a:pPr algn="dist"/>
            <a:r>
              <a:rPr lang="zh-CN" altLang="en-US" sz="2800" dirty="0" smtClean="0">
                <a:latin typeface="微软雅黑" panose="020B0503020204020204" pitchFamily="34" charset="-122"/>
                <a:ea typeface="微软雅黑" panose="020B0503020204020204" pitchFamily="34" charset="-122"/>
              </a:rPr>
              <a:t>浙江大学</a:t>
            </a:r>
            <a:r>
              <a:rPr lang="en-US" altLang="zh-CN" sz="2800" dirty="0" smtClean="0">
                <a:latin typeface="微软雅黑" panose="020B0503020204020204" pitchFamily="34" charset="-122"/>
                <a:ea typeface="微软雅黑" panose="020B0503020204020204" pitchFamily="34" charset="-122"/>
              </a:rPr>
              <a:t>CARD</a:t>
            </a:r>
            <a:r>
              <a:rPr lang="zh-CN" altLang="en-US" sz="2800" dirty="0" smtClean="0">
                <a:latin typeface="微软雅黑" panose="020B0503020204020204" pitchFamily="34" charset="-122"/>
                <a:ea typeface="微软雅黑" panose="020B0503020204020204" pitchFamily="34" charset="-122"/>
              </a:rPr>
              <a:t>中国农村电商研究中心简介</a:t>
            </a:r>
            <a:endParaRPr lang="zh-CN" altLang="en-US" sz="2800" dirty="0">
              <a:latin typeface="微软雅黑" panose="020B0503020204020204" pitchFamily="34" charset="-122"/>
              <a:ea typeface="微软雅黑" panose="020B0503020204020204" pitchFamily="34" charset="-122"/>
            </a:endParaRPr>
          </a:p>
        </p:txBody>
      </p:sp>
      <p:sp>
        <p:nvSpPr>
          <p:cNvPr id="4" name="文本框 3"/>
          <p:cNvSpPr txBox="1"/>
          <p:nvPr/>
        </p:nvSpPr>
        <p:spPr>
          <a:xfrm>
            <a:off x="725644" y="1057275"/>
            <a:ext cx="3560606" cy="461665"/>
          </a:xfrm>
          <a:prstGeom prst="rect">
            <a:avLst/>
          </a:prstGeom>
          <a:noFill/>
        </p:spPr>
        <p:txBody>
          <a:bodyPr wrap="square" rtlCol="0">
            <a:spAutoFit/>
          </a:bodyPr>
          <a:lstStyle/>
          <a:p>
            <a:r>
              <a:rPr lang="zh-CN" altLang="en-US" sz="2400" dirty="0" smtClean="0">
                <a:latin typeface="微软雅黑" panose="020B0503020204020204" pitchFamily="34" charset="-122"/>
                <a:ea typeface="微软雅黑" panose="020B0503020204020204" pitchFamily="34" charset="-122"/>
              </a:rPr>
              <a:t>专家阵容</a:t>
            </a:r>
            <a:endParaRPr lang="zh-CN" altLang="en-US" sz="2400" dirty="0">
              <a:latin typeface="微软雅黑" panose="020B0503020204020204" pitchFamily="34" charset="-122"/>
              <a:ea typeface="微软雅黑" panose="020B0503020204020204" pitchFamily="34" charset="-122"/>
            </a:endParaRPr>
          </a:p>
        </p:txBody>
      </p:sp>
      <p:sp>
        <p:nvSpPr>
          <p:cNvPr id="5" name="等腰三角形 4"/>
          <p:cNvSpPr/>
          <p:nvPr/>
        </p:nvSpPr>
        <p:spPr>
          <a:xfrm flipV="1">
            <a:off x="395825" y="1144145"/>
            <a:ext cx="329819" cy="287924"/>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33880250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25644" y="3309931"/>
            <a:ext cx="4685714" cy="3295238"/>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25644" y="271836"/>
            <a:ext cx="4761905" cy="3038095"/>
          </a:xfrm>
          <a:prstGeom prst="rect">
            <a:avLst/>
          </a:prstGeom>
        </p:spPr>
      </p:pic>
      <p:pic>
        <p:nvPicPr>
          <p:cNvPr id="4" name="图片 3"/>
          <p:cNvPicPr>
            <a:picLocks noChangeAspect="1"/>
          </p:cNvPicPr>
          <p:nvPr/>
        </p:nvPicPr>
        <p:blipFill>
          <a:blip r:embed="rId4"/>
          <a:stretch>
            <a:fillRect/>
          </a:stretch>
        </p:blipFill>
        <p:spPr>
          <a:xfrm>
            <a:off x="5930234" y="649082"/>
            <a:ext cx="5876925" cy="4733925"/>
          </a:xfrm>
          <a:prstGeom prst="rect">
            <a:avLst/>
          </a:prstGeom>
        </p:spPr>
      </p:pic>
    </p:spTree>
    <p:extLst>
      <p:ext uri="{BB962C8B-B14F-4D97-AF65-F5344CB8AC3E}">
        <p14:creationId xmlns:p14="http://schemas.microsoft.com/office/powerpoint/2010/main" xmlns="" val="16994668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87143" y="180304"/>
            <a:ext cx="4897047" cy="584775"/>
          </a:xfrm>
          <a:prstGeom prst="rect">
            <a:avLst/>
          </a:prstGeom>
          <a:noFill/>
        </p:spPr>
        <p:txBody>
          <a:bodyPr wrap="square" rtlCol="0">
            <a:spAutoFit/>
          </a:bodyPr>
          <a:lstStyle/>
          <a:p>
            <a:pPr algn="dist"/>
            <a:r>
              <a:rPr lang="zh-CN" altLang="en-US" sz="3200" dirty="0" smtClean="0">
                <a:latin typeface="微软雅黑" panose="020B0503020204020204" pitchFamily="34" charset="-122"/>
                <a:ea typeface="微软雅黑" panose="020B0503020204020204" pitchFamily="34" charset="-122"/>
              </a:rPr>
              <a:t>“农村电商”大势所趋</a:t>
            </a:r>
            <a:endParaRPr lang="zh-CN" altLang="en-US" sz="3200" dirty="0">
              <a:latin typeface="微软雅黑" panose="020B0503020204020204" pitchFamily="34" charset="-122"/>
              <a:ea typeface="微软雅黑" panose="020B0503020204020204" pitchFamily="34" charset="-122"/>
            </a:endParaRPr>
          </a:p>
        </p:txBody>
      </p:sp>
      <p:sp>
        <p:nvSpPr>
          <p:cNvPr id="3" name="文本框 2"/>
          <p:cNvSpPr txBox="1"/>
          <p:nvPr/>
        </p:nvSpPr>
        <p:spPr>
          <a:xfrm>
            <a:off x="725644" y="1079984"/>
            <a:ext cx="4173902" cy="461665"/>
          </a:xfrm>
          <a:prstGeom prst="rect">
            <a:avLst/>
          </a:prstGeom>
          <a:noFill/>
        </p:spPr>
        <p:txBody>
          <a:bodyPr wrap="square" rtlCol="0">
            <a:spAutoFit/>
          </a:bodyPr>
          <a:lstStyle/>
          <a:p>
            <a:r>
              <a:rPr lang="zh-CN" altLang="en-US" sz="2400" b="1" dirty="0" smtClean="0">
                <a:latin typeface="微软雅黑" panose="020B0503020204020204" pitchFamily="34" charset="-122"/>
                <a:ea typeface="微软雅黑" panose="020B0503020204020204" pitchFamily="34" charset="-122"/>
              </a:rPr>
              <a:t>“农村电商”发展关键数据</a:t>
            </a:r>
            <a:endParaRPr lang="zh-CN" altLang="en-US" sz="2400" b="1" dirty="0">
              <a:latin typeface="微软雅黑" panose="020B0503020204020204" pitchFamily="34" charset="-122"/>
              <a:ea typeface="微软雅黑" panose="020B0503020204020204" pitchFamily="34" charset="-122"/>
            </a:endParaRPr>
          </a:p>
        </p:txBody>
      </p:sp>
      <p:sp>
        <p:nvSpPr>
          <p:cNvPr id="4" name="等腰三角形 3"/>
          <p:cNvSpPr/>
          <p:nvPr/>
        </p:nvSpPr>
        <p:spPr>
          <a:xfrm flipV="1">
            <a:off x="395825" y="1144145"/>
            <a:ext cx="329819" cy="287924"/>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5" name="图示 4"/>
          <p:cNvGraphicFramePr/>
          <p:nvPr>
            <p:extLst>
              <p:ext uri="{D42A27DB-BD31-4B8C-83A1-F6EECF244321}">
                <p14:modId xmlns:p14="http://schemas.microsoft.com/office/powerpoint/2010/main" xmlns="" val="3390710291"/>
              </p:ext>
            </p:extLst>
          </p:nvPr>
        </p:nvGraphicFramePr>
        <p:xfrm>
          <a:off x="1950114" y="1035764"/>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文本框 5"/>
          <p:cNvSpPr txBox="1"/>
          <p:nvPr/>
        </p:nvSpPr>
        <p:spPr>
          <a:xfrm>
            <a:off x="1869743" y="4176211"/>
            <a:ext cx="1378424" cy="461665"/>
          </a:xfrm>
          <a:prstGeom prst="rect">
            <a:avLst/>
          </a:prstGeom>
          <a:noFill/>
        </p:spPr>
        <p:txBody>
          <a:bodyPr wrap="square" rtlCol="0">
            <a:spAutoFit/>
          </a:bodyPr>
          <a:lstStyle/>
          <a:p>
            <a:r>
              <a:rPr lang="en-US" altLang="zh-CN" sz="2400" dirty="0" smtClean="0">
                <a:latin typeface="微软雅黑" panose="020B0503020204020204" pitchFamily="34" charset="-122"/>
                <a:ea typeface="微软雅黑" panose="020B0503020204020204" pitchFamily="34" charset="-122"/>
              </a:rPr>
              <a:t>2009</a:t>
            </a:r>
            <a:r>
              <a:rPr lang="zh-CN" altLang="en-US" sz="2400" dirty="0" smtClean="0">
                <a:latin typeface="微软雅黑" panose="020B0503020204020204" pitchFamily="34" charset="-122"/>
                <a:ea typeface="微软雅黑" panose="020B0503020204020204" pitchFamily="34" charset="-122"/>
              </a:rPr>
              <a:t>年</a:t>
            </a:r>
            <a:endParaRPr lang="zh-CN" altLang="en-US" sz="2400" dirty="0">
              <a:latin typeface="微软雅黑" panose="020B0503020204020204" pitchFamily="34" charset="-122"/>
              <a:ea typeface="微软雅黑" panose="020B0503020204020204" pitchFamily="34" charset="-122"/>
            </a:endParaRPr>
          </a:p>
        </p:txBody>
      </p:sp>
      <p:sp>
        <p:nvSpPr>
          <p:cNvPr id="7" name="文本框 6"/>
          <p:cNvSpPr txBox="1"/>
          <p:nvPr/>
        </p:nvSpPr>
        <p:spPr>
          <a:xfrm>
            <a:off x="3741761" y="2813710"/>
            <a:ext cx="1378424" cy="461665"/>
          </a:xfrm>
          <a:prstGeom prst="rect">
            <a:avLst/>
          </a:prstGeom>
          <a:noFill/>
        </p:spPr>
        <p:txBody>
          <a:bodyPr wrap="square" rtlCol="0">
            <a:spAutoFit/>
          </a:bodyPr>
          <a:lstStyle/>
          <a:p>
            <a:r>
              <a:rPr lang="en-US" altLang="zh-CN" sz="2400" dirty="0" smtClean="0">
                <a:solidFill>
                  <a:schemeClr val="accent6">
                    <a:lumMod val="50000"/>
                  </a:schemeClr>
                </a:solidFill>
                <a:latin typeface="微软雅黑" panose="020B0503020204020204" pitchFamily="34" charset="-122"/>
                <a:ea typeface="微软雅黑" panose="020B0503020204020204" pitchFamily="34" charset="-122"/>
              </a:rPr>
              <a:t>2013</a:t>
            </a:r>
            <a:r>
              <a:rPr lang="zh-CN" altLang="en-US" sz="2400" dirty="0" smtClean="0">
                <a:solidFill>
                  <a:schemeClr val="accent6">
                    <a:lumMod val="50000"/>
                  </a:schemeClr>
                </a:solidFill>
                <a:latin typeface="微软雅黑" panose="020B0503020204020204" pitchFamily="34" charset="-122"/>
                <a:ea typeface="微软雅黑" panose="020B0503020204020204" pitchFamily="34" charset="-122"/>
              </a:rPr>
              <a:t>年</a:t>
            </a:r>
            <a:endParaRPr lang="zh-CN" altLang="en-US" sz="2400" dirty="0">
              <a:solidFill>
                <a:schemeClr val="accent6">
                  <a:lumMod val="50000"/>
                </a:schemeClr>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6171062" y="1776480"/>
            <a:ext cx="1378424" cy="461665"/>
          </a:xfrm>
          <a:prstGeom prst="rect">
            <a:avLst/>
          </a:prstGeom>
          <a:noFill/>
        </p:spPr>
        <p:txBody>
          <a:bodyPr wrap="square" rtlCol="0">
            <a:spAutoFit/>
          </a:bodyPr>
          <a:lstStyle/>
          <a:p>
            <a:r>
              <a:rPr lang="en-US" altLang="zh-CN" sz="2400" dirty="0" smtClean="0">
                <a:solidFill>
                  <a:schemeClr val="accent6">
                    <a:lumMod val="50000"/>
                  </a:schemeClr>
                </a:solidFill>
                <a:latin typeface="微软雅黑" panose="020B0503020204020204" pitchFamily="34" charset="-122"/>
                <a:ea typeface="微软雅黑" panose="020B0503020204020204" pitchFamily="34" charset="-122"/>
              </a:rPr>
              <a:t>2014</a:t>
            </a:r>
            <a:r>
              <a:rPr lang="zh-CN" altLang="en-US" sz="2400" dirty="0" smtClean="0">
                <a:solidFill>
                  <a:schemeClr val="accent6">
                    <a:lumMod val="50000"/>
                  </a:schemeClr>
                </a:solidFill>
                <a:latin typeface="微软雅黑" panose="020B0503020204020204" pitchFamily="34" charset="-122"/>
                <a:ea typeface="微软雅黑" panose="020B0503020204020204" pitchFamily="34" charset="-122"/>
              </a:rPr>
              <a:t>年</a:t>
            </a:r>
            <a:endParaRPr lang="zh-CN" altLang="en-US" sz="2400" dirty="0">
              <a:solidFill>
                <a:schemeClr val="accent6">
                  <a:lumMod val="50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3138984" y="6373505"/>
            <a:ext cx="1501254" cy="34119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latin typeface="微软雅黑" panose="020B0503020204020204" pitchFamily="34" charset="-122"/>
                <a:ea typeface="微软雅黑" panose="020B0503020204020204" pitchFamily="34" charset="-122"/>
              </a:rPr>
              <a:t>3</a:t>
            </a:r>
            <a:r>
              <a:rPr lang="zh-CN" altLang="en-US" dirty="0" smtClean="0">
                <a:latin typeface="微软雅黑" panose="020B0503020204020204" pitchFamily="34" charset="-122"/>
                <a:ea typeface="微软雅黑" panose="020B0503020204020204" pitchFamily="34" charset="-122"/>
              </a:rPr>
              <a:t>个淘宝村</a:t>
            </a:r>
            <a:endParaRPr lang="zh-CN" altLang="en-US" dirty="0">
              <a:latin typeface="微软雅黑" panose="020B0503020204020204" pitchFamily="34" charset="-122"/>
              <a:ea typeface="微软雅黑" panose="020B0503020204020204" pitchFamily="34" charset="-122"/>
            </a:endParaRPr>
          </a:p>
        </p:txBody>
      </p:sp>
      <p:sp>
        <p:nvSpPr>
          <p:cNvPr id="10" name="矩形 9"/>
          <p:cNvSpPr/>
          <p:nvPr/>
        </p:nvSpPr>
        <p:spPr>
          <a:xfrm>
            <a:off x="5256662" y="5133833"/>
            <a:ext cx="1594514" cy="34119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latin typeface="微软雅黑" panose="020B0503020204020204" pitchFamily="34" charset="-122"/>
                <a:ea typeface="微软雅黑" panose="020B0503020204020204" pitchFamily="34" charset="-122"/>
              </a:rPr>
              <a:t>20</a:t>
            </a:r>
            <a:r>
              <a:rPr lang="zh-CN" altLang="en-US" dirty="0" smtClean="0">
                <a:latin typeface="微软雅黑" panose="020B0503020204020204" pitchFamily="34" charset="-122"/>
                <a:ea typeface="微软雅黑" panose="020B0503020204020204" pitchFamily="34" charset="-122"/>
              </a:rPr>
              <a:t>个淘宝村</a:t>
            </a:r>
            <a:endParaRPr lang="zh-CN" altLang="en-US" dirty="0">
              <a:latin typeface="微软雅黑" panose="020B0503020204020204" pitchFamily="34" charset="-122"/>
              <a:ea typeface="微软雅黑" panose="020B0503020204020204" pitchFamily="34" charset="-122"/>
            </a:endParaRPr>
          </a:p>
        </p:txBody>
      </p:sp>
      <p:sp>
        <p:nvSpPr>
          <p:cNvPr id="11" name="矩形 10"/>
          <p:cNvSpPr/>
          <p:nvPr/>
        </p:nvSpPr>
        <p:spPr>
          <a:xfrm>
            <a:off x="7549486" y="4637876"/>
            <a:ext cx="1799230" cy="616512"/>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latin typeface="微软雅黑" panose="020B0503020204020204" pitchFamily="34" charset="-122"/>
                <a:ea typeface="微软雅黑" panose="020B0503020204020204" pitchFamily="34" charset="-122"/>
              </a:rPr>
              <a:t>211</a:t>
            </a:r>
            <a:r>
              <a:rPr lang="zh-CN" altLang="en-US" dirty="0" smtClean="0">
                <a:latin typeface="微软雅黑" panose="020B0503020204020204" pitchFamily="34" charset="-122"/>
                <a:ea typeface="微软雅黑" panose="020B0503020204020204" pitchFamily="34" charset="-122"/>
              </a:rPr>
              <a:t>个淘宝村</a:t>
            </a:r>
            <a:endParaRPr lang="en-US" altLang="zh-CN" dirty="0" smtClean="0">
              <a:latin typeface="微软雅黑" panose="020B0503020204020204" pitchFamily="34" charset="-122"/>
              <a:ea typeface="微软雅黑" panose="020B0503020204020204" pitchFamily="34" charset="-122"/>
            </a:endParaRPr>
          </a:p>
          <a:p>
            <a:pPr algn="ctr"/>
            <a:r>
              <a:rPr lang="en-US" altLang="zh-CN" dirty="0" smtClean="0">
                <a:latin typeface="微软雅黑" panose="020B0503020204020204" pitchFamily="34" charset="-122"/>
                <a:ea typeface="微软雅黑" panose="020B0503020204020204" pitchFamily="34" charset="-122"/>
              </a:rPr>
              <a:t>19</a:t>
            </a:r>
            <a:r>
              <a:rPr lang="zh-CN" altLang="en-US" dirty="0" smtClean="0">
                <a:latin typeface="微软雅黑" panose="020B0503020204020204" pitchFamily="34" charset="-122"/>
                <a:ea typeface="微软雅黑" panose="020B0503020204020204" pitchFamily="34" charset="-122"/>
              </a:rPr>
              <a:t>个淘宝镇</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0879268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87143" y="180304"/>
            <a:ext cx="4897047" cy="584775"/>
          </a:xfrm>
          <a:prstGeom prst="rect">
            <a:avLst/>
          </a:prstGeom>
          <a:noFill/>
        </p:spPr>
        <p:txBody>
          <a:bodyPr wrap="square" rtlCol="0">
            <a:spAutoFit/>
          </a:bodyPr>
          <a:lstStyle/>
          <a:p>
            <a:pPr algn="dist"/>
            <a:r>
              <a:rPr lang="zh-CN" altLang="en-US" sz="3200" dirty="0" smtClean="0">
                <a:latin typeface="微软雅黑" panose="020B0503020204020204" pitchFamily="34" charset="-122"/>
                <a:ea typeface="微软雅黑" panose="020B0503020204020204" pitchFamily="34" charset="-122"/>
              </a:rPr>
              <a:t>“农村电商”大势所趋</a:t>
            </a:r>
            <a:endParaRPr lang="zh-CN" altLang="en-US" sz="3200" dirty="0">
              <a:latin typeface="微软雅黑" panose="020B0503020204020204" pitchFamily="34" charset="-122"/>
              <a:ea typeface="微软雅黑" panose="020B0503020204020204" pitchFamily="34" charset="-122"/>
            </a:endParaRPr>
          </a:p>
        </p:txBody>
      </p:sp>
      <p:sp>
        <p:nvSpPr>
          <p:cNvPr id="3" name="文本框 2"/>
          <p:cNvSpPr txBox="1"/>
          <p:nvPr/>
        </p:nvSpPr>
        <p:spPr>
          <a:xfrm>
            <a:off x="725644" y="1079984"/>
            <a:ext cx="4173902" cy="461665"/>
          </a:xfrm>
          <a:prstGeom prst="rect">
            <a:avLst/>
          </a:prstGeom>
          <a:noFill/>
        </p:spPr>
        <p:txBody>
          <a:bodyPr wrap="square" rtlCol="0">
            <a:spAutoFit/>
          </a:bodyPr>
          <a:lstStyle/>
          <a:p>
            <a:r>
              <a:rPr lang="zh-CN" altLang="en-US" sz="2400" b="1" dirty="0" smtClean="0">
                <a:latin typeface="微软雅黑" panose="020B0503020204020204" pitchFamily="34" charset="-122"/>
                <a:ea typeface="微软雅黑" panose="020B0503020204020204" pitchFamily="34" charset="-122"/>
              </a:rPr>
              <a:t>“农村电商”发展关键数据</a:t>
            </a:r>
            <a:endParaRPr lang="zh-CN" altLang="en-US" sz="2400" b="1" dirty="0">
              <a:latin typeface="微软雅黑" panose="020B0503020204020204" pitchFamily="34" charset="-122"/>
              <a:ea typeface="微软雅黑" panose="020B0503020204020204" pitchFamily="34" charset="-122"/>
            </a:endParaRPr>
          </a:p>
        </p:txBody>
      </p:sp>
      <p:sp>
        <p:nvSpPr>
          <p:cNvPr id="4" name="等腰三角形 3"/>
          <p:cNvSpPr/>
          <p:nvPr/>
        </p:nvSpPr>
        <p:spPr>
          <a:xfrm flipV="1">
            <a:off x="395825" y="1144145"/>
            <a:ext cx="329819" cy="287924"/>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1607311" y="2156346"/>
            <a:ext cx="3616657" cy="36166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latin typeface="微软雅黑" panose="020B0503020204020204" pitchFamily="34" charset="-122"/>
              <a:ea typeface="微软雅黑" panose="020B0503020204020204" pitchFamily="34" charset="-122"/>
            </a:endParaRPr>
          </a:p>
        </p:txBody>
      </p:sp>
      <p:sp>
        <p:nvSpPr>
          <p:cNvPr id="6" name="椭圆 5"/>
          <p:cNvSpPr/>
          <p:nvPr/>
        </p:nvSpPr>
        <p:spPr>
          <a:xfrm>
            <a:off x="2360484" y="3476758"/>
            <a:ext cx="2110311" cy="2118825"/>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latin typeface="微软雅黑" panose="020B0503020204020204" pitchFamily="34" charset="-122"/>
                <a:ea typeface="微软雅黑" panose="020B0503020204020204" pitchFamily="34" charset="-122"/>
              </a:rPr>
              <a:t>注册地在村镇的网店</a:t>
            </a:r>
            <a:r>
              <a:rPr lang="en-US" altLang="zh-CN" b="1" dirty="0" smtClean="0">
                <a:solidFill>
                  <a:schemeClr val="tx1"/>
                </a:solidFill>
                <a:latin typeface="微软雅黑" panose="020B0503020204020204" pitchFamily="34" charset="-122"/>
                <a:ea typeface="微软雅黑" panose="020B0503020204020204" pitchFamily="34" charset="-122"/>
              </a:rPr>
              <a:t>59.57</a:t>
            </a:r>
            <a:r>
              <a:rPr lang="zh-CN" altLang="en-US" b="1" dirty="0" smtClean="0">
                <a:solidFill>
                  <a:schemeClr val="tx1"/>
                </a:solidFill>
                <a:latin typeface="微软雅黑" panose="020B0503020204020204" pitchFamily="34" charset="-122"/>
                <a:ea typeface="微软雅黑" panose="020B0503020204020204" pitchFamily="34" charset="-122"/>
              </a:rPr>
              <a:t>万</a:t>
            </a:r>
            <a:r>
              <a:rPr lang="zh-CN" altLang="en-US" dirty="0" smtClean="0">
                <a:solidFill>
                  <a:schemeClr val="tx1"/>
                </a:solidFill>
                <a:latin typeface="微软雅黑" panose="020B0503020204020204" pitchFamily="34" charset="-122"/>
                <a:ea typeface="微软雅黑" panose="020B0503020204020204" pitchFamily="34" charset="-122"/>
              </a:rPr>
              <a:t>个</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2282875" y="2629133"/>
            <a:ext cx="2265528" cy="646331"/>
          </a:xfrm>
          <a:prstGeom prst="rect">
            <a:avLst/>
          </a:prstGeom>
          <a:noFill/>
        </p:spPr>
        <p:txBody>
          <a:bodyPr wrap="square" rtlCol="0">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注册地在农村（含县）的网店</a:t>
            </a:r>
            <a:r>
              <a:rPr lang="en-US" altLang="zh-CN" b="1" dirty="0" smtClean="0">
                <a:solidFill>
                  <a:schemeClr val="bg1"/>
                </a:solidFill>
                <a:latin typeface="微软雅黑" panose="020B0503020204020204" pitchFamily="34" charset="-122"/>
                <a:ea typeface="微软雅黑" panose="020B0503020204020204" pitchFamily="34" charset="-122"/>
              </a:rPr>
              <a:t>163.26</a:t>
            </a:r>
            <a:r>
              <a:rPr lang="zh-CN" altLang="en-US" b="1" dirty="0" smtClean="0">
                <a:solidFill>
                  <a:schemeClr val="bg1"/>
                </a:solidFill>
                <a:latin typeface="微软雅黑" panose="020B0503020204020204" pitchFamily="34" charset="-122"/>
                <a:ea typeface="微软雅黑" panose="020B0503020204020204" pitchFamily="34" charset="-122"/>
              </a:rPr>
              <a:t>万</a:t>
            </a:r>
            <a:r>
              <a:rPr lang="zh-CN" altLang="en-US" dirty="0" smtClean="0">
                <a:solidFill>
                  <a:schemeClr val="bg1"/>
                </a:solidFill>
                <a:latin typeface="微软雅黑" panose="020B0503020204020204" pitchFamily="34" charset="-122"/>
                <a:ea typeface="微软雅黑" panose="020B0503020204020204" pitchFamily="34" charset="-122"/>
              </a:rPr>
              <a:t>个</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8" name="椭圆 7"/>
          <p:cNvSpPr/>
          <p:nvPr/>
        </p:nvSpPr>
        <p:spPr>
          <a:xfrm>
            <a:off x="6349912" y="2156346"/>
            <a:ext cx="3616657" cy="361665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latin typeface="微软雅黑" panose="020B0503020204020204" pitchFamily="34" charset="-122"/>
              <a:ea typeface="微软雅黑" panose="020B0503020204020204" pitchFamily="34" charset="-122"/>
            </a:endParaRPr>
          </a:p>
        </p:txBody>
      </p:sp>
      <p:sp>
        <p:nvSpPr>
          <p:cNvPr id="9" name="椭圆 8"/>
          <p:cNvSpPr/>
          <p:nvPr/>
        </p:nvSpPr>
        <p:spPr>
          <a:xfrm>
            <a:off x="7103085" y="3476758"/>
            <a:ext cx="2110311" cy="2118825"/>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latin typeface="微软雅黑" panose="020B0503020204020204" pitchFamily="34" charset="-122"/>
                <a:ea typeface="微软雅黑" panose="020B0503020204020204" pitchFamily="34" charset="-122"/>
              </a:rPr>
              <a:t>注册地在村镇的网店</a:t>
            </a:r>
            <a:r>
              <a:rPr lang="en-US" altLang="zh-CN" b="1" dirty="0" smtClean="0">
                <a:solidFill>
                  <a:schemeClr val="tx1"/>
                </a:solidFill>
                <a:latin typeface="微软雅黑" panose="020B0503020204020204" pitchFamily="34" charset="-122"/>
                <a:ea typeface="微软雅黑" panose="020B0503020204020204" pitchFamily="34" charset="-122"/>
              </a:rPr>
              <a:t>105</a:t>
            </a:r>
            <a:r>
              <a:rPr lang="zh-CN" altLang="en-US" b="1" dirty="0" smtClean="0">
                <a:solidFill>
                  <a:schemeClr val="tx1"/>
                </a:solidFill>
                <a:latin typeface="微软雅黑" panose="020B0503020204020204" pitchFamily="34" charset="-122"/>
                <a:ea typeface="微软雅黑" panose="020B0503020204020204" pitchFamily="34" charset="-122"/>
              </a:rPr>
              <a:t>万</a:t>
            </a:r>
            <a:r>
              <a:rPr lang="zh-CN" altLang="en-US" dirty="0" smtClean="0">
                <a:solidFill>
                  <a:schemeClr val="tx1"/>
                </a:solidFill>
                <a:latin typeface="微软雅黑" panose="020B0503020204020204" pitchFamily="34" charset="-122"/>
                <a:ea typeface="微软雅黑" panose="020B0503020204020204" pitchFamily="34" charset="-122"/>
              </a:rPr>
              <a:t>个</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7025476" y="2629133"/>
            <a:ext cx="2265528" cy="646331"/>
          </a:xfrm>
          <a:prstGeom prst="rect">
            <a:avLst/>
          </a:prstGeom>
          <a:noFill/>
        </p:spPr>
        <p:txBody>
          <a:bodyPr wrap="square" rtlCol="0">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注册地在农村（含县）的网店</a:t>
            </a:r>
            <a:r>
              <a:rPr lang="en-US" altLang="zh-CN" b="1" dirty="0" smtClean="0">
                <a:solidFill>
                  <a:schemeClr val="bg1"/>
                </a:solidFill>
                <a:latin typeface="微软雅黑" panose="020B0503020204020204" pitchFamily="34" charset="-122"/>
                <a:ea typeface="微软雅黑" panose="020B0503020204020204" pitchFamily="34" charset="-122"/>
              </a:rPr>
              <a:t>203.9</a:t>
            </a:r>
            <a:r>
              <a:rPr lang="zh-CN" altLang="en-US" b="1" dirty="0" smtClean="0">
                <a:solidFill>
                  <a:schemeClr val="bg1"/>
                </a:solidFill>
                <a:latin typeface="微软雅黑" panose="020B0503020204020204" pitchFamily="34" charset="-122"/>
                <a:ea typeface="微软雅黑" panose="020B0503020204020204" pitchFamily="34" charset="-122"/>
              </a:rPr>
              <a:t>万</a:t>
            </a:r>
            <a:r>
              <a:rPr lang="zh-CN" altLang="en-US" dirty="0" smtClean="0">
                <a:solidFill>
                  <a:schemeClr val="bg1"/>
                </a:solidFill>
                <a:latin typeface="微软雅黑" panose="020B0503020204020204" pitchFamily="34" charset="-122"/>
                <a:ea typeface="微软雅黑" panose="020B0503020204020204" pitchFamily="34" charset="-122"/>
              </a:rPr>
              <a:t>个</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7588154" y="2265528"/>
            <a:ext cx="1201003" cy="369332"/>
          </a:xfrm>
          <a:prstGeom prst="rect">
            <a:avLst/>
          </a:prstGeom>
          <a:noFill/>
        </p:spPr>
        <p:txBody>
          <a:bodyPr wrap="square" rtlCol="0">
            <a:spAutoFit/>
          </a:bodyPr>
          <a:lstStyle/>
          <a:p>
            <a:r>
              <a:rPr lang="en-US" altLang="zh-CN" b="1" dirty="0" smtClean="0">
                <a:solidFill>
                  <a:schemeClr val="bg1"/>
                </a:solidFill>
                <a:latin typeface="微软雅黑" panose="020B0503020204020204" pitchFamily="34" charset="-122"/>
                <a:ea typeface="微软雅黑" panose="020B0503020204020204" pitchFamily="34" charset="-122"/>
              </a:rPr>
              <a:t>+24.9%</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7560858" y="5024650"/>
            <a:ext cx="1201003" cy="369332"/>
          </a:xfrm>
          <a:prstGeom prst="rect">
            <a:avLst/>
          </a:prstGeom>
          <a:noFill/>
        </p:spPr>
        <p:txBody>
          <a:bodyPr wrap="square" rtlCol="0">
            <a:spAutoFit/>
          </a:bodyPr>
          <a:lstStyle/>
          <a:p>
            <a:r>
              <a:rPr lang="en-US" altLang="zh-CN" b="1" dirty="0" smtClean="0">
                <a:latin typeface="微软雅黑" panose="020B0503020204020204" pitchFamily="34" charset="-122"/>
                <a:ea typeface="微软雅黑" panose="020B0503020204020204" pitchFamily="34" charset="-122"/>
              </a:rPr>
              <a:t>+76.3%</a:t>
            </a:r>
            <a:endParaRPr lang="zh-CN" altLang="en-US" b="1" dirty="0">
              <a:latin typeface="微软雅黑" panose="020B0503020204020204" pitchFamily="34" charset="-122"/>
              <a:ea typeface="微软雅黑" panose="020B0503020204020204" pitchFamily="34" charset="-122"/>
            </a:endParaRPr>
          </a:p>
        </p:txBody>
      </p:sp>
      <p:sp>
        <p:nvSpPr>
          <p:cNvPr id="16" name="文本框 15"/>
          <p:cNvSpPr txBox="1"/>
          <p:nvPr/>
        </p:nvSpPr>
        <p:spPr>
          <a:xfrm>
            <a:off x="1760561" y="5987649"/>
            <a:ext cx="3138985"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阿</a:t>
            </a:r>
            <a:r>
              <a:rPr lang="zh-CN" altLang="en-US" dirty="0" smtClean="0">
                <a:latin typeface="微软雅黑" panose="020B0503020204020204" pitchFamily="34" charset="-122"/>
                <a:ea typeface="微软雅黑" panose="020B0503020204020204" pitchFamily="34" charset="-122"/>
              </a:rPr>
              <a:t>里平台</a:t>
            </a:r>
            <a:r>
              <a:rPr lang="en-US" altLang="zh-CN" dirty="0" smtClean="0">
                <a:latin typeface="微软雅黑" panose="020B0503020204020204" pitchFamily="34" charset="-122"/>
                <a:ea typeface="微软雅黑" panose="020B0503020204020204" pitchFamily="34" charset="-122"/>
              </a:rPr>
              <a:t>2012</a:t>
            </a:r>
            <a:r>
              <a:rPr lang="zh-CN" altLang="en-US" dirty="0" smtClean="0">
                <a:latin typeface="微软雅黑" panose="020B0503020204020204" pitchFamily="34" charset="-122"/>
                <a:ea typeface="微软雅黑" panose="020B0503020204020204" pitchFamily="34" charset="-122"/>
              </a:rPr>
              <a:t>年底统计数据</a:t>
            </a:r>
            <a:endParaRPr lang="zh-CN" altLang="en-US" dirty="0">
              <a:latin typeface="微软雅黑" panose="020B0503020204020204" pitchFamily="34" charset="-122"/>
              <a:ea typeface="微软雅黑" panose="020B0503020204020204" pitchFamily="34" charset="-122"/>
            </a:endParaRPr>
          </a:p>
        </p:txBody>
      </p:sp>
      <p:sp>
        <p:nvSpPr>
          <p:cNvPr id="17" name="文本框 16"/>
          <p:cNvSpPr txBox="1"/>
          <p:nvPr/>
        </p:nvSpPr>
        <p:spPr>
          <a:xfrm>
            <a:off x="6619162" y="5987649"/>
            <a:ext cx="3548420"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阿</a:t>
            </a:r>
            <a:r>
              <a:rPr lang="zh-CN" altLang="en-US" dirty="0" smtClean="0">
                <a:latin typeface="微软雅黑" panose="020B0503020204020204" pitchFamily="34" charset="-122"/>
                <a:ea typeface="微软雅黑" panose="020B0503020204020204" pitchFamily="34" charset="-122"/>
              </a:rPr>
              <a:t>里平台</a:t>
            </a:r>
            <a:r>
              <a:rPr lang="en-US" altLang="zh-CN" dirty="0" smtClean="0">
                <a:latin typeface="微软雅黑" panose="020B0503020204020204" pitchFamily="34" charset="-122"/>
                <a:ea typeface="微软雅黑" panose="020B0503020204020204" pitchFamily="34" charset="-122"/>
              </a:rPr>
              <a:t>2013</a:t>
            </a:r>
            <a:r>
              <a:rPr lang="zh-CN" altLang="en-US" dirty="0" smtClean="0">
                <a:latin typeface="微软雅黑" panose="020B0503020204020204" pitchFamily="34" charset="-122"/>
                <a:ea typeface="微软雅黑" panose="020B0503020204020204" pitchFamily="34" charset="-122"/>
              </a:rPr>
              <a:t>年</a:t>
            </a:r>
            <a:r>
              <a:rPr lang="en-US" altLang="zh-CN" dirty="0" smtClean="0">
                <a:latin typeface="微软雅黑" panose="020B0503020204020204" pitchFamily="34" charset="-122"/>
                <a:ea typeface="微软雅黑" panose="020B0503020204020204" pitchFamily="34" charset="-122"/>
              </a:rPr>
              <a:t>11</a:t>
            </a:r>
            <a:r>
              <a:rPr lang="zh-CN" altLang="en-US" dirty="0" smtClean="0">
                <a:latin typeface="微软雅黑" panose="020B0503020204020204" pitchFamily="34" charset="-122"/>
                <a:ea typeface="微软雅黑" panose="020B0503020204020204" pitchFamily="34" charset="-122"/>
              </a:rPr>
              <a:t>月底统计数据</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3193393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87143" y="180304"/>
            <a:ext cx="4897047" cy="584775"/>
          </a:xfrm>
          <a:prstGeom prst="rect">
            <a:avLst/>
          </a:prstGeom>
          <a:noFill/>
        </p:spPr>
        <p:txBody>
          <a:bodyPr wrap="square" rtlCol="0">
            <a:spAutoFit/>
          </a:bodyPr>
          <a:lstStyle/>
          <a:p>
            <a:pPr algn="dist"/>
            <a:r>
              <a:rPr lang="zh-CN" altLang="en-US" sz="3200" dirty="0" smtClean="0">
                <a:latin typeface="微软雅黑" panose="020B0503020204020204" pitchFamily="34" charset="-122"/>
                <a:ea typeface="微软雅黑" panose="020B0503020204020204" pitchFamily="34" charset="-122"/>
              </a:rPr>
              <a:t>“农村电商”大势所趋</a:t>
            </a:r>
            <a:endParaRPr lang="zh-CN" altLang="en-US" sz="3200" dirty="0">
              <a:latin typeface="微软雅黑" panose="020B0503020204020204" pitchFamily="34" charset="-122"/>
              <a:ea typeface="微软雅黑" panose="020B0503020204020204" pitchFamily="34" charset="-122"/>
            </a:endParaRPr>
          </a:p>
        </p:txBody>
      </p:sp>
      <p:sp>
        <p:nvSpPr>
          <p:cNvPr id="3" name="文本框 2"/>
          <p:cNvSpPr txBox="1"/>
          <p:nvPr/>
        </p:nvSpPr>
        <p:spPr>
          <a:xfrm>
            <a:off x="725644" y="1079984"/>
            <a:ext cx="6016350" cy="461665"/>
          </a:xfrm>
          <a:prstGeom prst="rect">
            <a:avLst/>
          </a:prstGeom>
          <a:noFill/>
        </p:spPr>
        <p:txBody>
          <a:bodyPr wrap="square" rtlCol="0">
            <a:spAutoFit/>
          </a:bodyPr>
          <a:lstStyle/>
          <a:p>
            <a:r>
              <a:rPr lang="zh-CN" altLang="en-US" sz="2400" b="1" dirty="0" smtClean="0">
                <a:latin typeface="微软雅黑" panose="020B0503020204020204" pitchFamily="34" charset="-122"/>
                <a:ea typeface="微软雅黑" panose="020B0503020204020204" pitchFamily="34" charset="-122"/>
              </a:rPr>
              <a:t>“农村电商”发展契机</a:t>
            </a:r>
            <a:r>
              <a:rPr lang="en-US" altLang="zh-CN" sz="2400" dirty="0" smtClean="0">
                <a:latin typeface="微软雅黑" panose="020B0503020204020204" pitchFamily="34" charset="-122"/>
                <a:ea typeface="微软雅黑" panose="020B0503020204020204" pitchFamily="34" charset="-122"/>
              </a:rPr>
              <a:t>——</a:t>
            </a:r>
            <a:r>
              <a:rPr lang="zh-CN" altLang="en-US" sz="2400" dirty="0" smtClean="0">
                <a:latin typeface="微软雅黑" panose="020B0503020204020204" pitchFamily="34" charset="-122"/>
                <a:ea typeface="微软雅黑" panose="020B0503020204020204" pitchFamily="34" charset="-122"/>
              </a:rPr>
              <a:t>互联网的普及</a:t>
            </a:r>
            <a:endParaRPr lang="zh-CN" altLang="en-US" sz="2400" dirty="0">
              <a:latin typeface="微软雅黑" panose="020B0503020204020204" pitchFamily="34" charset="-122"/>
              <a:ea typeface="微软雅黑" panose="020B0503020204020204" pitchFamily="34" charset="-122"/>
            </a:endParaRPr>
          </a:p>
        </p:txBody>
      </p:sp>
      <p:sp>
        <p:nvSpPr>
          <p:cNvPr id="4" name="等腰三角形 3"/>
          <p:cNvSpPr/>
          <p:nvPr/>
        </p:nvSpPr>
        <p:spPr>
          <a:xfrm flipV="1">
            <a:off x="395825" y="1144145"/>
            <a:ext cx="329819" cy="287924"/>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852706" y="2088569"/>
            <a:ext cx="5529527" cy="3807035"/>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95825" y="2088571"/>
            <a:ext cx="5415354" cy="3861858"/>
          </a:xfrm>
          <a:prstGeom prst="rect">
            <a:avLst/>
          </a:prstGeom>
        </p:spPr>
      </p:pic>
    </p:spTree>
    <p:extLst>
      <p:ext uri="{BB962C8B-B14F-4D97-AF65-F5344CB8AC3E}">
        <p14:creationId xmlns:p14="http://schemas.microsoft.com/office/powerpoint/2010/main" xmlns="" val="35578205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87143" y="180304"/>
            <a:ext cx="4897047" cy="584775"/>
          </a:xfrm>
          <a:prstGeom prst="rect">
            <a:avLst/>
          </a:prstGeom>
          <a:noFill/>
        </p:spPr>
        <p:txBody>
          <a:bodyPr wrap="square" rtlCol="0">
            <a:spAutoFit/>
          </a:bodyPr>
          <a:lstStyle/>
          <a:p>
            <a:pPr algn="dist"/>
            <a:r>
              <a:rPr lang="zh-CN" altLang="en-US" sz="3200" dirty="0" smtClean="0">
                <a:latin typeface="微软雅黑" panose="020B0503020204020204" pitchFamily="34" charset="-122"/>
                <a:ea typeface="微软雅黑" panose="020B0503020204020204" pitchFamily="34" charset="-122"/>
              </a:rPr>
              <a:t>“农村电商”大势所趋</a:t>
            </a:r>
            <a:endParaRPr lang="zh-CN" altLang="en-US" sz="3200" dirty="0">
              <a:latin typeface="微软雅黑" panose="020B0503020204020204" pitchFamily="34" charset="-122"/>
              <a:ea typeface="微软雅黑" panose="020B0503020204020204" pitchFamily="34" charset="-122"/>
            </a:endParaRPr>
          </a:p>
        </p:txBody>
      </p:sp>
      <p:sp>
        <p:nvSpPr>
          <p:cNvPr id="3" name="文本框 2"/>
          <p:cNvSpPr txBox="1"/>
          <p:nvPr/>
        </p:nvSpPr>
        <p:spPr>
          <a:xfrm>
            <a:off x="725644" y="1079984"/>
            <a:ext cx="5661508" cy="461665"/>
          </a:xfrm>
          <a:prstGeom prst="rect">
            <a:avLst/>
          </a:prstGeom>
          <a:noFill/>
        </p:spPr>
        <p:txBody>
          <a:bodyPr wrap="square" rtlCol="0">
            <a:spAutoFit/>
          </a:bodyPr>
          <a:lstStyle/>
          <a:p>
            <a:r>
              <a:rPr lang="zh-CN" altLang="en-US" sz="2400" b="1" dirty="0" smtClean="0">
                <a:latin typeface="微软雅黑" panose="020B0503020204020204" pitchFamily="34" charset="-122"/>
                <a:ea typeface="微软雅黑" panose="020B0503020204020204" pitchFamily="34" charset="-122"/>
              </a:rPr>
              <a:t>“农村电商”发展契机</a:t>
            </a:r>
            <a:r>
              <a:rPr lang="en-US" altLang="zh-CN" sz="2400" dirty="0" smtClean="0">
                <a:latin typeface="微软雅黑" panose="020B0503020204020204" pitchFamily="34" charset="-122"/>
                <a:ea typeface="微软雅黑" panose="020B0503020204020204" pitchFamily="34" charset="-122"/>
              </a:rPr>
              <a:t>——</a:t>
            </a:r>
            <a:r>
              <a:rPr lang="zh-CN" altLang="en-US" sz="2400" dirty="0" smtClean="0">
                <a:latin typeface="微软雅黑" panose="020B0503020204020204" pitchFamily="34" charset="-122"/>
                <a:ea typeface="微软雅黑" panose="020B0503020204020204" pitchFamily="34" charset="-122"/>
              </a:rPr>
              <a:t>消费潜力</a:t>
            </a:r>
            <a:endParaRPr lang="zh-CN" altLang="en-US" sz="2400" dirty="0">
              <a:latin typeface="微软雅黑" panose="020B0503020204020204" pitchFamily="34" charset="-122"/>
              <a:ea typeface="微软雅黑" panose="020B0503020204020204" pitchFamily="34" charset="-122"/>
            </a:endParaRPr>
          </a:p>
        </p:txBody>
      </p:sp>
      <p:sp>
        <p:nvSpPr>
          <p:cNvPr id="4" name="等腰三角形 3"/>
          <p:cNvSpPr/>
          <p:nvPr/>
        </p:nvSpPr>
        <p:spPr>
          <a:xfrm flipV="1">
            <a:off x="395825" y="1144145"/>
            <a:ext cx="329819" cy="287924"/>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7" name="图表 6"/>
          <p:cNvGraphicFramePr>
            <a:graphicFrameLocks/>
          </p:cNvGraphicFramePr>
          <p:nvPr>
            <p:extLst>
              <p:ext uri="{D42A27DB-BD31-4B8C-83A1-F6EECF244321}">
                <p14:modId xmlns:p14="http://schemas.microsoft.com/office/powerpoint/2010/main" xmlns="" val="3870174247"/>
              </p:ext>
            </p:extLst>
          </p:nvPr>
        </p:nvGraphicFramePr>
        <p:xfrm>
          <a:off x="395825" y="1986896"/>
          <a:ext cx="6302404" cy="3976472"/>
        </p:xfrm>
        <a:graphic>
          <a:graphicData uri="http://schemas.openxmlformats.org/drawingml/2006/chart">
            <c:chart xmlns:c="http://schemas.openxmlformats.org/drawingml/2006/chart" xmlns:r="http://schemas.openxmlformats.org/officeDocument/2006/relationships" r:id="rId3"/>
          </a:graphicData>
        </a:graphic>
      </p:graphicFrame>
      <p:sp>
        <p:nvSpPr>
          <p:cNvPr id="8" name="矩形 7"/>
          <p:cNvSpPr/>
          <p:nvPr/>
        </p:nvSpPr>
        <p:spPr>
          <a:xfrm>
            <a:off x="7325033" y="1201211"/>
            <a:ext cx="4429432" cy="2031325"/>
          </a:xfrm>
          <a:prstGeom prst="rect">
            <a:avLst/>
          </a:prstGeom>
          <a:solidFill>
            <a:schemeClr val="accent6">
              <a:lumMod val="20000"/>
              <a:lumOff val="80000"/>
            </a:schemeClr>
          </a:solidFill>
          <a:effectLst>
            <a:outerShdw blurRad="50800" dist="38100" dir="5400000" algn="t" rotWithShape="0">
              <a:prstClr val="black">
                <a:alpha val="40000"/>
              </a:prstClr>
            </a:outerShdw>
          </a:effectLst>
        </p:spPr>
        <p:txBody>
          <a:bodyPr wrap="square">
            <a:spAutoFit/>
          </a:bodyPr>
          <a:lstStyle/>
          <a:p>
            <a:pPr>
              <a:lnSpc>
                <a:spcPct val="150000"/>
              </a:lnSpc>
            </a:pPr>
            <a:r>
              <a:rPr lang="zh-CN" altLang="en-US" sz="2800" dirty="0">
                <a:solidFill>
                  <a:srgbClr val="333333"/>
                </a:solidFill>
                <a:latin typeface="微软雅黑" panose="020B0503020204020204" pitchFamily="34" charset="-122"/>
                <a:ea typeface="微软雅黑" panose="020B0503020204020204" pitchFamily="34" charset="-122"/>
              </a:rPr>
              <a:t>在</a:t>
            </a:r>
            <a:r>
              <a:rPr lang="en-US" altLang="zh-CN" sz="2800" dirty="0">
                <a:solidFill>
                  <a:srgbClr val="333333"/>
                </a:solidFill>
                <a:latin typeface="微软雅黑" panose="020B0503020204020204" pitchFamily="34" charset="-122"/>
                <a:ea typeface="微软雅黑" panose="020B0503020204020204" pitchFamily="34" charset="-122"/>
              </a:rPr>
              <a:t>2014</a:t>
            </a:r>
            <a:r>
              <a:rPr lang="zh-CN" altLang="en-US" sz="2800" dirty="0" smtClean="0">
                <a:solidFill>
                  <a:srgbClr val="333333"/>
                </a:solidFill>
                <a:latin typeface="微软雅黑" panose="020B0503020204020204" pitchFamily="34" charset="-122"/>
                <a:ea typeface="微软雅黑" panose="020B0503020204020204" pitchFamily="34" charset="-122"/>
              </a:rPr>
              <a:t>年底</a:t>
            </a:r>
            <a:r>
              <a:rPr lang="zh-CN" altLang="en-US" sz="2800" dirty="0">
                <a:solidFill>
                  <a:srgbClr val="333333"/>
                </a:solidFill>
                <a:latin typeface="微软雅黑" panose="020B0503020204020204" pitchFamily="34" charset="-122"/>
                <a:ea typeface="微软雅黑" panose="020B0503020204020204" pitchFamily="34" charset="-122"/>
              </a:rPr>
              <a:t>农村网</a:t>
            </a:r>
            <a:r>
              <a:rPr lang="zh-CN" altLang="en-US" sz="2800" dirty="0" smtClean="0">
                <a:solidFill>
                  <a:srgbClr val="333333"/>
                </a:solidFill>
                <a:latin typeface="微软雅黑" panose="020B0503020204020204" pitchFamily="34" charset="-122"/>
                <a:ea typeface="微软雅黑" panose="020B0503020204020204" pitchFamily="34" charset="-122"/>
              </a:rPr>
              <a:t>购交易额约达</a:t>
            </a:r>
            <a:r>
              <a:rPr lang="en-US" altLang="zh-CN" sz="2800" dirty="0" smtClean="0">
                <a:solidFill>
                  <a:srgbClr val="FF0000"/>
                </a:solidFill>
                <a:latin typeface="微软雅黑" panose="020B0503020204020204" pitchFamily="34" charset="-122"/>
                <a:ea typeface="微软雅黑" panose="020B0503020204020204" pitchFamily="34" charset="-122"/>
              </a:rPr>
              <a:t>1800</a:t>
            </a:r>
            <a:r>
              <a:rPr lang="zh-CN" altLang="en-US" sz="2800" dirty="0" smtClean="0">
                <a:solidFill>
                  <a:srgbClr val="FF0000"/>
                </a:solidFill>
                <a:latin typeface="微软雅黑" panose="020B0503020204020204" pitchFamily="34" charset="-122"/>
                <a:ea typeface="微软雅黑" panose="020B0503020204020204" pitchFamily="34" charset="-122"/>
              </a:rPr>
              <a:t>亿，</a:t>
            </a:r>
            <a:r>
              <a:rPr lang="zh-CN" altLang="en-US" sz="2800" dirty="0" smtClean="0">
                <a:solidFill>
                  <a:srgbClr val="333333"/>
                </a:solidFill>
                <a:latin typeface="微软雅黑" panose="020B0503020204020204" pitchFamily="34" charset="-122"/>
                <a:ea typeface="微软雅黑" panose="020B0503020204020204" pitchFamily="34" charset="-122"/>
              </a:rPr>
              <a:t>预计</a:t>
            </a:r>
            <a:r>
              <a:rPr lang="en-US" altLang="zh-CN" sz="2800" dirty="0" smtClean="0">
                <a:solidFill>
                  <a:srgbClr val="333333"/>
                </a:solidFill>
                <a:latin typeface="微软雅黑" panose="020B0503020204020204" pitchFamily="34" charset="-122"/>
                <a:ea typeface="微软雅黑" panose="020B0503020204020204" pitchFamily="34" charset="-122"/>
              </a:rPr>
              <a:t>2016</a:t>
            </a:r>
            <a:r>
              <a:rPr lang="zh-CN" altLang="en-US" sz="2800" dirty="0" smtClean="0">
                <a:solidFill>
                  <a:srgbClr val="333333"/>
                </a:solidFill>
                <a:latin typeface="微软雅黑" panose="020B0503020204020204" pitchFamily="34" charset="-122"/>
                <a:ea typeface="微软雅黑" panose="020B0503020204020204" pitchFamily="34" charset="-122"/>
              </a:rPr>
              <a:t>年会</a:t>
            </a:r>
            <a:r>
              <a:rPr lang="zh-CN" altLang="en-US" sz="2800" dirty="0">
                <a:solidFill>
                  <a:srgbClr val="333333"/>
                </a:solidFill>
                <a:latin typeface="微软雅黑" panose="020B0503020204020204" pitchFamily="34" charset="-122"/>
                <a:ea typeface="微软雅黑" panose="020B0503020204020204" pitchFamily="34" charset="-122"/>
              </a:rPr>
              <a:t>达到</a:t>
            </a:r>
            <a:r>
              <a:rPr lang="en-US" altLang="zh-CN" sz="2800" dirty="0">
                <a:solidFill>
                  <a:srgbClr val="FF0000"/>
                </a:solidFill>
                <a:latin typeface="微软雅黑" panose="020B0503020204020204" pitchFamily="34" charset="-122"/>
                <a:ea typeface="微软雅黑" panose="020B0503020204020204" pitchFamily="34" charset="-122"/>
              </a:rPr>
              <a:t>4600</a:t>
            </a:r>
            <a:r>
              <a:rPr lang="zh-CN" altLang="en-US" sz="2800" dirty="0" smtClean="0">
                <a:solidFill>
                  <a:srgbClr val="FF0000"/>
                </a:solidFill>
                <a:latin typeface="微软雅黑" panose="020B0503020204020204" pitchFamily="34" charset="-122"/>
                <a:ea typeface="微软雅黑" panose="020B0503020204020204" pitchFamily="34" charset="-122"/>
              </a:rPr>
              <a:t>亿</a:t>
            </a:r>
            <a:r>
              <a:rPr lang="zh-CN" altLang="en-US" sz="2800" dirty="0">
                <a:solidFill>
                  <a:srgbClr val="333333"/>
                </a:solidFill>
                <a:latin typeface="微软雅黑" panose="020B0503020204020204" pitchFamily="34" charset="-122"/>
                <a:ea typeface="微软雅黑" panose="020B0503020204020204" pitchFamily="34" charset="-122"/>
              </a:rPr>
              <a:t>。</a:t>
            </a:r>
            <a:endParaRPr lang="en-US" altLang="zh-CN" sz="2800" dirty="0" smtClean="0">
              <a:solidFill>
                <a:srgbClr val="FF0000"/>
              </a:solidFill>
              <a:latin typeface="微软雅黑" panose="020B0503020204020204" pitchFamily="34" charset="-122"/>
              <a:ea typeface="微软雅黑" panose="020B0503020204020204" pitchFamily="34" charset="-122"/>
            </a:endParaRPr>
          </a:p>
        </p:txBody>
      </p:sp>
      <p:sp>
        <p:nvSpPr>
          <p:cNvPr id="12" name="矩形 11"/>
          <p:cNvSpPr/>
          <p:nvPr/>
        </p:nvSpPr>
        <p:spPr>
          <a:xfrm>
            <a:off x="7310285" y="3647396"/>
            <a:ext cx="2046754" cy="923330"/>
          </a:xfrm>
          <a:prstGeom prst="rect">
            <a:avLst/>
          </a:prstGeom>
        </p:spPr>
        <p:txBody>
          <a:bodyPr wrap="square">
            <a:spAutoFit/>
          </a:bodyPr>
          <a:lstStyle/>
          <a:p>
            <a:pPr>
              <a:lnSpc>
                <a:spcPct val="150000"/>
              </a:lnSpc>
            </a:pPr>
            <a:r>
              <a:rPr lang="zh-CN" altLang="en-US" dirty="0">
                <a:latin typeface="微软雅黑" panose="020B0503020204020204" pitchFamily="34" charset="-122"/>
                <a:ea typeface="微软雅黑" panose="020B0503020204020204" pitchFamily="34" charset="-122"/>
              </a:rPr>
              <a:t>农村网民特征：</a:t>
            </a: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dirty="0">
                <a:solidFill>
                  <a:srgbClr val="FF0000"/>
                </a:solidFill>
                <a:latin typeface="微软雅黑" panose="020B0503020204020204" pitchFamily="34" charset="-122"/>
                <a:ea typeface="微软雅黑" panose="020B0503020204020204" pitchFamily="34" charset="-122"/>
              </a:rPr>
              <a:t>更</a:t>
            </a:r>
            <a:r>
              <a:rPr lang="zh-CN" altLang="en-US" dirty="0" smtClean="0">
                <a:solidFill>
                  <a:srgbClr val="FF0000"/>
                </a:solidFill>
                <a:latin typeface="微软雅黑" panose="020B0503020204020204" pitchFamily="34" charset="-122"/>
                <a:ea typeface="微软雅黑" panose="020B0503020204020204" pitchFamily="34" charset="-122"/>
              </a:rPr>
              <a:t>年轻：</a:t>
            </a:r>
            <a:r>
              <a:rPr lang="en-US" altLang="zh-CN" dirty="0" smtClean="0">
                <a:latin typeface="微软雅黑" panose="020B0503020204020204" pitchFamily="34" charset="-122"/>
                <a:ea typeface="微软雅黑" panose="020B0503020204020204" pitchFamily="34" charset="-122"/>
              </a:rPr>
              <a:t>20-29</a:t>
            </a:r>
            <a:r>
              <a:rPr lang="zh-CN" altLang="en-US" dirty="0">
                <a:latin typeface="微软雅黑" panose="020B0503020204020204" pitchFamily="34" charset="-122"/>
                <a:ea typeface="微软雅黑" panose="020B0503020204020204" pitchFamily="34" charset="-122"/>
              </a:rPr>
              <a:t>岁</a:t>
            </a:r>
            <a:endParaRPr lang="en-US" altLang="zh-CN" dirty="0">
              <a:latin typeface="微软雅黑" panose="020B0503020204020204" pitchFamily="34" charset="-122"/>
              <a:ea typeface="微软雅黑" panose="020B0503020204020204" pitchFamily="34" charset="-122"/>
            </a:endParaRPr>
          </a:p>
        </p:txBody>
      </p:sp>
      <p:sp>
        <p:nvSpPr>
          <p:cNvPr id="14" name="矩形 13"/>
          <p:cNvSpPr/>
          <p:nvPr/>
        </p:nvSpPr>
        <p:spPr>
          <a:xfrm>
            <a:off x="9674944" y="3715550"/>
            <a:ext cx="2228247" cy="923330"/>
          </a:xfrm>
          <a:prstGeom prst="rect">
            <a:avLst/>
          </a:prstGeom>
        </p:spPr>
        <p:txBody>
          <a:bodyPr wrap="square">
            <a:spAutoFit/>
          </a:bodyPr>
          <a:lstStyle/>
          <a:p>
            <a:r>
              <a:rPr lang="zh-CN" altLang="en-US" dirty="0">
                <a:solidFill>
                  <a:srgbClr val="FF0000"/>
                </a:solidFill>
                <a:latin typeface="微软雅黑" panose="020B0503020204020204" pitchFamily="34" charset="-122"/>
                <a:ea typeface="微软雅黑" panose="020B0503020204020204" pitchFamily="34" charset="-122"/>
              </a:rPr>
              <a:t>更</a:t>
            </a:r>
            <a:r>
              <a:rPr lang="zh-CN" altLang="en-US" dirty="0" smtClean="0">
                <a:solidFill>
                  <a:srgbClr val="FF0000"/>
                </a:solidFill>
                <a:latin typeface="微软雅黑" panose="020B0503020204020204" pitchFamily="34" charset="-122"/>
                <a:ea typeface="微软雅黑" panose="020B0503020204020204" pitchFamily="34" charset="-122"/>
              </a:rPr>
              <a:t>移动：</a:t>
            </a:r>
            <a:r>
              <a:rPr lang="zh-CN" altLang="en-US" dirty="0" smtClean="0">
                <a:latin typeface="微软雅黑" panose="020B0503020204020204" pitchFamily="34" charset="-122"/>
                <a:ea typeface="微软雅黑" panose="020B0503020204020204" pitchFamily="34" charset="-122"/>
              </a:rPr>
              <a:t>手机</a:t>
            </a:r>
            <a:r>
              <a:rPr lang="zh-CN" altLang="en-US" dirty="0">
                <a:latin typeface="微软雅黑" panose="020B0503020204020204" pitchFamily="34" charset="-122"/>
                <a:ea typeface="微软雅黑" panose="020B0503020204020204" pitchFamily="34" charset="-122"/>
              </a:rPr>
              <a:t>上网占比</a:t>
            </a:r>
            <a:r>
              <a:rPr lang="en-US" altLang="zh-CN" dirty="0">
                <a:latin typeface="微软雅黑" panose="020B0503020204020204" pitchFamily="34" charset="-122"/>
                <a:ea typeface="微软雅黑" panose="020B0503020204020204" pitchFamily="34" charset="-122"/>
              </a:rPr>
              <a:t>84.6%</a:t>
            </a:r>
            <a:r>
              <a:rPr lang="zh-CN" altLang="en-US" dirty="0">
                <a:latin typeface="微软雅黑" panose="020B0503020204020204" pitchFamily="34" charset="-122"/>
                <a:ea typeface="微软雅黑" panose="020B0503020204020204" pitchFamily="34" charset="-122"/>
              </a:rPr>
              <a:t>，比城市高出</a:t>
            </a:r>
            <a:r>
              <a:rPr lang="en-US" altLang="zh-CN"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个百分点</a:t>
            </a:r>
          </a:p>
        </p:txBody>
      </p:sp>
      <p:cxnSp>
        <p:nvCxnSpPr>
          <p:cNvPr id="16" name="直接连接符 15"/>
          <p:cNvCxnSpPr/>
          <p:nvPr/>
        </p:nvCxnSpPr>
        <p:spPr>
          <a:xfrm>
            <a:off x="7310285" y="3544160"/>
            <a:ext cx="4444180"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141954" y="6076637"/>
            <a:ext cx="6929208" cy="369332"/>
          </a:xfrm>
          <a:prstGeom prst="rect">
            <a:avLst/>
          </a:prstGeom>
        </p:spPr>
        <p:txBody>
          <a:bodyPr wrap="square">
            <a:spAutoFit/>
          </a:bodyPr>
          <a:lstStyle/>
          <a:p>
            <a:r>
              <a:rPr lang="en-US" altLang="zh-CN" dirty="0">
                <a:solidFill>
                  <a:srgbClr val="333333"/>
                </a:solidFill>
                <a:latin typeface="Microsoft Yahei" panose="020B0503020204020204" pitchFamily="34" charset="-122"/>
                <a:ea typeface="Microsoft Yahei" panose="020B0503020204020204" pitchFamily="34" charset="-122"/>
              </a:rPr>
              <a:t>2013</a:t>
            </a:r>
            <a:r>
              <a:rPr lang="zh-CN" altLang="en-US" dirty="0">
                <a:solidFill>
                  <a:srgbClr val="333333"/>
                </a:solidFill>
                <a:latin typeface="Microsoft Yahei" panose="020B0503020204020204" pitchFamily="34" charset="-122"/>
                <a:ea typeface="Microsoft Yahei" panose="020B0503020204020204" pitchFamily="34" charset="-122"/>
              </a:rPr>
              <a:t>年，在淘宝和天猫平台上</a:t>
            </a:r>
            <a:r>
              <a:rPr lang="zh-CN" altLang="en-US" dirty="0" smtClean="0">
                <a:solidFill>
                  <a:srgbClr val="333333"/>
                </a:solidFill>
                <a:latin typeface="Microsoft Yahei" panose="020B0503020204020204" pitchFamily="34" charset="-122"/>
                <a:ea typeface="Microsoft Yahei" panose="020B0503020204020204" pitchFamily="34" charset="-122"/>
              </a:rPr>
              <a:t>，农村（含县）接收</a:t>
            </a:r>
            <a:r>
              <a:rPr lang="zh-CN" altLang="en-US" dirty="0">
                <a:solidFill>
                  <a:srgbClr val="333333"/>
                </a:solidFill>
                <a:latin typeface="Microsoft Yahei" panose="020B0503020204020204" pitchFamily="34" charset="-122"/>
                <a:ea typeface="Microsoft Yahei" panose="020B0503020204020204" pitchFamily="34" charset="-122"/>
              </a:rPr>
              <a:t>的包裹约</a:t>
            </a:r>
            <a:r>
              <a:rPr lang="en-US" altLang="zh-CN" dirty="0">
                <a:solidFill>
                  <a:srgbClr val="333333"/>
                </a:solidFill>
                <a:latin typeface="Microsoft Yahei" panose="020B0503020204020204" pitchFamily="34" charset="-122"/>
                <a:ea typeface="Microsoft Yahei" panose="020B0503020204020204" pitchFamily="34" charset="-122"/>
              </a:rPr>
              <a:t>18</a:t>
            </a:r>
            <a:r>
              <a:rPr lang="zh-CN" altLang="en-US" dirty="0">
                <a:solidFill>
                  <a:srgbClr val="333333"/>
                </a:solidFill>
                <a:latin typeface="Microsoft Yahei" panose="020B0503020204020204" pitchFamily="34" charset="-122"/>
                <a:ea typeface="Microsoft Yahei" panose="020B0503020204020204" pitchFamily="34" charset="-122"/>
              </a:rPr>
              <a:t>亿</a:t>
            </a:r>
            <a:r>
              <a:rPr lang="zh-CN" altLang="en-US" dirty="0" smtClean="0">
                <a:solidFill>
                  <a:srgbClr val="333333"/>
                </a:solidFill>
                <a:latin typeface="Microsoft Yahei" panose="020B0503020204020204" pitchFamily="34" charset="-122"/>
                <a:ea typeface="Microsoft Yahei" panose="020B0503020204020204" pitchFamily="34" charset="-122"/>
              </a:rPr>
              <a:t>件</a:t>
            </a:r>
            <a:endParaRPr lang="zh-CN" altLang="en-US" dirty="0"/>
          </a:p>
        </p:txBody>
      </p:sp>
    </p:spTree>
    <p:extLst>
      <p:ext uri="{BB962C8B-B14F-4D97-AF65-F5344CB8AC3E}">
        <p14:creationId xmlns:p14="http://schemas.microsoft.com/office/powerpoint/2010/main" xmlns="" val="19701369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25644" y="1079984"/>
            <a:ext cx="5661508" cy="461665"/>
          </a:xfrm>
          <a:prstGeom prst="rect">
            <a:avLst/>
          </a:prstGeom>
          <a:noFill/>
        </p:spPr>
        <p:txBody>
          <a:bodyPr wrap="square" rtlCol="0">
            <a:spAutoFit/>
          </a:bodyPr>
          <a:lstStyle/>
          <a:p>
            <a:r>
              <a:rPr lang="zh-CN" altLang="en-US" sz="2400" b="1" dirty="0" smtClean="0">
                <a:latin typeface="微软雅黑" panose="020B0503020204020204" pitchFamily="34" charset="-122"/>
                <a:ea typeface="微软雅黑" panose="020B0503020204020204" pitchFamily="34" charset="-122"/>
              </a:rPr>
              <a:t>“农村电商”发展契机</a:t>
            </a:r>
            <a:r>
              <a:rPr lang="en-US" altLang="zh-CN" sz="2400" dirty="0" smtClean="0">
                <a:latin typeface="微软雅黑" panose="020B0503020204020204" pitchFamily="34" charset="-122"/>
                <a:ea typeface="微软雅黑" panose="020B0503020204020204" pitchFamily="34" charset="-122"/>
              </a:rPr>
              <a:t>——</a:t>
            </a:r>
            <a:r>
              <a:rPr lang="zh-CN" altLang="en-US" sz="2400" dirty="0" smtClean="0">
                <a:latin typeface="微软雅黑" panose="020B0503020204020204" pitchFamily="34" charset="-122"/>
                <a:ea typeface="微软雅黑" panose="020B0503020204020204" pitchFamily="34" charset="-122"/>
              </a:rPr>
              <a:t>能人</a:t>
            </a:r>
            <a:r>
              <a:rPr lang="en-US" altLang="zh-CN" sz="2400" dirty="0" smtClean="0">
                <a:latin typeface="微软雅黑" panose="020B0503020204020204" pitchFamily="34" charset="-122"/>
                <a:ea typeface="微软雅黑" panose="020B0503020204020204" pitchFamily="34" charset="-122"/>
              </a:rPr>
              <a:t>+</a:t>
            </a:r>
            <a:r>
              <a:rPr lang="zh-CN" altLang="en-US" sz="2400" dirty="0" smtClean="0">
                <a:latin typeface="微软雅黑" panose="020B0503020204020204" pitchFamily="34" charset="-122"/>
                <a:ea typeface="微软雅黑" panose="020B0503020204020204" pitchFamily="34" charset="-122"/>
              </a:rPr>
              <a:t>熟人</a:t>
            </a:r>
            <a:endParaRPr lang="zh-CN" altLang="en-US" sz="2400" dirty="0">
              <a:latin typeface="微软雅黑" panose="020B0503020204020204" pitchFamily="34" charset="-122"/>
              <a:ea typeface="微软雅黑" panose="020B0503020204020204" pitchFamily="34" charset="-122"/>
            </a:endParaRPr>
          </a:p>
        </p:txBody>
      </p:sp>
      <p:sp>
        <p:nvSpPr>
          <p:cNvPr id="3" name="等腰三角形 2"/>
          <p:cNvSpPr/>
          <p:nvPr/>
        </p:nvSpPr>
        <p:spPr>
          <a:xfrm flipV="1">
            <a:off x="395825" y="1144145"/>
            <a:ext cx="329819" cy="287924"/>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387143" y="180304"/>
            <a:ext cx="4897047" cy="584775"/>
          </a:xfrm>
          <a:prstGeom prst="rect">
            <a:avLst/>
          </a:prstGeom>
          <a:noFill/>
        </p:spPr>
        <p:txBody>
          <a:bodyPr wrap="square" rtlCol="0">
            <a:spAutoFit/>
          </a:bodyPr>
          <a:lstStyle/>
          <a:p>
            <a:pPr algn="dist"/>
            <a:r>
              <a:rPr lang="zh-CN" altLang="en-US" sz="3200" dirty="0" smtClean="0">
                <a:latin typeface="微软雅黑" panose="020B0503020204020204" pitchFamily="34" charset="-122"/>
                <a:ea typeface="微软雅黑" panose="020B0503020204020204" pitchFamily="34" charset="-122"/>
              </a:rPr>
              <a:t>“农村电商”大势所趋</a:t>
            </a:r>
            <a:endParaRPr lang="zh-CN" altLang="en-US" sz="3200" dirty="0">
              <a:latin typeface="微软雅黑" panose="020B0503020204020204" pitchFamily="34" charset="-122"/>
              <a:ea typeface="微软雅黑" panose="020B0503020204020204" pitchFamily="34" charset="-122"/>
            </a:endParaRPr>
          </a:p>
        </p:txBody>
      </p:sp>
      <p:grpSp>
        <p:nvGrpSpPr>
          <p:cNvPr id="8" name="组合 7"/>
          <p:cNvGrpSpPr/>
          <p:nvPr/>
        </p:nvGrpSpPr>
        <p:grpSpPr>
          <a:xfrm>
            <a:off x="545953" y="1961538"/>
            <a:ext cx="3356217" cy="4513007"/>
            <a:chOff x="395825" y="1961538"/>
            <a:chExt cx="3356217" cy="4513007"/>
          </a:xfrm>
        </p:grpSpPr>
        <p:pic>
          <p:nvPicPr>
            <p:cNvPr id="6" name="图片 5"/>
            <p:cNvPicPr>
              <a:picLocks noChangeAspect="1"/>
            </p:cNvPicPr>
            <p:nvPr/>
          </p:nvPicPr>
          <p:blipFill rotWithShape="1">
            <a:blip r:embed="rId2"/>
            <a:srcRect l="21533" r="22278" b="5555"/>
            <a:stretch/>
          </p:blipFill>
          <p:spPr>
            <a:xfrm>
              <a:off x="395825" y="1961538"/>
              <a:ext cx="3356217" cy="4513007"/>
            </a:xfrm>
            <a:prstGeom prst="rect">
              <a:avLst/>
            </a:prstGeom>
          </p:spPr>
        </p:pic>
        <p:sp>
          <p:nvSpPr>
            <p:cNvPr id="7" name="文本框 6"/>
            <p:cNvSpPr txBox="1"/>
            <p:nvPr/>
          </p:nvSpPr>
          <p:spPr>
            <a:xfrm rot="1434138">
              <a:off x="2255798" y="2398670"/>
              <a:ext cx="1127232" cy="584775"/>
            </a:xfrm>
            <a:prstGeom prst="rect">
              <a:avLst/>
            </a:prstGeom>
            <a:noFill/>
          </p:spPr>
          <p:txBody>
            <a:bodyPr wrap="none" rtlCol="0">
              <a:spAutoFit/>
            </a:bodyPr>
            <a:lstStyle/>
            <a:p>
              <a:r>
                <a:rPr lang="zh-CN" altLang="en-US" sz="3200" dirty="0" smtClean="0">
                  <a:latin typeface="微软雅黑" panose="020B0503020204020204" pitchFamily="34" charset="-122"/>
                  <a:ea typeface="微软雅黑" panose="020B0503020204020204" pitchFamily="34" charset="-122"/>
                </a:rPr>
                <a:t>能 人</a:t>
              </a:r>
              <a:endParaRPr lang="zh-CN" altLang="en-US" sz="3200" dirty="0">
                <a:latin typeface="微软雅黑" panose="020B0503020204020204" pitchFamily="34" charset="-122"/>
                <a:ea typeface="微软雅黑" panose="020B0503020204020204" pitchFamily="34" charset="-122"/>
              </a:endParaRPr>
            </a:p>
          </p:txBody>
        </p:sp>
      </p:grpSp>
      <p:sp>
        <p:nvSpPr>
          <p:cNvPr id="9" name="文本框 8"/>
          <p:cNvSpPr txBox="1"/>
          <p:nvPr/>
        </p:nvSpPr>
        <p:spPr>
          <a:xfrm>
            <a:off x="5835666" y="4333165"/>
            <a:ext cx="5718412" cy="1754326"/>
          </a:xfrm>
          <a:prstGeom prst="rect">
            <a:avLst/>
          </a:prstGeom>
          <a:noFill/>
        </p:spPr>
        <p:txBody>
          <a:bodyPr wrap="square" rtlCol="0">
            <a:spAutoFit/>
          </a:bodyPr>
          <a:lstStyle/>
          <a:p>
            <a:pPr>
              <a:lnSpc>
                <a:spcPct val="150000"/>
              </a:lnSpc>
            </a:pPr>
            <a:r>
              <a:rPr lang="zh-CN" altLang="en-US" dirty="0">
                <a:latin typeface="微软雅黑" panose="020B0503020204020204" pitchFamily="34" charset="-122"/>
                <a:ea typeface="微软雅黑" panose="020B0503020204020204" pitchFamily="34" charset="-122"/>
              </a:rPr>
              <a:t>中国乡村的社会结构，传统的“熟人社会”对于网商的成长和扩散，具有天然的优势。 </a:t>
            </a: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rPr>
              <a:t>一个农村网商先发展起来，就会形成涟漪效应，向周边的亲友、邻居扩散，最终形成具有规模效应的淘宝村 </a:t>
            </a:r>
            <a:endParaRPr lang="en-US" altLang="zh-CN" dirty="0" smtClean="0">
              <a:latin typeface="微软雅黑" panose="020B0503020204020204" pitchFamily="34" charset="-122"/>
              <a:ea typeface="微软雅黑" panose="020B0503020204020204" pitchFamily="34" charset="-122"/>
            </a:endParaRPr>
          </a:p>
        </p:txBody>
      </p:sp>
      <p:sp>
        <p:nvSpPr>
          <p:cNvPr id="10" name="文本框 9"/>
          <p:cNvSpPr txBox="1"/>
          <p:nvPr/>
        </p:nvSpPr>
        <p:spPr>
          <a:xfrm>
            <a:off x="4932401" y="4428699"/>
            <a:ext cx="553998" cy="1658792"/>
          </a:xfrm>
          <a:prstGeom prst="rect">
            <a:avLst/>
          </a:prstGeom>
        </p:spPr>
        <p:style>
          <a:lnRef idx="0">
            <a:schemeClr val="accent6"/>
          </a:lnRef>
          <a:fillRef idx="3">
            <a:schemeClr val="accent6"/>
          </a:fillRef>
          <a:effectRef idx="3">
            <a:schemeClr val="accent6"/>
          </a:effectRef>
          <a:fontRef idx="minor">
            <a:schemeClr val="lt1"/>
          </a:fontRef>
        </p:style>
        <p:txBody>
          <a:bodyPr vert="eaVert" wrap="square" rtlCol="0">
            <a:spAutoFit/>
          </a:bodyPr>
          <a:lstStyle/>
          <a:p>
            <a:pPr algn="dist"/>
            <a:r>
              <a:rPr lang="zh-CN" altLang="en-US" sz="2400" dirty="0" smtClean="0">
                <a:solidFill>
                  <a:schemeClr val="bg1"/>
                </a:solidFill>
                <a:latin typeface="微软雅黑" panose="020B0503020204020204" pitchFamily="34" charset="-122"/>
                <a:ea typeface="微软雅黑" panose="020B0503020204020204" pitchFamily="34" charset="-122"/>
              </a:rPr>
              <a:t> 熟人社会 </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4932401" y="2155778"/>
            <a:ext cx="553998" cy="1658792"/>
          </a:xfrm>
          <a:prstGeom prst="rect">
            <a:avLst/>
          </a:prstGeom>
        </p:spPr>
        <p:style>
          <a:lnRef idx="0">
            <a:schemeClr val="accent6"/>
          </a:lnRef>
          <a:fillRef idx="3">
            <a:schemeClr val="accent6"/>
          </a:fillRef>
          <a:effectRef idx="3">
            <a:schemeClr val="accent6"/>
          </a:effectRef>
          <a:fontRef idx="minor">
            <a:schemeClr val="lt1"/>
          </a:fontRef>
        </p:style>
        <p:txBody>
          <a:bodyPr vert="eaVert" wrap="square" rtlCol="0">
            <a:spAutoFit/>
          </a:bodyPr>
          <a:lstStyle/>
          <a:p>
            <a:pPr algn="dist"/>
            <a:r>
              <a:rPr lang="zh-CN" altLang="en-US" sz="2400" dirty="0" smtClean="0">
                <a:solidFill>
                  <a:schemeClr val="bg1"/>
                </a:solidFill>
                <a:latin typeface="微软雅黑" panose="020B0503020204020204" pitchFamily="34" charset="-122"/>
                <a:ea typeface="微软雅黑" panose="020B0503020204020204" pitchFamily="34" charset="-122"/>
              </a:rPr>
              <a:t>农村能人</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6045958" y="1783245"/>
            <a:ext cx="4831308" cy="2308324"/>
          </a:xfrm>
          <a:prstGeom prst="rect">
            <a:avLst/>
          </a:prstGeom>
          <a:noFill/>
        </p:spPr>
        <p:txBody>
          <a:bodyPr wrap="square" rtlCol="0">
            <a:spAutoFit/>
          </a:bodyPr>
          <a:lstStyle/>
          <a:p>
            <a:pPr>
              <a:lnSpc>
                <a:spcPct val="150000"/>
              </a:lnSpc>
            </a:pPr>
            <a:r>
              <a:rPr lang="zh-CN" altLang="en-US" sz="2400" dirty="0" smtClean="0">
                <a:latin typeface="微软雅黑" panose="020B0503020204020204" pitchFamily="34" charset="-122"/>
                <a:ea typeface="微软雅黑" panose="020B0503020204020204" pitchFamily="34" charset="-122"/>
              </a:rPr>
              <a:t>山西 王小帮</a:t>
            </a:r>
            <a:endParaRPr lang="en-US" altLang="zh-CN" sz="2400" dirty="0" smtClean="0">
              <a:latin typeface="微软雅黑" panose="020B0503020204020204" pitchFamily="34" charset="-122"/>
              <a:ea typeface="微软雅黑" panose="020B0503020204020204" pitchFamily="34" charset="-122"/>
            </a:endParaRPr>
          </a:p>
          <a:p>
            <a:pPr>
              <a:lnSpc>
                <a:spcPct val="150000"/>
              </a:lnSpc>
            </a:pPr>
            <a:r>
              <a:rPr lang="zh-CN" altLang="en-US" sz="2400" dirty="0" smtClean="0">
                <a:latin typeface="微软雅黑" panose="020B0503020204020204" pitchFamily="34" charset="-122"/>
                <a:ea typeface="微软雅黑" panose="020B0503020204020204" pitchFamily="34" charset="-122"/>
              </a:rPr>
              <a:t>            遂昌 潘东明</a:t>
            </a:r>
            <a:endParaRPr lang="en-US" altLang="zh-CN" sz="2400" dirty="0" smtClean="0">
              <a:latin typeface="微软雅黑" panose="020B0503020204020204" pitchFamily="34" charset="-122"/>
              <a:ea typeface="微软雅黑" panose="020B0503020204020204" pitchFamily="34" charset="-122"/>
            </a:endParaRPr>
          </a:p>
          <a:p>
            <a:pPr>
              <a:lnSpc>
                <a:spcPct val="150000"/>
              </a:lnSpc>
            </a:pPr>
            <a:r>
              <a:rPr lang="zh-CN" altLang="en-US" sz="2400" dirty="0" smtClean="0">
                <a:latin typeface="微软雅黑" panose="020B0503020204020204" pitchFamily="34" charset="-122"/>
                <a:ea typeface="微软雅黑" panose="020B0503020204020204" pitchFamily="34" charset="-122"/>
              </a:rPr>
              <a:t>                    义乌 刘文高</a:t>
            </a:r>
            <a:endParaRPr lang="en-US" altLang="zh-CN" sz="2400" dirty="0" smtClean="0">
              <a:latin typeface="微软雅黑" panose="020B0503020204020204" pitchFamily="34" charset="-122"/>
              <a:ea typeface="微软雅黑" panose="020B0503020204020204" pitchFamily="34" charset="-122"/>
            </a:endParaRPr>
          </a:p>
          <a:p>
            <a:pPr>
              <a:lnSpc>
                <a:spcPct val="150000"/>
              </a:lnSpc>
            </a:pPr>
            <a:r>
              <a:rPr lang="zh-CN" altLang="en-US" sz="2400" dirty="0" smtClean="0">
                <a:latin typeface="微软雅黑" panose="020B0503020204020204" pitchFamily="34" charset="-122"/>
                <a:ea typeface="微软雅黑" panose="020B0503020204020204" pitchFamily="34" charset="-122"/>
              </a:rPr>
              <a:t>                                  沙集  孙寒</a:t>
            </a:r>
            <a:endParaRPr lang="zh-CN" alt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6759236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9124</TotalTime>
  <Words>3365</Words>
  <Application>Microsoft Office PowerPoint</Application>
  <PresentationFormat>自定义</PresentationFormat>
  <Paragraphs>400</Paragraphs>
  <Slides>43</Slides>
  <Notes>9</Notes>
  <HiddenSlides>0</HiddenSlides>
  <MMClips>0</MMClips>
  <ScaleCrop>false</ScaleCrop>
  <HeadingPairs>
    <vt:vector size="4" baseType="variant">
      <vt:variant>
        <vt:lpstr>主题</vt:lpstr>
      </vt:variant>
      <vt:variant>
        <vt:i4>1</vt:i4>
      </vt:variant>
      <vt:variant>
        <vt:lpstr>幻灯片标题</vt:lpstr>
      </vt:variant>
      <vt:variant>
        <vt:i4>43</vt:i4>
      </vt:variant>
    </vt:vector>
  </HeadingPairs>
  <TitlesOfParts>
    <vt:vector size="44" baseType="lpstr">
      <vt:lpstr>Office 主题</vt:lpstr>
      <vt:lpstr> 从临安模式看农村电商发展</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临安电子商务 发展模式报告</dc:title>
  <dc:creator>pc</dc:creator>
  <cp:lastModifiedBy>2012</cp:lastModifiedBy>
  <cp:revision>227</cp:revision>
  <dcterms:created xsi:type="dcterms:W3CDTF">2015-04-16T08:44:33Z</dcterms:created>
  <dcterms:modified xsi:type="dcterms:W3CDTF">2015-05-27T03:07:25Z</dcterms:modified>
</cp:coreProperties>
</file>