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5" r:id="rId4"/>
    <p:sldMasterId id="2147483657" r:id="rId5"/>
    <p:sldMasterId id="2147484081" r:id="rId6"/>
    <p:sldMasterId id="2147484093" r:id="rId7"/>
  </p:sldMasterIdLst>
  <p:sldIdLst>
    <p:sldId id="297" r:id="rId8"/>
    <p:sldId id="328" r:id="rId9"/>
    <p:sldId id="256" r:id="rId10"/>
    <p:sldId id="257" r:id="rId11"/>
    <p:sldId id="258" r:id="rId12"/>
    <p:sldId id="260" r:id="rId13"/>
    <p:sldId id="259" r:id="rId14"/>
    <p:sldId id="261" r:id="rId15"/>
    <p:sldId id="262" r:id="rId16"/>
    <p:sldId id="304" r:id="rId17"/>
    <p:sldId id="298" r:id="rId18"/>
    <p:sldId id="299" r:id="rId19"/>
    <p:sldId id="263" r:id="rId20"/>
    <p:sldId id="264" r:id="rId21"/>
    <p:sldId id="265" r:id="rId22"/>
    <p:sldId id="300" r:id="rId23"/>
    <p:sldId id="266" r:id="rId24"/>
    <p:sldId id="270" r:id="rId25"/>
    <p:sldId id="267" r:id="rId26"/>
    <p:sldId id="301" r:id="rId27"/>
    <p:sldId id="268" r:id="rId28"/>
    <p:sldId id="269" r:id="rId29"/>
    <p:sldId id="272" r:id="rId30"/>
    <p:sldId id="271" r:id="rId31"/>
    <p:sldId id="273" r:id="rId32"/>
    <p:sldId id="302" r:id="rId33"/>
    <p:sldId id="313" r:id="rId34"/>
    <p:sldId id="274" r:id="rId35"/>
    <p:sldId id="337" r:id="rId36"/>
    <p:sldId id="275" r:id="rId37"/>
    <p:sldId id="276" r:id="rId38"/>
    <p:sldId id="277" r:id="rId39"/>
    <p:sldId id="315" r:id="rId40"/>
    <p:sldId id="307" r:id="rId41"/>
    <p:sldId id="278" r:id="rId42"/>
    <p:sldId id="303" r:id="rId43"/>
    <p:sldId id="279" r:id="rId44"/>
    <p:sldId id="280" r:id="rId45"/>
    <p:sldId id="281" r:id="rId46"/>
    <p:sldId id="308" r:id="rId47"/>
    <p:sldId id="282" r:id="rId48"/>
    <p:sldId id="283" r:id="rId49"/>
    <p:sldId id="284" r:id="rId50"/>
    <p:sldId id="285" r:id="rId51"/>
    <p:sldId id="287" r:id="rId52"/>
    <p:sldId id="286" r:id="rId53"/>
    <p:sldId id="323" r:id="rId54"/>
    <p:sldId id="288" r:id="rId55"/>
    <p:sldId id="310" r:id="rId56"/>
    <p:sldId id="311" r:id="rId57"/>
    <p:sldId id="289" r:id="rId58"/>
    <p:sldId id="290" r:id="rId59"/>
    <p:sldId id="291" r:id="rId60"/>
    <p:sldId id="312" r:id="rId61"/>
    <p:sldId id="292" r:id="rId62"/>
    <p:sldId id="293" r:id="rId63"/>
    <p:sldId id="294" r:id="rId64"/>
    <p:sldId id="296" r:id="rId65"/>
    <p:sldId id="316" r:id="rId66"/>
    <p:sldId id="333" r:id="rId67"/>
    <p:sldId id="320" r:id="rId68"/>
    <p:sldId id="321" r:id="rId69"/>
    <p:sldId id="319" r:id="rId70"/>
    <p:sldId id="322" r:id="rId71"/>
    <p:sldId id="324" r:id="rId72"/>
    <p:sldId id="329" r:id="rId73"/>
    <p:sldId id="330" r:id="rId74"/>
    <p:sldId id="331" r:id="rId75"/>
    <p:sldId id="338" r:id="rId76"/>
    <p:sldId id="326" r:id="rId77"/>
    <p:sldId id="327" r:id="rId7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00000"/>
    <a:srgbClr val="66FFFF"/>
    <a:srgbClr val="CC66FF"/>
    <a:srgbClr val="66CCFF"/>
    <a:srgbClr val="333300"/>
    <a:srgbClr val="FF99FF"/>
    <a:srgbClr val="000066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EED3AAF-56F1-4146-B676-FF59D9E595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665A6-8C30-4118-AF05-3EE1A46365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7E8F-4466-4A98-B401-D28330C104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</p:grpSp>
      <p:sp>
        <p:nvSpPr>
          <p:cNvPr id="2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C34F-98DB-45F8-A0FE-500A68B735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D1295-C0B0-4F2B-BC21-D8660AC2EA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3943D-64EB-4513-8BFD-27140703DA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12E00-28DB-4B49-9A5A-D458C9BAC4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D32C6-834B-4962-BB25-59DA749F75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22432-D5A6-4A78-A718-FB7CC04EE4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C9C7-FDE1-4A55-AD30-D74E6069D3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510E3-F9E3-4EB6-A666-921732998A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6D9B-A146-4D0B-8C9C-E0C8E55999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CF849-7888-4BE2-8283-4D07EE2795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6F3F-5A23-4E17-8D8B-5FD516C71E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69C4-2814-40A9-8D3B-A7776E00F5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38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38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45E4-72CC-48AB-ABED-6264F47083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C014-BB2C-4608-9E23-B3DF2BADAA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D09E2-58CA-49D9-BFBC-32D410DD40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1B7AA-A9B0-4612-9F11-E9E03DE65E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2F6F6-3907-44E9-92EE-1D1A4A3E31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1DE3-E2AD-4E09-A360-54214C0DF1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82AAA-4B92-4515-B979-9BAD65225B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7DBBF-4D57-43DB-8B51-6210746AF6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8DE87-07A7-40AE-9538-3AA2C49AAB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96B72-DFA3-4AEE-B7B9-9693D779F1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0DEBA-4FB0-4B9C-9ECB-D2D4C4BFFC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63867-1814-46C7-AF46-7BF11050A1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99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994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8ADD3BF-3A27-4DC5-96F4-7A48596B80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9480C-C43D-4275-AB96-2A08656F52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2B803-BBB4-4C8B-ABE6-55CCA6800C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BDB18-12A5-4D94-A80B-1BFE635376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F3783-7392-4031-85C5-35F51069BD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EE36-A8FB-41D5-9DD1-E791796778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E3F4-9A6C-4DCD-99E9-856CD1B654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EE248-9092-4F5B-B524-AB21337382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C97D3-6824-4CA8-9162-E1B98A1C93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A4D3-8B38-44E1-AA7D-76C11E5117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C2CA6-9954-4EE4-B4D0-8A7D822FE1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88AB4-973F-4C3B-BC0B-98DF079B6D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sz="2400">
              <a:latin typeface="Times New Roman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80DAE-6C1B-4F64-A102-31215051B3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FBBA-5223-4FE0-A039-577F114BBD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341AC-A172-4BFF-8F76-A1DDE3C341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2421-C8F3-4A5E-A582-0C89A0552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B063F-0DD2-480A-B2DB-734A7BA272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DF89-6EE7-46AB-ADE5-E60B7E849D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A2A0-53CF-41A5-A672-A8C496C420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309BA-018A-4DF5-802E-A72DB2CF72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9FF7-C006-4CD3-9006-422D228B2D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CAF9E-5DD4-4BCC-BC9D-3535D67705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79066-2033-4D69-97DF-46FB05E901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5581-36D0-43B8-9D38-659736EB38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2B445E4-72CC-48AB-ABED-6264F470831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1EFC014-BB2C-4608-9E23-B3DF2BADAA9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D09E2-58CA-49D9-BFBC-32D410DD40D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1B7AA-A9B0-4612-9F11-E9E03DE65E0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F1BF6-0C81-49E1-8AA4-2762FB565E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E02F6F6-3907-44E9-92EE-1D1A4A3E31F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1DE3-E2AD-4E09-A360-54214C0DF12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82AAA-4B92-4515-B979-9BAD65225B2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8DE87-07A7-40AE-9538-3AA2C49AABC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96B72-DFA3-4AEE-B7B9-9693D779F1D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0DEBA-4FB0-4B9C-9ECB-D2D4C4BFFC4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63867-1814-46C7-AF46-7BF11050A1F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80DAE-6C1B-4F64-A102-31215051B39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9FBBA-5223-4FE0-A039-577F114BBD1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41AC-A172-4BFF-8F76-A1DDE3C341C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6549F-691A-4A0D-943D-90BE000315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12421-C8F3-4A5E-A582-0C89A0552F7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B063F-0DD2-480A-B2DB-734A7BA2727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2A2A0-53CF-41A5-A672-A8C496C4201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309BA-018A-4DF5-802E-A72DB2CF727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89FF7-C006-4CD3-9006-422D228B2D0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79FCAF9E-5DD4-4BCC-BC9D-3535D67705D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79066-2033-4D69-97DF-46FB05E9014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15581-36D0-43B8-9D38-659736EB383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ED555-D4A1-4DC8-858F-A9C43EB4F7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9BE0E-22BD-461B-A212-22FF08EBC0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8B293C-5B6B-4610-B952-C49EFAC528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253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2253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2253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2253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2253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C585AC45-84AA-4B88-B8C2-4C6318A36A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2538708E-762E-4E69-B4D0-19F1537A70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80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80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80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1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891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91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891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92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409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BB29456-87CB-4DB2-9965-3692AFC62E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sz="2400">
              <a:latin typeface="Times New Roman" pitchFamily="18" charset="0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625ED7CA-8995-4A54-8A28-DDA3B9EA86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8B293C-5B6B-4610-B952-C49EFAC5282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8B293C-5B6B-4610-B952-C49EFAC5282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_81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187450" y="836613"/>
            <a:ext cx="6913563" cy="175432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b="1" dirty="0">
                <a:solidFill>
                  <a:srgbClr val="333300"/>
                </a:solidFill>
              </a:rPr>
              <a:t>南果梨</a:t>
            </a:r>
            <a:r>
              <a:rPr lang="zh-CN" altLang="en-US" sz="5400" b="1">
                <a:solidFill>
                  <a:srgbClr val="333300"/>
                </a:solidFill>
              </a:rPr>
              <a:t>常见</a:t>
            </a:r>
            <a:r>
              <a:rPr lang="zh-CN" altLang="en-US" sz="5400" b="1" smtClean="0">
                <a:solidFill>
                  <a:srgbClr val="333300"/>
                </a:solidFill>
              </a:rPr>
              <a:t>病虫害      </a:t>
            </a:r>
            <a:r>
              <a:rPr lang="zh-CN" altLang="en-US" sz="5400" b="1" dirty="0">
                <a:solidFill>
                  <a:srgbClr val="333300"/>
                </a:solidFill>
              </a:rPr>
              <a:t>综合防治技术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724525" y="5229225"/>
            <a:ext cx="3132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800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076825" y="5157788"/>
            <a:ext cx="4032250" cy="10842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600" dirty="0">
                <a:solidFill>
                  <a:srgbClr val="333300"/>
                </a:solidFill>
              </a:rPr>
              <a:t>千</a:t>
            </a:r>
            <a:r>
              <a:rPr lang="zh-CN" altLang="en-US" sz="2600" dirty="0" smtClean="0">
                <a:solidFill>
                  <a:srgbClr val="333300"/>
                </a:solidFill>
              </a:rPr>
              <a:t>山区农业广播学校</a:t>
            </a:r>
            <a:endParaRPr lang="zh-CN" altLang="en-US" sz="2600" dirty="0">
              <a:solidFill>
                <a:srgbClr val="3333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zh-CN" altLang="en-US" sz="2600" dirty="0">
                <a:solidFill>
                  <a:srgbClr val="333300"/>
                </a:solidFill>
              </a:rPr>
              <a:t>姜巍  </a:t>
            </a:r>
            <a:r>
              <a:rPr lang="zh-CN" altLang="en-US" sz="2000" dirty="0">
                <a:solidFill>
                  <a:srgbClr val="333300"/>
                </a:solidFill>
              </a:rPr>
              <a:t>高级农艺师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9876" name="Picture 4" descr="IMG_91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781425" cy="1462087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4392612" cy="4392612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A50021"/>
                </a:solidFill>
              </a:rPr>
              <a:t>病原</a:t>
            </a:r>
          </a:p>
          <a:p>
            <a:pPr eaLnBrk="1" hangingPunct="1"/>
            <a:r>
              <a:rPr lang="zh-CN" altLang="en-US" sz="3000" smtClean="0"/>
              <a:t>有性态为梨黑星菌</a:t>
            </a:r>
            <a:r>
              <a:rPr lang="en-US" altLang="zh-CN" sz="3000" i="1" smtClean="0">
                <a:latin typeface="Times New Roman" pitchFamily="18" charset="0"/>
              </a:rPr>
              <a:t>Venturia pirina Aderh.,</a:t>
            </a:r>
            <a:r>
              <a:rPr lang="zh-CN" altLang="en-US" sz="3000" smtClean="0">
                <a:latin typeface="Times New Roman" pitchFamily="18" charset="0"/>
              </a:rPr>
              <a:t>子囊菌亚门黑星菌属；</a:t>
            </a:r>
          </a:p>
          <a:p>
            <a:pPr eaLnBrk="1" hangingPunct="1"/>
            <a:r>
              <a:rPr lang="zh-CN" altLang="en-US" sz="3000" smtClean="0">
                <a:latin typeface="Times New Roman" pitchFamily="18" charset="0"/>
              </a:rPr>
              <a:t>无性态为梨黑星孢</a:t>
            </a:r>
            <a:r>
              <a:rPr lang="en-US" altLang="zh-CN" sz="3000" i="1" smtClean="0">
                <a:latin typeface="Times New Roman" pitchFamily="18" charset="0"/>
              </a:rPr>
              <a:t>Fusicladium virescens Bon.</a:t>
            </a:r>
            <a:r>
              <a:rPr lang="zh-CN" altLang="en-US" sz="3000" i="1" smtClean="0">
                <a:latin typeface="Times New Roman" pitchFamily="18" charset="0"/>
              </a:rPr>
              <a:t>。</a:t>
            </a:r>
          </a:p>
        </p:txBody>
      </p:sp>
      <p:pic>
        <p:nvPicPr>
          <p:cNvPr id="73732" name="Picture 4" descr="黑星病病原 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1484313"/>
            <a:ext cx="46085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925887" cy="1462087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7772400" cy="4114800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A50021"/>
                </a:solidFill>
              </a:rPr>
              <a:t>病害循环</a:t>
            </a:r>
          </a:p>
          <a:p>
            <a:pPr eaLnBrk="1" hangingPunct="1"/>
            <a:r>
              <a:rPr lang="zh-CN" altLang="en-US" sz="2800" smtClean="0"/>
              <a:t>病菌以菌丝体在病芽鳞片间或鳞片内越冬，第二年病芽萌发长出病稍，产生分生孢子。分生孢子抗逆性强，</a:t>
            </a:r>
            <a:r>
              <a:rPr lang="en-US" altLang="zh-CN" sz="2800" smtClean="0">
                <a:latin typeface="Times New Roman" pitchFamily="18" charset="0"/>
              </a:rPr>
              <a:t>-8 ℃ ~-14℃</a:t>
            </a:r>
            <a:r>
              <a:rPr lang="zh-CN" altLang="en-US" sz="2800" smtClean="0">
                <a:latin typeface="Times New Roman" pitchFamily="18" charset="0"/>
              </a:rPr>
              <a:t>低温下，</a:t>
            </a:r>
            <a:r>
              <a:rPr lang="en-US" altLang="zh-CN" sz="2800" smtClean="0">
                <a:latin typeface="Times New Roman" pitchFamily="18" charset="0"/>
              </a:rPr>
              <a:t>3</a:t>
            </a:r>
            <a:r>
              <a:rPr lang="zh-CN" altLang="en-US" sz="2800" smtClean="0">
                <a:latin typeface="Times New Roman" pitchFamily="18" charset="0"/>
              </a:rPr>
              <a:t>个月有</a:t>
            </a:r>
            <a:r>
              <a:rPr lang="en-US" altLang="zh-CN" sz="2800" smtClean="0">
                <a:latin typeface="Times New Roman" pitchFamily="18" charset="0"/>
              </a:rPr>
              <a:t>50%</a:t>
            </a:r>
            <a:r>
              <a:rPr lang="zh-CN" altLang="en-US" sz="2800" smtClean="0">
                <a:latin typeface="Times New Roman" pitchFamily="18" charset="0"/>
              </a:rPr>
              <a:t>以上可以萌发，也可在带病落叶上越冬，能存活</a:t>
            </a:r>
            <a:r>
              <a:rPr lang="en-US" altLang="zh-CN" sz="2800" smtClean="0">
                <a:latin typeface="Times New Roman" pitchFamily="18" charset="0"/>
              </a:rPr>
              <a:t>4~7</a:t>
            </a:r>
            <a:r>
              <a:rPr lang="zh-CN" altLang="en-US" sz="2800" smtClean="0">
                <a:latin typeface="Times New Roman" pitchFamily="18" charset="0"/>
              </a:rPr>
              <a:t>个月。</a:t>
            </a:r>
          </a:p>
          <a:p>
            <a:pPr eaLnBrk="1" hangingPunct="1"/>
            <a:r>
              <a:rPr lang="zh-CN" altLang="en-US" sz="2800" smtClean="0">
                <a:latin typeface="Times New Roman" pitchFamily="18" charset="0"/>
              </a:rPr>
              <a:t>主要靠风雨及气流传播，距离超过</a:t>
            </a:r>
            <a:r>
              <a:rPr lang="en-US" altLang="zh-CN" sz="2800" smtClean="0">
                <a:latin typeface="Times New Roman" pitchFamily="18" charset="0"/>
              </a:rPr>
              <a:t>100</a:t>
            </a:r>
            <a:r>
              <a:rPr lang="zh-CN" altLang="en-US" sz="2800" smtClean="0">
                <a:latin typeface="Times New Roman" pitchFamily="18" charset="0"/>
              </a:rPr>
              <a:t>米。是一种多次再侵染的流行性病害。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565525" cy="1485900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785225" cy="4176712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        </a:t>
            </a:r>
            <a:r>
              <a:rPr lang="zh-CN" altLang="en-US" b="1" dirty="0" smtClean="0">
                <a:latin typeface="Times New Roman" pitchFamily="18" charset="0"/>
              </a:rPr>
              <a:t>防治黑星病要积极消灭或减少越冬的病原菌，并抓住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</a:rPr>
              <a:t>雨季到来前期</a:t>
            </a:r>
            <a:r>
              <a:rPr lang="zh-CN" altLang="en-US" b="1" dirty="0" smtClean="0">
                <a:latin typeface="Times New Roman" pitchFamily="18" charset="0"/>
              </a:rPr>
              <a:t>的防治。</a:t>
            </a:r>
          </a:p>
          <a:p>
            <a:pPr eaLnBrk="1" hangingPunct="1"/>
            <a:r>
              <a:rPr lang="zh-CN" altLang="en-US" dirty="0" smtClean="0">
                <a:latin typeface="Times New Roman" pitchFamily="18" charset="0"/>
              </a:rPr>
              <a:t>    </a:t>
            </a:r>
            <a:r>
              <a:rPr lang="zh-CN" altLang="en-US" b="1" dirty="0" smtClean="0">
                <a:latin typeface="Times New Roman" pitchFamily="18" charset="0"/>
              </a:rPr>
              <a:t>1、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itchFamily="18" charset="0"/>
              </a:rPr>
              <a:t>搞好果园卫生</a:t>
            </a:r>
            <a:r>
              <a:rPr lang="zh-CN" altLang="en-US" dirty="0" smtClean="0">
                <a:latin typeface="Times New Roman" pitchFamily="18" charset="0"/>
              </a:rPr>
              <a:t>。</a:t>
            </a:r>
            <a:r>
              <a:rPr lang="zh-CN" altLang="en-US" b="1" dirty="0" smtClean="0">
                <a:latin typeface="Times New Roman" pitchFamily="18" charset="0"/>
              </a:rPr>
              <a:t>清除落叶，集中烧毁和深埋。彻底摘除病梢、病枝、病果。及时摘除病梢、病果、病枝，并集中烧毁或深埋。</a:t>
            </a:r>
          </a:p>
          <a:p>
            <a:pPr eaLnBrk="1" hangingPunct="1"/>
            <a:endParaRPr lang="en-US" altLang="zh-CN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852862" cy="1485900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8858280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800" b="1" dirty="0" smtClean="0">
                <a:latin typeface="Times New Roman" pitchFamily="18" charset="0"/>
              </a:rPr>
              <a:t>2、</a:t>
            </a:r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芽萌动</a:t>
            </a:r>
            <a:r>
              <a:rPr lang="zh-CN" altLang="en-US" sz="2800" b="1" dirty="0" smtClean="0">
                <a:latin typeface="Times New Roman" pitchFamily="18" charset="0"/>
              </a:rPr>
              <a:t>时（花芽拔白至新叶萌出</a:t>
            </a:r>
            <a:r>
              <a:rPr lang="en-US" altLang="zh-CN" sz="2800" b="1" dirty="0" smtClean="0">
                <a:latin typeface="Times New Roman" pitchFamily="18" charset="0"/>
              </a:rPr>
              <a:t>25</a:t>
            </a:r>
            <a:r>
              <a:rPr lang="zh-CN" altLang="en-US" sz="2800" b="1" dirty="0" smtClean="0">
                <a:latin typeface="Times New Roman" pitchFamily="18" charset="0"/>
              </a:rPr>
              <a:t>天，</a:t>
            </a:r>
            <a:r>
              <a:rPr lang="en-US" altLang="zh-CN" sz="2800" b="1" dirty="0" smtClean="0">
                <a:latin typeface="Times New Roman" pitchFamily="18" charset="0"/>
              </a:rPr>
              <a:t>4</a:t>
            </a:r>
            <a:r>
              <a:rPr lang="zh-CN" altLang="en-US" sz="2800" b="1" dirty="0" smtClean="0">
                <a:latin typeface="Times New Roman" pitchFamily="18" charset="0"/>
              </a:rPr>
              <a:t>月下旬</a:t>
            </a:r>
            <a:r>
              <a:rPr lang="en-US" altLang="zh-CN" sz="2800" b="1" dirty="0" smtClean="0">
                <a:latin typeface="Times New Roman" pitchFamily="18" charset="0"/>
              </a:rPr>
              <a:t>—5</a:t>
            </a:r>
            <a:r>
              <a:rPr lang="zh-CN" altLang="en-US" sz="2800" b="1" dirty="0" smtClean="0">
                <a:latin typeface="Times New Roman" pitchFamily="18" charset="0"/>
              </a:rPr>
              <a:t>月中旬） ，喷施</a:t>
            </a:r>
            <a:r>
              <a:rPr lang="en-US" altLang="zh-CN" sz="2800" b="1" dirty="0" smtClean="0">
                <a:latin typeface="Times New Roman" pitchFamily="18" charset="0"/>
              </a:rPr>
              <a:t>40%</a:t>
            </a:r>
            <a:r>
              <a:rPr lang="zh-CN" altLang="en-US" sz="2800" b="1" dirty="0" smtClean="0">
                <a:latin typeface="Times New Roman" pitchFamily="18" charset="0"/>
              </a:rPr>
              <a:t>氟硅唑（福星）乳油</a:t>
            </a:r>
            <a:r>
              <a:rPr lang="en-US" altLang="zh-CN" sz="2800" b="1" dirty="0" smtClean="0">
                <a:latin typeface="Times New Roman" pitchFamily="18" charset="0"/>
              </a:rPr>
              <a:t>5000</a:t>
            </a:r>
            <a:r>
              <a:rPr lang="zh-CN" altLang="en-US" sz="2800" b="1" dirty="0" smtClean="0">
                <a:latin typeface="Times New Roman" pitchFamily="18" charset="0"/>
              </a:rPr>
              <a:t>倍液或</a:t>
            </a:r>
            <a:r>
              <a:rPr lang="en-US" altLang="zh-CN" sz="2800" b="1" dirty="0" smtClean="0">
                <a:latin typeface="Times New Roman" pitchFamily="18" charset="0"/>
              </a:rPr>
              <a:t>12.5%</a:t>
            </a:r>
            <a:r>
              <a:rPr lang="zh-CN" altLang="en-US" sz="2800" b="1" dirty="0" smtClean="0">
                <a:latin typeface="Times New Roman" pitchFamily="18" charset="0"/>
              </a:rPr>
              <a:t>腈菌唑乳油</a:t>
            </a:r>
            <a:r>
              <a:rPr lang="en-US" altLang="zh-CN" sz="2800" b="1" dirty="0" smtClean="0">
                <a:latin typeface="Times New Roman" pitchFamily="18" charset="0"/>
              </a:rPr>
              <a:t>2500</a:t>
            </a:r>
            <a:r>
              <a:rPr lang="zh-CN" altLang="en-US" sz="2800" b="1" dirty="0" smtClean="0">
                <a:latin typeface="Times New Roman" pitchFamily="18" charset="0"/>
              </a:rPr>
              <a:t>倍液</a:t>
            </a:r>
            <a:r>
              <a:rPr lang="en-US" altLang="zh-CN" sz="2800" b="1" dirty="0" smtClean="0">
                <a:latin typeface="Times New Roman" pitchFamily="18" charset="0"/>
              </a:rPr>
              <a:t>1-2</a:t>
            </a:r>
            <a:r>
              <a:rPr lang="zh-CN" altLang="en-US" sz="2800" b="1" dirty="0" smtClean="0">
                <a:latin typeface="Times New Roman" pitchFamily="18" charset="0"/>
              </a:rPr>
              <a:t>次 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</a:rPr>
              <a:t>3</a:t>
            </a:r>
            <a:r>
              <a:rPr lang="zh-CN" altLang="en-US" sz="2800" b="1" dirty="0" smtClean="0">
                <a:latin typeface="Times New Roman" pitchFamily="18" charset="0"/>
              </a:rPr>
              <a:t>、</a:t>
            </a:r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落花后</a:t>
            </a:r>
            <a:r>
              <a:rPr lang="zh-CN" altLang="en-US" sz="2800" b="1" dirty="0" smtClean="0">
                <a:latin typeface="Times New Roman" pitchFamily="18" charset="0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</a:rPr>
              <a:t>5</a:t>
            </a:r>
            <a:r>
              <a:rPr lang="zh-CN" altLang="en-US" sz="2800" b="1" dirty="0" smtClean="0">
                <a:latin typeface="Times New Roman" pitchFamily="18" charset="0"/>
              </a:rPr>
              <a:t>月中下旬）再喷施</a:t>
            </a:r>
            <a:r>
              <a:rPr lang="en-US" altLang="zh-CN" sz="2800" b="1" dirty="0" smtClean="0">
                <a:latin typeface="Times New Roman" pitchFamily="18" charset="0"/>
              </a:rPr>
              <a:t>1</a:t>
            </a:r>
            <a:r>
              <a:rPr lang="zh-CN" altLang="en-US" sz="2800" b="1" dirty="0" smtClean="0">
                <a:latin typeface="Times New Roman" pitchFamily="18" charset="0"/>
              </a:rPr>
              <a:t>次</a:t>
            </a:r>
            <a:r>
              <a:rPr lang="en-US" altLang="zh-CN" sz="2800" b="1" dirty="0" smtClean="0">
                <a:latin typeface="Times New Roman" pitchFamily="18" charset="0"/>
              </a:rPr>
              <a:t>10</a:t>
            </a:r>
            <a:r>
              <a:rPr lang="zh-CN" altLang="en-US" sz="2800" b="1" dirty="0" smtClean="0">
                <a:latin typeface="Times New Roman" pitchFamily="18" charset="0"/>
              </a:rPr>
              <a:t>％苯醚甲环唑（世高）水分散颗粒剂 </a:t>
            </a:r>
            <a:r>
              <a:rPr lang="en-US" altLang="zh-CN" sz="2800" b="1" dirty="0" smtClean="0">
                <a:latin typeface="Times New Roman" pitchFamily="18" charset="0"/>
              </a:rPr>
              <a:t>6000-7000 </a:t>
            </a:r>
            <a:r>
              <a:rPr lang="zh-CN" altLang="en-US" sz="2800" b="1" dirty="0" smtClean="0">
                <a:latin typeface="Times New Roman" pitchFamily="18" charset="0"/>
              </a:rPr>
              <a:t>倍液或</a:t>
            </a:r>
            <a:r>
              <a:rPr lang="en-US" altLang="zh-CN" sz="2800" b="1" dirty="0" smtClean="0">
                <a:latin typeface="Times New Roman" pitchFamily="18" charset="0"/>
              </a:rPr>
              <a:t>40%</a:t>
            </a:r>
            <a:r>
              <a:rPr lang="zh-CN" altLang="en-US" sz="2800" b="1" dirty="0" smtClean="0">
                <a:latin typeface="Times New Roman" pitchFamily="18" charset="0"/>
              </a:rPr>
              <a:t>氟硅唑（福星）乳油</a:t>
            </a:r>
            <a:r>
              <a:rPr lang="en-US" altLang="zh-CN" sz="2800" b="1" dirty="0" smtClean="0">
                <a:latin typeface="Times New Roman" pitchFamily="18" charset="0"/>
              </a:rPr>
              <a:t>5000</a:t>
            </a:r>
            <a:r>
              <a:rPr lang="zh-CN" altLang="en-US" sz="2800" b="1" dirty="0" smtClean="0">
                <a:latin typeface="Times New Roman" pitchFamily="18" charset="0"/>
              </a:rPr>
              <a:t>倍液</a:t>
            </a:r>
            <a:r>
              <a:rPr lang="en-US" altLang="zh-CN" sz="2800" b="1" dirty="0" smtClean="0">
                <a:latin typeface="Times New Roman" pitchFamily="18" charset="0"/>
              </a:rPr>
              <a:t>1</a:t>
            </a:r>
            <a:r>
              <a:rPr lang="zh-CN" altLang="en-US" sz="2800" b="1" dirty="0" smtClean="0">
                <a:latin typeface="Times New Roman" pitchFamily="18" charset="0"/>
              </a:rPr>
              <a:t>次。 </a:t>
            </a:r>
            <a:endParaRPr lang="en-US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</a:rPr>
              <a:t>4</a:t>
            </a:r>
            <a:r>
              <a:rPr lang="zh-CN" altLang="en-US" sz="2800" b="1" dirty="0" smtClean="0">
                <a:latin typeface="Times New Roman" pitchFamily="18" charset="0"/>
              </a:rPr>
              <a:t>、</a:t>
            </a:r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发病后及时清除梨黑星病病梢、病叶及病果</a:t>
            </a:r>
            <a:r>
              <a:rPr lang="zh-CN" altLang="en-US" sz="2800" b="1" dirty="0" smtClean="0">
                <a:latin typeface="Times New Roman" pitchFamily="18" charset="0"/>
              </a:rPr>
              <a:t>，喷施</a:t>
            </a:r>
            <a:r>
              <a:rPr lang="en-US" altLang="zh-CN" sz="2800" b="1" dirty="0" smtClean="0">
                <a:latin typeface="Times New Roman" pitchFamily="18" charset="0"/>
              </a:rPr>
              <a:t>40%</a:t>
            </a:r>
            <a:r>
              <a:rPr lang="zh-CN" altLang="en-US" sz="2800" b="1" dirty="0" smtClean="0">
                <a:latin typeface="Times New Roman" pitchFamily="18" charset="0"/>
              </a:rPr>
              <a:t>氟硅唑（福星）乳油</a:t>
            </a:r>
            <a:r>
              <a:rPr lang="en-US" altLang="zh-CN" sz="2800" b="1" dirty="0" smtClean="0">
                <a:latin typeface="Times New Roman" pitchFamily="18" charset="0"/>
              </a:rPr>
              <a:t>5000</a:t>
            </a:r>
            <a:r>
              <a:rPr lang="zh-CN" altLang="en-US" sz="2800" b="1" dirty="0" smtClean="0">
                <a:latin typeface="Times New Roman" pitchFamily="18" charset="0"/>
              </a:rPr>
              <a:t>倍液混加</a:t>
            </a:r>
            <a:r>
              <a:rPr lang="en-US" altLang="zh-CN" sz="2800" b="1" dirty="0" smtClean="0">
                <a:latin typeface="Times New Roman" pitchFamily="18" charset="0"/>
              </a:rPr>
              <a:t>68.75%</a:t>
            </a:r>
            <a:r>
              <a:rPr lang="zh-CN" altLang="en-US" sz="2800" b="1" dirty="0" smtClean="0">
                <a:latin typeface="Times New Roman" pitchFamily="18" charset="0"/>
              </a:rPr>
              <a:t>噁唑菌酮（易保）水分散粒剂</a:t>
            </a:r>
            <a:r>
              <a:rPr lang="en-US" altLang="zh-CN" sz="2800" b="1" dirty="0" smtClean="0">
                <a:latin typeface="Times New Roman" pitchFamily="18" charset="0"/>
              </a:rPr>
              <a:t>1000-1500</a:t>
            </a:r>
            <a:r>
              <a:rPr lang="zh-CN" altLang="en-US" sz="2800" b="1" dirty="0" smtClean="0">
                <a:latin typeface="Times New Roman" pitchFamily="18" charset="0"/>
              </a:rPr>
              <a:t>倍液。每间隔</a:t>
            </a:r>
            <a:r>
              <a:rPr lang="en-US" altLang="zh-CN" sz="2800" b="1" dirty="0" smtClean="0">
                <a:latin typeface="Times New Roman" pitchFamily="18" charset="0"/>
              </a:rPr>
              <a:t>7-10</a:t>
            </a:r>
            <a:r>
              <a:rPr lang="zh-CN" altLang="en-US" sz="2800" b="1" dirty="0" smtClean="0">
                <a:latin typeface="Times New Roman" pitchFamily="18" charset="0"/>
              </a:rPr>
              <a:t>天喷施一次，连续</a:t>
            </a:r>
            <a:r>
              <a:rPr lang="en-US" altLang="zh-CN" sz="2800" b="1" dirty="0" smtClean="0">
                <a:latin typeface="Times New Roman" pitchFamily="18" charset="0"/>
              </a:rPr>
              <a:t>2-3</a:t>
            </a:r>
            <a:r>
              <a:rPr lang="zh-CN" altLang="en-US" sz="2800" b="1" dirty="0" smtClean="0">
                <a:latin typeface="Times New Roman" pitchFamily="18" charset="0"/>
              </a:rPr>
              <a:t>次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南果梨锈病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69850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IMG_36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3463" y="1052513"/>
            <a:ext cx="426561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IMG_36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1438"/>
            <a:ext cx="597535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116013" y="333375"/>
            <a:ext cx="33115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6000" b="1">
                <a:solidFill>
                  <a:srgbClr val="000066"/>
                </a:solidFill>
                <a:latin typeface="Arial" charset="0"/>
              </a:rPr>
              <a:t>梨锈病</a:t>
            </a:r>
          </a:p>
        </p:txBody>
      </p:sp>
      <p:pic>
        <p:nvPicPr>
          <p:cNvPr id="75785" name="Picture 9" descr="IMG_36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15888"/>
            <a:ext cx="38893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10" descr="IMG_36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2781300"/>
            <a:ext cx="39973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3457575" cy="1152525"/>
          </a:xfrm>
        </p:spPr>
        <p:txBody>
          <a:bodyPr/>
          <a:lstStyle/>
          <a:p>
            <a:pPr eaLnBrk="1" hangingPunct="1"/>
            <a:r>
              <a:rPr lang="zh-CN" altLang="en-US" sz="6000" b="1" dirty="0" smtClean="0">
                <a:solidFill>
                  <a:srgbClr val="000066"/>
                </a:solidFill>
              </a:rPr>
              <a:t>梨锈病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/>
            <a:r>
              <a:rPr lang="zh-CN" altLang="en-US" sz="3000" b="1" dirty="0" smtClean="0"/>
              <a:t>又称赤星病，一般不造成严重危害，仅在果园附近种植</a:t>
            </a:r>
            <a:r>
              <a:rPr lang="zh-CN" altLang="en-US" sz="3000" b="1" dirty="0" smtClean="0">
                <a:solidFill>
                  <a:srgbClr val="FF0000"/>
                </a:solidFill>
              </a:rPr>
              <a:t>桧柏</a:t>
            </a:r>
            <a:r>
              <a:rPr lang="zh-CN" altLang="en-US" sz="3000" b="1" dirty="0" smtClean="0"/>
              <a:t>类树木较多的风景区、城市郊区和</a:t>
            </a:r>
            <a:r>
              <a:rPr lang="zh-CN" altLang="en-US" sz="3000" b="1" dirty="0" smtClean="0">
                <a:solidFill>
                  <a:srgbClr val="FF0000"/>
                </a:solidFill>
              </a:rPr>
              <a:t>墓地</a:t>
            </a:r>
            <a:r>
              <a:rPr lang="zh-CN" altLang="en-US" sz="3000" b="1" dirty="0" smtClean="0"/>
              <a:t>附近果园危害严重。</a:t>
            </a:r>
          </a:p>
          <a:p>
            <a:pPr eaLnBrk="1" hangingPunct="1"/>
            <a:r>
              <a:rPr lang="zh-CN" altLang="en-US" sz="3000" b="1" dirty="0" smtClean="0"/>
              <a:t>受害梨叶片正面表现为橙黄色斑点，边缘具黄绿色晕圈，后期产生小黑点；叶面内陷，叶背隆起，长出黄色毛状物；幼果果面产生橙黄色病斑，上生小黑点，畸形易早落。</a:t>
            </a:r>
          </a:p>
          <a:p>
            <a:pPr eaLnBrk="1" hangingPunct="1"/>
            <a:r>
              <a:rPr lang="zh-CN" altLang="en-US" sz="3000" b="1" dirty="0" smtClean="0"/>
              <a:t>病</a:t>
            </a:r>
            <a:r>
              <a:rPr lang="zh-CN" altLang="en-US" sz="3000" b="1" dirty="0" smtClean="0">
                <a:latin typeface="Times New Roman" pitchFamily="18" charset="0"/>
              </a:rPr>
              <a:t>原：担子菌亚门胶锈菌属，梨胶锈菌    </a:t>
            </a:r>
            <a:r>
              <a:rPr lang="zh-CN" altLang="en-US" sz="3000" dirty="0" smtClean="0">
                <a:latin typeface="Times New Roman" pitchFamily="18" charset="0"/>
              </a:rPr>
              <a:t>  </a:t>
            </a:r>
            <a:r>
              <a:rPr lang="en-US" altLang="zh-CN" sz="3000" i="1" dirty="0" err="1" smtClean="0">
                <a:latin typeface="Times New Roman" pitchFamily="18" charset="0"/>
              </a:rPr>
              <a:t>Gymnosporangium</a:t>
            </a:r>
            <a:r>
              <a:rPr lang="en-US" altLang="zh-CN" sz="3000" i="1" dirty="0" smtClean="0">
                <a:latin typeface="Times New Roman" pitchFamily="18" charset="0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</a:rPr>
              <a:t>haraeanum</a:t>
            </a:r>
            <a:r>
              <a:rPr lang="en-US" altLang="zh-CN" sz="3000" i="1" dirty="0" smtClean="0">
                <a:latin typeface="Times New Roman" pitchFamily="18" charset="0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</a:rPr>
              <a:t>Syd</a:t>
            </a:r>
            <a:r>
              <a:rPr lang="en-US" altLang="zh-CN" sz="3000" i="1" dirty="0" smtClean="0"/>
              <a:t>.</a:t>
            </a:r>
            <a:r>
              <a:rPr lang="en-US" altLang="zh-CN" sz="3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2890837" cy="1354137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梨锈病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rgbClr val="800000"/>
                </a:solidFill>
              </a:rPr>
              <a:t>病部橙黄、肥厚肿胀、初生红点渐变黑，后长黄毛细又长。</a:t>
            </a:r>
          </a:p>
        </p:txBody>
      </p:sp>
      <p:pic>
        <p:nvPicPr>
          <p:cNvPr id="29700" name="Picture 4" descr="梨锈病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2636838"/>
            <a:ext cx="31924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梨锈病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2636838"/>
            <a:ext cx="27860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636838"/>
            <a:ext cx="29162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3754437" cy="1209675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梨锈病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13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mtClean="0"/>
              <a:t>梨锈病菌为</a:t>
            </a:r>
            <a:r>
              <a:rPr lang="zh-CN" altLang="en-US" b="1" smtClean="0">
                <a:solidFill>
                  <a:srgbClr val="993366"/>
                </a:solidFill>
              </a:rPr>
              <a:t>转主寄生</a:t>
            </a:r>
            <a:r>
              <a:rPr lang="zh-CN" altLang="en-US" smtClean="0"/>
              <a:t>菌，其转主寄主有桧柏、龙柏、刺柏、高塔柏、圆柏、南欧柏和翠柏。转主寄主染病后，在针叶、叶腋或小枝上出现淡黄色斑点，于秋季黄化隆起，表皮生出褐色角状物（病菌的冬孢子角），遇雨吸水膨胀，成为黄色舌状胶质块（胶化）。 </a:t>
            </a:r>
          </a:p>
        </p:txBody>
      </p:sp>
      <p:pic>
        <p:nvPicPr>
          <p:cNvPr id="26628" name="Picture 4" descr="IMG_02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060575"/>
            <a:ext cx="38163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Top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060575"/>
            <a:ext cx="39417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IMG_23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0"/>
            <a:ext cx="817245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 descr="_MG_6101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107950" y="144463"/>
            <a:ext cx="88550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6" descr="南国梨栽培系统文化遗产"/>
          <p:cNvPicPr>
            <a:picLocks noChangeAspect="1" noChangeArrowheads="1"/>
          </p:cNvPicPr>
          <p:nvPr/>
        </p:nvPicPr>
        <p:blipFill>
          <a:blip r:embed="rId4" cstate="email">
            <a:lum bright="12000" contrast="12000"/>
          </a:blip>
          <a:srcRect/>
          <a:stretch>
            <a:fillRect/>
          </a:stretch>
        </p:blipFill>
        <p:spPr bwMode="auto">
          <a:xfrm>
            <a:off x="1692275" y="2924175"/>
            <a:ext cx="5905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572140"/>
            <a:ext cx="53578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</a:rPr>
              <a:t>千山区大孤山镇对桩石村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2962275" cy="1209675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梨锈病</a:t>
            </a:r>
          </a:p>
        </p:txBody>
      </p:sp>
      <p:grpSp>
        <p:nvGrpSpPr>
          <p:cNvPr id="31747" name="组合 33"/>
          <p:cNvGrpSpPr>
            <a:grpSpLocks/>
          </p:cNvGrpSpPr>
          <p:nvPr/>
        </p:nvGrpSpPr>
        <p:grpSpPr bwMode="auto">
          <a:xfrm>
            <a:off x="2771775" y="836613"/>
            <a:ext cx="2087563" cy="1879600"/>
            <a:chOff x="2771775" y="836613"/>
            <a:chExt cx="2087563" cy="1879601"/>
          </a:xfrm>
        </p:grpSpPr>
        <p:pic>
          <p:nvPicPr>
            <p:cNvPr id="31776" name="Picture 4" descr="IMG_026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32138" y="836613"/>
              <a:ext cx="14097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7" name="Text Box 5"/>
            <p:cNvSpPr txBox="1">
              <a:spLocks noChangeArrowheads="1"/>
            </p:cNvSpPr>
            <p:nvPr/>
          </p:nvSpPr>
          <p:spPr bwMode="auto">
            <a:xfrm>
              <a:off x="2771775" y="2349501"/>
              <a:ext cx="20875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桧柏上的冬孢子角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572000" y="1271588"/>
            <a:ext cx="2354263" cy="1370012"/>
            <a:chOff x="2880" y="801"/>
            <a:chExt cx="1483" cy="863"/>
          </a:xfrm>
        </p:grpSpPr>
        <p:grpSp>
          <p:nvGrpSpPr>
            <p:cNvPr id="31772" name="Group 29"/>
            <p:cNvGrpSpPr>
              <a:grpSpLocks/>
            </p:cNvGrpSpPr>
            <p:nvPr/>
          </p:nvGrpSpPr>
          <p:grpSpPr bwMode="auto">
            <a:xfrm>
              <a:off x="3138" y="801"/>
              <a:ext cx="1225" cy="497"/>
              <a:chOff x="3138" y="801"/>
              <a:chExt cx="1225" cy="497"/>
            </a:xfrm>
          </p:grpSpPr>
          <p:sp>
            <p:nvSpPr>
              <p:cNvPr id="31774" name="AutoShape 14"/>
              <p:cNvSpPr>
                <a:spLocks noChangeArrowheads="1"/>
              </p:cNvSpPr>
              <p:nvPr/>
            </p:nvSpPr>
            <p:spPr bwMode="auto">
              <a:xfrm rot="1800000">
                <a:off x="3138" y="1152"/>
                <a:ext cx="1225" cy="146"/>
              </a:xfrm>
              <a:prstGeom prst="rightArrow">
                <a:avLst>
                  <a:gd name="adj1" fmla="val 50000"/>
                  <a:gd name="adj2" fmla="val 20976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75" name="Text Box 15"/>
              <p:cNvSpPr txBox="1">
                <a:spLocks noChangeArrowheads="1"/>
              </p:cNvSpPr>
              <p:nvPr/>
            </p:nvSpPr>
            <p:spPr bwMode="auto">
              <a:xfrm rot="1800000" flipH="1">
                <a:off x="3455" y="801"/>
                <a:ext cx="7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A50021"/>
                    </a:solidFill>
                  </a:rPr>
                  <a:t>降雨</a:t>
                </a:r>
              </a:p>
            </p:txBody>
          </p:sp>
        </p:grpSp>
        <p:sp>
          <p:nvSpPr>
            <p:cNvPr id="31773" name="Text Box 16"/>
            <p:cNvSpPr txBox="1">
              <a:spLocks noChangeArrowheads="1"/>
            </p:cNvSpPr>
            <p:nvPr/>
          </p:nvSpPr>
          <p:spPr bwMode="auto">
            <a:xfrm rot="1800000">
              <a:off x="2880" y="1298"/>
              <a:ext cx="13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>
                  <a:latin typeface="Times New Roman" pitchFamily="18" charset="0"/>
                </a:rPr>
                <a:t>持续</a:t>
              </a:r>
              <a:r>
                <a:rPr lang="en-US" altLang="zh-CN" sz="1600">
                  <a:latin typeface="Times New Roman" pitchFamily="18" charset="0"/>
                </a:rPr>
                <a:t>15mm</a:t>
              </a:r>
              <a:r>
                <a:rPr lang="zh-CN" altLang="en-US" sz="1600">
                  <a:latin typeface="Times New Roman" pitchFamily="18" charset="0"/>
                </a:rPr>
                <a:t>的降雨</a:t>
              </a:r>
              <a:r>
                <a:rPr lang="en-US" altLang="zh-CN" sz="1600">
                  <a:latin typeface="Times New Roman" pitchFamily="18" charset="0"/>
                </a:rPr>
                <a:t>1</a:t>
              </a:r>
              <a:r>
                <a:rPr lang="zh-CN" altLang="en-US" sz="1600">
                  <a:latin typeface="Times New Roman" pitchFamily="18" charset="0"/>
                </a:rPr>
                <a:t>次，冬孢子即可胶化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700338" y="4437063"/>
            <a:ext cx="1800225" cy="2225675"/>
            <a:chOff x="1746" y="2795"/>
            <a:chExt cx="1134" cy="1402"/>
          </a:xfrm>
        </p:grpSpPr>
        <p:pic>
          <p:nvPicPr>
            <p:cNvPr id="31770" name="Picture 20" descr="IMG_360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91" y="2795"/>
              <a:ext cx="1044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1" name="Text Box 22"/>
            <p:cNvSpPr txBox="1">
              <a:spLocks noChangeArrowheads="1"/>
            </p:cNvSpPr>
            <p:nvPr/>
          </p:nvSpPr>
          <p:spPr bwMode="auto">
            <a:xfrm>
              <a:off x="1746" y="3793"/>
              <a:ext cx="11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叶正面产生性孢子器和性孢子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79388" y="3644900"/>
            <a:ext cx="1800225" cy="2441575"/>
            <a:chOff x="113" y="2296"/>
            <a:chExt cx="1134" cy="1538"/>
          </a:xfrm>
        </p:grpSpPr>
        <p:pic>
          <p:nvPicPr>
            <p:cNvPr id="31768" name="Picture 23" descr="IMG_359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3" y="2296"/>
              <a:ext cx="1088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9" name="Text Box 24"/>
            <p:cNvSpPr txBox="1">
              <a:spLocks noChangeArrowheads="1"/>
            </p:cNvSpPr>
            <p:nvPr/>
          </p:nvSpPr>
          <p:spPr bwMode="auto">
            <a:xfrm>
              <a:off x="113" y="3430"/>
              <a:ext cx="11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叶背面产生锈孢子器和锈孢子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370763" y="3370263"/>
            <a:ext cx="1665287" cy="2006600"/>
            <a:chOff x="4643" y="2123"/>
            <a:chExt cx="1049" cy="1264"/>
          </a:xfrm>
        </p:grpSpPr>
        <p:sp>
          <p:nvSpPr>
            <p:cNvPr id="31766" name="Text Box 18"/>
            <p:cNvSpPr txBox="1">
              <a:spLocks noChangeArrowheads="1"/>
            </p:cNvSpPr>
            <p:nvPr/>
          </p:nvSpPr>
          <p:spPr bwMode="auto">
            <a:xfrm>
              <a:off x="4830" y="2523"/>
              <a:ext cx="86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冬孢子萌发产生担孢子</a:t>
              </a:r>
            </a:p>
          </p:txBody>
        </p:sp>
        <p:sp>
          <p:nvSpPr>
            <p:cNvPr id="31767" name="AutoShape 25"/>
            <p:cNvSpPr>
              <a:spLocks noChangeArrowheads="1"/>
            </p:cNvSpPr>
            <p:nvPr/>
          </p:nvSpPr>
          <p:spPr bwMode="auto">
            <a:xfrm rot="6600000">
              <a:off x="4076" y="2690"/>
              <a:ext cx="1264" cy="130"/>
            </a:xfrm>
            <a:prstGeom prst="rightArrow">
              <a:avLst>
                <a:gd name="adj1" fmla="val 50000"/>
                <a:gd name="adj2" fmla="val 24307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258888" y="1916113"/>
            <a:ext cx="955675" cy="1800225"/>
            <a:chOff x="793" y="1207"/>
            <a:chExt cx="602" cy="1134"/>
          </a:xfrm>
        </p:grpSpPr>
        <p:sp>
          <p:nvSpPr>
            <p:cNvPr id="31764" name="AutoShape 17"/>
            <p:cNvSpPr>
              <a:spLocks noChangeArrowheads="1"/>
            </p:cNvSpPr>
            <p:nvPr/>
          </p:nvSpPr>
          <p:spPr bwMode="auto">
            <a:xfrm rot="-3000000">
              <a:off x="754" y="1700"/>
              <a:ext cx="1134" cy="148"/>
            </a:xfrm>
            <a:prstGeom prst="rightArrow">
              <a:avLst>
                <a:gd name="adj1" fmla="val 50000"/>
                <a:gd name="adj2" fmla="val 1915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5" name="Text Box 26"/>
            <p:cNvSpPr txBox="1">
              <a:spLocks noChangeArrowheads="1"/>
            </p:cNvSpPr>
            <p:nvPr/>
          </p:nvSpPr>
          <p:spPr bwMode="auto">
            <a:xfrm rot="-3000000">
              <a:off x="555" y="1445"/>
              <a:ext cx="87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800"/>
                <a:t>锈孢子侵染   桧柏</a:t>
              </a:r>
            </a:p>
          </p:txBody>
        </p:sp>
      </p:grpSp>
      <p:grpSp>
        <p:nvGrpSpPr>
          <p:cNvPr id="9" name="组合 34"/>
          <p:cNvGrpSpPr>
            <a:grpSpLocks/>
          </p:cNvGrpSpPr>
          <p:nvPr/>
        </p:nvGrpSpPr>
        <p:grpSpPr bwMode="auto">
          <a:xfrm>
            <a:off x="6804025" y="1700213"/>
            <a:ext cx="2259013" cy="1730375"/>
            <a:chOff x="6804025" y="1700213"/>
            <a:chExt cx="2259013" cy="1730375"/>
          </a:xfrm>
        </p:grpSpPr>
        <p:pic>
          <p:nvPicPr>
            <p:cNvPr id="31762" name="Picture 6" descr="梨锈病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04025" y="1700213"/>
              <a:ext cx="1727200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3" name="Text Box 30"/>
            <p:cNvSpPr txBox="1">
              <a:spLocks noChangeArrowheads="1"/>
            </p:cNvSpPr>
            <p:nvPr/>
          </p:nvSpPr>
          <p:spPr bwMode="auto">
            <a:xfrm>
              <a:off x="8604250" y="1773238"/>
              <a:ext cx="458788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冬孢子胶化</a:t>
              </a:r>
            </a:p>
          </p:txBody>
        </p:sp>
      </p:grpSp>
      <p:grpSp>
        <p:nvGrpSpPr>
          <p:cNvPr id="10" name="组合 35"/>
          <p:cNvGrpSpPr>
            <a:grpSpLocks/>
          </p:cNvGrpSpPr>
          <p:nvPr/>
        </p:nvGrpSpPr>
        <p:grpSpPr bwMode="auto">
          <a:xfrm>
            <a:off x="6372225" y="5013325"/>
            <a:ext cx="2411413" cy="1728788"/>
            <a:chOff x="6372225" y="5013325"/>
            <a:chExt cx="2411413" cy="1728788"/>
          </a:xfrm>
        </p:grpSpPr>
        <p:pic>
          <p:nvPicPr>
            <p:cNvPr id="31760" name="Picture 27" descr="锈病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72225" y="5373688"/>
              <a:ext cx="1158875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32" descr="锈病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667625" y="5013325"/>
              <a:ext cx="1116013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500563" y="5373688"/>
            <a:ext cx="2162175" cy="935037"/>
            <a:chOff x="2835" y="3385"/>
            <a:chExt cx="1362" cy="589"/>
          </a:xfrm>
        </p:grpSpPr>
        <p:sp>
          <p:nvSpPr>
            <p:cNvPr id="31758" name="Text Box 19"/>
            <p:cNvSpPr txBox="1">
              <a:spLocks noChangeArrowheads="1"/>
            </p:cNvSpPr>
            <p:nvPr/>
          </p:nvSpPr>
          <p:spPr bwMode="auto">
            <a:xfrm>
              <a:off x="2835" y="3385"/>
              <a:ext cx="136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侵染梨、苹、山楂的叶片及果实</a:t>
              </a:r>
            </a:p>
          </p:txBody>
        </p:sp>
        <p:sp>
          <p:nvSpPr>
            <p:cNvPr id="31759" name="AutoShape 35"/>
            <p:cNvSpPr>
              <a:spLocks noChangeArrowheads="1"/>
            </p:cNvSpPr>
            <p:nvPr/>
          </p:nvSpPr>
          <p:spPr bwMode="auto">
            <a:xfrm>
              <a:off x="2880" y="3793"/>
              <a:ext cx="1179" cy="181"/>
            </a:xfrm>
            <a:prstGeom prst="leftArrow">
              <a:avLst>
                <a:gd name="adj1" fmla="val 50000"/>
                <a:gd name="adj2" fmla="val 1628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36" name="AutoShape 36"/>
          <p:cNvSpPr>
            <a:spLocks noChangeArrowheads="1"/>
          </p:cNvSpPr>
          <p:nvPr/>
        </p:nvSpPr>
        <p:spPr bwMode="auto">
          <a:xfrm rot="1200000">
            <a:off x="1979613" y="5445125"/>
            <a:ext cx="719137" cy="215900"/>
          </a:xfrm>
          <a:prstGeom prst="lef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21" name="Oval 21"/>
          <p:cNvSpPr>
            <a:spLocks noChangeArrowheads="1"/>
          </p:cNvSpPr>
          <p:nvPr/>
        </p:nvSpPr>
        <p:spPr bwMode="auto">
          <a:xfrm>
            <a:off x="2843213" y="4437063"/>
            <a:ext cx="649287" cy="576262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 wrap="none" tIns="190800" bIns="190800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6" grpId="0" animBg="1"/>
      <p:bldP spid="768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3178175" cy="1138238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梨锈病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229600" cy="4530725"/>
          </a:xfrm>
        </p:spPr>
        <p:txBody>
          <a:bodyPr/>
          <a:lstStyle/>
          <a:p>
            <a:pPr eaLnBrk="1" hangingPunct="1"/>
            <a:r>
              <a:rPr lang="zh-CN" altLang="en-US" sz="3000" b="1" dirty="0" smtClean="0">
                <a:solidFill>
                  <a:srgbClr val="00B050"/>
                </a:solidFill>
              </a:rPr>
              <a:t>春季</a:t>
            </a:r>
            <a:r>
              <a:rPr lang="zh-CN" altLang="en-US" sz="3000" b="1" dirty="0" smtClean="0"/>
              <a:t>是梨锈病侵染的重要时期。</a:t>
            </a:r>
          </a:p>
          <a:p>
            <a:pPr eaLnBrk="1" hangingPunct="1"/>
            <a:r>
              <a:rPr lang="zh-CN" altLang="en-US" sz="3000" b="1" dirty="0" smtClean="0"/>
              <a:t>在桧柏上的冬孢子角，只有吸水膨胀才能散发出孢子，需要较高的湿度。如果春季</a:t>
            </a:r>
            <a:r>
              <a:rPr lang="zh-CN" altLang="en-US" sz="3000" b="1" dirty="0" smtClean="0">
                <a:solidFill>
                  <a:srgbClr val="7030A0"/>
                </a:solidFill>
              </a:rPr>
              <a:t>多雨潮湿</a:t>
            </a:r>
            <a:r>
              <a:rPr lang="zh-CN" altLang="en-US" sz="3000" b="1" dirty="0" smtClean="0"/>
              <a:t>，条件具备，</a:t>
            </a:r>
            <a:r>
              <a:rPr lang="zh-CN" altLang="en-US" sz="3000" b="1" dirty="0" smtClean="0">
                <a:solidFill>
                  <a:srgbClr val="7030A0"/>
                </a:solidFill>
              </a:rPr>
              <a:t>发病较重</a:t>
            </a:r>
            <a:r>
              <a:rPr lang="zh-CN" altLang="en-US" sz="3000" b="1" dirty="0" smtClean="0"/>
              <a:t>，反之干旱少雨，就不易发病。</a:t>
            </a:r>
          </a:p>
          <a:p>
            <a:pPr eaLnBrk="1" hangingPunct="1"/>
            <a:r>
              <a:rPr lang="zh-CN" altLang="en-US" sz="3000" b="1" dirty="0" smtClean="0"/>
              <a:t>一般梨树发芽时桧柏上的冬孢子角开始萌发，雨季来临时冬孢子角吸收水分胶化释放孢子，孢子随风雨传播到嫩叶和幼果上完成侵染发芽后长出的新叶易感病，老叶一般不感病。</a:t>
            </a:r>
          </a:p>
          <a:p>
            <a:pPr eaLnBrk="1" hangingPunct="1"/>
            <a:endParaRPr lang="en-US" altLang="zh-C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3754437" cy="1209675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梨锈病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18487" cy="49244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1</a:t>
            </a:r>
            <a:r>
              <a:rPr lang="zh-CN" altLang="en-US" sz="2800" b="1" dirty="0" smtClean="0">
                <a:latin typeface="Times New Roman" pitchFamily="18" charset="0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彻底清除梨园附近的柏类寄主</a:t>
            </a:r>
            <a:r>
              <a:rPr lang="zh-CN" altLang="en-US" sz="2800" b="1" dirty="0" smtClean="0">
                <a:latin typeface="Times New Roman" pitchFamily="18" charset="0"/>
              </a:rPr>
              <a:t>，梨园周围</a:t>
            </a:r>
            <a:r>
              <a:rPr lang="en-US" altLang="zh-CN" sz="2800" b="1" dirty="0" smtClean="0">
                <a:latin typeface="Times New Roman" pitchFamily="18" charset="0"/>
              </a:rPr>
              <a:t>5</a:t>
            </a:r>
            <a:r>
              <a:rPr lang="zh-CN" altLang="en-US" sz="2800" b="1" dirty="0" smtClean="0">
                <a:latin typeface="Times New Roman" pitchFamily="18" charset="0"/>
              </a:rPr>
              <a:t>公里不要栽种松柏、龙柏等林木，已栽有的必须连根拔除。以彻底断绝侵染途径。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</a:rPr>
              <a:t>、</a:t>
            </a:r>
            <a:r>
              <a:rPr lang="zh-CN" altLang="en-US" sz="2800" b="1" dirty="0" smtClean="0">
                <a:solidFill>
                  <a:srgbClr val="993366"/>
                </a:solidFill>
                <a:latin typeface="Times New Roman" pitchFamily="18" charset="0"/>
              </a:rPr>
              <a:t>四月</a:t>
            </a:r>
            <a:r>
              <a:rPr lang="zh-CN" altLang="en-US" sz="2800" b="1" dirty="0" smtClean="0">
                <a:latin typeface="Times New Roman" pitchFamily="18" charset="0"/>
              </a:rPr>
              <a:t>份在梨树接近展叶时，冬孢子角降雨胶化前，对</a:t>
            </a:r>
            <a:r>
              <a:rPr lang="zh-CN" altLang="en-US" sz="2800" b="1" dirty="0" smtClean="0">
                <a:solidFill>
                  <a:srgbClr val="993366"/>
                </a:solidFill>
                <a:latin typeface="Times New Roman" pitchFamily="18" charset="0"/>
              </a:rPr>
              <a:t>桧柏</a:t>
            </a:r>
            <a:r>
              <a:rPr lang="zh-CN" altLang="en-US" sz="2800" b="1" dirty="0" smtClean="0">
                <a:latin typeface="Times New Roman" pitchFamily="18" charset="0"/>
              </a:rPr>
              <a:t>等树喷布</a:t>
            </a:r>
            <a:r>
              <a:rPr lang="en-US" altLang="zh-CN" sz="2800" b="1" dirty="0" smtClean="0">
                <a:latin typeface="Times New Roman" pitchFamily="18" charset="0"/>
              </a:rPr>
              <a:t>40%</a:t>
            </a:r>
            <a:r>
              <a:rPr lang="zh-CN" altLang="en-US" sz="2800" b="1" dirty="0" smtClean="0">
                <a:latin typeface="Times New Roman" pitchFamily="18" charset="0"/>
              </a:rPr>
              <a:t>福美胂可湿性粉剂</a:t>
            </a:r>
            <a:r>
              <a:rPr lang="en-US" altLang="zh-CN" sz="2800" b="1" dirty="0" smtClean="0">
                <a:latin typeface="Times New Roman" pitchFamily="18" charset="0"/>
              </a:rPr>
              <a:t>100</a:t>
            </a:r>
            <a:r>
              <a:rPr lang="zh-CN" altLang="en-US" sz="2800" b="1" dirty="0" smtClean="0">
                <a:latin typeface="Times New Roman" pitchFamily="18" charset="0"/>
              </a:rPr>
              <a:t>倍液或</a:t>
            </a:r>
            <a:r>
              <a:rPr lang="en-US" altLang="zh-CN" sz="2800" b="1" dirty="0" smtClean="0">
                <a:latin typeface="Times New Roman" pitchFamily="18" charset="0"/>
              </a:rPr>
              <a:t>5</a:t>
            </a:r>
            <a:r>
              <a:rPr lang="zh-CN" altLang="en-US" sz="2800" b="1" dirty="0" smtClean="0">
                <a:latin typeface="Times New Roman" pitchFamily="18" charset="0"/>
              </a:rPr>
              <a:t>度石硫合剂、</a:t>
            </a:r>
            <a:r>
              <a:rPr lang="en-US" altLang="zh-CN" sz="2800" b="1" dirty="0" smtClean="0">
                <a:latin typeface="Times New Roman" pitchFamily="18" charset="0"/>
              </a:rPr>
              <a:t>25%</a:t>
            </a:r>
            <a:r>
              <a:rPr lang="zh-CN" altLang="en-US" sz="2800" b="1" dirty="0" smtClean="0">
                <a:latin typeface="Times New Roman" pitchFamily="18" charset="0"/>
              </a:rPr>
              <a:t>戊唑醇可湿性粉剂</a:t>
            </a:r>
            <a:r>
              <a:rPr lang="en-US" altLang="zh-CN" sz="2800" b="1" dirty="0" smtClean="0">
                <a:latin typeface="Times New Roman" pitchFamily="18" charset="0"/>
              </a:rPr>
              <a:t>1000</a:t>
            </a:r>
            <a:r>
              <a:rPr lang="zh-CN" altLang="en-US" sz="2800" b="1" dirty="0" smtClean="0">
                <a:latin typeface="Times New Roman" pitchFamily="18" charset="0"/>
              </a:rPr>
              <a:t>倍液、</a:t>
            </a:r>
            <a:r>
              <a:rPr lang="en-US" altLang="zh-CN" sz="2800" b="1" dirty="0" smtClean="0">
                <a:latin typeface="Times New Roman" pitchFamily="18" charset="0"/>
              </a:rPr>
              <a:t>40%</a:t>
            </a:r>
            <a:r>
              <a:rPr lang="zh-CN" altLang="en-US" sz="2800" b="1" dirty="0" smtClean="0">
                <a:latin typeface="Times New Roman" pitchFamily="18" charset="0"/>
              </a:rPr>
              <a:t>腈菌唑可湿性粉剂</a:t>
            </a:r>
            <a:r>
              <a:rPr lang="en-US" altLang="zh-CN" sz="2800" b="1" dirty="0" smtClean="0">
                <a:latin typeface="Times New Roman" pitchFamily="18" charset="0"/>
              </a:rPr>
              <a:t>5000</a:t>
            </a:r>
            <a:r>
              <a:rPr lang="zh-CN" altLang="en-US" sz="2800" b="1" dirty="0" smtClean="0">
                <a:latin typeface="Times New Roman" pitchFamily="18" charset="0"/>
              </a:rPr>
              <a:t>倍液 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3</a:t>
            </a:r>
            <a:r>
              <a:rPr lang="zh-CN" altLang="en-US" sz="2800" b="1" dirty="0" smtClean="0">
                <a:latin typeface="Times New Roman" pitchFamily="18" charset="0"/>
              </a:rPr>
              <a:t>、</a:t>
            </a:r>
            <a:r>
              <a:rPr lang="zh-CN" altLang="en-US" sz="2800" b="1" dirty="0" smtClean="0">
                <a:solidFill>
                  <a:srgbClr val="993366"/>
                </a:solidFill>
                <a:latin typeface="Times New Roman" pitchFamily="18" charset="0"/>
              </a:rPr>
              <a:t>梨树自展叶</a:t>
            </a:r>
            <a:r>
              <a:rPr lang="zh-CN" altLang="en-US" sz="2800" b="1" dirty="0" smtClean="0">
                <a:latin typeface="Times New Roman" pitchFamily="18" charset="0"/>
              </a:rPr>
              <a:t>开始直至展叶后</a:t>
            </a:r>
            <a:r>
              <a:rPr lang="en-US" altLang="zh-CN" sz="2800" b="1" dirty="0" smtClean="0">
                <a:solidFill>
                  <a:srgbClr val="993366"/>
                </a:solidFill>
                <a:latin typeface="Times New Roman" pitchFamily="18" charset="0"/>
              </a:rPr>
              <a:t>25</a:t>
            </a:r>
            <a:r>
              <a:rPr lang="zh-CN" altLang="en-US" sz="2800" b="1" dirty="0" smtClean="0">
                <a:solidFill>
                  <a:srgbClr val="993366"/>
                </a:solidFill>
                <a:latin typeface="Times New Roman" pitchFamily="18" charset="0"/>
              </a:rPr>
              <a:t>天内</a:t>
            </a:r>
            <a:r>
              <a:rPr lang="zh-CN" altLang="en-US" sz="2800" b="1" dirty="0" smtClean="0">
                <a:latin typeface="Times New Roman" pitchFamily="18" charset="0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</a:rPr>
              <a:t>5</a:t>
            </a:r>
            <a:r>
              <a:rPr lang="zh-CN" altLang="en-US" sz="2800" b="1" dirty="0" smtClean="0">
                <a:latin typeface="Times New Roman" pitchFamily="18" charset="0"/>
              </a:rPr>
              <a:t>月初），降雨前喷施</a:t>
            </a:r>
            <a:r>
              <a:rPr lang="en-US" altLang="zh-CN" sz="2800" b="1" dirty="0" smtClean="0">
                <a:latin typeface="Times New Roman" pitchFamily="18" charset="0"/>
              </a:rPr>
              <a:t>80%</a:t>
            </a:r>
            <a:r>
              <a:rPr lang="zh-CN" altLang="en-US" sz="2800" b="1" dirty="0" smtClean="0">
                <a:latin typeface="Times New Roman" pitchFamily="18" charset="0"/>
              </a:rPr>
              <a:t>代森锰锌可湿性粉剂</a:t>
            </a:r>
            <a:r>
              <a:rPr lang="en-US" altLang="zh-CN" sz="2800" b="1" dirty="0" smtClean="0">
                <a:latin typeface="Times New Roman" pitchFamily="18" charset="0"/>
              </a:rPr>
              <a:t>600-800</a:t>
            </a:r>
            <a:r>
              <a:rPr lang="zh-CN" altLang="en-US" sz="2800" b="1" dirty="0" smtClean="0">
                <a:latin typeface="Times New Roman" pitchFamily="18" charset="0"/>
              </a:rPr>
              <a:t>倍液或</a:t>
            </a:r>
            <a:r>
              <a:rPr lang="en-US" altLang="zh-CN" sz="2800" b="1" dirty="0" smtClean="0">
                <a:latin typeface="Times New Roman" pitchFamily="18" charset="0"/>
              </a:rPr>
              <a:t>12.5%</a:t>
            </a:r>
            <a:r>
              <a:rPr lang="zh-CN" altLang="en-US" sz="2800" b="1" dirty="0" smtClean="0">
                <a:latin typeface="Times New Roman" pitchFamily="18" charset="0"/>
              </a:rPr>
              <a:t>烯唑醇可湿性粉剂</a:t>
            </a:r>
            <a:r>
              <a:rPr lang="en-US" altLang="zh-CN" sz="2800" b="1" dirty="0" smtClean="0">
                <a:latin typeface="Times New Roman" pitchFamily="18" charset="0"/>
              </a:rPr>
              <a:t>1500-2000</a:t>
            </a:r>
            <a:r>
              <a:rPr lang="zh-CN" altLang="en-US" sz="2800" b="1" dirty="0" smtClean="0">
                <a:latin typeface="Times New Roman" pitchFamily="18" charset="0"/>
              </a:rPr>
              <a:t>倍液、</a:t>
            </a:r>
            <a:r>
              <a:rPr lang="en-US" altLang="zh-CN" sz="2800" b="1" dirty="0" smtClean="0">
                <a:latin typeface="Times New Roman" pitchFamily="18" charset="0"/>
              </a:rPr>
              <a:t>40%</a:t>
            </a:r>
            <a:r>
              <a:rPr lang="zh-CN" altLang="en-US" sz="2800" b="1" dirty="0" smtClean="0">
                <a:latin typeface="Times New Roman" pitchFamily="18" charset="0"/>
              </a:rPr>
              <a:t>腈菌唑可湿性粉剂</a:t>
            </a:r>
            <a:r>
              <a:rPr lang="en-US" altLang="zh-CN" sz="2800" b="1" dirty="0" smtClean="0">
                <a:latin typeface="Times New Roman" pitchFamily="18" charset="0"/>
              </a:rPr>
              <a:t>8000</a:t>
            </a:r>
            <a:r>
              <a:rPr lang="zh-CN" altLang="en-US" sz="2800" b="1" dirty="0" smtClean="0">
                <a:latin typeface="Times New Roman" pitchFamily="18" charset="0"/>
              </a:rPr>
              <a:t>倍液，可兼治黑星病。雨后，冬孢子角胶化时喷布</a:t>
            </a:r>
            <a:r>
              <a:rPr lang="en-US" altLang="zh-CN" sz="2800" b="1" dirty="0" smtClean="0">
                <a:latin typeface="Times New Roman" pitchFamily="18" charset="0"/>
              </a:rPr>
              <a:t>5%</a:t>
            </a:r>
            <a:r>
              <a:rPr lang="zh-CN" altLang="en-US" sz="2800" b="1" dirty="0" smtClean="0">
                <a:latin typeface="Times New Roman" pitchFamily="18" charset="0"/>
              </a:rPr>
              <a:t>三唑酮可湿性粉剂</a:t>
            </a:r>
            <a:r>
              <a:rPr lang="en-US" altLang="zh-CN" sz="2800" b="1" dirty="0" smtClean="0">
                <a:latin typeface="Times New Roman" pitchFamily="18" charset="0"/>
              </a:rPr>
              <a:t>800-1000</a:t>
            </a:r>
            <a:r>
              <a:rPr lang="zh-CN" altLang="en-US" sz="2800" b="1" dirty="0" smtClean="0">
                <a:latin typeface="Times New Roman" pitchFamily="18" charset="0"/>
              </a:rPr>
              <a:t>倍液，连续喷施</a:t>
            </a:r>
            <a:r>
              <a:rPr lang="en-US" altLang="zh-CN" sz="2800" b="1" dirty="0" smtClean="0">
                <a:latin typeface="Times New Roman" pitchFamily="18" charset="0"/>
              </a:rPr>
              <a:t>3-4</a:t>
            </a:r>
            <a:r>
              <a:rPr lang="zh-CN" altLang="en-US" sz="2800" b="1" dirty="0" smtClean="0">
                <a:latin typeface="Times New Roman" pitchFamily="18" charset="0"/>
              </a:rPr>
              <a:t>次，直至冬孢子彻底胶化，可兼治白粉病。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梨白粉病</a:t>
            </a:r>
          </a:p>
        </p:txBody>
      </p:sp>
      <p:pic>
        <p:nvPicPr>
          <p:cNvPr id="31751" name="Picture 7" descr="南果梨白粉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1557338"/>
            <a:ext cx="26876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图片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07950" y="1557338"/>
            <a:ext cx="2987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图片1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3132138" y="1557338"/>
            <a:ext cx="2841625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图片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email">
            <a:lum contrast="12000"/>
          </a:blip>
          <a:srcRect/>
          <a:stretch>
            <a:fillRect/>
          </a:stretch>
        </p:blipFill>
        <p:spPr>
          <a:xfrm>
            <a:off x="1835150" y="3860800"/>
            <a:ext cx="4968875" cy="2887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394075" cy="1316038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梨白粉病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95288" y="1700213"/>
            <a:ext cx="82089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</a:rPr>
              <a:t>主要危害叶片</a:t>
            </a:r>
            <a:r>
              <a:rPr lang="zh-CN" altLang="en-US" sz="3000" dirty="0"/>
              <a:t>。</a:t>
            </a:r>
            <a:r>
              <a:rPr lang="zh-CN" altLang="en-US" sz="3000" b="1" dirty="0"/>
              <a:t>梨白粉病有两种：一种是梨绿针壳菌引起，主要危害叶片、新梢。初发病时在叶背面产生圆形的白色霉点，然后发展成霉斑，严重时整个叶片呈白色霉层形成外生菌丝体，在叶片上表现黄绿色至黄色不规则的病斑，叶片卷缩，直至落叶。后期叶片上可见到黄褐色或黑色的小颗粒，这就是病原菌的闭囊壳。另一种是叉丝单囊壳菌引起的，使叶片正反两面产生白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梨白粉病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2804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b="1" dirty="0" smtClean="0"/>
              <a:t>病原</a:t>
            </a:r>
            <a:r>
              <a:rPr lang="zh-CN" altLang="en-US" dirty="0" smtClean="0"/>
              <a:t>：子囊菌亚门梨球针壳属，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dirty="0" smtClean="0"/>
              <a:t>               </a:t>
            </a:r>
            <a:r>
              <a:rPr lang="en-US" altLang="zh-CN" i="1" dirty="0" err="1" smtClean="0">
                <a:latin typeface="Times New Roman" pitchFamily="18" charset="0"/>
              </a:rPr>
              <a:t>Phyllactinia</a:t>
            </a:r>
            <a:r>
              <a:rPr lang="en-US" altLang="zh-CN" i="1" dirty="0" smtClean="0">
                <a:latin typeface="Times New Roman" pitchFamily="18" charset="0"/>
              </a:rPr>
              <a:t> </a:t>
            </a:r>
            <a:r>
              <a:rPr lang="en-US" altLang="zh-CN" i="1" dirty="0" err="1" smtClean="0">
                <a:latin typeface="Times New Roman" pitchFamily="18" charset="0"/>
              </a:rPr>
              <a:t>pyri</a:t>
            </a:r>
            <a:endParaRPr lang="en-US" altLang="zh-CN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CN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b="1" dirty="0" smtClean="0">
                <a:latin typeface="Times New Roman" pitchFamily="18" charset="0"/>
              </a:rPr>
              <a:t>7</a:t>
            </a:r>
            <a:r>
              <a:rPr lang="zh-CN" altLang="en-US" b="1" dirty="0" smtClean="0">
                <a:latin typeface="Times New Roman" pitchFamily="18" charset="0"/>
              </a:rPr>
              <a:t>月份开始侵染发病，</a:t>
            </a:r>
            <a:r>
              <a:rPr lang="en-US" altLang="zh-CN" b="1" dirty="0" smtClean="0">
                <a:latin typeface="Times New Roman" pitchFamily="18" charset="0"/>
              </a:rPr>
              <a:t>8</a:t>
            </a:r>
            <a:r>
              <a:rPr lang="zh-CN" altLang="en-US" b="1" dirty="0" smtClean="0">
                <a:latin typeface="Times New Roman" pitchFamily="18" charset="0"/>
              </a:rPr>
              <a:t>月份出现病叶，</a:t>
            </a:r>
            <a:r>
              <a:rPr lang="en-US" altLang="zh-CN" b="1" dirty="0" smtClean="0">
                <a:latin typeface="Times New Roman" pitchFamily="18" charset="0"/>
              </a:rPr>
              <a:t>8</a:t>
            </a:r>
            <a:r>
              <a:rPr lang="zh-CN" altLang="en-US" b="1" dirty="0" smtClean="0">
                <a:latin typeface="Times New Roman" pitchFamily="18" charset="0"/>
              </a:rPr>
              <a:t>月中下旬到</a:t>
            </a:r>
            <a:r>
              <a:rPr lang="en-US" altLang="zh-CN" b="1" dirty="0" smtClean="0">
                <a:latin typeface="Times New Roman" pitchFamily="18" charset="0"/>
              </a:rPr>
              <a:t>9</a:t>
            </a:r>
            <a:r>
              <a:rPr lang="zh-CN" altLang="en-US" b="1" dirty="0" smtClean="0">
                <a:latin typeface="Times New Roman" pitchFamily="18" charset="0"/>
              </a:rPr>
              <a:t>月底是发病盛期，直到落叶。</a:t>
            </a:r>
            <a:r>
              <a:rPr lang="zh-CN" altLang="en-US" b="1" dirty="0" smtClean="0"/>
              <a:t>因为白粉病发病较晚，发病的高峰时期一般在采收或采收以后，所以不受重视，造成病情逐年加重。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79388" y="3284538"/>
            <a:ext cx="8569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梨白粉病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/>
              <a:t>1</a:t>
            </a:r>
            <a:r>
              <a:rPr lang="zh-CN" altLang="en-US" b="1" dirty="0" smtClean="0"/>
              <a:t>、</a:t>
            </a:r>
            <a:r>
              <a:rPr lang="zh-CN" altLang="en-US" b="1" dirty="0" smtClean="0">
                <a:solidFill>
                  <a:srgbClr val="A50021"/>
                </a:solidFill>
              </a:rPr>
              <a:t>清扫果园</a:t>
            </a:r>
            <a:r>
              <a:rPr lang="zh-CN" altLang="en-US" b="1" dirty="0" smtClean="0"/>
              <a:t>。将残枝落叶集中烧毁或深埋，减少消灭病原菌。</a:t>
            </a:r>
          </a:p>
          <a:p>
            <a:pPr eaLnBrk="1" hangingPunct="1"/>
            <a:r>
              <a:rPr lang="en-US" altLang="zh-CN" b="1" dirty="0" smtClean="0"/>
              <a:t>2</a:t>
            </a:r>
            <a:r>
              <a:rPr lang="zh-CN" altLang="en-US" b="1" dirty="0" smtClean="0"/>
              <a:t>、</a:t>
            </a:r>
            <a:r>
              <a:rPr lang="zh-CN" altLang="en-US" b="1" dirty="0" smtClean="0">
                <a:solidFill>
                  <a:srgbClr val="A50021"/>
                </a:solidFill>
              </a:rPr>
              <a:t>加强栽培管理。</a:t>
            </a:r>
            <a:r>
              <a:rPr lang="zh-CN" altLang="en-US" b="1" dirty="0" smtClean="0"/>
              <a:t>在防治南果梨树白粉病的工作中，加强栽培管理，增施有机肥，防止过量施用氮肥，在整形修剪时，注意改善树体风光条件。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梨白粉病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89094" name="Picture 6" descr="IMG_20131101_1102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790700"/>
            <a:ext cx="87852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 descr="梨白粉病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628775"/>
            <a:ext cx="6697663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梨白粉病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291512" cy="4327525"/>
          </a:xfrm>
        </p:spPr>
        <p:txBody>
          <a:bodyPr/>
          <a:lstStyle/>
          <a:p>
            <a:pPr eaLnBrk="1" hangingPunct="1"/>
            <a:r>
              <a:rPr lang="en-US" altLang="zh-CN" sz="3000" b="1" dirty="0" smtClean="0">
                <a:latin typeface="Times New Roman" pitchFamily="18" charset="0"/>
              </a:rPr>
              <a:t>3</a:t>
            </a:r>
            <a:r>
              <a:rPr lang="zh-CN" altLang="en-US" sz="3000" b="1" dirty="0" smtClean="0">
                <a:latin typeface="Times New Roman" pitchFamily="18" charset="0"/>
              </a:rPr>
              <a:t>、</a:t>
            </a:r>
            <a:r>
              <a:rPr lang="zh-CN" altLang="en-US" sz="3000" b="1" dirty="0" smtClean="0">
                <a:solidFill>
                  <a:srgbClr val="A50021"/>
                </a:solidFill>
                <a:latin typeface="Times New Roman" pitchFamily="18" charset="0"/>
              </a:rPr>
              <a:t>药剂防治</a:t>
            </a:r>
          </a:p>
          <a:p>
            <a:pPr eaLnBrk="1" hangingPunct="1"/>
            <a:r>
              <a:rPr lang="zh-CN" altLang="en-US" sz="3000" b="1" dirty="0" smtClean="0">
                <a:latin typeface="Times New Roman" pitchFamily="18" charset="0"/>
              </a:rPr>
              <a:t>（</a:t>
            </a:r>
            <a:r>
              <a:rPr lang="en-US" altLang="zh-CN" sz="3000" b="1" dirty="0" smtClean="0">
                <a:latin typeface="Times New Roman" pitchFamily="18" charset="0"/>
              </a:rPr>
              <a:t>1</a:t>
            </a:r>
            <a:r>
              <a:rPr lang="zh-CN" altLang="en-US" sz="3000" b="1" dirty="0" smtClean="0">
                <a:latin typeface="Times New Roman" pitchFamily="18" charset="0"/>
              </a:rPr>
              <a:t>）在南果梨树发芽前，喷洒</a:t>
            </a:r>
            <a:r>
              <a:rPr lang="en-US" altLang="zh-CN" sz="3000" b="1" dirty="0" smtClean="0">
                <a:latin typeface="Times New Roman" pitchFamily="18" charset="0"/>
              </a:rPr>
              <a:t>3°</a:t>
            </a:r>
            <a:r>
              <a:rPr lang="zh-CN" altLang="en-US" sz="3000" b="1" dirty="0" smtClean="0">
                <a:latin typeface="Times New Roman" pitchFamily="18" charset="0"/>
              </a:rPr>
              <a:t>～</a:t>
            </a:r>
            <a:r>
              <a:rPr lang="en-US" altLang="zh-CN" sz="3000" b="1" dirty="0" smtClean="0">
                <a:latin typeface="Times New Roman" pitchFamily="18" charset="0"/>
              </a:rPr>
              <a:t>5°Be</a:t>
            </a:r>
            <a:r>
              <a:rPr lang="zh-CN" altLang="en-US" sz="3000" b="1" dirty="0" smtClean="0">
                <a:latin typeface="Times New Roman" pitchFamily="18" charset="0"/>
              </a:rPr>
              <a:t>的石硫合剂，打药时选在无风天气最好，喷药要细致周到，树下地面也要喷一下，这样可消灭树上下的越冬病原菌。</a:t>
            </a:r>
          </a:p>
          <a:p>
            <a:pPr eaLnBrk="1" hangingPunct="1"/>
            <a:r>
              <a:rPr lang="zh-CN" altLang="en-US" sz="3000" b="1" dirty="0" smtClean="0">
                <a:latin typeface="Times New Roman" pitchFamily="18" charset="0"/>
              </a:rPr>
              <a:t>（</a:t>
            </a:r>
            <a:r>
              <a:rPr lang="en-US" altLang="zh-CN" sz="3000" b="1" dirty="0" smtClean="0">
                <a:latin typeface="Times New Roman" pitchFamily="18" charset="0"/>
              </a:rPr>
              <a:t>2</a:t>
            </a:r>
            <a:r>
              <a:rPr lang="zh-CN" altLang="en-US" sz="3000" b="1" dirty="0" smtClean="0">
                <a:latin typeface="Times New Roman" pitchFamily="18" charset="0"/>
              </a:rPr>
              <a:t>）在生长季，上年发病较重果园，在</a:t>
            </a:r>
            <a:r>
              <a:rPr lang="en-US" altLang="zh-CN" sz="3000" b="1" dirty="0" smtClean="0">
                <a:latin typeface="Times New Roman" pitchFamily="18" charset="0"/>
              </a:rPr>
              <a:t>7</a:t>
            </a:r>
            <a:r>
              <a:rPr lang="zh-CN" altLang="en-US" sz="3000" b="1" dirty="0" smtClean="0">
                <a:latin typeface="Times New Roman" pitchFamily="18" charset="0"/>
              </a:rPr>
              <a:t>月上中旬开始喷</a:t>
            </a:r>
            <a:r>
              <a:rPr lang="en-US" altLang="zh-CN" sz="3000" b="1" dirty="0" smtClean="0">
                <a:latin typeface="Times New Roman" pitchFamily="18" charset="0"/>
              </a:rPr>
              <a:t>1</a:t>
            </a:r>
            <a:r>
              <a:rPr lang="zh-CN" altLang="en-US" sz="3000" b="1" dirty="0" smtClean="0">
                <a:latin typeface="Times New Roman" pitchFamily="18" charset="0"/>
              </a:rPr>
              <a:t>～</a:t>
            </a:r>
            <a:r>
              <a:rPr lang="en-US" altLang="zh-CN" sz="3000" b="1" dirty="0" smtClean="0">
                <a:latin typeface="Times New Roman" pitchFamily="18" charset="0"/>
              </a:rPr>
              <a:t>2</a:t>
            </a:r>
            <a:r>
              <a:rPr lang="zh-CN" altLang="en-US" sz="3000" b="1" dirty="0" smtClean="0">
                <a:latin typeface="Times New Roman" pitchFamily="18" charset="0"/>
              </a:rPr>
              <a:t>次杀菌剂：</a:t>
            </a:r>
            <a:r>
              <a:rPr lang="en-US" altLang="zh-CN" sz="3000" b="1" dirty="0" smtClean="0">
                <a:latin typeface="Times New Roman" pitchFamily="18" charset="0"/>
              </a:rPr>
              <a:t>15%</a:t>
            </a:r>
            <a:r>
              <a:rPr lang="zh-CN" altLang="en-US" sz="3000" b="1" dirty="0" smtClean="0">
                <a:latin typeface="Times New Roman" pitchFamily="18" charset="0"/>
              </a:rPr>
              <a:t>～</a:t>
            </a:r>
            <a:r>
              <a:rPr lang="en-US" altLang="zh-CN" sz="3000" b="1" dirty="0" smtClean="0">
                <a:latin typeface="Times New Roman" pitchFamily="18" charset="0"/>
              </a:rPr>
              <a:t>25%</a:t>
            </a:r>
            <a:r>
              <a:rPr lang="zh-CN" altLang="en-US" sz="3000" b="1" dirty="0" smtClean="0">
                <a:latin typeface="Times New Roman" pitchFamily="18" charset="0"/>
              </a:rPr>
              <a:t>的三唑酮（粉锈宁）</a:t>
            </a:r>
            <a:r>
              <a:rPr lang="en-US" altLang="zh-CN" sz="3000" b="1" dirty="0" smtClean="0">
                <a:latin typeface="Times New Roman" pitchFamily="18" charset="0"/>
              </a:rPr>
              <a:t>1500</a:t>
            </a:r>
            <a:r>
              <a:rPr lang="zh-CN" altLang="en-US" sz="3000" b="1" dirty="0" smtClean="0">
                <a:latin typeface="Times New Roman" pitchFamily="18" charset="0"/>
              </a:rPr>
              <a:t>～</a:t>
            </a:r>
            <a:r>
              <a:rPr lang="en-US" altLang="zh-CN" sz="3000" b="1" dirty="0" smtClean="0">
                <a:latin typeface="Times New Roman" pitchFamily="18" charset="0"/>
              </a:rPr>
              <a:t>2000</a:t>
            </a:r>
            <a:r>
              <a:rPr lang="zh-CN" altLang="en-US" sz="3000" b="1" dirty="0" smtClean="0">
                <a:latin typeface="Times New Roman" pitchFamily="18" charset="0"/>
              </a:rPr>
              <a:t>倍液、</a:t>
            </a:r>
            <a:r>
              <a:rPr lang="en-US" altLang="zh-CN" sz="3000" b="1" dirty="0" smtClean="0">
                <a:latin typeface="Times New Roman" pitchFamily="18" charset="0"/>
              </a:rPr>
              <a:t>50%</a:t>
            </a:r>
            <a:r>
              <a:rPr lang="zh-CN" altLang="en-US" sz="3000" b="1" dirty="0" smtClean="0">
                <a:latin typeface="Times New Roman" pitchFamily="18" charset="0"/>
              </a:rPr>
              <a:t>的硫悬浮剂</a:t>
            </a:r>
            <a:r>
              <a:rPr lang="en-US" altLang="zh-CN" sz="3000" b="1" dirty="0" smtClean="0">
                <a:latin typeface="Times New Roman" pitchFamily="18" charset="0"/>
              </a:rPr>
              <a:t>200</a:t>
            </a:r>
            <a:r>
              <a:rPr lang="zh-CN" altLang="en-US" sz="3000" b="1" dirty="0" smtClean="0">
                <a:latin typeface="Times New Roman" pitchFamily="18" charset="0"/>
              </a:rPr>
              <a:t>倍液、</a:t>
            </a:r>
            <a:r>
              <a:rPr lang="en-US" altLang="zh-CN" sz="3000" b="1" dirty="0" smtClean="0">
                <a:latin typeface="Times New Roman" pitchFamily="18" charset="0"/>
              </a:rPr>
              <a:t>70%</a:t>
            </a:r>
            <a:r>
              <a:rPr lang="zh-CN" altLang="en-US" sz="3000" b="1" dirty="0" smtClean="0">
                <a:latin typeface="Times New Roman" pitchFamily="18" charset="0"/>
              </a:rPr>
              <a:t>的甲基托布津</a:t>
            </a:r>
            <a:r>
              <a:rPr lang="en-US" altLang="zh-CN" sz="3000" b="1" dirty="0" smtClean="0">
                <a:latin typeface="Times New Roman" pitchFamily="18" charset="0"/>
              </a:rPr>
              <a:t>800</a:t>
            </a:r>
            <a:r>
              <a:rPr lang="zh-CN" altLang="en-US" sz="3000" b="1" dirty="0" smtClean="0">
                <a:latin typeface="Times New Roman" pitchFamily="18" charset="0"/>
              </a:rPr>
              <a:t>～</a:t>
            </a:r>
            <a:r>
              <a:rPr lang="en-US" altLang="zh-CN" sz="3000" b="1" dirty="0" smtClean="0">
                <a:latin typeface="Times New Roman" pitchFamily="18" charset="0"/>
              </a:rPr>
              <a:t>1000</a:t>
            </a:r>
            <a:r>
              <a:rPr lang="zh-CN" altLang="en-US" sz="3000" b="1" dirty="0" smtClean="0">
                <a:latin typeface="Times New Roman" pitchFamily="18" charset="0"/>
              </a:rPr>
              <a:t>倍液。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6116" y="0"/>
            <a:ext cx="2124060" cy="1614478"/>
          </a:xfrm>
        </p:spPr>
        <p:txBody>
          <a:bodyPr>
            <a:noAutofit/>
          </a:bodyPr>
          <a:lstStyle/>
          <a:p>
            <a:r>
              <a:rPr lang="zh-CN" altLang="en-US" sz="19000" b="1" dirty="0" smtClean="0">
                <a:solidFill>
                  <a:srgbClr val="FF0000"/>
                </a:solidFill>
              </a:rPr>
              <a:t>？</a:t>
            </a:r>
            <a:endParaRPr lang="zh-CN" altLang="en-US" sz="190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2071678"/>
            <a:ext cx="8686800" cy="45259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1</a:t>
            </a:r>
            <a:r>
              <a:rPr lang="zh-CN" altLang="en-US" b="1" dirty="0" smtClean="0">
                <a:solidFill>
                  <a:srgbClr val="0070C0"/>
                </a:solidFill>
              </a:rPr>
              <a:t>、南果梨锈病为什么在城郊和墓地附近发生比较严重？应当如何防治？如果你家果园锈病发生严重，果农是否可以依托相关条款维护自己的权益？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2</a:t>
            </a:r>
            <a:r>
              <a:rPr lang="zh-CN" altLang="en-US" b="1" dirty="0" smtClean="0">
                <a:solidFill>
                  <a:srgbClr val="C00000"/>
                </a:solidFill>
              </a:rPr>
              <a:t>、南果梨黑星病的防治关键时期？应该如何进行综合防治？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928926" y="214290"/>
            <a:ext cx="3529013" cy="1366838"/>
          </a:xfrm>
        </p:spPr>
        <p:txBody>
          <a:bodyPr/>
          <a:lstStyle/>
          <a:p>
            <a:pPr eaLnBrk="1" hangingPunct="1"/>
            <a:r>
              <a:rPr lang="zh-CN" altLang="en-US" sz="6000" b="1" dirty="0" smtClean="0">
                <a:solidFill>
                  <a:srgbClr val="000066"/>
                </a:solidFill>
              </a:rPr>
              <a:t>梨黑星病</a:t>
            </a:r>
          </a:p>
        </p:txBody>
      </p:sp>
      <p:pic>
        <p:nvPicPr>
          <p:cNvPr id="2054" name="Picture 6" descr="重新曝光 重新曝光 重新曝光 IMG_20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643050"/>
            <a:ext cx="78241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mtClean="0"/>
              <a:t>春季成虫，幼虫集中于新梢、叶柄部危害，夏、秋季多在叶面吸食危害。受害的叶片发生褐色枯斑，叶脉扭曲，叶面皱缩，出现枯干，严重时全叶变为褐色，导致早期落叶。若虫在叶片上分泌大量蜜汁粘液，诱致煤污病，常将相邻叶片粘合在一起或贴在果面上，影响果实和叶片发育和光合作用，枝条不能充分成熟，容易受冻害。 若虫则隐栖其中为害，若同时发生梨二叉蚜，此种现象更加明显。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Picture 12" descr="梨木虱1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0" y="2349500"/>
            <a:ext cx="41259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AutoShape 14"/>
          <p:cNvSpPr>
            <a:spLocks noChangeArrowheads="1"/>
          </p:cNvSpPr>
          <p:nvPr/>
        </p:nvSpPr>
        <p:spPr bwMode="auto">
          <a:xfrm rot="9000000">
            <a:off x="1476375" y="2997200"/>
            <a:ext cx="98425" cy="865188"/>
          </a:xfrm>
          <a:prstGeom prst="upArrow">
            <a:avLst>
              <a:gd name="adj1" fmla="val 50000"/>
              <a:gd name="adj2" fmla="val 219758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pic>
        <p:nvPicPr>
          <p:cNvPr id="42001" name="Picture 17" descr="1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4462463" y="2300288"/>
            <a:ext cx="4681537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18" descr="梨木虱成虫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0"/>
            <a:ext cx="46799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3449638" cy="1143000"/>
          </a:xfrm>
        </p:spPr>
        <p:txBody>
          <a:bodyPr/>
          <a:lstStyle/>
          <a:p>
            <a:pPr eaLnBrk="1" hangingPunct="1"/>
            <a:r>
              <a:rPr lang="zh-CN" altLang="en-US" sz="6000" smtClean="0">
                <a:solidFill>
                  <a:srgbClr val="000066"/>
                </a:solidFill>
              </a:rPr>
              <a:t>梨木虱</a:t>
            </a:r>
          </a:p>
        </p:txBody>
      </p:sp>
      <p:pic>
        <p:nvPicPr>
          <p:cNvPr id="43013" name="Picture 5" descr="梨木虱若虫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33600"/>
            <a:ext cx="4321175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梨木虱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lum bright="6000"/>
          </a:blip>
          <a:srcRect/>
          <a:stretch>
            <a:fillRect/>
          </a:stretch>
        </p:blipFill>
        <p:spPr>
          <a:xfrm>
            <a:off x="4284663" y="3600450"/>
            <a:ext cx="4679950" cy="3257550"/>
          </a:xfrm>
          <a:noFill/>
        </p:spPr>
      </p:pic>
      <p:pic>
        <p:nvPicPr>
          <p:cNvPr id="43017" name="Picture 9" descr="梨木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0"/>
            <a:ext cx="446405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3810000" cy="1154113"/>
          </a:xfrm>
        </p:spPr>
        <p:txBody>
          <a:bodyPr/>
          <a:lstStyle/>
          <a:p>
            <a:pPr eaLnBrk="1" hangingPunct="1"/>
            <a:r>
              <a:rPr lang="zh-CN" altLang="en-US" sz="6000" smtClean="0">
                <a:solidFill>
                  <a:srgbClr val="000066"/>
                </a:solidFill>
              </a:rPr>
              <a:t>梨木虱</a:t>
            </a:r>
          </a:p>
        </p:txBody>
      </p:sp>
      <p:pic>
        <p:nvPicPr>
          <p:cNvPr id="92164" name="Picture 4" descr="梨木虱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25" y="2636838"/>
            <a:ext cx="4859338" cy="4183062"/>
          </a:xfrm>
          <a:noFill/>
        </p:spPr>
      </p:pic>
      <p:pic>
        <p:nvPicPr>
          <p:cNvPr id="92166" name="Picture 6" descr="梨木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60350"/>
            <a:ext cx="50038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smtClean="0">
                <a:solidFill>
                  <a:srgbClr val="000066"/>
                </a:solidFill>
              </a:rPr>
              <a:t>梨木虱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567130"/>
          </a:xfrm>
        </p:spPr>
        <p:txBody>
          <a:bodyPr/>
          <a:lstStyle/>
          <a:p>
            <a:pPr eaLnBrk="1" hangingPunct="1"/>
            <a:r>
              <a:rPr lang="zh-CN" altLang="en-US" sz="3600" b="1" dirty="0" smtClean="0">
                <a:latin typeface="Times New Roman" pitchFamily="18" charset="0"/>
              </a:rPr>
              <a:t>以冬型成虫在落叶、杂草、土石缝隙及树皮缝内越冬。</a:t>
            </a:r>
            <a:endParaRPr lang="en-US" altLang="zh-CN" sz="3600" b="1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zh-CN" altLang="en-US" sz="3600" b="1" dirty="0" smtClean="0">
              <a:latin typeface="Times New Roman" pitchFamily="18" charset="0"/>
            </a:endParaRPr>
          </a:p>
          <a:p>
            <a:pPr eaLnBrk="1" hangingPunct="1"/>
            <a:r>
              <a:rPr lang="zh-CN" altLang="en-US" sz="3600" b="1" dirty="0" smtClean="0">
                <a:latin typeface="Times New Roman" pitchFamily="18" charset="0"/>
              </a:rPr>
              <a:t>越冬代成虫</a:t>
            </a:r>
            <a:r>
              <a:rPr lang="en-US" altLang="zh-CN" sz="3600" b="1" dirty="0" smtClean="0">
                <a:latin typeface="Times New Roman" pitchFamily="18" charset="0"/>
              </a:rPr>
              <a:t>4</a:t>
            </a:r>
            <a:r>
              <a:rPr lang="zh-CN" altLang="en-US" sz="3600" b="1" dirty="0" smtClean="0">
                <a:latin typeface="Times New Roman" pitchFamily="18" charset="0"/>
              </a:rPr>
              <a:t>月上中旬出蛰，</a:t>
            </a:r>
            <a:r>
              <a:rPr lang="en-US" altLang="zh-CN" sz="3600" b="1" dirty="0" smtClean="0">
                <a:latin typeface="Times New Roman" pitchFamily="18" charset="0"/>
              </a:rPr>
              <a:t>4—5</a:t>
            </a:r>
            <a:r>
              <a:rPr lang="zh-CN" altLang="en-US" sz="3600" b="1" dirty="0" smtClean="0">
                <a:latin typeface="Times New Roman" pitchFamily="18" charset="0"/>
              </a:rPr>
              <a:t>月发生第一代若虫为害，多集中于新稍、叶柄。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3594100" cy="1143000"/>
          </a:xfrm>
        </p:spPr>
        <p:txBody>
          <a:bodyPr/>
          <a:lstStyle/>
          <a:p>
            <a:pPr eaLnBrk="1" hangingPunct="1"/>
            <a:r>
              <a:rPr lang="zh-CN" altLang="en-US" sz="6000" smtClean="0">
                <a:solidFill>
                  <a:srgbClr val="000066"/>
                </a:solidFill>
              </a:rPr>
              <a:t>梨木虱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20938"/>
            <a:ext cx="8462992" cy="372427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latin typeface="Times New Roman" pitchFamily="18" charset="0"/>
              </a:rPr>
              <a:t>1、人工防治：刮树皮，清扫果园，将残枝落叶、杂草集中烧毁或深埋，降低虫口密度。</a:t>
            </a:r>
            <a:endParaRPr lang="en-US" altLang="zh-CN" sz="3200" b="1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zh-CN" altLang="en-US" sz="3200" b="1" dirty="0" smtClean="0">
              <a:latin typeface="Times New Roman" pitchFamily="18" charset="0"/>
            </a:endParaRPr>
          </a:p>
          <a:p>
            <a:pPr eaLnBrk="1" hangingPunct="1"/>
            <a:r>
              <a:rPr lang="zh-CN" altLang="en-US" sz="3200" b="1" dirty="0" smtClean="0">
                <a:latin typeface="Times New Roman" pitchFamily="18" charset="0"/>
              </a:rPr>
              <a:t>2、保护天敌：该虫天敌有花蝽、异色瓢虫、草蛉、肉食性螨类、寄生蜂类等。以寄生蜂控制作用最大，应避免在天敌发生盛期施用广谱性杀虫剂。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smtClean="0">
                <a:solidFill>
                  <a:srgbClr val="000066"/>
                </a:solidFill>
              </a:rPr>
              <a:t>梨木虱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90538"/>
          </a:xfrm>
        </p:spPr>
        <p:txBody>
          <a:bodyPr/>
          <a:lstStyle/>
          <a:p>
            <a:pPr eaLnBrk="1" hangingPunct="1"/>
            <a:r>
              <a:rPr lang="en-US" altLang="zh-CN" sz="2600" b="1" dirty="0" smtClean="0">
                <a:latin typeface="Times New Roman" pitchFamily="18" charset="0"/>
              </a:rPr>
              <a:t>3</a:t>
            </a:r>
            <a:r>
              <a:rPr lang="zh-CN" altLang="en-US" sz="2600" b="1" dirty="0" smtClean="0">
                <a:latin typeface="Times New Roman" pitchFamily="18" charset="0"/>
              </a:rPr>
              <a:t>、物理防治：黄板、蓝板</a:t>
            </a:r>
          </a:p>
        </p:txBody>
      </p:sp>
      <p:pic>
        <p:nvPicPr>
          <p:cNvPr id="78852" name="Picture 4" descr="IMG_329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2852738"/>
            <a:ext cx="69850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smtClean="0">
                <a:solidFill>
                  <a:srgbClr val="000066"/>
                </a:solidFill>
              </a:rPr>
              <a:t>梨木虱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62200"/>
            <a:ext cx="8208962" cy="4352948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4</a:t>
            </a:r>
            <a:r>
              <a:rPr lang="zh-CN" altLang="en-US" b="1" dirty="0" smtClean="0">
                <a:latin typeface="Times New Roman" pitchFamily="18" charset="0"/>
              </a:rPr>
              <a:t>、药剂防治：掌握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</a:rPr>
              <a:t>越冬幼虫出蛰盛期</a:t>
            </a:r>
            <a:r>
              <a:rPr lang="zh-CN" altLang="en-US" b="1" dirty="0" smtClean="0">
                <a:latin typeface="Times New Roman" pitchFamily="18" charset="0"/>
              </a:rPr>
              <a:t>，集中消灭暴露的越冬成虫及部分卵。</a:t>
            </a:r>
          </a:p>
          <a:p>
            <a:pPr eaLnBrk="1" hangingPunct="1"/>
            <a:r>
              <a:rPr lang="zh-CN" altLang="en-US" b="1" dirty="0" smtClean="0">
                <a:latin typeface="Times New Roman" pitchFamily="18" charset="0"/>
              </a:rPr>
              <a:t>在梨花芽拔白期用2.5%的溴氰菊酯乳油3000倍液。</a:t>
            </a:r>
          </a:p>
          <a:p>
            <a:pPr eaLnBrk="1" hangingPunct="1"/>
            <a:r>
              <a:rPr lang="zh-CN" altLang="en-US" b="1" dirty="0" smtClean="0">
                <a:latin typeface="Times New Roman" pitchFamily="18" charset="0"/>
              </a:rPr>
              <a:t>在第一代若虫发生比较整齐时，喷药防治也有较好的效果，用五氯酚钠200～300倍液，4.5%高效氯氰菊酯乳油2000～3000倍液，10%吡虫啉2000～3000倍液，3%啶虫脒（莫比朗）1500～2000倍液，2.5%高效氟氯氰菊酯乳油2000～3000倍液。</a:t>
            </a:r>
          </a:p>
        </p:txBody>
      </p:sp>
      <p:pic>
        <p:nvPicPr>
          <p:cNvPr id="48133" name="Picture 5" descr="C:\Users\Administrator\Desktop\mmexport1494314607987_副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0"/>
            <a:ext cx="382428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smtClean="0">
                <a:solidFill>
                  <a:srgbClr val="000066"/>
                </a:solidFill>
              </a:rPr>
              <a:t>梨桃小食心虫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981950" cy="1498600"/>
          </a:xfrm>
        </p:spPr>
        <p:txBody>
          <a:bodyPr/>
          <a:lstStyle/>
          <a:p>
            <a:pPr eaLnBrk="1" hangingPunct="1"/>
            <a:r>
              <a:rPr lang="zh-CN" altLang="en-US" b="1" dirty="0" smtClean="0"/>
              <a:t>简称“</a:t>
            </a:r>
            <a:r>
              <a:rPr lang="zh-CN" altLang="en-US" b="1" dirty="0" smtClean="0">
                <a:solidFill>
                  <a:srgbClr val="A50021"/>
                </a:solidFill>
              </a:rPr>
              <a:t>桃小</a:t>
            </a:r>
            <a:r>
              <a:rPr lang="zh-CN" altLang="en-US" b="1" dirty="0" smtClean="0"/>
              <a:t>”，又名桃蛀果蛾，俗称“钻心虫”，主要危害苹果、梨、海棠、山楂、桃、李、杏、枣等果实。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b="1" dirty="0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827088" y="4076700"/>
            <a:ext cx="7993062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zh-CN" sz="2800" dirty="0">
                <a:latin typeface="Arial" charset="0"/>
              </a:rPr>
              <a:t>   </a:t>
            </a:r>
            <a:r>
              <a:rPr lang="zh-CN" altLang="en-US" sz="2800" dirty="0">
                <a:latin typeface="Arial" charset="0"/>
              </a:rPr>
              <a:t>小幼虫从果面蛀入果，小孔愈合成一个小圆点，入果孔周围凹陷，呈青丁状，虫道纵横弯曲，虫粪呈糖馅状，脱果孔较大，长呈黑色腐烂状，早期危害果凸凹不平，后期危害的多不变形，被害果发黄早落。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zh-CN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smtClean="0">
                <a:solidFill>
                  <a:srgbClr val="000066"/>
                </a:solidFill>
              </a:rPr>
              <a:t>梨桃小食心虫</a:t>
            </a:r>
          </a:p>
        </p:txBody>
      </p:sp>
      <p:pic>
        <p:nvPicPr>
          <p:cNvPr id="47110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276475"/>
            <a:ext cx="27146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桃小成虫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205038"/>
            <a:ext cx="30511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 descr="桃小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989138"/>
            <a:ext cx="32051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1" descr="图片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115888"/>
            <a:ext cx="1884363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421062" cy="1485900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060575"/>
            <a:ext cx="8856663" cy="3960813"/>
          </a:xfrm>
        </p:spPr>
        <p:txBody>
          <a:bodyPr/>
          <a:lstStyle/>
          <a:p>
            <a:pPr eaLnBrk="1" hangingPunct="1"/>
            <a:r>
              <a:rPr lang="en-US" altLang="zh-CN" sz="3100" dirty="0" smtClean="0"/>
              <a:t>      </a:t>
            </a:r>
            <a:r>
              <a:rPr lang="zh-CN" altLang="en-US" sz="3100" b="1" dirty="0" smtClean="0"/>
              <a:t>又叫疮痂病，俗称黑霉病、雾病、荞麦皮，是南北梨区发生普遍，流行性强，损失大的一种重要病害。</a:t>
            </a:r>
            <a:r>
              <a:rPr lang="zh-CN" altLang="en-US" b="1" dirty="0" smtClean="0"/>
              <a:t> 能够侵染梨树所有绿色幼嫩组织，如叶片及叶柄、芽、花序、新稍及一年生枝条等部位，其中</a:t>
            </a:r>
            <a:r>
              <a:rPr lang="zh-CN" altLang="en-US" b="1" dirty="0" smtClean="0">
                <a:solidFill>
                  <a:srgbClr val="800000"/>
                </a:solidFill>
              </a:rPr>
              <a:t>以叶片和果实受害最为常见</a:t>
            </a:r>
            <a:r>
              <a:rPr lang="zh-CN" altLang="en-US" b="1" dirty="0" smtClean="0"/>
              <a:t>。受害部位产生墨绿色至黑色霉状物；病部初期变黄，后期枯死，</a:t>
            </a:r>
            <a:r>
              <a:rPr lang="zh-CN" altLang="en-US" b="1" dirty="0" smtClean="0">
                <a:solidFill>
                  <a:srgbClr val="800000"/>
                </a:solidFill>
              </a:rPr>
              <a:t>病部组织不腐烂</a:t>
            </a:r>
            <a:r>
              <a:rPr lang="zh-CN" altLang="en-US" b="1" dirty="0" smtClean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5249863" cy="1143000"/>
          </a:xfrm>
        </p:spPr>
        <p:txBody>
          <a:bodyPr/>
          <a:lstStyle/>
          <a:p>
            <a:pPr eaLnBrk="1" hangingPunct="1"/>
            <a:r>
              <a:rPr lang="zh-CN" altLang="en-US" sz="6000" smtClean="0">
                <a:solidFill>
                  <a:srgbClr val="000066"/>
                </a:solidFill>
              </a:rPr>
              <a:t>梨桃小食心虫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550150" cy="3724275"/>
          </a:xfrm>
        </p:spPr>
        <p:txBody>
          <a:bodyPr/>
          <a:lstStyle/>
          <a:p>
            <a:pPr eaLnBrk="1" hangingPunct="1"/>
            <a:r>
              <a:rPr lang="zh-CN" altLang="en-US" sz="3600" b="1" dirty="0" smtClean="0">
                <a:latin typeface="Times New Roman" pitchFamily="18" charset="0"/>
              </a:rPr>
              <a:t>以老熟幼虫在土中结扁圆形冬茧越冬。越冬深度最浅可在土表，最深可达</a:t>
            </a:r>
            <a:r>
              <a:rPr lang="en-US" altLang="zh-CN" sz="3600" b="1" dirty="0" smtClean="0">
                <a:latin typeface="Times New Roman" pitchFamily="18" charset="0"/>
              </a:rPr>
              <a:t>15</a:t>
            </a:r>
            <a:r>
              <a:rPr lang="zh-CN" altLang="en-US" sz="3600" b="1" dirty="0" smtClean="0">
                <a:latin typeface="Times New Roman" pitchFamily="18" charset="0"/>
              </a:rPr>
              <a:t>厘米，</a:t>
            </a:r>
            <a:r>
              <a:rPr lang="en-US" altLang="zh-CN" sz="3600" b="1" dirty="0" smtClean="0">
                <a:latin typeface="Times New Roman" pitchFamily="18" charset="0"/>
              </a:rPr>
              <a:t>3—8</a:t>
            </a:r>
            <a:r>
              <a:rPr lang="zh-CN" altLang="en-US" sz="3600" b="1" dirty="0" smtClean="0">
                <a:latin typeface="Times New Roman" pitchFamily="18" charset="0"/>
              </a:rPr>
              <a:t>厘米深处最多。平面分布主要在树干周围</a:t>
            </a:r>
            <a:r>
              <a:rPr lang="en-US" altLang="zh-CN" sz="3600" b="1" dirty="0" smtClean="0">
                <a:latin typeface="Times New Roman" pitchFamily="18" charset="0"/>
              </a:rPr>
              <a:t>1</a:t>
            </a:r>
            <a:r>
              <a:rPr lang="zh-CN" altLang="en-US" sz="3600" b="1" dirty="0" smtClean="0">
                <a:latin typeface="Times New Roman" pitchFamily="18" charset="0"/>
              </a:rPr>
              <a:t>米以内。</a:t>
            </a:r>
            <a:endParaRPr lang="en-US" altLang="zh-CN" sz="3600" b="1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zh-CN" altLang="en-US" sz="3600" b="1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CN" sz="3600" b="1" dirty="0" smtClean="0">
                <a:latin typeface="Times New Roman" pitchFamily="18" charset="0"/>
              </a:rPr>
              <a:t>6</a:t>
            </a:r>
            <a:r>
              <a:rPr lang="zh-CN" altLang="en-US" sz="3600" b="1" dirty="0" smtClean="0">
                <a:latin typeface="Times New Roman" pitchFamily="18" charset="0"/>
              </a:rPr>
              <a:t>月下旬至</a:t>
            </a:r>
            <a:r>
              <a:rPr lang="en-US" altLang="zh-CN" sz="3600" b="1" dirty="0" smtClean="0">
                <a:latin typeface="Times New Roman" pitchFamily="18" charset="0"/>
              </a:rPr>
              <a:t>7</a:t>
            </a:r>
            <a:r>
              <a:rPr lang="zh-CN" altLang="en-US" sz="3600" b="1" dirty="0" smtClean="0">
                <a:latin typeface="Times New Roman" pitchFamily="18" charset="0"/>
              </a:rPr>
              <a:t>月上旬开始出土羽化。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5249863" cy="1143000"/>
          </a:xfrm>
        </p:spPr>
        <p:txBody>
          <a:bodyPr/>
          <a:lstStyle/>
          <a:p>
            <a:pPr eaLnBrk="1" hangingPunct="1"/>
            <a:r>
              <a:rPr lang="zh-CN" altLang="en-US" sz="6000" smtClean="0">
                <a:solidFill>
                  <a:srgbClr val="000066"/>
                </a:solidFill>
              </a:rPr>
              <a:t>梨桃小食心虫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4895850" cy="4392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400" dirty="0" smtClean="0"/>
              <a:t>桃小成虫无趋光性和趋化性，但雌蛾能产生性激素，可诱引雄蛾。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 smtClean="0">
                <a:latin typeface="Times New Roman" pitchFamily="18" charset="0"/>
              </a:rPr>
              <a:t>采用性诱芯诱集雄蛾的方法。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 smtClean="0">
                <a:latin typeface="Times New Roman" pitchFamily="18" charset="0"/>
              </a:rPr>
              <a:t>诱蛾的有效距离可达</a:t>
            </a:r>
            <a:r>
              <a:rPr lang="en-US" altLang="zh-CN" sz="2400" dirty="0" smtClean="0">
                <a:latin typeface="Times New Roman" pitchFamily="18" charset="0"/>
              </a:rPr>
              <a:t>200</a:t>
            </a:r>
            <a:r>
              <a:rPr lang="zh-CN" altLang="en-US" sz="2400" dirty="0" smtClean="0">
                <a:latin typeface="Times New Roman" pitchFamily="18" charset="0"/>
              </a:rPr>
              <a:t>米远。树冠阴面外围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离地面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1.5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米</a:t>
            </a:r>
            <a:r>
              <a:rPr lang="zh-CN" altLang="en-US" sz="2400" dirty="0" smtClean="0">
                <a:latin typeface="Times New Roman" pitchFamily="18" charset="0"/>
              </a:rPr>
              <a:t>左右的树枝上悬挂</a:t>
            </a:r>
            <a:r>
              <a:rPr lang="en-US" altLang="zh-CN" sz="2400" dirty="0" smtClean="0">
                <a:latin typeface="Times New Roman" pitchFamily="18" charset="0"/>
              </a:rPr>
              <a:t>1</a:t>
            </a:r>
            <a:r>
              <a:rPr lang="zh-CN" altLang="en-US" sz="2400" dirty="0" smtClean="0">
                <a:latin typeface="Times New Roman" pitchFamily="18" charset="0"/>
              </a:rPr>
              <a:t>个诱芯，诱芯下吊置</a:t>
            </a:r>
            <a:r>
              <a:rPr lang="en-US" altLang="zh-CN" sz="2400" dirty="0" smtClean="0">
                <a:latin typeface="Times New Roman" pitchFamily="18" charset="0"/>
              </a:rPr>
              <a:t>1</a:t>
            </a:r>
            <a:r>
              <a:rPr lang="zh-CN" altLang="en-US" sz="2400" dirty="0" smtClean="0">
                <a:latin typeface="Times New Roman" pitchFamily="18" charset="0"/>
              </a:rPr>
              <a:t>个碗或其他广口器皿，其内加</a:t>
            </a:r>
            <a:r>
              <a:rPr lang="en-US" altLang="zh-CN" sz="2400" dirty="0" smtClean="0">
                <a:latin typeface="Times New Roman" pitchFamily="18" charset="0"/>
              </a:rPr>
              <a:t>1%</a:t>
            </a:r>
            <a:r>
              <a:rPr lang="zh-CN" altLang="en-US" sz="2400" dirty="0" smtClean="0">
                <a:latin typeface="Times New Roman" pitchFamily="18" charset="0"/>
              </a:rPr>
              <a:t>洗衣粉溶液，液面距诱芯高</a:t>
            </a:r>
            <a:r>
              <a:rPr lang="en-US" altLang="zh-CN" sz="2400" dirty="0" smtClean="0">
                <a:latin typeface="Times New Roman" pitchFamily="18" charset="0"/>
              </a:rPr>
              <a:t>1</a:t>
            </a:r>
            <a:r>
              <a:rPr lang="zh-CN" altLang="en-US" sz="2400" dirty="0" smtClean="0">
                <a:latin typeface="Times New Roman" pitchFamily="18" charset="0"/>
              </a:rPr>
              <a:t>厘米。注意及时补充洗衣粉液，维持水面与诱芯</a:t>
            </a:r>
            <a:r>
              <a:rPr lang="en-US" altLang="zh-CN" sz="2400" dirty="0" smtClean="0">
                <a:latin typeface="Times New Roman" pitchFamily="18" charset="0"/>
              </a:rPr>
              <a:t>1</a:t>
            </a:r>
            <a:r>
              <a:rPr lang="zh-CN" altLang="en-US" sz="2400" dirty="0" smtClean="0">
                <a:latin typeface="Times New Roman" pitchFamily="18" charset="0"/>
              </a:rPr>
              <a:t>厘米的距离，每</a:t>
            </a:r>
            <a:r>
              <a:rPr lang="en-US" altLang="zh-CN" sz="2400" dirty="0" smtClean="0">
                <a:latin typeface="Times New Roman" pitchFamily="18" charset="0"/>
              </a:rPr>
              <a:t>5</a:t>
            </a:r>
            <a:r>
              <a:rPr lang="zh-CN" altLang="en-US" sz="2400" dirty="0" smtClean="0">
                <a:latin typeface="Times New Roman" pitchFamily="18" charset="0"/>
              </a:rPr>
              <a:t>天彻底换水</a:t>
            </a:r>
            <a:r>
              <a:rPr lang="en-US" altLang="zh-CN" sz="2400" dirty="0" smtClean="0">
                <a:latin typeface="Times New Roman" pitchFamily="18" charset="0"/>
              </a:rPr>
              <a:t>1</a:t>
            </a:r>
            <a:r>
              <a:rPr lang="zh-CN" altLang="en-US" sz="2400" dirty="0" smtClean="0">
                <a:latin typeface="Times New Roman" pitchFamily="18" charset="0"/>
              </a:rPr>
              <a:t>次，</a:t>
            </a:r>
            <a:r>
              <a:rPr lang="en-US" altLang="zh-CN" sz="2400" dirty="0" smtClean="0">
                <a:latin typeface="Times New Roman" pitchFamily="18" charset="0"/>
              </a:rPr>
              <a:t>20—25</a:t>
            </a:r>
            <a:r>
              <a:rPr lang="zh-CN" altLang="en-US" sz="2400" dirty="0" smtClean="0">
                <a:latin typeface="Times New Roman" pitchFamily="18" charset="0"/>
              </a:rPr>
              <a:t>天更换</a:t>
            </a:r>
            <a:r>
              <a:rPr lang="en-US" altLang="zh-CN" sz="2400" dirty="0" smtClean="0">
                <a:latin typeface="Times New Roman" pitchFamily="18" charset="0"/>
              </a:rPr>
              <a:t>1</a:t>
            </a:r>
            <a:r>
              <a:rPr lang="zh-CN" altLang="en-US" sz="2400" dirty="0" smtClean="0">
                <a:latin typeface="Times New Roman" pitchFamily="18" charset="0"/>
              </a:rPr>
              <a:t>次诱芯。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每天</a:t>
            </a:r>
            <a:r>
              <a:rPr lang="zh-CN" altLang="en-US" sz="2400" dirty="0" smtClean="0">
                <a:latin typeface="Times New Roman" pitchFamily="18" charset="0"/>
              </a:rPr>
              <a:t>早上检查所诱到的蛾数，逐一记载后捞出，预测成虫发生期。</a:t>
            </a:r>
          </a:p>
        </p:txBody>
      </p:sp>
      <p:pic>
        <p:nvPicPr>
          <p:cNvPr id="48133" name="Picture 5" descr="IMG_1938"/>
          <p:cNvPicPr>
            <a:picLocks noChangeAspect="1" noChangeArrowheads="1"/>
          </p:cNvPicPr>
          <p:nvPr/>
        </p:nvPicPr>
        <p:blipFill>
          <a:blip r:embed="rId2" cstate="email"/>
          <a:srcRect b="-8489"/>
          <a:stretch>
            <a:fillRect/>
          </a:stretch>
        </p:blipFill>
        <p:spPr bwMode="auto">
          <a:xfrm>
            <a:off x="4449762" y="1744662"/>
            <a:ext cx="4694238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smtClean="0">
                <a:solidFill>
                  <a:srgbClr val="000066"/>
                </a:solidFill>
              </a:rPr>
              <a:t>梨桃小食心虫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mtClean="0">
                <a:latin typeface="Times New Roman" pitchFamily="18" charset="0"/>
              </a:rPr>
              <a:t>    </a:t>
            </a:r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755650" y="2349500"/>
            <a:ext cx="78486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</a:rPr>
              <a:t>、</a:t>
            </a:r>
            <a:r>
              <a:rPr lang="zh-CN" altLang="en-US" sz="2800" b="1" dirty="0">
                <a:solidFill>
                  <a:srgbClr val="A50021"/>
                </a:solidFill>
                <a:latin typeface="Times New Roman" pitchFamily="18" charset="0"/>
              </a:rPr>
              <a:t>树下防治</a:t>
            </a:r>
            <a:r>
              <a:rPr lang="zh-CN" altLang="en-US" sz="2800" b="1" dirty="0">
                <a:latin typeface="Times New Roman" pitchFamily="18" charset="0"/>
              </a:rPr>
              <a:t>。当性诱剂连续</a:t>
            </a:r>
            <a:r>
              <a:rPr lang="en-US" altLang="zh-CN" sz="2800" b="1" dirty="0">
                <a:latin typeface="Times New Roman" pitchFamily="18" charset="0"/>
              </a:rPr>
              <a:t>3</a:t>
            </a:r>
            <a:r>
              <a:rPr lang="zh-CN" altLang="en-US" sz="2800" b="1" dirty="0">
                <a:latin typeface="Times New Roman" pitchFamily="18" charset="0"/>
              </a:rPr>
              <a:t>天诱到成虫，就说明是越冬幼虫出土盛期（</a:t>
            </a:r>
            <a:r>
              <a:rPr lang="en-US" altLang="zh-CN" sz="2800" b="1" dirty="0">
                <a:latin typeface="Times New Roman" pitchFamily="18" charset="0"/>
              </a:rPr>
              <a:t>6</a:t>
            </a:r>
            <a:r>
              <a:rPr lang="zh-CN" altLang="en-US" sz="2800" b="1" dirty="0">
                <a:latin typeface="Times New Roman" pitchFamily="18" charset="0"/>
              </a:rPr>
              <a:t>月下旬），开始地面施药。用</a:t>
            </a:r>
            <a:r>
              <a:rPr lang="en-US" altLang="zh-CN" sz="2800" b="1" dirty="0">
                <a:latin typeface="Times New Roman" pitchFamily="18" charset="0"/>
              </a:rPr>
              <a:t>48%</a:t>
            </a:r>
            <a:r>
              <a:rPr lang="zh-CN" altLang="en-US" sz="2800" b="1" dirty="0">
                <a:latin typeface="Times New Roman" pitchFamily="18" charset="0"/>
              </a:rPr>
              <a:t>毒死蜱</a:t>
            </a:r>
            <a:r>
              <a:rPr lang="en-US" altLang="zh-CN" sz="2800" b="1" dirty="0">
                <a:latin typeface="Times New Roman" pitchFamily="18" charset="0"/>
              </a:rPr>
              <a:t>800</a:t>
            </a:r>
            <a:r>
              <a:rPr lang="zh-CN" altLang="en-US" sz="2800" b="1" dirty="0">
                <a:latin typeface="Times New Roman" pitchFamily="18" charset="0"/>
              </a:rPr>
              <a:t>倍液、</a:t>
            </a:r>
            <a:r>
              <a:rPr lang="en-US" altLang="zh-CN" sz="2800" b="1" dirty="0">
                <a:latin typeface="Times New Roman" pitchFamily="18" charset="0"/>
              </a:rPr>
              <a:t>25%</a:t>
            </a:r>
            <a:r>
              <a:rPr lang="zh-CN" altLang="en-US" sz="2800" b="1" dirty="0">
                <a:latin typeface="Times New Roman" pitchFamily="18" charset="0"/>
              </a:rPr>
              <a:t>辛硫磷微胶囊剂</a:t>
            </a:r>
            <a:r>
              <a:rPr lang="en-US" altLang="zh-CN" sz="2800" b="1" dirty="0">
                <a:latin typeface="Times New Roman" pitchFamily="18" charset="0"/>
              </a:rPr>
              <a:t>200</a:t>
            </a:r>
            <a:r>
              <a:rPr lang="zh-CN" altLang="en-US" sz="2800" b="1" dirty="0">
                <a:latin typeface="Times New Roman" pitchFamily="18" charset="0"/>
              </a:rPr>
              <a:t>倍液等在树冠下距树干</a:t>
            </a:r>
            <a:r>
              <a:rPr lang="en-US" altLang="zh-CN" sz="2800" b="1" dirty="0">
                <a:latin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</a:rPr>
              <a:t>米范围内的地面细致喷雾，喷至地面湿透。也可将药液喷于</a:t>
            </a:r>
            <a:r>
              <a:rPr lang="en-US" altLang="zh-CN" sz="2800" b="1" dirty="0">
                <a:latin typeface="Times New Roman" pitchFamily="18" charset="0"/>
              </a:rPr>
              <a:t>50</a:t>
            </a:r>
            <a:r>
              <a:rPr lang="zh-CN" altLang="en-US" sz="2800" b="1" dirty="0">
                <a:latin typeface="Times New Roman" pitchFamily="18" charset="0"/>
              </a:rPr>
              <a:t>千克细土中，混合均匀制成毒土撒于树下。或用</a:t>
            </a:r>
            <a:r>
              <a:rPr lang="en-US" altLang="zh-CN" sz="2800" b="1" dirty="0">
                <a:latin typeface="Times New Roman" pitchFamily="18" charset="0"/>
              </a:rPr>
              <a:t>3%</a:t>
            </a:r>
            <a:r>
              <a:rPr lang="zh-CN" altLang="en-US" sz="2800" b="1" dirty="0">
                <a:latin typeface="Times New Roman" pitchFamily="18" charset="0"/>
              </a:rPr>
              <a:t>辛硫磷颗粒剂</a:t>
            </a:r>
            <a:r>
              <a:rPr lang="en-US" altLang="zh-CN" sz="2800" b="1" dirty="0">
                <a:latin typeface="Times New Roman" pitchFamily="18" charset="0"/>
              </a:rPr>
              <a:t>7kg/</a:t>
            </a:r>
            <a:r>
              <a:rPr lang="zh-CN" altLang="en-US" sz="2800" b="1" dirty="0">
                <a:latin typeface="Times New Roman" pitchFamily="18" charset="0"/>
              </a:rPr>
              <a:t>亩均匀撒于树盘中。无论采用哪种方法，施药后都应浅锄，锄后盖土或覆草，以延长药剂残效期，提高杀虫效果。</a:t>
            </a:r>
          </a:p>
        </p:txBody>
      </p:sp>
      <p:pic>
        <p:nvPicPr>
          <p:cNvPr id="49157" name="Picture 5" descr="IMG_19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0"/>
            <a:ext cx="43957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smtClean="0">
                <a:solidFill>
                  <a:srgbClr val="000066"/>
                </a:solidFill>
              </a:rPr>
              <a:t>梨桃小食心虫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2349500"/>
            <a:ext cx="8215370" cy="4508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200" b="1" dirty="0" smtClean="0">
                <a:latin typeface="Times New Roman" pitchFamily="18" charset="0"/>
              </a:rPr>
              <a:t>2</a:t>
            </a:r>
            <a:r>
              <a:rPr lang="zh-CN" altLang="en-US" sz="2200" b="1" dirty="0" smtClean="0">
                <a:latin typeface="Times New Roman" pitchFamily="18" charset="0"/>
              </a:rPr>
              <a:t>、</a:t>
            </a:r>
            <a:r>
              <a:rPr lang="zh-CN" altLang="en-US" sz="2200" b="1" dirty="0" smtClean="0">
                <a:solidFill>
                  <a:srgbClr val="A50021"/>
                </a:solidFill>
                <a:latin typeface="Times New Roman" pitchFamily="18" charset="0"/>
              </a:rPr>
              <a:t>清理果园</a:t>
            </a:r>
            <a:r>
              <a:rPr lang="zh-CN" altLang="en-US" sz="2200" b="1" dirty="0" smtClean="0">
                <a:latin typeface="Times New Roman" pitchFamily="18" charset="0"/>
              </a:rPr>
              <a:t>。清除果园内玉米杆等杂物，刮除老树皮，杀灭越冬虫。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b="1" dirty="0" smtClean="0">
                <a:latin typeface="Times New Roman" pitchFamily="18" charset="0"/>
              </a:rPr>
              <a:t>3</a:t>
            </a:r>
            <a:r>
              <a:rPr lang="zh-CN" altLang="en-US" sz="2200" b="1" dirty="0" smtClean="0">
                <a:latin typeface="Times New Roman" pitchFamily="18" charset="0"/>
              </a:rPr>
              <a:t>、</a:t>
            </a:r>
            <a:r>
              <a:rPr lang="zh-CN" altLang="en-US" sz="2200" b="1" dirty="0" smtClean="0">
                <a:solidFill>
                  <a:srgbClr val="A50021"/>
                </a:solidFill>
                <a:latin typeface="Times New Roman" pitchFamily="18" charset="0"/>
              </a:rPr>
              <a:t>结合秋施基肥防治</a:t>
            </a:r>
            <a:r>
              <a:rPr lang="zh-CN" altLang="en-US" sz="2200" b="1" dirty="0" smtClean="0">
                <a:latin typeface="Times New Roman" pitchFamily="18" charset="0"/>
              </a:rPr>
              <a:t>，把树盘半径</a:t>
            </a:r>
            <a:r>
              <a:rPr lang="en-US" altLang="zh-CN" sz="2200" b="1" dirty="0" smtClean="0">
                <a:latin typeface="Times New Roman" pitchFamily="18" charset="0"/>
              </a:rPr>
              <a:t>1</a:t>
            </a:r>
            <a:r>
              <a:rPr lang="zh-CN" altLang="en-US" sz="2200" b="1" dirty="0" smtClean="0">
                <a:latin typeface="Times New Roman" pitchFamily="18" charset="0"/>
              </a:rPr>
              <a:t>米内的表层土壤及落地虫果填入施肥坑底部，可以消灭大量越冬幼虫；</a:t>
            </a:r>
            <a:r>
              <a:rPr lang="en-US" altLang="zh-CN" sz="2200" b="1" dirty="0" smtClean="0">
                <a:latin typeface="Times New Roman" pitchFamily="18" charset="0"/>
              </a:rPr>
              <a:t>4</a:t>
            </a:r>
            <a:r>
              <a:rPr lang="zh-CN" altLang="en-US" sz="2200" b="1" dirty="0" smtClean="0">
                <a:latin typeface="Times New Roman" pitchFamily="18" charset="0"/>
              </a:rPr>
              <a:t>月中旬树盘覆盖地膜，用土压严可阻挡羽化的成虫飞出产卵。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b="1" dirty="0" smtClean="0">
                <a:latin typeface="Times New Roman" pitchFamily="18" charset="0"/>
              </a:rPr>
              <a:t>4</a:t>
            </a:r>
            <a:r>
              <a:rPr lang="zh-CN" altLang="en-US" sz="2200" b="1" dirty="0" smtClean="0">
                <a:latin typeface="Times New Roman" pitchFamily="18" charset="0"/>
              </a:rPr>
              <a:t>、</a:t>
            </a:r>
            <a:r>
              <a:rPr lang="zh-CN" altLang="en-US" sz="2200" b="1" dirty="0" smtClean="0">
                <a:solidFill>
                  <a:srgbClr val="A50021"/>
                </a:solidFill>
                <a:latin typeface="Times New Roman" pitchFamily="18" charset="0"/>
              </a:rPr>
              <a:t>树上喷药</a:t>
            </a:r>
            <a:r>
              <a:rPr lang="zh-CN" altLang="en-US" sz="2200" b="1" dirty="0" smtClean="0">
                <a:latin typeface="Times New Roman" pitchFamily="18" charset="0"/>
              </a:rPr>
              <a:t>。当卵果率达到</a:t>
            </a:r>
            <a:r>
              <a:rPr lang="en-US" altLang="zh-CN" sz="2200" b="1" dirty="0" smtClean="0">
                <a:latin typeface="Times New Roman" pitchFamily="18" charset="0"/>
              </a:rPr>
              <a:t>1%</a:t>
            </a:r>
            <a:r>
              <a:rPr lang="zh-CN" altLang="en-US" sz="2200" b="1" dirty="0" smtClean="0">
                <a:latin typeface="Times New Roman" pitchFamily="18" charset="0"/>
              </a:rPr>
              <a:t>～</a:t>
            </a:r>
            <a:r>
              <a:rPr lang="en-US" altLang="zh-CN" sz="2200" b="1" dirty="0" smtClean="0">
                <a:latin typeface="Times New Roman" pitchFamily="18" charset="0"/>
              </a:rPr>
              <a:t>2%</a:t>
            </a:r>
            <a:r>
              <a:rPr lang="zh-CN" altLang="en-US" sz="2200" b="1" dirty="0" smtClean="0">
                <a:latin typeface="Times New Roman" pitchFamily="18" charset="0"/>
              </a:rPr>
              <a:t>时（</a:t>
            </a:r>
            <a:r>
              <a:rPr lang="en-US" altLang="zh-CN" sz="2200" b="1" dirty="0" smtClean="0">
                <a:latin typeface="Times New Roman" pitchFamily="18" charset="0"/>
              </a:rPr>
              <a:t>7</a:t>
            </a:r>
            <a:r>
              <a:rPr lang="zh-CN" altLang="en-US" sz="2200" b="1" dirty="0" smtClean="0">
                <a:latin typeface="Times New Roman" pitchFamily="18" charset="0"/>
              </a:rPr>
              <a:t>月上中旬），同时有少数孵化幼虫已蛀果，虫眼处可见果汁，要立即喷药，在</a:t>
            </a:r>
            <a:r>
              <a:rPr lang="en-US" altLang="zh-CN" sz="2200" b="1" dirty="0" smtClean="0">
                <a:latin typeface="Times New Roman" pitchFamily="18" charset="0"/>
              </a:rPr>
              <a:t>1</a:t>
            </a:r>
            <a:r>
              <a:rPr lang="zh-CN" altLang="en-US" sz="2200" b="1" dirty="0" smtClean="0">
                <a:latin typeface="Times New Roman" pitchFamily="18" charset="0"/>
              </a:rPr>
              <a:t>～</a:t>
            </a:r>
            <a:r>
              <a:rPr lang="en-US" altLang="zh-CN" sz="2200" b="1" dirty="0" smtClean="0">
                <a:latin typeface="Times New Roman" pitchFamily="18" charset="0"/>
              </a:rPr>
              <a:t>2</a:t>
            </a:r>
            <a:r>
              <a:rPr lang="zh-CN" altLang="en-US" sz="2200" b="1" dirty="0" smtClean="0">
                <a:latin typeface="Times New Roman" pitchFamily="18" charset="0"/>
              </a:rPr>
              <a:t>天内完成，连续两次，间隔</a:t>
            </a:r>
            <a:r>
              <a:rPr lang="en-US" altLang="zh-CN" sz="2200" b="1" dirty="0" smtClean="0">
                <a:latin typeface="Times New Roman" pitchFamily="18" charset="0"/>
              </a:rPr>
              <a:t>10</a:t>
            </a:r>
            <a:r>
              <a:rPr lang="zh-CN" altLang="en-US" sz="2200" b="1" dirty="0" smtClean="0">
                <a:latin typeface="Times New Roman" pitchFamily="18" charset="0"/>
              </a:rPr>
              <a:t>～</a:t>
            </a:r>
            <a:r>
              <a:rPr lang="en-US" altLang="zh-CN" sz="2200" b="1" dirty="0" smtClean="0">
                <a:latin typeface="Times New Roman" pitchFamily="18" charset="0"/>
              </a:rPr>
              <a:t>15</a:t>
            </a:r>
            <a:r>
              <a:rPr lang="zh-CN" altLang="en-US" sz="2200" b="1" dirty="0" smtClean="0">
                <a:latin typeface="Times New Roman" pitchFamily="18" charset="0"/>
              </a:rPr>
              <a:t>天，</a:t>
            </a:r>
            <a:r>
              <a:rPr lang="en-US" altLang="zh-CN" sz="2200" b="1" dirty="0" smtClean="0">
                <a:latin typeface="Times New Roman" pitchFamily="18" charset="0"/>
              </a:rPr>
              <a:t>2.5%</a:t>
            </a:r>
            <a:r>
              <a:rPr lang="zh-CN" altLang="en-US" sz="2200" b="1" dirty="0" smtClean="0">
                <a:latin typeface="Times New Roman" pitchFamily="18" charset="0"/>
              </a:rPr>
              <a:t>的氯氰菊酯乳油</a:t>
            </a:r>
            <a:r>
              <a:rPr lang="en-US" altLang="zh-CN" sz="2200" b="1" dirty="0" smtClean="0">
                <a:latin typeface="Times New Roman" pitchFamily="18" charset="0"/>
              </a:rPr>
              <a:t>3000</a:t>
            </a:r>
            <a:r>
              <a:rPr lang="zh-CN" altLang="en-US" sz="2200" b="1" dirty="0" smtClean="0">
                <a:latin typeface="Times New Roman" pitchFamily="18" charset="0"/>
              </a:rPr>
              <a:t>倍液、</a:t>
            </a:r>
            <a:r>
              <a:rPr lang="en-US" altLang="zh-CN" sz="2200" b="1" dirty="0" smtClean="0">
                <a:latin typeface="Times New Roman" pitchFamily="18" charset="0"/>
              </a:rPr>
              <a:t>10%</a:t>
            </a:r>
            <a:r>
              <a:rPr lang="zh-CN" altLang="en-US" sz="2200" b="1" dirty="0" smtClean="0">
                <a:latin typeface="Times New Roman" pitchFamily="18" charset="0"/>
              </a:rPr>
              <a:t>的联苯菊酯乳油</a:t>
            </a:r>
            <a:r>
              <a:rPr lang="en-US" altLang="zh-CN" sz="2200" b="1" dirty="0" smtClean="0">
                <a:latin typeface="Times New Roman" pitchFamily="18" charset="0"/>
              </a:rPr>
              <a:t>5000</a:t>
            </a:r>
            <a:r>
              <a:rPr lang="zh-CN" altLang="en-US" sz="2200" b="1" dirty="0" smtClean="0">
                <a:latin typeface="Times New Roman" pitchFamily="18" charset="0"/>
              </a:rPr>
              <a:t>倍液、</a:t>
            </a:r>
            <a:r>
              <a:rPr lang="en-US" altLang="zh-CN" sz="2200" b="1" dirty="0" smtClean="0">
                <a:latin typeface="Times New Roman" pitchFamily="18" charset="0"/>
              </a:rPr>
              <a:t>30%</a:t>
            </a:r>
            <a:r>
              <a:rPr lang="zh-CN" altLang="en-US" sz="2200" b="1" dirty="0" smtClean="0">
                <a:latin typeface="Times New Roman" pitchFamily="18" charset="0"/>
              </a:rPr>
              <a:t>桃小灵乳油</a:t>
            </a:r>
            <a:r>
              <a:rPr lang="en-US" altLang="zh-CN" sz="2200" b="1" dirty="0" smtClean="0">
                <a:latin typeface="Times New Roman" pitchFamily="18" charset="0"/>
              </a:rPr>
              <a:t>2000</a:t>
            </a:r>
            <a:r>
              <a:rPr lang="zh-CN" altLang="en-US" sz="2200" b="1" dirty="0" smtClean="0">
                <a:latin typeface="Times New Roman" pitchFamily="18" charset="0"/>
              </a:rPr>
              <a:t>倍液、</a:t>
            </a:r>
            <a:r>
              <a:rPr lang="en-US" altLang="zh-CN" sz="2200" b="1" dirty="0" smtClean="0">
                <a:latin typeface="Times New Roman" pitchFamily="18" charset="0"/>
              </a:rPr>
              <a:t>40.7%</a:t>
            </a:r>
            <a:r>
              <a:rPr lang="zh-CN" altLang="en-US" sz="2200" b="1" dirty="0" smtClean="0">
                <a:latin typeface="Times New Roman" pitchFamily="18" charset="0"/>
              </a:rPr>
              <a:t>乐斯本乳油</a:t>
            </a:r>
            <a:r>
              <a:rPr lang="en-US" altLang="zh-CN" sz="2200" b="1" dirty="0" smtClean="0">
                <a:latin typeface="Times New Roman" pitchFamily="18" charset="0"/>
              </a:rPr>
              <a:t>2500</a:t>
            </a:r>
            <a:r>
              <a:rPr lang="zh-CN" altLang="en-US" sz="2200" b="1" dirty="0" smtClean="0">
                <a:latin typeface="Times New Roman" pitchFamily="18" charset="0"/>
              </a:rPr>
              <a:t>倍液。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b="1" dirty="0" smtClean="0">
                <a:latin typeface="Times New Roman" pitchFamily="18" charset="0"/>
              </a:rPr>
              <a:t>5</a:t>
            </a:r>
            <a:r>
              <a:rPr lang="zh-CN" altLang="en-US" sz="2200" b="1" dirty="0" smtClean="0">
                <a:latin typeface="Times New Roman" pitchFamily="18" charset="0"/>
              </a:rPr>
              <a:t>、</a:t>
            </a:r>
            <a:r>
              <a:rPr lang="zh-CN" altLang="en-US" sz="2200" b="1" dirty="0" smtClean="0">
                <a:solidFill>
                  <a:srgbClr val="A50021"/>
                </a:solidFill>
                <a:latin typeface="Times New Roman" pitchFamily="18" charset="0"/>
              </a:rPr>
              <a:t>注意联防</a:t>
            </a:r>
            <a:r>
              <a:rPr lang="zh-CN" altLang="en-US" sz="2200" b="1" dirty="0" smtClean="0">
                <a:latin typeface="Times New Roman" pitchFamily="18" charset="0"/>
              </a:rPr>
              <a:t>。附近桃园和苹枣园等应同时防治，以巩固防治效果。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b="1" dirty="0" smtClean="0">
                <a:latin typeface="Times New Roman" pitchFamily="18" charset="0"/>
              </a:rPr>
              <a:t>6</a:t>
            </a:r>
            <a:r>
              <a:rPr lang="zh-CN" altLang="en-US" sz="2200" b="1" dirty="0" smtClean="0">
                <a:latin typeface="Times New Roman" pitchFamily="18" charset="0"/>
              </a:rPr>
              <a:t>、</a:t>
            </a:r>
            <a:r>
              <a:rPr lang="zh-CN" altLang="en-US" sz="2200" b="1" dirty="0" smtClean="0">
                <a:solidFill>
                  <a:srgbClr val="A50021"/>
                </a:solidFill>
                <a:latin typeface="Times New Roman" pitchFamily="18" charset="0"/>
              </a:rPr>
              <a:t>全方位防治</a:t>
            </a:r>
            <a:r>
              <a:rPr lang="zh-CN" altLang="en-US" sz="2200" b="1" dirty="0" smtClean="0">
                <a:latin typeface="Times New Roman" pitchFamily="18" charset="0"/>
              </a:rPr>
              <a:t>。果实采收后的堆果场，贮藏库，晚脱果的幼虫，常在此处脱果越冬，集中杀灭。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梨小食心虫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/>
              <a:t>也叫梨小、折心虫。</a:t>
            </a:r>
          </a:p>
          <a:p>
            <a:pPr eaLnBrk="1" hangingPunct="1"/>
            <a:r>
              <a:rPr lang="zh-CN" altLang="en-US" b="1" dirty="0" smtClean="0"/>
              <a:t>梨小是转寄主害虫，春季一、二代幼虫主要危害桃、李新梢，表现为新梢梢端中空、萎蔫致枯死状，在死梢基部有流胶粘液。</a:t>
            </a:r>
          </a:p>
          <a:p>
            <a:pPr eaLnBrk="1" hangingPunct="1"/>
            <a:r>
              <a:rPr lang="zh-CN" altLang="en-US" b="1" dirty="0" smtClean="0"/>
              <a:t>在梨果上，蛀果孔常愈合成一个青丁，脱果孔在果的倒面较大，直达果心。梨果受害后常从蛀孔侵入菌类而引起周围果肉变黑，俗称</a:t>
            </a:r>
            <a:r>
              <a:rPr lang="zh-CN" altLang="en-US" b="1" dirty="0" smtClean="0">
                <a:latin typeface="Arial" charset="0"/>
              </a:rPr>
              <a:t>“</a:t>
            </a:r>
            <a:r>
              <a:rPr lang="zh-CN" altLang="en-US" b="1" dirty="0" smtClean="0"/>
              <a:t>黑膏药</a:t>
            </a:r>
            <a:r>
              <a:rPr lang="zh-CN" altLang="en-US" b="1" dirty="0" smtClean="0">
                <a:latin typeface="Arial" charset="0"/>
              </a:rPr>
              <a:t>”</a:t>
            </a:r>
            <a:r>
              <a:rPr lang="zh-CN" altLang="en-US" b="1" dirty="0" smtClean="0"/>
              <a:t>，甚至腐烂脱落、果内充满虫粪 。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梨小食心虫</a:t>
            </a:r>
          </a:p>
        </p:txBody>
      </p:sp>
      <p:pic>
        <p:nvPicPr>
          <p:cNvPr id="53261" name="Picture 13" descr="梨小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7288" y="44450"/>
            <a:ext cx="3997325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1_101004102029_1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0" y="1700213"/>
            <a:ext cx="43561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12" descr="梨小危害"/>
          <p:cNvPicPr>
            <a:picLocks noChangeAspect="1" noChangeArrowheads="1"/>
          </p:cNvPicPr>
          <p:nvPr/>
        </p:nvPicPr>
        <p:blipFill>
          <a:blip r:embed="rId4">
            <a:lum bright="12000" contrast="12000"/>
          </a:blip>
          <a:srcRect/>
          <a:stretch>
            <a:fillRect/>
          </a:stretch>
        </p:blipFill>
        <p:spPr bwMode="auto">
          <a:xfrm>
            <a:off x="4572000" y="2997200"/>
            <a:ext cx="43211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梨小食心虫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388350" cy="4246562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latin typeface="Times New Roman" pitchFamily="18" charset="0"/>
              </a:rPr>
              <a:t>以老熟幼虫在枝干根茎部的粗皮裂缝里、树下落叶、树干绑缚物或土壤中结茧越冬。越冬代在</a:t>
            </a:r>
            <a:r>
              <a:rPr lang="en-US" altLang="zh-CN" b="1" dirty="0" smtClean="0">
                <a:latin typeface="Times New Roman" pitchFamily="18" charset="0"/>
              </a:rPr>
              <a:t>4</a:t>
            </a:r>
            <a:r>
              <a:rPr lang="zh-CN" altLang="en-US" b="1" dirty="0" smtClean="0">
                <a:latin typeface="Times New Roman" pitchFamily="18" charset="0"/>
              </a:rPr>
              <a:t>月下旬开始活动，到</a:t>
            </a:r>
            <a:r>
              <a:rPr lang="en-US" altLang="zh-CN" b="1" dirty="0" smtClean="0">
                <a:latin typeface="Times New Roman" pitchFamily="18" charset="0"/>
              </a:rPr>
              <a:t>6</a:t>
            </a:r>
            <a:r>
              <a:rPr lang="zh-CN" altLang="en-US" b="1" dirty="0" smtClean="0">
                <a:latin typeface="Times New Roman" pitchFamily="18" charset="0"/>
              </a:rPr>
              <a:t>月份开始危害桃、李新梢，以后各代交替发生，</a:t>
            </a:r>
            <a:r>
              <a:rPr lang="en-US" altLang="zh-CN" b="1" dirty="0" smtClean="0">
                <a:latin typeface="Times New Roman" pitchFamily="18" charset="0"/>
              </a:rPr>
              <a:t>7</a:t>
            </a:r>
            <a:r>
              <a:rPr lang="zh-CN" altLang="en-US" b="1" dirty="0" smtClean="0">
                <a:latin typeface="Times New Roman" pitchFamily="18" charset="0"/>
              </a:rPr>
              <a:t>月中下旬转入危害梨果。</a:t>
            </a:r>
            <a:endParaRPr lang="en-US" altLang="zh-CN" b="1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zh-CN" altLang="en-US" b="1" dirty="0" smtClean="0">
              <a:latin typeface="Times New Roman" pitchFamily="18" charset="0"/>
            </a:endParaRPr>
          </a:p>
          <a:p>
            <a:pPr eaLnBrk="1" hangingPunct="1"/>
            <a:r>
              <a:rPr lang="zh-CN" altLang="en-US" b="1" dirty="0" smtClean="0">
                <a:latin typeface="Times New Roman" pitchFamily="18" charset="0"/>
              </a:rPr>
              <a:t>梨小食心虫成虫对糖醋液和黑光灯有强烈趋性</a:t>
            </a:r>
            <a:r>
              <a:rPr lang="zh-CN" altLang="en-US" dirty="0" smtClean="0">
                <a:latin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5005388" cy="1323975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梨小食心虫</a:t>
            </a:r>
          </a:p>
        </p:txBody>
      </p:sp>
      <p:pic>
        <p:nvPicPr>
          <p:cNvPr id="103428" name="Picture 4" descr="IMG_17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76250"/>
            <a:ext cx="45339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 descr="u=795845523,2618954105&amp;fm=52&amp;gp=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773238"/>
            <a:ext cx="3486150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梨小食心虫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569325" cy="4681537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latin typeface="Times New Roman" pitchFamily="18" charset="0"/>
              </a:rPr>
              <a:t>1</a:t>
            </a:r>
            <a:r>
              <a:rPr lang="zh-CN" altLang="en-US" sz="2800" b="1" dirty="0" smtClean="0">
                <a:latin typeface="Times New Roman" pitchFamily="18" charset="0"/>
              </a:rPr>
              <a:t>、</a:t>
            </a:r>
            <a:r>
              <a:rPr lang="zh-CN" altLang="en-US" sz="2800" b="1" dirty="0" smtClean="0">
                <a:solidFill>
                  <a:srgbClr val="A50021"/>
                </a:solidFill>
                <a:latin typeface="Times New Roman" pitchFamily="18" charset="0"/>
              </a:rPr>
              <a:t>避免混栽。</a:t>
            </a:r>
            <a:r>
              <a:rPr lang="zh-CN" altLang="en-US" sz="2800" b="1" dirty="0" smtClean="0">
                <a:latin typeface="Times New Roman" pitchFamily="18" charset="0"/>
              </a:rPr>
              <a:t>建园时尽量不混栽桃、李等果树。</a:t>
            </a:r>
          </a:p>
          <a:p>
            <a:pPr eaLnBrk="1" hangingPunct="1"/>
            <a:r>
              <a:rPr lang="en-US" altLang="zh-CN" sz="2800" b="1" dirty="0" smtClean="0">
                <a:latin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</a:rPr>
              <a:t>、人工防治。结合冬春清园，</a:t>
            </a:r>
            <a:r>
              <a:rPr lang="zh-CN" altLang="en-US" sz="2800" b="1" dirty="0" smtClean="0">
                <a:solidFill>
                  <a:srgbClr val="A50021"/>
                </a:solidFill>
                <a:latin typeface="Times New Roman" pitchFamily="18" charset="0"/>
              </a:rPr>
              <a:t>刮</a:t>
            </a:r>
            <a:r>
              <a:rPr lang="zh-CN" altLang="en-US" sz="2800" b="1" dirty="0" smtClean="0">
                <a:latin typeface="Times New Roman" pitchFamily="18" charset="0"/>
              </a:rPr>
              <a:t>除树上</a:t>
            </a:r>
            <a:r>
              <a:rPr lang="zh-CN" altLang="en-US" sz="2800" b="1" dirty="0" smtClean="0">
                <a:solidFill>
                  <a:srgbClr val="993366"/>
                </a:solidFill>
                <a:latin typeface="Times New Roman" pitchFamily="18" charset="0"/>
              </a:rPr>
              <a:t>粗裂皮</a:t>
            </a:r>
            <a:r>
              <a:rPr lang="zh-CN" altLang="en-US" sz="2800" b="1" dirty="0" smtClean="0">
                <a:latin typeface="Times New Roman" pitchFamily="18" charset="0"/>
              </a:rPr>
              <a:t>和</a:t>
            </a:r>
            <a:r>
              <a:rPr lang="zh-CN" altLang="en-US" sz="2800" b="1" dirty="0" smtClean="0">
                <a:solidFill>
                  <a:srgbClr val="A50021"/>
                </a:solidFill>
                <a:latin typeface="Times New Roman" pitchFamily="18" charset="0"/>
              </a:rPr>
              <a:t>扫除落叶</a:t>
            </a:r>
            <a:r>
              <a:rPr lang="zh-CN" altLang="en-US" sz="2800" b="1" dirty="0" smtClean="0">
                <a:latin typeface="Times New Roman" pitchFamily="18" charset="0"/>
              </a:rPr>
              <a:t>，集中烧毁，消灭虫源。梨园附近有桃、李树的，春季及时剪除害桃、李梢，集中烧毁，消灭虫源；刮老皮消灭越冬幼虫；在</a:t>
            </a:r>
            <a:r>
              <a:rPr lang="en-US" altLang="zh-CN" sz="2800" b="1" dirty="0" smtClean="0">
                <a:latin typeface="Times New Roman" pitchFamily="18" charset="0"/>
              </a:rPr>
              <a:t>8</a:t>
            </a:r>
            <a:r>
              <a:rPr lang="zh-CN" altLang="en-US" sz="2800" b="1" dirty="0" smtClean="0">
                <a:latin typeface="Times New Roman" pitchFamily="18" charset="0"/>
              </a:rPr>
              <a:t>月中旬在树枝干上绑草把，引诱脱果幼虫做茧，深秋取下烧毁。</a:t>
            </a:r>
          </a:p>
          <a:p>
            <a:pPr eaLnBrk="1" hangingPunct="1"/>
            <a:r>
              <a:rPr lang="en-US" altLang="zh-CN" sz="2800" b="1" dirty="0" smtClean="0">
                <a:latin typeface="Times New Roman" pitchFamily="18" charset="0"/>
              </a:rPr>
              <a:t>3</a:t>
            </a:r>
            <a:r>
              <a:rPr lang="zh-CN" altLang="en-US" sz="2800" b="1" dirty="0" smtClean="0">
                <a:latin typeface="Times New Roman" pitchFamily="18" charset="0"/>
              </a:rPr>
              <a:t>、</a:t>
            </a:r>
            <a:r>
              <a:rPr lang="zh-CN" altLang="en-US" sz="2800" b="1" dirty="0" smtClean="0">
                <a:solidFill>
                  <a:srgbClr val="A50021"/>
                </a:solidFill>
                <a:latin typeface="Times New Roman" pitchFamily="18" charset="0"/>
              </a:rPr>
              <a:t>诱杀</a:t>
            </a:r>
            <a:r>
              <a:rPr lang="zh-CN" altLang="en-US" sz="2800" b="1" dirty="0" smtClean="0">
                <a:latin typeface="Times New Roman" pitchFamily="18" charset="0"/>
              </a:rPr>
              <a:t>成虫。利用成虫的趋化性和趋光性，采用频振式杀虫灯、黑光灯、 </a:t>
            </a:r>
            <a:r>
              <a:rPr lang="en-US" altLang="zh-CN" sz="2800" b="1" dirty="0" smtClean="0">
                <a:latin typeface="Times New Roman" pitchFamily="18" charset="0"/>
              </a:rPr>
              <a:t>5%</a:t>
            </a:r>
            <a:r>
              <a:rPr lang="zh-CN" altLang="en-US" sz="2800" b="1" dirty="0" smtClean="0">
                <a:latin typeface="Times New Roman" pitchFamily="18" charset="0"/>
              </a:rPr>
              <a:t>的糖醋液或梨果发酵液、诱集液、性诱剂等诱杀成虫。</a:t>
            </a:r>
          </a:p>
          <a:p>
            <a:pPr eaLnBrk="1" hangingPunct="1"/>
            <a:endParaRPr lang="en-US" altLang="zh-CN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梨小食心虫</a:t>
            </a:r>
            <a:endParaRPr lang="zh-CN" altLang="en-US" sz="6300" smtClean="0">
              <a:solidFill>
                <a:srgbClr val="000066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2460625" cy="727075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latin typeface="Times New Roman" pitchFamily="18" charset="0"/>
              </a:rPr>
              <a:t>糖醋液</a:t>
            </a:r>
          </a:p>
        </p:txBody>
      </p:sp>
      <p:pic>
        <p:nvPicPr>
          <p:cNvPr id="86020" name="Picture 4" descr="IMG_33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1773238"/>
            <a:ext cx="5976937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852862" cy="1485900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424863" cy="4114800"/>
          </a:xfrm>
        </p:spPr>
        <p:txBody>
          <a:bodyPr/>
          <a:lstStyle/>
          <a:p>
            <a:pPr eaLnBrk="1" hangingPunct="1"/>
            <a:r>
              <a:rPr lang="zh-CN" altLang="en-US" sz="3400" b="1" dirty="0" smtClean="0">
                <a:solidFill>
                  <a:schemeClr val="folHlink"/>
                </a:solidFill>
              </a:rPr>
              <a:t>危害叶片</a:t>
            </a:r>
            <a:r>
              <a:rPr lang="zh-CN" altLang="en-US" sz="3400" dirty="0" smtClean="0"/>
              <a:t>：叶肉、叶脉及叶柄均可发病。病斑主要出现在叶背面，受害部位产生墨绿色、黑色或银灰色霉状物，病部初期变黄，后期变褐枯死。可导致早期落叶（叶柄受害）、叶脉断裂、叶片枯死，严重削弱树势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梨小食心虫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3433762" cy="644525"/>
          </a:xfrm>
        </p:spPr>
        <p:txBody>
          <a:bodyPr/>
          <a:lstStyle/>
          <a:p>
            <a:pPr eaLnBrk="1" hangingPunct="1"/>
            <a:r>
              <a:rPr lang="zh-CN" altLang="en-US" b="1" smtClean="0"/>
              <a:t>频振式杀虫灯</a:t>
            </a:r>
          </a:p>
        </p:txBody>
      </p:sp>
      <p:pic>
        <p:nvPicPr>
          <p:cNvPr id="87044" name="Picture 4" descr="IMG_33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0"/>
            <a:ext cx="302418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 descr="IMG_00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2924175"/>
            <a:ext cx="39957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IMG_00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" y="2924175"/>
            <a:ext cx="50403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梨小食心虫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53412" cy="42672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latin typeface="Times New Roman" pitchFamily="18" charset="0"/>
              </a:rPr>
              <a:t>防治二代梨小（</a:t>
            </a:r>
            <a:r>
              <a:rPr lang="en-US" altLang="zh-CN" b="1" dirty="0" smtClean="0">
                <a:solidFill>
                  <a:srgbClr val="A50021"/>
                </a:solidFill>
                <a:latin typeface="Times New Roman" pitchFamily="18" charset="0"/>
              </a:rPr>
              <a:t>7</a:t>
            </a:r>
            <a:r>
              <a:rPr lang="zh-CN" altLang="en-US" b="1" dirty="0" smtClean="0">
                <a:solidFill>
                  <a:srgbClr val="A50021"/>
                </a:solidFill>
                <a:latin typeface="Times New Roman" pitchFamily="18" charset="0"/>
              </a:rPr>
              <a:t>月中下旬</a:t>
            </a:r>
            <a:r>
              <a:rPr lang="zh-CN" altLang="en-US" b="1" dirty="0" smtClean="0">
                <a:latin typeface="Times New Roman" pitchFamily="18" charset="0"/>
              </a:rPr>
              <a:t>），三代梨小（</a:t>
            </a:r>
            <a:r>
              <a:rPr lang="en-US" altLang="zh-CN" b="1" dirty="0" smtClean="0">
                <a:solidFill>
                  <a:srgbClr val="A50021"/>
                </a:solidFill>
                <a:latin typeface="Times New Roman" pitchFamily="18" charset="0"/>
              </a:rPr>
              <a:t>8</a:t>
            </a:r>
            <a:r>
              <a:rPr lang="zh-CN" altLang="en-US" b="1" dirty="0" smtClean="0">
                <a:solidFill>
                  <a:srgbClr val="A50021"/>
                </a:solidFill>
                <a:latin typeface="Times New Roman" pitchFamily="18" charset="0"/>
              </a:rPr>
              <a:t>月中下旬</a:t>
            </a:r>
            <a:r>
              <a:rPr lang="zh-CN" altLang="en-US" b="1" dirty="0" smtClean="0">
                <a:latin typeface="Times New Roman" pitchFamily="18" charset="0"/>
              </a:rPr>
              <a:t>），当卵果率达</a:t>
            </a:r>
            <a:r>
              <a:rPr lang="en-US" altLang="zh-CN" b="1" dirty="0" smtClean="0">
                <a:latin typeface="Times New Roman" pitchFamily="18" charset="0"/>
              </a:rPr>
              <a:t>0.5%</a:t>
            </a:r>
            <a:r>
              <a:rPr lang="zh-CN" altLang="en-US" b="1" dirty="0" smtClean="0">
                <a:latin typeface="Times New Roman" pitchFamily="18" charset="0"/>
              </a:rPr>
              <a:t>时，立即喷药，可用</a:t>
            </a:r>
            <a:r>
              <a:rPr lang="en-US" altLang="zh-CN" b="1" dirty="0" smtClean="0">
                <a:latin typeface="Times New Roman" pitchFamily="18" charset="0"/>
              </a:rPr>
              <a:t>48%</a:t>
            </a:r>
            <a:r>
              <a:rPr lang="zh-CN" altLang="en-US" b="1" dirty="0" smtClean="0">
                <a:latin typeface="Times New Roman" pitchFamily="18" charset="0"/>
              </a:rPr>
              <a:t>的毒死蜱乳油</a:t>
            </a:r>
            <a:r>
              <a:rPr lang="en-US" altLang="zh-CN" b="1" dirty="0" smtClean="0">
                <a:latin typeface="Times New Roman" pitchFamily="18" charset="0"/>
              </a:rPr>
              <a:t>1000</a:t>
            </a:r>
            <a:r>
              <a:rPr lang="zh-CN" altLang="en-US" b="1" dirty="0" smtClean="0">
                <a:latin typeface="Times New Roman" pitchFamily="18" charset="0"/>
              </a:rPr>
              <a:t>倍液，</a:t>
            </a:r>
            <a:r>
              <a:rPr lang="en-US" altLang="zh-CN" b="1" dirty="0" smtClean="0">
                <a:latin typeface="Times New Roman" pitchFamily="18" charset="0"/>
              </a:rPr>
              <a:t>2.5%</a:t>
            </a:r>
            <a:r>
              <a:rPr lang="zh-CN" altLang="en-US" b="1" dirty="0" smtClean="0">
                <a:latin typeface="Times New Roman" pitchFamily="18" charset="0"/>
              </a:rPr>
              <a:t>溴氰菊酯乳油</a:t>
            </a:r>
            <a:r>
              <a:rPr lang="en-US" altLang="zh-CN" b="1" dirty="0" smtClean="0">
                <a:latin typeface="Times New Roman" pitchFamily="18" charset="0"/>
              </a:rPr>
              <a:t>2500</a:t>
            </a:r>
            <a:r>
              <a:rPr lang="zh-CN" altLang="en-US" b="1" dirty="0" smtClean="0">
                <a:latin typeface="Times New Roman" pitchFamily="18" charset="0"/>
              </a:rPr>
              <a:t>倍液，</a:t>
            </a:r>
            <a:r>
              <a:rPr lang="en-US" altLang="zh-CN" b="1" dirty="0" smtClean="0">
                <a:latin typeface="Times New Roman" pitchFamily="18" charset="0"/>
              </a:rPr>
              <a:t>20%</a:t>
            </a:r>
            <a:r>
              <a:rPr lang="zh-CN" altLang="en-US" b="1" dirty="0" smtClean="0">
                <a:latin typeface="Times New Roman" pitchFamily="18" charset="0"/>
              </a:rPr>
              <a:t>氰戊菊酯乳油</a:t>
            </a:r>
            <a:r>
              <a:rPr lang="en-US" altLang="zh-CN" b="1" dirty="0" smtClean="0">
                <a:latin typeface="Times New Roman" pitchFamily="18" charset="0"/>
              </a:rPr>
              <a:t>2000</a:t>
            </a:r>
            <a:r>
              <a:rPr lang="zh-CN" altLang="en-US" b="1" dirty="0" smtClean="0">
                <a:latin typeface="Times New Roman" pitchFamily="18" charset="0"/>
              </a:rPr>
              <a:t>倍液，</a:t>
            </a:r>
            <a:r>
              <a:rPr lang="en-US" altLang="zh-CN" b="1" dirty="0" smtClean="0">
                <a:latin typeface="Times New Roman" pitchFamily="18" charset="0"/>
              </a:rPr>
              <a:t>10%</a:t>
            </a:r>
            <a:r>
              <a:rPr lang="zh-CN" altLang="en-US" b="1" dirty="0" smtClean="0">
                <a:latin typeface="Times New Roman" pitchFamily="18" charset="0"/>
              </a:rPr>
              <a:t>联苯菊酯乳油</a:t>
            </a:r>
            <a:r>
              <a:rPr lang="en-US" altLang="zh-CN" b="1" dirty="0" smtClean="0">
                <a:latin typeface="Times New Roman" pitchFamily="18" charset="0"/>
              </a:rPr>
              <a:t>3000</a:t>
            </a:r>
            <a:r>
              <a:rPr lang="zh-CN" altLang="en-US" b="1" dirty="0" smtClean="0">
                <a:latin typeface="Times New Roman" pitchFamily="18" charset="0"/>
              </a:rPr>
              <a:t>～</a:t>
            </a:r>
            <a:r>
              <a:rPr lang="en-US" altLang="zh-CN" b="1" dirty="0" smtClean="0">
                <a:latin typeface="Times New Roman" pitchFamily="18" charset="0"/>
              </a:rPr>
              <a:t>5000</a:t>
            </a:r>
            <a:r>
              <a:rPr lang="zh-CN" altLang="en-US" b="1" dirty="0" smtClean="0">
                <a:latin typeface="Times New Roman" pitchFamily="18" charset="0"/>
              </a:rPr>
              <a:t>倍液，</a:t>
            </a:r>
            <a:r>
              <a:rPr lang="en-US" altLang="zh-CN" b="1" dirty="0" smtClean="0">
                <a:latin typeface="Times New Roman" pitchFamily="18" charset="0"/>
              </a:rPr>
              <a:t>2.5%</a:t>
            </a:r>
            <a:r>
              <a:rPr lang="zh-CN" altLang="en-US" b="1" dirty="0" smtClean="0">
                <a:latin typeface="Times New Roman" pitchFamily="18" charset="0"/>
              </a:rPr>
              <a:t>氯氰菊酯乳油</a:t>
            </a:r>
            <a:r>
              <a:rPr lang="en-US" altLang="zh-CN" b="1" dirty="0" smtClean="0">
                <a:latin typeface="Times New Roman" pitchFamily="18" charset="0"/>
              </a:rPr>
              <a:t>3000</a:t>
            </a:r>
            <a:r>
              <a:rPr lang="zh-CN" altLang="en-US" b="1" dirty="0" smtClean="0">
                <a:latin typeface="Times New Roman" pitchFamily="18" charset="0"/>
              </a:rPr>
              <a:t>～</a:t>
            </a:r>
            <a:r>
              <a:rPr lang="en-US" altLang="zh-CN" b="1" dirty="0" smtClean="0">
                <a:latin typeface="Times New Roman" pitchFamily="18" charset="0"/>
              </a:rPr>
              <a:t>4000</a:t>
            </a:r>
            <a:r>
              <a:rPr lang="zh-CN" altLang="en-US" b="1" dirty="0" smtClean="0">
                <a:latin typeface="Times New Roman" pitchFamily="18" charset="0"/>
              </a:rPr>
              <a:t>倍液，</a:t>
            </a:r>
            <a:r>
              <a:rPr lang="en-US" altLang="zh-CN" b="1" dirty="0" smtClean="0">
                <a:latin typeface="Times New Roman" pitchFamily="18" charset="0"/>
              </a:rPr>
              <a:t>2.5%</a:t>
            </a:r>
            <a:r>
              <a:rPr lang="zh-CN" altLang="en-US" b="1" dirty="0" smtClean="0">
                <a:latin typeface="Times New Roman" pitchFamily="18" charset="0"/>
              </a:rPr>
              <a:t>高效氯氰菊酯乳油</a:t>
            </a:r>
            <a:r>
              <a:rPr lang="en-US" altLang="zh-CN" b="1" dirty="0" smtClean="0">
                <a:latin typeface="Times New Roman" pitchFamily="18" charset="0"/>
              </a:rPr>
              <a:t>2000</a:t>
            </a:r>
            <a:r>
              <a:rPr lang="zh-CN" altLang="en-US" b="1" dirty="0" smtClean="0">
                <a:latin typeface="Times New Roman" pitchFamily="18" charset="0"/>
              </a:rPr>
              <a:t>～</a:t>
            </a:r>
            <a:r>
              <a:rPr lang="en-US" altLang="zh-CN" b="1" dirty="0" smtClean="0">
                <a:latin typeface="Times New Roman" pitchFamily="18" charset="0"/>
              </a:rPr>
              <a:t>3000</a:t>
            </a:r>
            <a:r>
              <a:rPr lang="zh-CN" altLang="en-US" b="1" dirty="0" smtClean="0">
                <a:latin typeface="Times New Roman" pitchFamily="18" charset="0"/>
              </a:rPr>
              <a:t>倍液，</a:t>
            </a:r>
            <a:r>
              <a:rPr lang="en-US" altLang="zh-CN" b="1" dirty="0" smtClean="0">
                <a:latin typeface="Times New Roman" pitchFamily="18" charset="0"/>
              </a:rPr>
              <a:t>30%</a:t>
            </a:r>
            <a:r>
              <a:rPr lang="zh-CN" altLang="en-US" b="1" dirty="0" smtClean="0">
                <a:latin typeface="Times New Roman" pitchFamily="18" charset="0"/>
              </a:rPr>
              <a:t>氰戊菊酯马拉硫磷乳油</a:t>
            </a:r>
            <a:r>
              <a:rPr lang="en-US" altLang="zh-CN" b="1" dirty="0" smtClean="0">
                <a:latin typeface="Times New Roman" pitchFamily="18" charset="0"/>
              </a:rPr>
              <a:t>2000</a:t>
            </a:r>
            <a:r>
              <a:rPr lang="zh-CN" altLang="en-US" b="1" dirty="0" smtClean="0">
                <a:latin typeface="Times New Roman" pitchFamily="18" charset="0"/>
              </a:rPr>
              <a:t>倍液，</a:t>
            </a:r>
            <a:r>
              <a:rPr lang="en-US" altLang="zh-CN" b="1" dirty="0" smtClean="0">
                <a:latin typeface="Times New Roman" pitchFamily="18" charset="0"/>
              </a:rPr>
              <a:t>25%</a:t>
            </a:r>
            <a:r>
              <a:rPr lang="zh-CN" altLang="en-US" b="1" dirty="0" smtClean="0">
                <a:latin typeface="Times New Roman" pitchFamily="18" charset="0"/>
              </a:rPr>
              <a:t>灭幼脲</a:t>
            </a:r>
            <a:r>
              <a:rPr lang="en-US" altLang="zh-CN" b="1" dirty="0" smtClean="0">
                <a:latin typeface="Times New Roman" pitchFamily="18" charset="0"/>
              </a:rPr>
              <a:t>III</a:t>
            </a:r>
            <a:r>
              <a:rPr lang="zh-CN" altLang="en-US" b="1" dirty="0" smtClean="0">
                <a:latin typeface="Times New Roman" pitchFamily="18" charset="0"/>
              </a:rPr>
              <a:t>悬浮剂</a:t>
            </a:r>
            <a:r>
              <a:rPr lang="en-US" altLang="zh-CN" b="1" dirty="0" smtClean="0">
                <a:latin typeface="Times New Roman" pitchFamily="18" charset="0"/>
              </a:rPr>
              <a:t>3000</a:t>
            </a:r>
            <a:r>
              <a:rPr lang="zh-CN" altLang="en-US" b="1" dirty="0" smtClean="0">
                <a:latin typeface="Times New Roman" pitchFamily="18" charset="0"/>
              </a:rPr>
              <a:t>倍液。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3852863" cy="1252538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梨黄粉蚜</a:t>
            </a:r>
          </a:p>
        </p:txBody>
      </p:sp>
      <p:pic>
        <p:nvPicPr>
          <p:cNvPr id="65540" name="Picture 4" descr="未标题-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700213"/>
            <a:ext cx="4681538" cy="3106737"/>
          </a:xfrm>
          <a:noFill/>
        </p:spPr>
      </p:pic>
      <p:pic>
        <p:nvPicPr>
          <p:cNvPr id="65541" name="Picture 5" descr="梨黄粉蚜2"/>
          <p:cNvPicPr>
            <a:picLocks noChangeAspect="1" noChangeArrowheads="1"/>
          </p:cNvPicPr>
          <p:nvPr/>
        </p:nvPicPr>
        <p:blipFill>
          <a:blip r:embed="rId3" cstate="email">
            <a:lum bright="6000" contrast="-24000"/>
          </a:blip>
          <a:srcRect/>
          <a:stretch>
            <a:fillRect/>
          </a:stretch>
        </p:blipFill>
        <p:spPr bwMode="auto">
          <a:xfrm>
            <a:off x="4859338" y="115888"/>
            <a:ext cx="4176712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梨黄粉蚜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0200" y="3835400"/>
            <a:ext cx="489585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梨黄粉蚜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243888" cy="4267200"/>
          </a:xfrm>
        </p:spPr>
        <p:txBody>
          <a:bodyPr/>
          <a:lstStyle/>
          <a:p>
            <a:pPr eaLnBrk="1" hangingPunct="1"/>
            <a:r>
              <a:rPr lang="zh-CN" altLang="en-US" b="1" dirty="0" smtClean="0"/>
              <a:t>又名梨根瘤蚜、梨黄粉虫 ，只为害梨属植物。 </a:t>
            </a:r>
          </a:p>
          <a:p>
            <a:pPr eaLnBrk="1" hangingPunct="1"/>
            <a:r>
              <a:rPr lang="zh-CN" altLang="en-US" b="1" dirty="0" smtClean="0"/>
              <a:t>以成虫和若虫为害梨的果实，该虫喜群集果实萼洼处为害，随着虫量的增加逐渐蔓延至整个果面。果实表面似有一堆堆黄粉，周围有黄褐色晕环，即为成虫与其所产的卵堆及小若蚜。受害果实皮表面初呈黄色稍凹陷的小斑，以后逐渐变黑色，向四周扩大呈波状轮纹，常形成具龟裂的大黑疤，甚至落果。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梨黄粉蚜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00240"/>
            <a:ext cx="8001056" cy="4267200"/>
          </a:xfrm>
        </p:spPr>
        <p:txBody>
          <a:bodyPr/>
          <a:lstStyle/>
          <a:p>
            <a:pPr eaLnBrk="1" hangingPunct="1"/>
            <a:r>
              <a:rPr lang="zh-CN" altLang="en-US" b="1" dirty="0" smtClean="0"/>
              <a:t>以</a:t>
            </a:r>
            <a:r>
              <a:rPr lang="zh-CN" altLang="en-US" b="1" dirty="0" smtClean="0">
                <a:solidFill>
                  <a:srgbClr val="A50021"/>
                </a:solidFill>
              </a:rPr>
              <a:t>卵</a:t>
            </a:r>
            <a:r>
              <a:rPr lang="zh-CN" altLang="en-US" b="1" dirty="0" smtClean="0"/>
              <a:t>在果台、树皮裂缝、翘皮下或枝干上的残附物上越冬。</a:t>
            </a:r>
            <a:endParaRPr lang="en-US" altLang="zh-CN" b="1" dirty="0" smtClean="0"/>
          </a:p>
          <a:p>
            <a:pPr eaLnBrk="1" hangingPunct="1">
              <a:buNone/>
            </a:pPr>
            <a:endParaRPr lang="zh-CN" altLang="en-US" b="1" dirty="0" smtClean="0"/>
          </a:p>
          <a:p>
            <a:pPr eaLnBrk="1" hangingPunct="1"/>
            <a:r>
              <a:rPr lang="zh-CN" altLang="en-US" b="1" dirty="0" smtClean="0"/>
              <a:t>梨树开花期卵孵化。若虫行至皮下的嫩组织处取食树液，生长发育并产卵繁殖。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梨黄粉蚜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752600"/>
            <a:ext cx="8858312" cy="474823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 b="1" dirty="0" smtClean="0">
                <a:latin typeface="Times New Roman" pitchFamily="18" charset="0"/>
              </a:rPr>
              <a:t>1</a:t>
            </a:r>
            <a:r>
              <a:rPr lang="zh-CN" altLang="en-US" sz="2800" b="1" dirty="0" smtClean="0">
                <a:latin typeface="Times New Roman" pitchFamily="18" charset="0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人工防治</a:t>
            </a:r>
            <a:r>
              <a:rPr lang="zh-CN" altLang="en-US" sz="2800" b="1" dirty="0" smtClean="0">
                <a:latin typeface="Times New Roman" pitchFamily="18" charset="0"/>
              </a:rPr>
              <a:t>。冬春季，彻底刮除老翘皮，清除树体上的残附物，集中烧毁，消灭越冬虫卵。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b="1" dirty="0" smtClean="0">
                <a:latin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药剂防治</a:t>
            </a:r>
            <a:r>
              <a:rPr lang="zh-CN" altLang="en-US" sz="2800" b="1" dirty="0" smtClean="0">
                <a:latin typeface="Times New Roman" pitchFamily="18" charset="0"/>
              </a:rPr>
              <a:t>。梨芽萌动前（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月下旬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—5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月上旬</a:t>
            </a:r>
            <a:r>
              <a:rPr lang="zh-CN" altLang="en-US" sz="2800" b="1" dirty="0" smtClean="0">
                <a:latin typeface="Times New Roman" pitchFamily="18" charset="0"/>
              </a:rPr>
              <a:t>）树上喷</a:t>
            </a:r>
            <a:r>
              <a:rPr lang="en-US" altLang="zh-CN" sz="2800" b="1" dirty="0" smtClean="0">
                <a:latin typeface="Times New Roman" pitchFamily="18" charset="0"/>
              </a:rPr>
              <a:t>40%</a:t>
            </a:r>
            <a:r>
              <a:rPr lang="zh-CN" altLang="en-US" sz="2800" b="1" dirty="0" smtClean="0">
                <a:latin typeface="Times New Roman" pitchFamily="18" charset="0"/>
              </a:rPr>
              <a:t>氧化乐果杀卵。在为害梨果期喷布 </a:t>
            </a:r>
            <a:r>
              <a:rPr lang="en-US" altLang="zh-CN" sz="2800" b="1" dirty="0" smtClean="0">
                <a:latin typeface="Times New Roman" pitchFamily="18" charset="0"/>
              </a:rPr>
              <a:t>10%</a:t>
            </a:r>
            <a:r>
              <a:rPr lang="zh-CN" altLang="en-US" sz="2800" b="1" dirty="0" smtClean="0">
                <a:latin typeface="Times New Roman" pitchFamily="18" charset="0"/>
              </a:rPr>
              <a:t>吡虫啉可湿性粉剂</a:t>
            </a:r>
            <a:r>
              <a:rPr lang="en-US" altLang="zh-CN" sz="2800" b="1" dirty="0" smtClean="0">
                <a:latin typeface="Times New Roman" pitchFamily="18" charset="0"/>
              </a:rPr>
              <a:t>1000</a:t>
            </a:r>
            <a:r>
              <a:rPr lang="zh-CN" altLang="en-US" sz="2800" b="1" dirty="0" smtClean="0">
                <a:latin typeface="Times New Roman" pitchFamily="18" charset="0"/>
              </a:rPr>
              <a:t>倍、</a:t>
            </a:r>
            <a:r>
              <a:rPr lang="en-US" altLang="zh-CN" sz="2800" b="1" dirty="0" smtClean="0">
                <a:latin typeface="Times New Roman" pitchFamily="18" charset="0"/>
              </a:rPr>
              <a:t>10%</a:t>
            </a:r>
            <a:r>
              <a:rPr lang="zh-CN" altLang="en-US" sz="2800" b="1" dirty="0" smtClean="0">
                <a:latin typeface="Times New Roman" pitchFamily="18" charset="0"/>
              </a:rPr>
              <a:t>高效氯氰菊酯乳油</a:t>
            </a:r>
            <a:r>
              <a:rPr lang="en-US" altLang="zh-CN" sz="2800" b="1" dirty="0" smtClean="0">
                <a:latin typeface="Times New Roman" pitchFamily="18" charset="0"/>
              </a:rPr>
              <a:t>1000</a:t>
            </a:r>
            <a:r>
              <a:rPr lang="zh-CN" altLang="en-US" sz="2800" b="1" dirty="0" smtClean="0">
                <a:latin typeface="Times New Roman" pitchFamily="18" charset="0"/>
              </a:rPr>
              <a:t>倍、</a:t>
            </a:r>
            <a:r>
              <a:rPr lang="en-US" altLang="zh-CN" sz="2800" b="1" dirty="0" smtClean="0">
                <a:latin typeface="Times New Roman" pitchFamily="18" charset="0"/>
              </a:rPr>
              <a:t>50%</a:t>
            </a:r>
            <a:r>
              <a:rPr lang="zh-CN" altLang="en-US" sz="2800" b="1" dirty="0" smtClean="0">
                <a:latin typeface="Times New Roman" pitchFamily="18" charset="0"/>
              </a:rPr>
              <a:t>辟蚜雾可湿性粉剂</a:t>
            </a:r>
            <a:r>
              <a:rPr lang="en-US" altLang="zh-CN" sz="2800" b="1" dirty="0" smtClean="0">
                <a:latin typeface="Times New Roman" pitchFamily="18" charset="0"/>
              </a:rPr>
              <a:t>2000</a:t>
            </a:r>
            <a:r>
              <a:rPr lang="zh-CN" altLang="en-US" sz="2800" b="1" dirty="0" smtClean="0">
                <a:latin typeface="Times New Roman" pitchFamily="18" charset="0"/>
              </a:rPr>
              <a:t>倍、</a:t>
            </a:r>
            <a:r>
              <a:rPr lang="en-US" altLang="zh-CN" sz="2800" b="1" dirty="0" smtClean="0">
                <a:latin typeface="Times New Roman" pitchFamily="18" charset="0"/>
              </a:rPr>
              <a:t>2.5%</a:t>
            </a:r>
            <a:r>
              <a:rPr lang="zh-CN" altLang="en-US" sz="2800" b="1" dirty="0" smtClean="0">
                <a:latin typeface="Times New Roman" pitchFamily="18" charset="0"/>
              </a:rPr>
              <a:t>溴氰菊酯乳剂或</a:t>
            </a:r>
            <a:r>
              <a:rPr lang="en-US" altLang="zh-CN" sz="2800" b="1" dirty="0" smtClean="0">
                <a:latin typeface="Times New Roman" pitchFamily="18" charset="0"/>
              </a:rPr>
              <a:t>20%</a:t>
            </a:r>
            <a:r>
              <a:rPr lang="zh-CN" altLang="en-US" sz="2800" b="1" dirty="0" smtClean="0">
                <a:latin typeface="Times New Roman" pitchFamily="18" charset="0"/>
              </a:rPr>
              <a:t>杀灭菊酯乳剂</a:t>
            </a:r>
            <a:r>
              <a:rPr lang="en-US" altLang="zh-CN" sz="2800" b="1" dirty="0" smtClean="0">
                <a:latin typeface="Times New Roman" pitchFamily="18" charset="0"/>
              </a:rPr>
              <a:t>3000</a:t>
            </a:r>
            <a:r>
              <a:rPr lang="zh-CN" altLang="en-US" sz="2800" b="1" dirty="0" smtClean="0">
                <a:latin typeface="Times New Roman" pitchFamily="18" charset="0"/>
              </a:rPr>
              <a:t>倍液。梨树落叶后及萌动前分别喷施</a:t>
            </a:r>
            <a:r>
              <a:rPr lang="en-US" altLang="zh-CN" sz="2800" b="1" dirty="0" smtClean="0">
                <a:latin typeface="Times New Roman" pitchFamily="18" charset="0"/>
              </a:rPr>
              <a:t>5</a:t>
            </a:r>
            <a:r>
              <a:rPr lang="zh-CN" altLang="en-US" sz="2800" b="1" dirty="0" smtClean="0">
                <a:latin typeface="Times New Roman" pitchFamily="18" charset="0"/>
              </a:rPr>
              <a:t>波美度石硫合剂一次，可大量杀死黄粉虫越冬卵 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b="1" dirty="0" smtClean="0">
                <a:latin typeface="Times New Roman" pitchFamily="18" charset="0"/>
              </a:rPr>
              <a:t>3</a:t>
            </a:r>
            <a:r>
              <a:rPr lang="zh-CN" altLang="en-US" sz="2800" b="1" dirty="0" smtClean="0">
                <a:latin typeface="Times New Roman" pitchFamily="18" charset="0"/>
              </a:rPr>
              <a:t>、喷药时一定要注意喷树干，大中小枝上均要着药，而树梢外围的枝干常常是黄粉虫的避难所，应特别注意。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3781425" cy="1179513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梨二叉蚜</a:t>
            </a:r>
          </a:p>
        </p:txBody>
      </p:sp>
      <p:pic>
        <p:nvPicPr>
          <p:cNvPr id="68612" name="Picture 4" descr="梨二叉蚜2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4643438" y="115888"/>
            <a:ext cx="4427537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a1ec08fa513d269782856a1055fbb2fb4316d82d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107950" y="3429000"/>
            <a:ext cx="4537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W020100514281247503535"/>
          <p:cNvPicPr>
            <a:picLocks noChangeAspect="1" noChangeArrowheads="1"/>
          </p:cNvPicPr>
          <p:nvPr/>
        </p:nvPicPr>
        <p:blipFill>
          <a:blip r:embed="rId4" cstate="email">
            <a:lum bright="6000" contrast="6000"/>
          </a:blip>
          <a:srcRect/>
          <a:stretch>
            <a:fillRect/>
          </a:stretch>
        </p:blipFill>
        <p:spPr bwMode="auto">
          <a:xfrm>
            <a:off x="4643438" y="3429000"/>
            <a:ext cx="4500562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79388" y="1989138"/>
            <a:ext cx="4392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/>
              <a:t>也叫梨蚜、腻虫、卷叶蚜。主要危害梨、狗尾草。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梨二叉蚜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713787" cy="4392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b="1" dirty="0" smtClean="0"/>
              <a:t>以成蚜、若蚜群集于芽、叶、嫩梢和茎上刺吸汁液为害。为害梨叶时，群集叶面上吸食，致使被害叶由两侧向正面纵卷成筒状，早期脱落，影响新梢生长、花芽分化与产量，削弱树势。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b="1" dirty="0" smtClean="0"/>
              <a:t>以</a:t>
            </a:r>
            <a:r>
              <a:rPr lang="zh-CN" altLang="en-US" b="1" dirty="0" smtClean="0">
                <a:solidFill>
                  <a:srgbClr val="A50021"/>
                </a:solidFill>
              </a:rPr>
              <a:t>卵</a:t>
            </a:r>
            <a:r>
              <a:rPr lang="zh-CN" altLang="en-US" b="1" dirty="0" smtClean="0"/>
              <a:t>在梨树的芽腋、果台、枝杈等有皱皮裂缝内越冬。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b="1" dirty="0" smtClean="0"/>
              <a:t>梨花芽萌动时开始孵化（</a:t>
            </a:r>
            <a:r>
              <a:rPr lang="en-US" altLang="zh-CN" b="1" dirty="0" smtClean="0">
                <a:latin typeface="Times New Roman" pitchFamily="18" charset="0"/>
              </a:rPr>
              <a:t>4</a:t>
            </a:r>
            <a:r>
              <a:rPr lang="zh-CN" altLang="en-US" b="1" dirty="0" smtClean="0"/>
              <a:t>月中旬），群集于露绿的芽上为害，花芽现蕾后钻入花序中为害花蕾和嫩叶，展叶后到叶面为害，致使叶片向上纵卷形成筒状。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梨二叉蚜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642350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600" b="1" dirty="0" smtClean="0">
                <a:latin typeface="Times New Roman" pitchFamily="18" charset="0"/>
              </a:rPr>
              <a:t>1</a:t>
            </a:r>
            <a:r>
              <a:rPr lang="zh-CN" altLang="en-US" sz="2600" b="1" dirty="0" smtClean="0">
                <a:latin typeface="Times New Roman" pitchFamily="18" charset="0"/>
              </a:rPr>
              <a:t>、</a:t>
            </a:r>
            <a:r>
              <a:rPr lang="zh-CN" altLang="en-US" sz="2600" b="1" dirty="0" smtClean="0">
                <a:solidFill>
                  <a:srgbClr val="A50021"/>
                </a:solidFill>
                <a:latin typeface="Times New Roman" pitchFamily="18" charset="0"/>
              </a:rPr>
              <a:t>人工防治</a:t>
            </a:r>
            <a:r>
              <a:rPr lang="zh-CN" altLang="en-US" sz="2600" b="1" dirty="0" smtClean="0">
                <a:latin typeface="Times New Roman" pitchFamily="18" charset="0"/>
              </a:rPr>
              <a:t>。春季零星发生时，及时摘除被害叶片和小枝梢，集中处理，可大大减轻后期为害。</a:t>
            </a:r>
            <a:r>
              <a:rPr lang="en-US" altLang="zh-CN" sz="2600" b="1" dirty="0" smtClean="0">
                <a:latin typeface="Times New Roman" pitchFamily="18" charset="0"/>
              </a:rPr>
              <a:t>5</a:t>
            </a:r>
            <a:r>
              <a:rPr lang="zh-CN" altLang="en-US" sz="2600" b="1" dirty="0" smtClean="0">
                <a:latin typeface="Times New Roman" pitchFamily="18" charset="0"/>
              </a:rPr>
              <a:t>月间及时摘除卷叶，降低虫口密度。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600" b="1" dirty="0" smtClean="0">
                <a:latin typeface="Times New Roman" pitchFamily="18" charset="0"/>
              </a:rPr>
              <a:t>2</a:t>
            </a:r>
            <a:r>
              <a:rPr lang="zh-CN" altLang="en-US" sz="2600" b="1" dirty="0" smtClean="0">
                <a:solidFill>
                  <a:srgbClr val="A50021"/>
                </a:solidFill>
                <a:latin typeface="Times New Roman" pitchFamily="18" charset="0"/>
              </a:rPr>
              <a:t>、药剂防治</a:t>
            </a:r>
            <a:r>
              <a:rPr lang="zh-CN" altLang="en-US" sz="2600" b="1" dirty="0" smtClean="0">
                <a:latin typeface="Times New Roman" pitchFamily="18" charset="0"/>
              </a:rPr>
              <a:t>。休眠期喷布</a:t>
            </a:r>
            <a:r>
              <a:rPr lang="en-US" altLang="zh-CN" sz="2600" b="1" dirty="0" smtClean="0">
                <a:latin typeface="Times New Roman" pitchFamily="18" charset="0"/>
              </a:rPr>
              <a:t>3</a:t>
            </a:r>
            <a:r>
              <a:rPr lang="zh-CN" altLang="en-US" sz="2600" b="1" dirty="0" smtClean="0">
                <a:latin typeface="Times New Roman" pitchFamily="18" charset="0"/>
              </a:rPr>
              <a:t>～</a:t>
            </a:r>
            <a:r>
              <a:rPr lang="en-US" altLang="zh-CN" sz="2600" b="1" dirty="0" smtClean="0">
                <a:latin typeface="Times New Roman" pitchFamily="18" charset="0"/>
              </a:rPr>
              <a:t>5</a:t>
            </a:r>
            <a:r>
              <a:rPr lang="zh-CN" altLang="en-US" sz="2600" b="1" dirty="0" smtClean="0">
                <a:latin typeface="Times New Roman" pitchFamily="18" charset="0"/>
              </a:rPr>
              <a:t>度波美石硫合剂。萌芽前喷施</a:t>
            </a:r>
            <a:r>
              <a:rPr lang="en-US" altLang="zh-CN" sz="2600" b="1" dirty="0" smtClean="0">
                <a:latin typeface="Times New Roman" pitchFamily="18" charset="0"/>
              </a:rPr>
              <a:t>2.5%</a:t>
            </a:r>
            <a:r>
              <a:rPr lang="zh-CN" altLang="en-US" sz="2600" b="1" dirty="0" smtClean="0">
                <a:latin typeface="Times New Roman" pitchFamily="18" charset="0"/>
              </a:rPr>
              <a:t>氯氰菊酯乳油</a:t>
            </a:r>
            <a:r>
              <a:rPr lang="en-US" altLang="zh-CN" sz="2600" b="1" dirty="0" smtClean="0">
                <a:latin typeface="Times New Roman" pitchFamily="18" charset="0"/>
              </a:rPr>
              <a:t>2500</a:t>
            </a:r>
            <a:r>
              <a:rPr lang="zh-CN" altLang="en-US" sz="2600" b="1" dirty="0" smtClean="0">
                <a:latin typeface="Times New Roman" pitchFamily="18" charset="0"/>
              </a:rPr>
              <a:t>倍、</a:t>
            </a:r>
            <a:r>
              <a:rPr lang="en-US" altLang="zh-CN" sz="2600" b="1" dirty="0" smtClean="0">
                <a:latin typeface="Times New Roman" pitchFamily="18" charset="0"/>
              </a:rPr>
              <a:t>50%</a:t>
            </a:r>
            <a:r>
              <a:rPr lang="zh-CN" altLang="en-US" sz="2600" b="1" dirty="0" smtClean="0">
                <a:latin typeface="Times New Roman" pitchFamily="18" charset="0"/>
              </a:rPr>
              <a:t>辟蚜雾可湿性粉剂</a:t>
            </a:r>
            <a:r>
              <a:rPr lang="en-US" altLang="zh-CN" sz="2600" b="1" dirty="0" smtClean="0">
                <a:latin typeface="Times New Roman" pitchFamily="18" charset="0"/>
              </a:rPr>
              <a:t>2000</a:t>
            </a:r>
            <a:r>
              <a:rPr lang="zh-CN" altLang="en-US" sz="2600" b="1" dirty="0" smtClean="0">
                <a:latin typeface="Times New Roman" pitchFamily="18" charset="0"/>
              </a:rPr>
              <a:t>倍、</a:t>
            </a:r>
            <a:r>
              <a:rPr lang="en-US" altLang="zh-CN" sz="2600" b="1" dirty="0" smtClean="0">
                <a:latin typeface="Times New Roman" pitchFamily="18" charset="0"/>
              </a:rPr>
              <a:t>20%</a:t>
            </a:r>
            <a:r>
              <a:rPr lang="zh-CN" altLang="en-US" sz="2600" b="1" dirty="0" smtClean="0">
                <a:latin typeface="Times New Roman" pitchFamily="18" charset="0"/>
              </a:rPr>
              <a:t>甲氰菊酯（灭扫利）乳油</a:t>
            </a:r>
            <a:r>
              <a:rPr lang="en-US" altLang="zh-CN" sz="2600" b="1" dirty="0" smtClean="0">
                <a:latin typeface="Times New Roman" pitchFamily="18" charset="0"/>
              </a:rPr>
              <a:t>3000</a:t>
            </a:r>
            <a:r>
              <a:rPr lang="zh-CN" altLang="en-US" sz="2600" b="1" dirty="0" smtClean="0">
                <a:latin typeface="Times New Roman" pitchFamily="18" charset="0"/>
              </a:rPr>
              <a:t>倍。越冬卵孵化后未卷叶前，喷施</a:t>
            </a:r>
            <a:r>
              <a:rPr lang="en-US" altLang="zh-CN" sz="2600" b="1" dirty="0" smtClean="0">
                <a:latin typeface="Times New Roman" pitchFamily="18" charset="0"/>
              </a:rPr>
              <a:t>50%</a:t>
            </a:r>
            <a:r>
              <a:rPr lang="zh-CN" altLang="en-US" sz="2600" b="1" dirty="0" smtClean="0">
                <a:latin typeface="Times New Roman" pitchFamily="18" charset="0"/>
              </a:rPr>
              <a:t>辟蚜雾可湿性粉剂</a:t>
            </a:r>
            <a:r>
              <a:rPr lang="en-US" altLang="zh-CN" sz="2600" b="1" dirty="0" smtClean="0">
                <a:latin typeface="Times New Roman" pitchFamily="18" charset="0"/>
              </a:rPr>
              <a:t>3000</a:t>
            </a:r>
            <a:r>
              <a:rPr lang="zh-CN" altLang="en-US" sz="2600" b="1" dirty="0" smtClean="0">
                <a:latin typeface="Times New Roman" pitchFamily="18" charset="0"/>
              </a:rPr>
              <a:t>倍、</a:t>
            </a:r>
            <a:r>
              <a:rPr lang="en-US" altLang="zh-CN" sz="2600" b="1" dirty="0" smtClean="0">
                <a:latin typeface="Times New Roman" pitchFamily="18" charset="0"/>
              </a:rPr>
              <a:t>10%</a:t>
            </a:r>
            <a:r>
              <a:rPr lang="zh-CN" altLang="en-US" sz="2600" b="1" dirty="0" smtClean="0">
                <a:latin typeface="Times New Roman" pitchFamily="18" charset="0"/>
              </a:rPr>
              <a:t>吡虫啉可湿性粉剂</a:t>
            </a:r>
            <a:r>
              <a:rPr lang="en-US" altLang="zh-CN" sz="2600" b="1" dirty="0" smtClean="0">
                <a:latin typeface="Times New Roman" pitchFamily="18" charset="0"/>
              </a:rPr>
              <a:t>1000</a:t>
            </a:r>
            <a:r>
              <a:rPr lang="zh-CN" altLang="en-US" sz="2600" b="1" dirty="0" smtClean="0">
                <a:latin typeface="Times New Roman" pitchFamily="18" charset="0"/>
              </a:rPr>
              <a:t>倍、</a:t>
            </a:r>
            <a:r>
              <a:rPr lang="en-US" altLang="zh-CN" sz="2600" b="1" dirty="0" smtClean="0">
                <a:latin typeface="Times New Roman" pitchFamily="18" charset="0"/>
              </a:rPr>
              <a:t>10%</a:t>
            </a:r>
            <a:r>
              <a:rPr lang="zh-CN" altLang="en-US" sz="2600" b="1" dirty="0" smtClean="0">
                <a:latin typeface="Times New Roman" pitchFamily="18" charset="0"/>
              </a:rPr>
              <a:t>高效氯氰菊酯</a:t>
            </a:r>
            <a:r>
              <a:rPr lang="en-US" altLang="zh-CN" sz="2600" b="1" dirty="0" smtClean="0">
                <a:latin typeface="Times New Roman" pitchFamily="18" charset="0"/>
              </a:rPr>
              <a:t>1000</a:t>
            </a:r>
            <a:r>
              <a:rPr lang="zh-CN" altLang="en-US" sz="2600" b="1" dirty="0" smtClean="0">
                <a:latin typeface="Times New Roman" pitchFamily="18" charset="0"/>
              </a:rPr>
              <a:t>倍液。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600" b="1" dirty="0" smtClean="0">
                <a:latin typeface="Times New Roman" pitchFamily="18" charset="0"/>
              </a:rPr>
              <a:t>3</a:t>
            </a:r>
            <a:r>
              <a:rPr lang="zh-CN" altLang="en-US" sz="2600" b="1" dirty="0" smtClean="0">
                <a:latin typeface="Times New Roman" pitchFamily="18" charset="0"/>
              </a:rPr>
              <a:t>、</a:t>
            </a:r>
            <a:r>
              <a:rPr lang="zh-CN" altLang="en-US" sz="2600" b="1" dirty="0" smtClean="0">
                <a:solidFill>
                  <a:srgbClr val="A50021"/>
                </a:solidFill>
                <a:latin typeface="Times New Roman" pitchFamily="18" charset="0"/>
              </a:rPr>
              <a:t>保护利用天敌</a:t>
            </a:r>
            <a:r>
              <a:rPr lang="zh-CN" altLang="en-US" sz="2600" b="1" dirty="0" smtClean="0">
                <a:latin typeface="Times New Roman" pitchFamily="18" charset="0"/>
              </a:rPr>
              <a:t>。梨蚜的天敌有食蚜蝇、草蛉、异色瓢虫及食蚜茧蜂等，应注意保护和利用，避免在天敌发生盛期施用广谱性杀虫剂。</a:t>
            </a:r>
          </a:p>
          <a:p>
            <a:pPr eaLnBrk="1" hangingPunct="1">
              <a:lnSpc>
                <a:spcPct val="90000"/>
              </a:lnSpc>
            </a:pPr>
            <a:endParaRPr lang="en-US" altLang="zh-CN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4068762" cy="1216025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梨茎蜂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569325" cy="21082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latin typeface="Times New Roman" pitchFamily="18" charset="0"/>
              </a:rPr>
              <a:t>新梢长至</a:t>
            </a:r>
            <a:r>
              <a:rPr lang="en-US" altLang="zh-CN" b="1" smtClean="0">
                <a:latin typeface="Times New Roman" pitchFamily="18" charset="0"/>
              </a:rPr>
              <a:t>6—7</a:t>
            </a:r>
            <a:r>
              <a:rPr lang="zh-CN" altLang="en-US" b="1" smtClean="0">
                <a:latin typeface="Times New Roman" pitchFamily="18" charset="0"/>
              </a:rPr>
              <a:t>厘米时，成虫用锯状产卵器将嫩梢</a:t>
            </a:r>
            <a:r>
              <a:rPr lang="en-US" altLang="zh-CN" b="1" smtClean="0">
                <a:latin typeface="Times New Roman" pitchFamily="18" charset="0"/>
              </a:rPr>
              <a:t>4—5</a:t>
            </a:r>
            <a:r>
              <a:rPr lang="zh-CN" altLang="en-US" b="1" smtClean="0">
                <a:latin typeface="Times New Roman" pitchFamily="18" charset="0"/>
              </a:rPr>
              <a:t>片叶处锯伤，再将伤口下方</a:t>
            </a:r>
            <a:r>
              <a:rPr lang="en-US" altLang="zh-CN" b="1" smtClean="0">
                <a:latin typeface="Times New Roman" pitchFamily="18" charset="0"/>
              </a:rPr>
              <a:t>3—4</a:t>
            </a:r>
            <a:r>
              <a:rPr lang="zh-CN" altLang="en-US" b="1" smtClean="0">
                <a:latin typeface="Times New Roman" pitchFamily="18" charset="0"/>
              </a:rPr>
              <a:t>片叶切去，仅留叶柄产卵。新梢被锯后萎缩下垂，干枯脱落。</a:t>
            </a:r>
          </a:p>
        </p:txBody>
      </p:sp>
      <p:pic>
        <p:nvPicPr>
          <p:cNvPr id="93189" name="Picture 5" descr="梨茎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1650"/>
            <a:ext cx="9144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 descr="梨茎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0"/>
            <a:ext cx="363537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852862" cy="1485900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梨黑星病</a:t>
            </a:r>
          </a:p>
        </p:txBody>
      </p:sp>
      <p:pic>
        <p:nvPicPr>
          <p:cNvPr id="11268" name="Picture 4" descr="Top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11863" y="1989138"/>
            <a:ext cx="3009900" cy="4319587"/>
          </a:xfrm>
          <a:noFill/>
        </p:spPr>
      </p:pic>
      <p:pic>
        <p:nvPicPr>
          <p:cNvPr id="11269" name="Picture 5" descr="Top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989138"/>
            <a:ext cx="27781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755650" y="3213100"/>
            <a:ext cx="1800225" cy="1295400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 wrap="none" tIns="190800" bIns="190800" anchor="ctr"/>
          <a:lstStyle/>
          <a:p>
            <a:endParaRPr lang="zh-CN" altLang="en-US"/>
          </a:p>
        </p:txBody>
      </p:sp>
      <p:pic>
        <p:nvPicPr>
          <p:cNvPr id="11272" name="Picture 8" descr="IMG_00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1916113"/>
            <a:ext cx="31670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088" y="333375"/>
            <a:ext cx="406876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CN" altLang="en-US" sz="6000" b="1" ker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梨茎蜂</a:t>
            </a:r>
            <a:endParaRPr lang="zh-CN" altLang="en-US" sz="6000" b="1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08138"/>
            <a:ext cx="5286375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 descr="C:\Users\Administrator\Desktop\IMG_20170509_105633_看图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46658"/>
            <a:ext cx="5429256" cy="6568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9268" name="Picture 4" descr="C:\Users\Administrator\Desktop\IMG_20170509_111748_看图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500174"/>
            <a:ext cx="3357563" cy="33639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2844800" cy="1252538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梨茎蜂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>
                <a:latin typeface="Times New Roman" pitchFamily="18" charset="0"/>
              </a:rPr>
              <a:t>结合冬剪，剪除被害枯枝。用铁丝刺入</a:t>
            </a:r>
            <a:r>
              <a:rPr lang="en-US" altLang="zh-CN" b="1" dirty="0" smtClean="0">
                <a:latin typeface="Times New Roman" pitchFamily="18" charset="0"/>
              </a:rPr>
              <a:t>2</a:t>
            </a:r>
            <a:r>
              <a:rPr lang="zh-CN" altLang="en-US" b="1" dirty="0" smtClean="0">
                <a:latin typeface="Times New Roman" pitchFamily="18" charset="0"/>
              </a:rPr>
              <a:t>年生被害枝内，杀死越冬幼虫和蛹。</a:t>
            </a:r>
          </a:p>
          <a:p>
            <a:pPr eaLnBrk="1" hangingPunct="1"/>
            <a:r>
              <a:rPr lang="zh-CN" altLang="en-US" b="1" dirty="0" smtClean="0">
                <a:latin typeface="Times New Roman" pitchFamily="18" charset="0"/>
              </a:rPr>
              <a:t>开花后半月内，及时剪去带虫、卵的萎缩枝梢，集中销毁或深埋。成虫发生期（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</a:rPr>
              <a:t>月上中旬</a:t>
            </a:r>
            <a:r>
              <a:rPr lang="zh-CN" altLang="en-US" b="1" dirty="0" smtClean="0">
                <a:latin typeface="Times New Roman" pitchFamily="18" charset="0"/>
              </a:rPr>
              <a:t>），</a:t>
            </a:r>
            <a:r>
              <a:rPr lang="en-US" altLang="zh-CN" b="1" dirty="0" smtClean="0">
                <a:latin typeface="Times New Roman" pitchFamily="18" charset="0"/>
              </a:rPr>
              <a:t>5%</a:t>
            </a:r>
            <a:r>
              <a:rPr lang="zh-CN" altLang="en-US" b="1" dirty="0" smtClean="0">
                <a:latin typeface="Times New Roman" pitchFamily="18" charset="0"/>
              </a:rPr>
              <a:t>锐劲特</a:t>
            </a:r>
            <a:r>
              <a:rPr lang="en-US" altLang="zh-CN" b="1" dirty="0" smtClean="0">
                <a:latin typeface="Times New Roman" pitchFamily="18" charset="0"/>
              </a:rPr>
              <a:t>1500—2000</a:t>
            </a:r>
            <a:r>
              <a:rPr lang="zh-CN" altLang="en-US" b="1" dirty="0" smtClean="0">
                <a:latin typeface="Times New Roman" pitchFamily="18" charset="0"/>
              </a:rPr>
              <a:t>倍液，</a:t>
            </a:r>
            <a:r>
              <a:rPr lang="en-US" altLang="zh-CN" b="1" dirty="0" smtClean="0">
                <a:latin typeface="Times New Roman" pitchFamily="18" charset="0"/>
              </a:rPr>
              <a:t>40%</a:t>
            </a:r>
            <a:r>
              <a:rPr lang="zh-CN" altLang="en-US" b="1" dirty="0" smtClean="0">
                <a:latin typeface="Times New Roman" pitchFamily="18" charset="0"/>
              </a:rPr>
              <a:t>新农宝乳油</a:t>
            </a:r>
            <a:r>
              <a:rPr lang="en-US" altLang="zh-CN" b="1" dirty="0" smtClean="0">
                <a:latin typeface="Times New Roman" pitchFamily="18" charset="0"/>
              </a:rPr>
              <a:t>1000</a:t>
            </a:r>
            <a:r>
              <a:rPr lang="zh-CN" altLang="en-US" b="1" dirty="0" smtClean="0">
                <a:latin typeface="Times New Roman" pitchFamily="18" charset="0"/>
              </a:rPr>
              <a:t>倍液，</a:t>
            </a:r>
            <a:r>
              <a:rPr lang="en-US" altLang="zh-CN" b="1" dirty="0" smtClean="0">
                <a:latin typeface="Times New Roman" pitchFamily="18" charset="0"/>
              </a:rPr>
              <a:t>80%</a:t>
            </a:r>
            <a:r>
              <a:rPr lang="zh-CN" altLang="en-US" b="1" dirty="0" smtClean="0">
                <a:latin typeface="Times New Roman" pitchFamily="18" charset="0"/>
              </a:rPr>
              <a:t>敌敌畏乳油</a:t>
            </a:r>
            <a:r>
              <a:rPr lang="en-US" altLang="zh-CN" b="1" dirty="0" smtClean="0">
                <a:latin typeface="Times New Roman" pitchFamily="18" charset="0"/>
              </a:rPr>
              <a:t>800—1000</a:t>
            </a:r>
            <a:r>
              <a:rPr lang="zh-CN" altLang="en-US" b="1" dirty="0" smtClean="0">
                <a:latin typeface="Times New Roman" pitchFamily="18" charset="0"/>
              </a:rPr>
              <a:t>倍液，</a:t>
            </a:r>
            <a:r>
              <a:rPr lang="en-US" altLang="zh-CN" b="1" dirty="0" smtClean="0">
                <a:latin typeface="Times New Roman" pitchFamily="18" charset="0"/>
              </a:rPr>
              <a:t>50%</a:t>
            </a:r>
            <a:r>
              <a:rPr lang="zh-CN" altLang="en-US" b="1" dirty="0" smtClean="0">
                <a:latin typeface="Times New Roman" pitchFamily="18" charset="0"/>
              </a:rPr>
              <a:t>乙酰甲胺乳油</a:t>
            </a:r>
            <a:r>
              <a:rPr lang="en-US" altLang="zh-CN" b="1" dirty="0" smtClean="0">
                <a:latin typeface="Times New Roman" pitchFamily="18" charset="0"/>
              </a:rPr>
              <a:t>1000</a:t>
            </a:r>
            <a:r>
              <a:rPr lang="zh-CN" altLang="en-US" b="1" dirty="0" smtClean="0">
                <a:latin typeface="Times New Roman" pitchFamily="18" charset="0"/>
              </a:rPr>
              <a:t>倍液。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4392612" cy="1150938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梨实蜂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569325" cy="4679950"/>
          </a:xfrm>
        </p:spPr>
        <p:txBody>
          <a:bodyPr/>
          <a:lstStyle/>
          <a:p>
            <a:pPr eaLnBrk="1" hangingPunct="1"/>
            <a:r>
              <a:rPr lang="zh-CN" altLang="en-US" b="1" dirty="0" smtClean="0"/>
              <a:t>也叫梨食叶蜂、花钻子、白钻虫、螫梨蜂等。只危害梨，花期早的品种易受害。</a:t>
            </a:r>
          </a:p>
          <a:p>
            <a:pPr eaLnBrk="1" hangingPunct="1"/>
            <a:r>
              <a:rPr lang="zh-CN" altLang="en-US" b="1" dirty="0" smtClean="0"/>
              <a:t>在花萼上产卵，常可见到稍鼓起的小黑点，似蝇粪状，里面有长椭圆形白色卵。幼虫在花萼基部里面环向串食，被害处变黑，落花后在萼筒上有一黑色虫道。以后蛀入幼果，在幼果上留下虫孔，被害幼果干枯、脱落。脱落之前，又转害新幼果。 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2007441894668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>
          <a:xfrm>
            <a:off x="0" y="0"/>
            <a:ext cx="2754313" cy="3644900"/>
          </a:xfrm>
          <a:noFill/>
        </p:spPr>
      </p:pic>
      <p:pic>
        <p:nvPicPr>
          <p:cNvPr id="96262" name="Picture 6" descr="IMG_2117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2276475"/>
            <a:ext cx="34750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 descr="IMG_2116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2133600"/>
            <a:ext cx="30940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8" descr="梨实蜂"/>
          <p:cNvPicPr>
            <a:picLocks noGrp="1" noChangeAspect="1" noChangeArrowheads="1"/>
          </p:cNvPicPr>
          <p:nvPr>
            <p:ph type="title"/>
          </p:nvPr>
        </p:nvPicPr>
        <p:blipFill>
          <a:blip r:embed="rId5"/>
          <a:srcRect/>
          <a:stretch>
            <a:fillRect/>
          </a:stretch>
        </p:blipFill>
        <p:spPr>
          <a:xfrm>
            <a:off x="4356100" y="0"/>
            <a:ext cx="3673475" cy="2781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3636963" cy="1179513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梨实蜂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b="1" dirty="0" smtClean="0">
                <a:solidFill>
                  <a:srgbClr val="A50021"/>
                </a:solidFill>
                <a:latin typeface="Times New Roman" pitchFamily="18" charset="0"/>
              </a:rPr>
              <a:t>人工防治</a:t>
            </a:r>
            <a:r>
              <a:rPr lang="zh-CN" altLang="en-US" b="1" dirty="0" smtClean="0">
                <a:latin typeface="Times New Roman" pitchFamily="18" charset="0"/>
              </a:rPr>
              <a:t>。成虫假死性，在树下张接布单，振落成虫杀死。人工摘除有卵花朵和有虫幼果，集中消灭，以免幼虫转移为害更多梨果。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b="1" dirty="0" smtClean="0">
                <a:solidFill>
                  <a:srgbClr val="A50021"/>
                </a:solidFill>
                <a:latin typeface="Times New Roman" pitchFamily="18" charset="0"/>
              </a:rPr>
              <a:t>地面防治</a:t>
            </a:r>
            <a:r>
              <a:rPr lang="zh-CN" altLang="en-US" b="1" dirty="0" smtClean="0">
                <a:latin typeface="Times New Roman" pitchFamily="18" charset="0"/>
              </a:rPr>
              <a:t>。开花前</a:t>
            </a:r>
            <a:r>
              <a:rPr lang="en-US" altLang="zh-CN" b="1" dirty="0" smtClean="0">
                <a:latin typeface="Times New Roman" pitchFamily="18" charset="0"/>
              </a:rPr>
              <a:t>10—15</a:t>
            </a:r>
            <a:r>
              <a:rPr lang="zh-CN" altLang="en-US" b="1" dirty="0" smtClean="0">
                <a:latin typeface="Times New Roman" pitchFamily="18" charset="0"/>
              </a:rPr>
              <a:t>天，用</a:t>
            </a:r>
            <a:r>
              <a:rPr lang="en-US" altLang="zh-CN" b="1" dirty="0" smtClean="0">
                <a:latin typeface="Times New Roman" pitchFamily="18" charset="0"/>
              </a:rPr>
              <a:t>50%</a:t>
            </a:r>
            <a:r>
              <a:rPr lang="zh-CN" altLang="en-US" b="1" dirty="0" smtClean="0">
                <a:latin typeface="Times New Roman" pitchFamily="18" charset="0"/>
              </a:rPr>
              <a:t>辛硫磷乳油</a:t>
            </a:r>
            <a:r>
              <a:rPr lang="en-US" altLang="zh-CN" b="1" dirty="0" smtClean="0">
                <a:latin typeface="Times New Roman" pitchFamily="18" charset="0"/>
              </a:rPr>
              <a:t>300</a:t>
            </a:r>
            <a:r>
              <a:rPr lang="zh-CN" altLang="en-US" b="1" dirty="0" smtClean="0">
                <a:latin typeface="Times New Roman" pitchFamily="18" charset="0"/>
              </a:rPr>
              <a:t>倍液或</a:t>
            </a:r>
            <a:r>
              <a:rPr lang="en-US" altLang="zh-CN" b="1" dirty="0" smtClean="0">
                <a:latin typeface="Times New Roman" pitchFamily="18" charset="0"/>
              </a:rPr>
              <a:t>48%</a:t>
            </a:r>
            <a:r>
              <a:rPr lang="zh-CN" altLang="en-US" b="1" dirty="0" smtClean="0">
                <a:latin typeface="Times New Roman" pitchFamily="18" charset="0"/>
              </a:rPr>
              <a:t>乐斯本乳油</a:t>
            </a:r>
            <a:r>
              <a:rPr lang="en-US" altLang="zh-CN" b="1" dirty="0" smtClean="0">
                <a:latin typeface="Times New Roman" pitchFamily="18" charset="0"/>
              </a:rPr>
              <a:t>600</a:t>
            </a:r>
            <a:r>
              <a:rPr lang="zh-CN" altLang="en-US" b="1" dirty="0" smtClean="0">
                <a:latin typeface="Times New Roman" pitchFamily="18" charset="0"/>
              </a:rPr>
              <a:t>倍液进地面喷雾，喷雾重点在树干半径</a:t>
            </a:r>
            <a:r>
              <a:rPr lang="en-US" altLang="zh-CN" b="1" dirty="0" smtClean="0">
                <a:latin typeface="Times New Roman" pitchFamily="18" charset="0"/>
              </a:rPr>
              <a:t>1</a:t>
            </a:r>
            <a:r>
              <a:rPr lang="zh-CN" altLang="en-US" b="1" dirty="0" smtClean="0">
                <a:latin typeface="Times New Roman" pitchFamily="18" charset="0"/>
              </a:rPr>
              <a:t>米范围内。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b="1" dirty="0" smtClean="0">
                <a:solidFill>
                  <a:srgbClr val="A50021"/>
                </a:solidFill>
                <a:latin typeface="Times New Roman" pitchFamily="18" charset="0"/>
              </a:rPr>
              <a:t>树上喷药</a:t>
            </a:r>
            <a:r>
              <a:rPr lang="zh-CN" altLang="en-US" b="1" dirty="0" smtClean="0">
                <a:latin typeface="Times New Roman" pitchFamily="18" charset="0"/>
              </a:rPr>
              <a:t>。梨实蜂成虫发生期短而集中，在梨花蕾期（含苞待放）用药：</a:t>
            </a:r>
            <a:r>
              <a:rPr lang="en-US" altLang="zh-CN" b="1" dirty="0" smtClean="0">
                <a:latin typeface="Times New Roman" pitchFamily="18" charset="0"/>
              </a:rPr>
              <a:t>48%</a:t>
            </a:r>
            <a:r>
              <a:rPr lang="zh-CN" altLang="en-US" b="1" dirty="0" smtClean="0">
                <a:latin typeface="Times New Roman" pitchFamily="18" charset="0"/>
              </a:rPr>
              <a:t>乐斯本乳油</a:t>
            </a:r>
            <a:r>
              <a:rPr lang="en-US" altLang="zh-CN" b="1" dirty="0" smtClean="0">
                <a:latin typeface="Times New Roman" pitchFamily="18" charset="0"/>
              </a:rPr>
              <a:t>2000</a:t>
            </a:r>
            <a:r>
              <a:rPr lang="zh-CN" altLang="en-US" b="1" dirty="0" smtClean="0">
                <a:latin typeface="Times New Roman" pitchFamily="18" charset="0"/>
              </a:rPr>
              <a:t>～</a:t>
            </a:r>
            <a:r>
              <a:rPr lang="en-US" altLang="zh-CN" b="1" dirty="0" smtClean="0">
                <a:latin typeface="Times New Roman" pitchFamily="18" charset="0"/>
              </a:rPr>
              <a:t>3000</a:t>
            </a:r>
            <a:r>
              <a:rPr lang="zh-CN" altLang="en-US" b="1" dirty="0" smtClean="0">
                <a:latin typeface="Times New Roman" pitchFamily="18" charset="0"/>
              </a:rPr>
              <a:t>倍液、</a:t>
            </a:r>
            <a:r>
              <a:rPr lang="en-US" altLang="zh-CN" b="1" dirty="0" smtClean="0">
                <a:latin typeface="Times New Roman" pitchFamily="18" charset="0"/>
              </a:rPr>
              <a:t>10%</a:t>
            </a:r>
            <a:r>
              <a:rPr lang="zh-CN" altLang="en-US" b="1" dirty="0" smtClean="0">
                <a:latin typeface="Times New Roman" pitchFamily="18" charset="0"/>
              </a:rPr>
              <a:t>吡虫啉可湿性粉剂</a:t>
            </a:r>
            <a:r>
              <a:rPr lang="en-US" altLang="zh-CN" b="1" dirty="0" smtClean="0">
                <a:latin typeface="Times New Roman" pitchFamily="18" charset="0"/>
              </a:rPr>
              <a:t>1000</a:t>
            </a:r>
            <a:r>
              <a:rPr lang="zh-CN" altLang="en-US" b="1" dirty="0" smtClean="0">
                <a:latin typeface="Times New Roman" pitchFamily="18" charset="0"/>
              </a:rPr>
              <a:t>倍、</a:t>
            </a:r>
            <a:r>
              <a:rPr lang="en-US" altLang="zh-CN" b="1" dirty="0" smtClean="0">
                <a:latin typeface="Times New Roman" pitchFamily="18" charset="0"/>
              </a:rPr>
              <a:t>10%</a:t>
            </a:r>
            <a:r>
              <a:rPr lang="zh-CN" altLang="en-US" b="1" dirty="0" smtClean="0">
                <a:latin typeface="Times New Roman" pitchFamily="18" charset="0"/>
              </a:rPr>
              <a:t>高效氯氰菊酯乳油</a:t>
            </a:r>
            <a:r>
              <a:rPr lang="en-US" altLang="zh-CN" b="1" dirty="0" smtClean="0">
                <a:latin typeface="Times New Roman" pitchFamily="18" charset="0"/>
              </a:rPr>
              <a:t>1000</a:t>
            </a:r>
            <a:r>
              <a:rPr lang="zh-CN" altLang="en-US" b="1" dirty="0" smtClean="0">
                <a:latin typeface="Times New Roman" pitchFamily="18" charset="0"/>
              </a:rPr>
              <a:t>倍、 </a:t>
            </a:r>
            <a:r>
              <a:rPr lang="en-US" altLang="zh-CN" b="1" dirty="0" smtClean="0">
                <a:latin typeface="Times New Roman" pitchFamily="18" charset="0"/>
              </a:rPr>
              <a:t>2.5%</a:t>
            </a:r>
            <a:r>
              <a:rPr lang="zh-CN" altLang="en-US" b="1" dirty="0" smtClean="0">
                <a:latin typeface="Times New Roman" pitchFamily="18" charset="0"/>
              </a:rPr>
              <a:t>敌杀死乳油</a:t>
            </a:r>
            <a:r>
              <a:rPr lang="en-US" altLang="zh-CN" b="1" dirty="0" smtClean="0">
                <a:latin typeface="Times New Roman" pitchFamily="18" charset="0"/>
              </a:rPr>
              <a:t>1500—2000</a:t>
            </a:r>
            <a:r>
              <a:rPr lang="zh-CN" altLang="en-US" b="1" dirty="0" smtClean="0">
                <a:latin typeface="Times New Roman" pitchFamily="18" charset="0"/>
              </a:rPr>
              <a:t>倍、</a:t>
            </a:r>
            <a:r>
              <a:rPr lang="en-US" altLang="zh-CN" b="1" dirty="0" smtClean="0">
                <a:latin typeface="Times New Roman" pitchFamily="18" charset="0"/>
              </a:rPr>
              <a:t>2.5%</a:t>
            </a:r>
            <a:r>
              <a:rPr lang="zh-CN" altLang="en-US" b="1" dirty="0" smtClean="0">
                <a:latin typeface="Times New Roman" pitchFamily="18" charset="0"/>
              </a:rPr>
              <a:t>溴氰菊酯乳剂</a:t>
            </a:r>
            <a:r>
              <a:rPr lang="en-US" altLang="zh-CN" b="1" dirty="0" smtClean="0">
                <a:latin typeface="Times New Roman" pitchFamily="18" charset="0"/>
              </a:rPr>
              <a:t>3000</a:t>
            </a:r>
            <a:r>
              <a:rPr lang="zh-CN" altLang="en-US" b="1" dirty="0" smtClean="0">
                <a:latin typeface="Times New Roman" pitchFamily="18" charset="0"/>
              </a:rPr>
              <a:t>倍或</a:t>
            </a:r>
            <a:r>
              <a:rPr lang="en-US" altLang="zh-CN" b="1" dirty="0" smtClean="0">
                <a:latin typeface="Times New Roman" pitchFamily="18" charset="0"/>
              </a:rPr>
              <a:t>20%</a:t>
            </a:r>
            <a:r>
              <a:rPr lang="zh-CN" altLang="en-US" b="1" dirty="0" smtClean="0">
                <a:latin typeface="Times New Roman" pitchFamily="18" charset="0"/>
              </a:rPr>
              <a:t>杀灭菊酯乳剂</a:t>
            </a:r>
            <a:r>
              <a:rPr lang="en-US" altLang="zh-CN" b="1" dirty="0" smtClean="0">
                <a:latin typeface="Times New Roman" pitchFamily="18" charset="0"/>
              </a:rPr>
              <a:t>3000</a:t>
            </a:r>
            <a:r>
              <a:rPr lang="zh-CN" altLang="en-US" b="1" dirty="0" smtClean="0">
                <a:latin typeface="Times New Roman" pitchFamily="18" charset="0"/>
              </a:rPr>
              <a:t>倍液。</a:t>
            </a:r>
          </a:p>
          <a:p>
            <a:pPr eaLnBrk="1" hangingPunct="1">
              <a:lnSpc>
                <a:spcPct val="80000"/>
              </a:lnSpc>
            </a:pPr>
            <a:endParaRPr lang="zh-CN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zh-CN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9155" name="Picture 6" descr="IMG_06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3087688"/>
            <a:ext cx="6696075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5" descr="IMG_06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587750" cy="4724400"/>
          </a:xfrm>
          <a:prstGeom prst="rect">
            <a:avLst/>
          </a:prstGeom>
          <a:solidFill>
            <a:srgbClr val="9900CC">
              <a:alpha val="89018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9153" name="Picture 4" descr="IMG_06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0"/>
            <a:ext cx="6588125" cy="3933825"/>
          </a:xfrm>
          <a:prstGeom prst="rect">
            <a:avLst/>
          </a:prstGeom>
          <a:solidFill>
            <a:srgbClr val="9900FF">
              <a:alpha val="74117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IMG_11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0"/>
            <a:ext cx="84248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IMG_02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4392612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5" name="Picture 7" descr="IMG_02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1750" y="0"/>
            <a:ext cx="40322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6" name="Picture 8" descr="IMG_0208"/>
          <p:cNvPicPr>
            <a:picLocks noChangeAspect="1" noChangeArrowheads="1"/>
          </p:cNvPicPr>
          <p:nvPr/>
        </p:nvPicPr>
        <p:blipFill>
          <a:blip r:embed="rId5" cstate="email"/>
          <a:srcRect l="-3637"/>
          <a:stretch>
            <a:fillRect/>
          </a:stretch>
        </p:blipFill>
        <p:spPr bwMode="auto">
          <a:xfrm>
            <a:off x="1476375" y="2349500"/>
            <a:ext cx="619283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IMG_20150606_1541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0"/>
            <a:ext cx="655161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Oval 6"/>
          <p:cNvSpPr>
            <a:spLocks noChangeArrowheads="1"/>
          </p:cNvSpPr>
          <p:nvPr/>
        </p:nvSpPr>
        <p:spPr bwMode="auto">
          <a:xfrm>
            <a:off x="2771775" y="2708275"/>
            <a:ext cx="576263" cy="8636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76" name="Oval 7"/>
          <p:cNvSpPr>
            <a:spLocks noChangeArrowheads="1"/>
          </p:cNvSpPr>
          <p:nvPr/>
        </p:nvSpPr>
        <p:spPr bwMode="auto">
          <a:xfrm>
            <a:off x="3563938" y="2205038"/>
            <a:ext cx="647700" cy="719137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77" name="Oval 8"/>
          <p:cNvSpPr>
            <a:spLocks noChangeArrowheads="1"/>
          </p:cNvSpPr>
          <p:nvPr/>
        </p:nvSpPr>
        <p:spPr bwMode="auto">
          <a:xfrm>
            <a:off x="5867400" y="1844675"/>
            <a:ext cx="504825" cy="504825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78" name="Oval 12"/>
          <p:cNvSpPr>
            <a:spLocks noChangeArrowheads="1"/>
          </p:cNvSpPr>
          <p:nvPr/>
        </p:nvSpPr>
        <p:spPr bwMode="auto">
          <a:xfrm>
            <a:off x="2771775" y="2708275"/>
            <a:ext cx="576263" cy="8636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79" name="Oval 13"/>
          <p:cNvSpPr>
            <a:spLocks noChangeArrowheads="1"/>
          </p:cNvSpPr>
          <p:nvPr/>
        </p:nvSpPr>
        <p:spPr bwMode="auto">
          <a:xfrm>
            <a:off x="3563938" y="2205038"/>
            <a:ext cx="647700" cy="719137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0" name="Oval 14"/>
          <p:cNvSpPr>
            <a:spLocks noChangeArrowheads="1"/>
          </p:cNvSpPr>
          <p:nvPr/>
        </p:nvSpPr>
        <p:spPr bwMode="auto">
          <a:xfrm>
            <a:off x="5867400" y="1844675"/>
            <a:ext cx="504825" cy="504825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1" name="Oval 15"/>
          <p:cNvSpPr>
            <a:spLocks noChangeArrowheads="1"/>
          </p:cNvSpPr>
          <p:nvPr/>
        </p:nvSpPr>
        <p:spPr bwMode="auto">
          <a:xfrm>
            <a:off x="2771775" y="2708275"/>
            <a:ext cx="576263" cy="8636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2" name="Oval 16"/>
          <p:cNvSpPr>
            <a:spLocks noChangeArrowheads="1"/>
          </p:cNvSpPr>
          <p:nvPr/>
        </p:nvSpPr>
        <p:spPr bwMode="auto">
          <a:xfrm>
            <a:off x="3563938" y="2205038"/>
            <a:ext cx="647700" cy="719137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5723" name="Picture 11" descr="QQ图片201506151643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249488"/>
            <a:ext cx="3454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1" name="Picture 9" descr="QQ图片201506151642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2033588"/>
            <a:ext cx="40481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5" name="Line 10"/>
          <p:cNvSpPr>
            <a:spLocks noChangeShapeType="1"/>
          </p:cNvSpPr>
          <p:nvPr/>
        </p:nvSpPr>
        <p:spPr bwMode="auto">
          <a:xfrm>
            <a:off x="6732588" y="5013325"/>
            <a:ext cx="360362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7308850" y="981075"/>
            <a:ext cx="1584325" cy="5794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800000"/>
                </a:solidFill>
                <a:latin typeface="Times New Roman" pitchFamily="18" charset="0"/>
              </a:rPr>
              <a:t>80cm</a:t>
            </a:r>
            <a:r>
              <a:rPr lang="zh-CN" altLang="en-US" b="1">
                <a:solidFill>
                  <a:srgbClr val="800000"/>
                </a:solidFill>
                <a:latin typeface="Times New Roman" pitchFamily="18" charset="0"/>
              </a:rPr>
              <a:t>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5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1" name="Picture 5" descr="IMG_06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9334" y="0"/>
            <a:ext cx="775805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7" descr="IMG_07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000240"/>
            <a:ext cx="864986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480" y="1428736"/>
            <a:ext cx="5929354" cy="201043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环境是我们赖以生存的，爱护和保护则无旁贷，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请从我做起！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12"/>
            <a:ext cx="250033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0" dirty="0" smtClean="0">
                <a:solidFill>
                  <a:srgbClr val="FF0000"/>
                </a:solidFill>
              </a:rPr>
              <a:t>？</a:t>
            </a:r>
            <a:endParaRPr lang="zh-CN" altLang="en-US" sz="19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214290"/>
            <a:ext cx="7072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66FFFF"/>
                </a:solidFill>
              </a:rPr>
              <a:t>1</a:t>
            </a:r>
            <a:r>
              <a:rPr lang="zh-CN" altLang="en-US" sz="4000" b="1" dirty="0" smtClean="0">
                <a:solidFill>
                  <a:srgbClr val="66FFFF"/>
                </a:solidFill>
              </a:rPr>
              <a:t>、在目前的南果梨生产中，梨茎蜂由次要害虫发展成为</a:t>
            </a:r>
            <a:endParaRPr lang="en-US" altLang="zh-CN" sz="4000" b="1" dirty="0" smtClean="0">
              <a:solidFill>
                <a:srgbClr val="66FFFF"/>
              </a:solidFill>
            </a:endParaRPr>
          </a:p>
          <a:p>
            <a:r>
              <a:rPr lang="zh-CN" altLang="en-US" sz="4000" b="1" dirty="0" smtClean="0">
                <a:solidFill>
                  <a:srgbClr val="66FFFF"/>
                </a:solidFill>
              </a:rPr>
              <a:t>主要害虫之一，应该如何运用综合防治手段进行防治？</a:t>
            </a:r>
            <a:endParaRPr lang="zh-CN" altLang="en-US" sz="4000" b="1" dirty="0">
              <a:solidFill>
                <a:srgbClr val="66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3071810"/>
            <a:ext cx="68580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4000" b="1" dirty="0" smtClean="0">
                <a:solidFill>
                  <a:srgbClr val="FFFF00"/>
                </a:solidFill>
              </a:rPr>
              <a:t>、在进行南果梨病虫害防治时，是否应当考虑对环境的影响甚至破坏？</a:t>
            </a:r>
            <a:endParaRPr lang="en-US" altLang="zh-CN" sz="4000" b="1" dirty="0" smtClean="0">
              <a:solidFill>
                <a:srgbClr val="FFFF00"/>
              </a:solidFill>
            </a:endParaRPr>
          </a:p>
          <a:p>
            <a:r>
              <a:rPr lang="zh-CN" altLang="en-US" sz="4000" b="1" dirty="0" smtClean="0">
                <a:solidFill>
                  <a:srgbClr val="FFFF00"/>
                </a:solidFill>
              </a:rPr>
              <a:t>应该怎样操作才能减少和避免对生态环境的影响？</a:t>
            </a:r>
            <a:endParaRPr lang="zh-CN" alt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852862" cy="1485900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7772400" cy="273685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folHlink"/>
                </a:solidFill>
              </a:rPr>
              <a:t>危害果实：</a:t>
            </a:r>
          </a:p>
          <a:p>
            <a:pPr eaLnBrk="1" hangingPunct="1"/>
            <a:r>
              <a:rPr lang="zh-CN" altLang="en-US" dirty="0" smtClean="0"/>
              <a:t>刚落花及受害的小幼果发病，多数在果柄或果面形成黑色或墨绿色近圆形霉斑，导致果实畸形、开裂，这类病果几乎全部早落。</a:t>
            </a:r>
          </a:p>
        </p:txBody>
      </p:sp>
      <p:pic>
        <p:nvPicPr>
          <p:cNvPr id="10249" name="Picture 9" descr="IMG_0336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714348" y="2020888"/>
            <a:ext cx="7632700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Top-00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0"/>
            <a:ext cx="30940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3" descr="IMG_18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14" descr="IMG_18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0"/>
            <a:ext cx="32766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zh-CN" altLang="zh-CN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59396" name="Picture 4" descr="IMG_1238"/>
          <p:cNvPicPr>
            <a:picLocks noChangeAspect="1" noChangeArrowheads="1"/>
          </p:cNvPicPr>
          <p:nvPr/>
        </p:nvPicPr>
        <p:blipFill>
          <a:blip r:embed="rId2" cstate="email">
            <a:lum bright="6000" contrast="12000"/>
          </a:blip>
          <a:srcRect/>
          <a:stretch>
            <a:fillRect/>
          </a:stretch>
        </p:blipFill>
        <p:spPr bwMode="auto">
          <a:xfrm>
            <a:off x="0" y="188956"/>
            <a:ext cx="9144000" cy="638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IMG_1475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2428860" y="190523"/>
            <a:ext cx="4230687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565525" cy="1485900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梨黑星病</a:t>
            </a:r>
          </a:p>
        </p:txBody>
      </p:sp>
      <p:pic>
        <p:nvPicPr>
          <p:cNvPr id="12292" name="Picture 4" descr="黑星病1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40200" y="1844675"/>
            <a:ext cx="4932363" cy="4489450"/>
          </a:xfrm>
          <a:noFill/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23850" y="1989138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8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3850" y="2205038"/>
            <a:ext cx="3887788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      </a:t>
            </a:r>
            <a:r>
              <a:rPr lang="zh-CN" altLang="en-US" b="1" dirty="0">
                <a:solidFill>
                  <a:schemeClr val="folHlink"/>
                </a:solidFill>
              </a:rPr>
              <a:t>稍大幼果受害</a:t>
            </a:r>
            <a:r>
              <a:rPr lang="zh-CN" altLang="en-US" dirty="0"/>
              <a:t>，果面产生淡黄色斑点，圆形或不规则形，潮湿条件下病斑上产生黑霉；干燥时不产生黑霉，呈绿色斑，俗称</a:t>
            </a:r>
            <a:r>
              <a:rPr lang="zh-CN" altLang="en-US" dirty="0">
                <a:latin typeface="Arial" charset="0"/>
              </a:rPr>
              <a:t>“</a:t>
            </a:r>
            <a:r>
              <a:rPr lang="zh-CN" altLang="en-US" dirty="0"/>
              <a:t>青疔</a:t>
            </a:r>
            <a:r>
              <a:rPr lang="zh-CN" altLang="en-US" dirty="0">
                <a:latin typeface="Arial" charset="0"/>
              </a:rPr>
              <a:t>”</a:t>
            </a:r>
            <a:r>
              <a:rPr lang="zh-CN" altLang="en-US" dirty="0"/>
              <a:t>。</a:t>
            </a:r>
          </a:p>
          <a:p>
            <a:pPr>
              <a:spcBef>
                <a:spcPct val="50000"/>
              </a:spcBef>
            </a:pPr>
            <a:endParaRPr lang="en-US" altLang="zh-C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708400" cy="1485900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solidFill>
                  <a:srgbClr val="000066"/>
                </a:solidFill>
              </a:rPr>
              <a:t>梨黑星病</a:t>
            </a:r>
          </a:p>
        </p:txBody>
      </p:sp>
      <p:sp>
        <p:nvSpPr>
          <p:cNvPr id="1331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79388" y="2276475"/>
            <a:ext cx="3816350" cy="360045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b="1" dirty="0" smtClean="0">
                <a:solidFill>
                  <a:srgbClr val="0070C0"/>
                </a:solidFill>
              </a:rPr>
              <a:t>        </a:t>
            </a:r>
            <a:r>
              <a:rPr lang="zh-CN" altLang="en-US" b="1" dirty="0" smtClean="0">
                <a:solidFill>
                  <a:srgbClr val="0070C0"/>
                </a:solidFill>
              </a:rPr>
              <a:t>成果期受害，</a:t>
            </a:r>
            <a:r>
              <a:rPr lang="zh-CN" altLang="en-US" dirty="0" smtClean="0"/>
              <a:t>形成圆形凹陷斑，病斑表面木栓化、开裂，呈</a:t>
            </a:r>
            <a:r>
              <a:rPr lang="zh-CN" altLang="en-US" dirty="0" smtClean="0">
                <a:latin typeface="Arial" charset="0"/>
              </a:rPr>
              <a:t>“</a:t>
            </a:r>
            <a:r>
              <a:rPr lang="zh-CN" altLang="en-US" dirty="0" smtClean="0"/>
              <a:t>荞麦皮</a:t>
            </a:r>
            <a:r>
              <a:rPr lang="zh-CN" altLang="en-US" dirty="0" smtClean="0">
                <a:latin typeface="Arial" charset="0"/>
              </a:rPr>
              <a:t>”</a:t>
            </a:r>
            <a:r>
              <a:rPr lang="zh-CN" altLang="en-US" dirty="0" smtClean="0"/>
              <a:t>状，不畸形。</a:t>
            </a:r>
          </a:p>
        </p:txBody>
      </p:sp>
      <p:pic>
        <p:nvPicPr>
          <p:cNvPr id="13317" name="Picture 5" descr="果黑星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275" y="1844675"/>
            <a:ext cx="518477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IMG_00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115888"/>
            <a:ext cx="5113338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凤舞九天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1569</TotalTime>
  <Words>4377</Words>
  <Application>Microsoft Office PowerPoint</Application>
  <PresentationFormat>全屏显示(4:3)</PresentationFormat>
  <Paragraphs>181</Paragraphs>
  <Slides>71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71</vt:i4>
      </vt:variant>
    </vt:vector>
  </HeadingPairs>
  <TitlesOfParts>
    <vt:vector size="78" baseType="lpstr">
      <vt:lpstr>Blends</vt:lpstr>
      <vt:lpstr>Watermark</vt:lpstr>
      <vt:lpstr>Pixel</vt:lpstr>
      <vt:lpstr>Capsules</vt:lpstr>
      <vt:lpstr>Profile</vt:lpstr>
      <vt:lpstr>跋涉</vt:lpstr>
      <vt:lpstr>凤舞九天</vt:lpstr>
      <vt:lpstr>幻灯片 1</vt:lpstr>
      <vt:lpstr>幻灯片 2</vt:lpstr>
      <vt:lpstr>梨黑星病</vt:lpstr>
      <vt:lpstr>梨黑星病</vt:lpstr>
      <vt:lpstr>梨黑星病</vt:lpstr>
      <vt:lpstr>梨黑星病</vt:lpstr>
      <vt:lpstr>梨黑星病</vt:lpstr>
      <vt:lpstr>梨黑星病</vt:lpstr>
      <vt:lpstr>梨黑星病</vt:lpstr>
      <vt:lpstr>梨黑星病</vt:lpstr>
      <vt:lpstr>梨黑星病</vt:lpstr>
      <vt:lpstr>梨黑星病</vt:lpstr>
      <vt:lpstr>梨黑星病</vt:lpstr>
      <vt:lpstr>梨黑星病</vt:lpstr>
      <vt:lpstr>幻灯片 15</vt:lpstr>
      <vt:lpstr>幻灯片 16</vt:lpstr>
      <vt:lpstr>梨锈病</vt:lpstr>
      <vt:lpstr>梨锈病</vt:lpstr>
      <vt:lpstr>梨锈病</vt:lpstr>
      <vt:lpstr>梨锈病</vt:lpstr>
      <vt:lpstr>梨锈病</vt:lpstr>
      <vt:lpstr>梨锈病</vt:lpstr>
      <vt:lpstr>梨白粉病</vt:lpstr>
      <vt:lpstr>梨白粉病</vt:lpstr>
      <vt:lpstr>梨白粉病</vt:lpstr>
      <vt:lpstr>梨白粉病</vt:lpstr>
      <vt:lpstr>梨白粉病</vt:lpstr>
      <vt:lpstr>梨白粉病</vt:lpstr>
      <vt:lpstr>？</vt:lpstr>
      <vt:lpstr>幻灯片 30</vt:lpstr>
      <vt:lpstr>幻灯片 31</vt:lpstr>
      <vt:lpstr>梨木虱</vt:lpstr>
      <vt:lpstr>梨木虱</vt:lpstr>
      <vt:lpstr>梨木虱</vt:lpstr>
      <vt:lpstr>梨木虱</vt:lpstr>
      <vt:lpstr>梨木虱</vt:lpstr>
      <vt:lpstr>梨木虱</vt:lpstr>
      <vt:lpstr>梨桃小食心虫</vt:lpstr>
      <vt:lpstr>梨桃小食心虫</vt:lpstr>
      <vt:lpstr>梨桃小食心虫</vt:lpstr>
      <vt:lpstr>梨桃小食心虫</vt:lpstr>
      <vt:lpstr>梨桃小食心虫</vt:lpstr>
      <vt:lpstr>梨桃小食心虫</vt:lpstr>
      <vt:lpstr>梨小食心虫</vt:lpstr>
      <vt:lpstr>梨小食心虫</vt:lpstr>
      <vt:lpstr>梨小食心虫</vt:lpstr>
      <vt:lpstr>梨小食心虫</vt:lpstr>
      <vt:lpstr>梨小食心虫</vt:lpstr>
      <vt:lpstr>梨小食心虫</vt:lpstr>
      <vt:lpstr>梨小食心虫</vt:lpstr>
      <vt:lpstr>梨小食心虫</vt:lpstr>
      <vt:lpstr>梨黄粉蚜</vt:lpstr>
      <vt:lpstr>梨黄粉蚜</vt:lpstr>
      <vt:lpstr>梨黄粉蚜</vt:lpstr>
      <vt:lpstr>梨黄粉蚜</vt:lpstr>
      <vt:lpstr>梨二叉蚜</vt:lpstr>
      <vt:lpstr>梨二叉蚜</vt:lpstr>
      <vt:lpstr>梨二叉蚜</vt:lpstr>
      <vt:lpstr>梨茎蜂</vt:lpstr>
      <vt:lpstr>幻灯片 60</vt:lpstr>
      <vt:lpstr>梨茎蜂</vt:lpstr>
      <vt:lpstr>梨实蜂</vt:lpstr>
      <vt:lpstr>幻灯片 63</vt:lpstr>
      <vt:lpstr>梨实蜂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</vt:vector>
  </TitlesOfParts>
  <Company>微软用户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南果梨黑星病</dc:title>
  <dc:creator>微软中国</dc:creator>
  <cp:lastModifiedBy>Administrator</cp:lastModifiedBy>
  <cp:revision>74</cp:revision>
  <dcterms:created xsi:type="dcterms:W3CDTF">2013-10-10T05:33:04Z</dcterms:created>
  <dcterms:modified xsi:type="dcterms:W3CDTF">2017-06-14T03:19:51Z</dcterms:modified>
</cp:coreProperties>
</file>