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01" r:id="rId2"/>
    <p:sldId id="302" r:id="rId3"/>
    <p:sldId id="33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380" r:id="rId25"/>
    <p:sldId id="290" r:id="rId26"/>
    <p:sldId id="291" r:id="rId27"/>
    <p:sldId id="381" r:id="rId28"/>
    <p:sldId id="382" r:id="rId29"/>
    <p:sldId id="293" r:id="rId30"/>
    <p:sldId id="294" r:id="rId31"/>
    <p:sldId id="295" r:id="rId32"/>
    <p:sldId id="296" r:id="rId33"/>
    <p:sldId id="297" r:id="rId34"/>
    <p:sldId id="298" r:id="rId35"/>
    <p:sldId id="335" r:id="rId36"/>
    <p:sldId id="337" r:id="rId37"/>
  </p:sldIdLst>
  <p:sldSz cx="990282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49D"/>
    <a:srgbClr val="EFF0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52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2017/6/21</a:t>
            </a:fld>
            <a:endParaRPr lang="zh-CN" altLang="en-US"/>
          </a:p>
        </p:txBody>
      </p:sp>
      <p:sp>
        <p:nvSpPr>
          <p:cNvPr id="4" name="幻灯片图像占位符 3"/>
          <p:cNvSpPr>
            <a:spLocks noGrp="1" noRot="1" noChangeAspect="1"/>
          </p:cNvSpPr>
          <p:nvPr>
            <p:ph type="sldImg" idx="2"/>
          </p:nvPr>
        </p:nvSpPr>
        <p:spPr>
          <a:xfrm>
            <a:off x="1200690" y="1143000"/>
            <a:ext cx="445662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10242" name="文本占位符 10242"/>
          <p:cNvSpPr>
            <a:spLocks noGrp="1"/>
          </p:cNvSpPr>
          <p:nvPr>
            <p:ph type="body"/>
          </p:nvPr>
        </p:nvSpPr>
        <p:spPr/>
        <p:txBody>
          <a:bodyPr anchor="t"/>
          <a:lstStyle/>
          <a:p>
            <a:pPr lvl="0"/>
            <a:endParaRPr lang="en-GB" altLang="x-none" dirty="0"/>
          </a:p>
        </p:txBody>
      </p:sp>
      <p:sp>
        <p:nvSpPr>
          <p:cNvPr id="10243"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6</a:t>
            </a:fld>
            <a:endParaRPr lang="en-GB" altLang="x-none"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28674" name="文本占位符 10242"/>
          <p:cNvSpPr>
            <a:spLocks noGrp="1"/>
          </p:cNvSpPr>
          <p:nvPr>
            <p:ph type="body"/>
          </p:nvPr>
        </p:nvSpPr>
        <p:spPr/>
        <p:txBody>
          <a:bodyPr anchor="t"/>
          <a:lstStyle/>
          <a:p>
            <a:pPr lvl="0"/>
            <a:endParaRPr lang="en-GB" altLang="x-none" dirty="0"/>
          </a:p>
        </p:txBody>
      </p:sp>
      <p:sp>
        <p:nvSpPr>
          <p:cNvPr id="28675"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15</a:t>
            </a:fld>
            <a:endParaRPr lang="en-GB" altLang="x-none"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30722" name="文本占位符 10242"/>
          <p:cNvSpPr>
            <a:spLocks noGrp="1"/>
          </p:cNvSpPr>
          <p:nvPr>
            <p:ph type="body"/>
          </p:nvPr>
        </p:nvSpPr>
        <p:spPr/>
        <p:txBody>
          <a:bodyPr anchor="t"/>
          <a:lstStyle/>
          <a:p>
            <a:pPr lvl="0"/>
            <a:endParaRPr lang="en-GB" altLang="x-none" dirty="0"/>
          </a:p>
        </p:txBody>
      </p:sp>
      <p:sp>
        <p:nvSpPr>
          <p:cNvPr id="30723"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16</a:t>
            </a:fld>
            <a:endParaRPr lang="en-GB" altLang="x-none"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32770" name="文本占位符 10242"/>
          <p:cNvSpPr>
            <a:spLocks noGrp="1"/>
          </p:cNvSpPr>
          <p:nvPr>
            <p:ph type="body"/>
          </p:nvPr>
        </p:nvSpPr>
        <p:spPr/>
        <p:txBody>
          <a:bodyPr anchor="t"/>
          <a:lstStyle/>
          <a:p>
            <a:pPr lvl="0"/>
            <a:endParaRPr lang="en-GB" altLang="x-none" dirty="0"/>
          </a:p>
        </p:txBody>
      </p:sp>
      <p:sp>
        <p:nvSpPr>
          <p:cNvPr id="3277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17</a:t>
            </a:fld>
            <a:endParaRPr lang="en-GB" altLang="x-none"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34818" name="文本占位符 10242"/>
          <p:cNvSpPr>
            <a:spLocks noGrp="1"/>
          </p:cNvSpPr>
          <p:nvPr>
            <p:ph type="body"/>
          </p:nvPr>
        </p:nvSpPr>
        <p:spPr/>
        <p:txBody>
          <a:bodyPr anchor="t"/>
          <a:lstStyle/>
          <a:p>
            <a:pPr lvl="0"/>
            <a:endParaRPr lang="en-GB" altLang="x-none" dirty="0"/>
          </a:p>
        </p:txBody>
      </p:sp>
      <p:sp>
        <p:nvSpPr>
          <p:cNvPr id="3481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18</a:t>
            </a:fld>
            <a:endParaRPr lang="en-GB" altLang="x-none"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36866" name="文本占位符 10242"/>
          <p:cNvSpPr>
            <a:spLocks noGrp="1"/>
          </p:cNvSpPr>
          <p:nvPr>
            <p:ph type="body"/>
          </p:nvPr>
        </p:nvSpPr>
        <p:spPr/>
        <p:txBody>
          <a:bodyPr anchor="t"/>
          <a:lstStyle/>
          <a:p>
            <a:pPr lvl="0"/>
            <a:endParaRPr lang="en-GB" altLang="x-none" dirty="0"/>
          </a:p>
        </p:txBody>
      </p:sp>
      <p:sp>
        <p:nvSpPr>
          <p:cNvPr id="36867"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19</a:t>
            </a:fld>
            <a:endParaRPr lang="en-GB" altLang="x-none"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38914" name="文本占位符 10242"/>
          <p:cNvSpPr>
            <a:spLocks noGrp="1"/>
          </p:cNvSpPr>
          <p:nvPr>
            <p:ph type="body"/>
          </p:nvPr>
        </p:nvSpPr>
        <p:spPr/>
        <p:txBody>
          <a:bodyPr anchor="t"/>
          <a:lstStyle/>
          <a:p>
            <a:pPr lvl="0"/>
            <a:endParaRPr lang="en-GB" altLang="x-none" dirty="0"/>
          </a:p>
        </p:txBody>
      </p:sp>
      <p:sp>
        <p:nvSpPr>
          <p:cNvPr id="38915"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20</a:t>
            </a:fld>
            <a:endParaRPr lang="en-GB" altLang="x-none"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40962" name="文本占位符 10242"/>
          <p:cNvSpPr>
            <a:spLocks noGrp="1"/>
          </p:cNvSpPr>
          <p:nvPr>
            <p:ph type="body"/>
          </p:nvPr>
        </p:nvSpPr>
        <p:spPr/>
        <p:txBody>
          <a:bodyPr anchor="t"/>
          <a:lstStyle/>
          <a:p>
            <a:pPr lvl="0"/>
            <a:endParaRPr lang="en-GB" altLang="x-none" dirty="0"/>
          </a:p>
        </p:txBody>
      </p:sp>
      <p:sp>
        <p:nvSpPr>
          <p:cNvPr id="40963"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21</a:t>
            </a:fld>
            <a:endParaRPr lang="en-GB" altLang="x-none"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43010" name="文本占位符 10242"/>
          <p:cNvSpPr>
            <a:spLocks noGrp="1"/>
          </p:cNvSpPr>
          <p:nvPr>
            <p:ph type="body"/>
          </p:nvPr>
        </p:nvSpPr>
        <p:spPr/>
        <p:txBody>
          <a:bodyPr anchor="t"/>
          <a:lstStyle/>
          <a:p>
            <a:pPr lvl="0"/>
            <a:endParaRPr lang="en-GB" altLang="x-none" dirty="0"/>
          </a:p>
        </p:txBody>
      </p:sp>
      <p:sp>
        <p:nvSpPr>
          <p:cNvPr id="4301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22</a:t>
            </a:fld>
            <a:endParaRPr lang="en-GB" altLang="x-none"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45058" name="文本占位符 10242"/>
          <p:cNvSpPr>
            <a:spLocks noGrp="1"/>
          </p:cNvSpPr>
          <p:nvPr>
            <p:ph type="body"/>
          </p:nvPr>
        </p:nvSpPr>
        <p:spPr/>
        <p:txBody>
          <a:bodyPr anchor="t"/>
          <a:lstStyle/>
          <a:p>
            <a:pPr lvl="0"/>
            <a:endParaRPr lang="en-GB" altLang="x-none" dirty="0"/>
          </a:p>
        </p:txBody>
      </p:sp>
      <p:sp>
        <p:nvSpPr>
          <p:cNvPr id="4505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23</a:t>
            </a:fld>
            <a:endParaRPr lang="en-GB" altLang="x-none"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0241"/>
          <p:cNvSpPr>
            <a:spLocks noGrp="1" noRot="1" noChangeAspect="1" noChangeArrowheads="1" noTextEdit="1"/>
          </p:cNvSpPr>
          <p:nvPr>
            <p:ph type="sldImg" idx="4294967295"/>
          </p:nvPr>
        </p:nvSpPr>
        <p:spPr>
          <a:xfrm>
            <a:off x="952500" y="685800"/>
            <a:ext cx="4953000" cy="3429000"/>
          </a:xfrm>
          <a:ln>
            <a:miter lim="800000"/>
          </a:ln>
        </p:spPr>
      </p:sp>
      <p:sp>
        <p:nvSpPr>
          <p:cNvPr id="59395" name="文本占位符 10242"/>
          <p:cNvSpPr>
            <a:spLocks noGrp="1" noChangeArrowheads="1"/>
          </p:cNvSpPr>
          <p:nvPr>
            <p:ph type="body" idx="4294967295"/>
          </p:nvPr>
        </p:nvSpPr>
        <p:spPr/>
        <p:txBody>
          <a:bodyPr/>
          <a:lstStyle/>
          <a:p>
            <a:pPr eaLnBrk="1" hangingPunct="1"/>
            <a:endParaRPr lang="en-GB" altLang="zh-CN"/>
          </a:p>
        </p:txBody>
      </p:sp>
      <p:sp>
        <p:nvSpPr>
          <p:cNvPr id="59396" name="灯片编号占位符 1"/>
          <p:cNvSpPr>
            <a:spLocks noGrp="1" noChangeArrowheads="1"/>
          </p:cNvSpPr>
          <p:nvPr>
            <p:ph type="sldNum" sz="quarter" idx="5"/>
          </p:nvPr>
        </p:nvSpPr>
        <p:spPr bwMode="auto">
          <a:xfrm>
            <a:off x="3886200" y="8686800"/>
            <a:ext cx="2971800" cy="457200"/>
          </a:xfrm>
          <a:noFill/>
          <a:ln>
            <a:miter lim="800000"/>
          </a:ln>
        </p:spPr>
        <p:txBody>
          <a:bodyPr/>
          <a:lstStyle/>
          <a:p>
            <a:fld id="{354D56D2-9024-4BE4-9470-074EF135E030}" type="slidenum">
              <a:rPr lang="en-GB" altLang="zh-CN" smtClean="0"/>
              <a:t>24</a:t>
            </a:fld>
            <a:endParaRPr lang="en-GB"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12290" name="文本占位符 10242"/>
          <p:cNvSpPr>
            <a:spLocks noGrp="1"/>
          </p:cNvSpPr>
          <p:nvPr>
            <p:ph type="body"/>
          </p:nvPr>
        </p:nvSpPr>
        <p:spPr/>
        <p:txBody>
          <a:bodyPr anchor="t"/>
          <a:lstStyle/>
          <a:p>
            <a:pPr lvl="0"/>
            <a:endParaRPr lang="en-GB" altLang="x-none" dirty="0"/>
          </a:p>
        </p:txBody>
      </p:sp>
      <p:sp>
        <p:nvSpPr>
          <p:cNvPr id="1229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7</a:t>
            </a:fld>
            <a:endParaRPr lang="en-GB" altLang="x-none"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47106" name="文本占位符 10242"/>
          <p:cNvSpPr>
            <a:spLocks noGrp="1"/>
          </p:cNvSpPr>
          <p:nvPr>
            <p:ph type="body"/>
          </p:nvPr>
        </p:nvSpPr>
        <p:spPr/>
        <p:txBody>
          <a:bodyPr anchor="t"/>
          <a:lstStyle/>
          <a:p>
            <a:pPr lvl="0"/>
            <a:endParaRPr lang="en-GB" altLang="x-none" dirty="0"/>
          </a:p>
        </p:txBody>
      </p:sp>
      <p:sp>
        <p:nvSpPr>
          <p:cNvPr id="47107"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25</a:t>
            </a:fld>
            <a:endParaRPr lang="en-GB" altLang="x-none"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49154" name="文本占位符 10242"/>
          <p:cNvSpPr>
            <a:spLocks noGrp="1"/>
          </p:cNvSpPr>
          <p:nvPr>
            <p:ph type="body"/>
          </p:nvPr>
        </p:nvSpPr>
        <p:spPr/>
        <p:txBody>
          <a:bodyPr anchor="t"/>
          <a:lstStyle/>
          <a:p>
            <a:pPr lvl="0"/>
            <a:endParaRPr lang="en-GB" altLang="x-none" dirty="0"/>
          </a:p>
        </p:txBody>
      </p:sp>
      <p:sp>
        <p:nvSpPr>
          <p:cNvPr id="49155"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26</a:t>
            </a:fld>
            <a:endParaRPr lang="en-GB" altLang="x-none"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0241"/>
          <p:cNvSpPr>
            <a:spLocks noGrp="1" noRot="1" noChangeAspect="1" noChangeArrowheads="1" noTextEdit="1"/>
          </p:cNvSpPr>
          <p:nvPr>
            <p:ph type="sldImg" idx="4294967295"/>
          </p:nvPr>
        </p:nvSpPr>
        <p:spPr>
          <a:xfrm>
            <a:off x="952500" y="685800"/>
            <a:ext cx="4953000" cy="3429000"/>
          </a:xfrm>
          <a:ln>
            <a:miter lim="800000"/>
          </a:ln>
        </p:spPr>
      </p:sp>
      <p:sp>
        <p:nvSpPr>
          <p:cNvPr id="60419" name="文本占位符 10242"/>
          <p:cNvSpPr>
            <a:spLocks noGrp="1" noChangeArrowheads="1"/>
          </p:cNvSpPr>
          <p:nvPr>
            <p:ph type="body" idx="4294967295"/>
          </p:nvPr>
        </p:nvSpPr>
        <p:spPr/>
        <p:txBody>
          <a:bodyPr/>
          <a:lstStyle/>
          <a:p>
            <a:pPr eaLnBrk="1" hangingPunct="1"/>
            <a:endParaRPr lang="en-GB" altLang="zh-CN"/>
          </a:p>
        </p:txBody>
      </p:sp>
      <p:sp>
        <p:nvSpPr>
          <p:cNvPr id="60420" name="灯片编号占位符 1"/>
          <p:cNvSpPr>
            <a:spLocks noGrp="1" noChangeArrowheads="1"/>
          </p:cNvSpPr>
          <p:nvPr>
            <p:ph type="sldNum" sz="quarter" idx="5"/>
          </p:nvPr>
        </p:nvSpPr>
        <p:spPr bwMode="auto">
          <a:xfrm>
            <a:off x="3886200" y="8686800"/>
            <a:ext cx="2971800" cy="457200"/>
          </a:xfrm>
          <a:noFill/>
          <a:ln>
            <a:miter lim="800000"/>
          </a:ln>
        </p:spPr>
        <p:txBody>
          <a:bodyPr/>
          <a:lstStyle/>
          <a:p>
            <a:fld id="{0389CF72-E1C8-473E-ABEB-B0292F583739}" type="slidenum">
              <a:rPr lang="en-GB" altLang="zh-CN" smtClean="0"/>
              <a:t>27</a:t>
            </a:fld>
            <a:endParaRPr lang="en-GB"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0241"/>
          <p:cNvSpPr>
            <a:spLocks noGrp="1" noRot="1" noChangeAspect="1" noChangeArrowheads="1" noTextEdit="1"/>
          </p:cNvSpPr>
          <p:nvPr>
            <p:ph type="sldImg" idx="4294967295"/>
          </p:nvPr>
        </p:nvSpPr>
        <p:spPr>
          <a:xfrm>
            <a:off x="952500" y="685800"/>
            <a:ext cx="4953000" cy="3429000"/>
          </a:xfrm>
          <a:ln>
            <a:miter lim="800000"/>
          </a:ln>
        </p:spPr>
      </p:sp>
      <p:sp>
        <p:nvSpPr>
          <p:cNvPr id="61443" name="文本占位符 10242"/>
          <p:cNvSpPr>
            <a:spLocks noGrp="1" noChangeArrowheads="1"/>
          </p:cNvSpPr>
          <p:nvPr>
            <p:ph type="body" idx="4294967295"/>
          </p:nvPr>
        </p:nvSpPr>
        <p:spPr/>
        <p:txBody>
          <a:bodyPr/>
          <a:lstStyle/>
          <a:p>
            <a:pPr eaLnBrk="1" hangingPunct="1"/>
            <a:endParaRPr lang="en-GB" altLang="zh-CN"/>
          </a:p>
        </p:txBody>
      </p:sp>
      <p:sp>
        <p:nvSpPr>
          <p:cNvPr id="61444" name="灯片编号占位符 1"/>
          <p:cNvSpPr>
            <a:spLocks noGrp="1" noChangeArrowheads="1"/>
          </p:cNvSpPr>
          <p:nvPr>
            <p:ph type="sldNum" sz="quarter" idx="5"/>
          </p:nvPr>
        </p:nvSpPr>
        <p:spPr bwMode="auto">
          <a:xfrm>
            <a:off x="3886200" y="8686800"/>
            <a:ext cx="2971800" cy="457200"/>
          </a:xfrm>
          <a:noFill/>
          <a:ln>
            <a:miter lim="800000"/>
          </a:ln>
        </p:spPr>
        <p:txBody>
          <a:bodyPr/>
          <a:lstStyle/>
          <a:p>
            <a:fld id="{77F17443-F3B0-4FD0-94C3-FF21A6A69FB5}" type="slidenum">
              <a:rPr lang="en-GB" altLang="zh-CN" smtClean="0"/>
              <a:t>28</a:t>
            </a:fld>
            <a:endParaRPr lang="en-GB"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0241"/>
          <p:cNvSpPr>
            <a:spLocks noGrp="1" noRot="1" noChangeAspect="1" noTextEdit="1"/>
          </p:cNvSpPr>
          <p:nvPr>
            <p:ph type="sldImg"/>
          </p:nvPr>
        </p:nvSpPr>
        <p:spPr/>
        <p:txBody>
          <a:bodyPr/>
          <a:lstStyle/>
          <a:p>
            <a:endParaRPr lang="zh-CN" altLang="en-US"/>
          </a:p>
        </p:txBody>
      </p:sp>
      <p:sp>
        <p:nvSpPr>
          <p:cNvPr id="53250" name="文本占位符 10242"/>
          <p:cNvSpPr>
            <a:spLocks noGrp="1"/>
          </p:cNvSpPr>
          <p:nvPr>
            <p:ph type="body"/>
          </p:nvPr>
        </p:nvSpPr>
        <p:spPr/>
        <p:txBody>
          <a:bodyPr anchor="t"/>
          <a:lstStyle/>
          <a:p>
            <a:pPr lvl="0"/>
            <a:endParaRPr lang="en-GB" altLang="x-none" dirty="0"/>
          </a:p>
        </p:txBody>
      </p:sp>
      <p:sp>
        <p:nvSpPr>
          <p:cNvPr id="5325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29</a:t>
            </a:fld>
            <a:endParaRPr lang="en-GB" altLang="x-none"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55298" name="文本占位符 10242"/>
          <p:cNvSpPr>
            <a:spLocks noGrp="1"/>
          </p:cNvSpPr>
          <p:nvPr>
            <p:ph type="body"/>
          </p:nvPr>
        </p:nvSpPr>
        <p:spPr/>
        <p:txBody>
          <a:bodyPr anchor="t"/>
          <a:lstStyle/>
          <a:p>
            <a:pPr lvl="0"/>
            <a:endParaRPr lang="en-GB" altLang="x-none" dirty="0"/>
          </a:p>
        </p:txBody>
      </p:sp>
      <p:sp>
        <p:nvSpPr>
          <p:cNvPr id="5529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30</a:t>
            </a:fld>
            <a:endParaRPr lang="en-GB" altLang="x-none"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57346" name="文本占位符 10242"/>
          <p:cNvSpPr>
            <a:spLocks noGrp="1"/>
          </p:cNvSpPr>
          <p:nvPr>
            <p:ph type="body"/>
          </p:nvPr>
        </p:nvSpPr>
        <p:spPr/>
        <p:txBody>
          <a:bodyPr anchor="t"/>
          <a:lstStyle/>
          <a:p>
            <a:pPr lvl="0"/>
            <a:endParaRPr lang="en-GB" altLang="x-none" dirty="0"/>
          </a:p>
        </p:txBody>
      </p:sp>
      <p:sp>
        <p:nvSpPr>
          <p:cNvPr id="57347"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31</a:t>
            </a:fld>
            <a:endParaRPr lang="en-GB" altLang="x-none"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59394" name="文本占位符 10242"/>
          <p:cNvSpPr>
            <a:spLocks noGrp="1"/>
          </p:cNvSpPr>
          <p:nvPr>
            <p:ph type="body"/>
          </p:nvPr>
        </p:nvSpPr>
        <p:spPr/>
        <p:txBody>
          <a:bodyPr anchor="t"/>
          <a:lstStyle/>
          <a:p>
            <a:pPr lvl="0"/>
            <a:endParaRPr lang="en-GB" altLang="x-none" dirty="0"/>
          </a:p>
        </p:txBody>
      </p:sp>
      <p:sp>
        <p:nvSpPr>
          <p:cNvPr id="59395"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32</a:t>
            </a:fld>
            <a:endParaRPr lang="en-GB" altLang="x-none"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61442" name="文本占位符 10242"/>
          <p:cNvSpPr>
            <a:spLocks noGrp="1"/>
          </p:cNvSpPr>
          <p:nvPr>
            <p:ph type="body"/>
          </p:nvPr>
        </p:nvSpPr>
        <p:spPr/>
        <p:txBody>
          <a:bodyPr anchor="t"/>
          <a:lstStyle/>
          <a:p>
            <a:pPr lvl="0"/>
            <a:endParaRPr lang="en-GB" altLang="x-none" dirty="0"/>
          </a:p>
        </p:txBody>
      </p:sp>
      <p:sp>
        <p:nvSpPr>
          <p:cNvPr id="61443"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33</a:t>
            </a:fld>
            <a:endParaRPr lang="en-GB" altLang="x-none"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63490" name="文本占位符 10242"/>
          <p:cNvSpPr>
            <a:spLocks noGrp="1"/>
          </p:cNvSpPr>
          <p:nvPr>
            <p:ph type="body"/>
          </p:nvPr>
        </p:nvSpPr>
        <p:spPr/>
        <p:txBody>
          <a:bodyPr anchor="t"/>
          <a:lstStyle/>
          <a:p>
            <a:pPr lvl="0"/>
            <a:endParaRPr lang="en-GB" altLang="x-none" dirty="0"/>
          </a:p>
        </p:txBody>
      </p:sp>
      <p:sp>
        <p:nvSpPr>
          <p:cNvPr id="6349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34</a:t>
            </a:fld>
            <a:endParaRPr lang="en-GB" altLang="x-none"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14338" name="文本占位符 10242"/>
          <p:cNvSpPr>
            <a:spLocks noGrp="1"/>
          </p:cNvSpPr>
          <p:nvPr>
            <p:ph type="body"/>
          </p:nvPr>
        </p:nvSpPr>
        <p:spPr/>
        <p:txBody>
          <a:bodyPr anchor="t"/>
          <a:lstStyle/>
          <a:p>
            <a:pPr lvl="0"/>
            <a:endParaRPr lang="en-GB" altLang="x-none" dirty="0"/>
          </a:p>
        </p:txBody>
      </p:sp>
      <p:sp>
        <p:nvSpPr>
          <p:cNvPr id="1433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8</a:t>
            </a:fld>
            <a:endParaRPr lang="en-GB" altLang="x-none"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65538" name="文本占位符 10242"/>
          <p:cNvSpPr>
            <a:spLocks noGrp="1"/>
          </p:cNvSpPr>
          <p:nvPr>
            <p:ph type="body"/>
          </p:nvPr>
        </p:nvSpPr>
        <p:spPr/>
        <p:txBody>
          <a:bodyPr anchor="t"/>
          <a:lstStyle/>
          <a:p>
            <a:pPr lvl="0"/>
            <a:endParaRPr lang="en-GB" altLang="x-none" dirty="0"/>
          </a:p>
        </p:txBody>
      </p:sp>
      <p:sp>
        <p:nvSpPr>
          <p:cNvPr id="6553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35</a:t>
            </a:fld>
            <a:endParaRPr lang="en-GB" altLang="x-none"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16386" name="文本占位符 10242"/>
          <p:cNvSpPr>
            <a:spLocks noGrp="1"/>
          </p:cNvSpPr>
          <p:nvPr>
            <p:ph type="body"/>
          </p:nvPr>
        </p:nvSpPr>
        <p:spPr/>
        <p:txBody>
          <a:bodyPr anchor="t"/>
          <a:lstStyle/>
          <a:p>
            <a:pPr lvl="0"/>
            <a:endParaRPr lang="en-GB" altLang="x-none" dirty="0"/>
          </a:p>
        </p:txBody>
      </p:sp>
      <p:sp>
        <p:nvSpPr>
          <p:cNvPr id="16387"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9</a:t>
            </a:fld>
            <a:endParaRPr lang="en-GB" altLang="x-none"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18434" name="文本占位符 10242"/>
          <p:cNvSpPr>
            <a:spLocks noGrp="1"/>
          </p:cNvSpPr>
          <p:nvPr>
            <p:ph type="body"/>
          </p:nvPr>
        </p:nvSpPr>
        <p:spPr/>
        <p:txBody>
          <a:bodyPr anchor="t"/>
          <a:lstStyle/>
          <a:p>
            <a:pPr lvl="0"/>
            <a:endParaRPr lang="en-GB" altLang="x-none" dirty="0"/>
          </a:p>
        </p:txBody>
      </p:sp>
      <p:sp>
        <p:nvSpPr>
          <p:cNvPr id="18435"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10</a:t>
            </a:fld>
            <a:endParaRPr lang="en-GB" altLang="x-none"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20482" name="文本占位符 10242"/>
          <p:cNvSpPr>
            <a:spLocks noGrp="1"/>
          </p:cNvSpPr>
          <p:nvPr>
            <p:ph type="body"/>
          </p:nvPr>
        </p:nvSpPr>
        <p:spPr/>
        <p:txBody>
          <a:bodyPr anchor="t"/>
          <a:lstStyle/>
          <a:p>
            <a:pPr lvl="0"/>
            <a:endParaRPr lang="en-GB" altLang="x-none" dirty="0"/>
          </a:p>
        </p:txBody>
      </p:sp>
      <p:sp>
        <p:nvSpPr>
          <p:cNvPr id="20483"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11</a:t>
            </a:fld>
            <a:endParaRPr lang="en-GB" altLang="x-none"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22530" name="文本占位符 10242"/>
          <p:cNvSpPr>
            <a:spLocks noGrp="1"/>
          </p:cNvSpPr>
          <p:nvPr>
            <p:ph type="body"/>
          </p:nvPr>
        </p:nvSpPr>
        <p:spPr/>
        <p:txBody>
          <a:bodyPr anchor="t"/>
          <a:lstStyle/>
          <a:p>
            <a:pPr lvl="0"/>
            <a:endParaRPr lang="en-GB" altLang="x-none" dirty="0"/>
          </a:p>
        </p:txBody>
      </p:sp>
      <p:sp>
        <p:nvSpPr>
          <p:cNvPr id="22531"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12</a:t>
            </a:fld>
            <a:endParaRPr lang="en-GB" altLang="x-none"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24578" name="文本占位符 10242"/>
          <p:cNvSpPr>
            <a:spLocks noGrp="1"/>
          </p:cNvSpPr>
          <p:nvPr>
            <p:ph type="body"/>
          </p:nvPr>
        </p:nvSpPr>
        <p:spPr/>
        <p:txBody>
          <a:bodyPr anchor="t"/>
          <a:lstStyle/>
          <a:p>
            <a:pPr lvl="0"/>
            <a:endParaRPr lang="en-GB" altLang="x-none" dirty="0"/>
          </a:p>
        </p:txBody>
      </p:sp>
      <p:sp>
        <p:nvSpPr>
          <p:cNvPr id="24579"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13</a:t>
            </a:fld>
            <a:endParaRPr lang="en-GB" altLang="x-none"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0241"/>
          <p:cNvSpPr>
            <a:spLocks noGrp="1" noRot="1" noChangeAspect="1" noTextEdit="1"/>
          </p:cNvSpPr>
          <p:nvPr>
            <p:ph type="sldImg"/>
          </p:nvPr>
        </p:nvSpPr>
        <p:spPr>
          <a:xfrm>
            <a:off x="1200150" y="1143000"/>
            <a:ext cx="4457700" cy="3086100"/>
          </a:xfrm>
        </p:spPr>
        <p:txBody>
          <a:bodyPr/>
          <a:lstStyle/>
          <a:p>
            <a:endParaRPr lang="zh-CN" altLang="en-US"/>
          </a:p>
        </p:txBody>
      </p:sp>
      <p:sp>
        <p:nvSpPr>
          <p:cNvPr id="26626" name="文本占位符 10242"/>
          <p:cNvSpPr>
            <a:spLocks noGrp="1"/>
          </p:cNvSpPr>
          <p:nvPr>
            <p:ph type="body"/>
          </p:nvPr>
        </p:nvSpPr>
        <p:spPr/>
        <p:txBody>
          <a:bodyPr anchor="t"/>
          <a:lstStyle/>
          <a:p>
            <a:pPr lvl="0"/>
            <a:endParaRPr lang="en-GB" altLang="x-none" dirty="0"/>
          </a:p>
        </p:txBody>
      </p:sp>
      <p:sp>
        <p:nvSpPr>
          <p:cNvPr id="26627" name="灯片编号占位符 1"/>
          <p:cNvSpPr>
            <a:spLocks noGrp="1"/>
          </p:cNvSpPr>
          <p:nvPr>
            <p:ph type="sldNum" sz="quarter"/>
          </p:nvPr>
        </p:nvSpPr>
        <p:spPr>
          <a:xfrm>
            <a:off x="3886200" y="8686800"/>
            <a:ext cx="2971800" cy="457200"/>
          </a:xfrm>
          <a:prstGeom prst="rect">
            <a:avLst/>
          </a:prstGeom>
          <a:noFill/>
          <a:ln w="9525">
            <a:noFill/>
            <a:miter/>
          </a:ln>
        </p:spPr>
        <p:txBody>
          <a:bodyPr anchor="b"/>
          <a:lstStyle/>
          <a:p>
            <a:pPr lvl="0" algn="r"/>
            <a:fld id="{9A0DB2DC-4C9A-4742-B13C-FB6460FD3503}" type="slidenum">
              <a:rPr lang="en-GB" altLang="x-none" sz="1200" dirty="0"/>
              <a:t>14</a:t>
            </a:fld>
            <a:endParaRPr lang="en-GB" altLang="x-none"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37952" y="1122365"/>
            <a:ext cx="7427711" cy="238760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7952" y="3602043"/>
            <a:ext cx="7427711" cy="165576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7275" y="365126"/>
            <a:ext cx="2135467" cy="581184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0874" y="365126"/>
            <a:ext cx="6282606" cy="581184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715" y="1709740"/>
            <a:ext cx="8541868" cy="2852741"/>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5715" y="4589470"/>
            <a:ext cx="8541868" cy="150018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0874" y="1825628"/>
            <a:ext cx="4209036" cy="435134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13705" y="1825628"/>
            <a:ext cx="4209036" cy="435134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163" y="365126"/>
            <a:ext cx="8541868" cy="1325565"/>
          </a:xfrm>
        </p:spPr>
        <p:txBody>
          <a:bodyPr/>
          <a:lstStyle/>
          <a:p>
            <a:r>
              <a:rPr lang="zh-CN" altLang="en-US"/>
              <a:t>单击此处编辑母版标题样式</a:t>
            </a:r>
          </a:p>
        </p:txBody>
      </p:sp>
      <p:sp>
        <p:nvSpPr>
          <p:cNvPr id="3" name="文本占位符 2"/>
          <p:cNvSpPr>
            <a:spLocks noGrp="1"/>
          </p:cNvSpPr>
          <p:nvPr>
            <p:ph type="body" idx="1"/>
          </p:nvPr>
        </p:nvSpPr>
        <p:spPr>
          <a:xfrm>
            <a:off x="682163" y="1681165"/>
            <a:ext cx="4189693" cy="823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82163" y="2505079"/>
            <a:ext cx="4189693" cy="368459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13705" y="1681165"/>
            <a:ext cx="4210326" cy="823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13705" y="2505079"/>
            <a:ext cx="4210326" cy="368459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163" y="457201"/>
            <a:ext cx="3194173" cy="1600202"/>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210326" y="987426"/>
            <a:ext cx="5013705" cy="48736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82163" y="2057403"/>
            <a:ext cx="3194173" cy="38115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163" y="457201"/>
            <a:ext cx="3194173" cy="1600202"/>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0326" y="987426"/>
            <a:ext cx="5013705" cy="48736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82163" y="2057403"/>
            <a:ext cx="3194173" cy="38115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0874" y="365126"/>
            <a:ext cx="8541868" cy="132556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80874" y="1825628"/>
            <a:ext cx="8541868" cy="435134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80874" y="6356359"/>
            <a:ext cx="2228313"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2017/6/21</a:t>
            </a:fld>
            <a:endParaRPr lang="zh-CN" altLang="en-US"/>
          </a:p>
        </p:txBody>
      </p:sp>
      <p:sp>
        <p:nvSpPr>
          <p:cNvPr id="5" name="页脚占位符 4"/>
          <p:cNvSpPr>
            <a:spLocks noGrp="1"/>
          </p:cNvSpPr>
          <p:nvPr>
            <p:ph type="ftr" sz="quarter" idx="3"/>
          </p:nvPr>
        </p:nvSpPr>
        <p:spPr>
          <a:xfrm>
            <a:off x="3280572" y="6356359"/>
            <a:ext cx="334247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4428" y="6356359"/>
            <a:ext cx="2228313"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9.jpeg"/><Relationship Id="rId7" Type="http://schemas.openxmlformats.org/officeDocument/2006/relationships/slide" Target="slide15.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0.jpeg"/><Relationship Id="rId7" Type="http://schemas.openxmlformats.org/officeDocument/2006/relationships/slide" Target="slide1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1.png"/><Relationship Id="rId7" Type="http://schemas.openxmlformats.org/officeDocument/2006/relationships/slide" Target="slide15.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4.png"/><Relationship Id="rId7" Type="http://schemas.openxmlformats.org/officeDocument/2006/relationships/slide" Target="slide15.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22.jpeg"/><Relationship Id="rId7" Type="http://schemas.openxmlformats.org/officeDocument/2006/relationships/slide" Target="slide5.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slide" Target="slide14.xml"/><Relationship Id="rId11" Type="http://schemas.openxmlformats.org/officeDocument/2006/relationships/image" Target="../media/image8.png"/><Relationship Id="rId5" Type="http://schemas.openxmlformats.org/officeDocument/2006/relationships/image" Target="../media/image24.png"/><Relationship Id="rId10" Type="http://schemas.openxmlformats.org/officeDocument/2006/relationships/slide" Target="slide7.xml"/><Relationship Id="rId4" Type="http://schemas.openxmlformats.org/officeDocument/2006/relationships/image" Target="../media/image23.png"/><Relationship Id="rId9" Type="http://schemas.openxmlformats.org/officeDocument/2006/relationships/slide" Target="slide15.xml"/></Relationships>
</file>

<file path=ppt/slides/_rels/slide1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5.png"/><Relationship Id="rId7" Type="http://schemas.openxmlformats.org/officeDocument/2006/relationships/slide" Target="slide15.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6.jpeg"/><Relationship Id="rId7" Type="http://schemas.openxmlformats.org/officeDocument/2006/relationships/slide" Target="slide15.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7.png"/><Relationship Id="rId7" Type="http://schemas.openxmlformats.org/officeDocument/2006/relationships/slide" Target="slide15.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5.png"/><Relationship Id="rId7" Type="http://schemas.openxmlformats.org/officeDocument/2006/relationships/slide" Target="slide15.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8.png"/><Relationship Id="rId7" Type="http://schemas.openxmlformats.org/officeDocument/2006/relationships/slide" Target="slide15.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2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1.png"/><Relationship Id="rId7" Type="http://schemas.openxmlformats.org/officeDocument/2006/relationships/slide" Target="slide15.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9.png"/><Relationship Id="rId7" Type="http://schemas.openxmlformats.org/officeDocument/2006/relationships/slide" Target="slide15.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4" Type="http://schemas.openxmlformats.org/officeDocument/2006/relationships/slide" Target="slide14.xml"/><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Layout" Target="../slideLayouts/slideLayout1.xml"/><Relationship Id="rId7" Type="http://schemas.openxmlformats.org/officeDocument/2006/relationships/slide" Target="slide14.xml"/><Relationship Id="rId12" Type="http://schemas.openxmlformats.org/officeDocument/2006/relationships/image" Target="../media/image8.png"/><Relationship Id="rId2" Type="http://schemas.openxmlformats.org/officeDocument/2006/relationships/audio" Target="file:///E:\&#22353;&#21147;&#38639;\&#22353;&#21033;&#31283;\&#20892;&#24191;&#26657;&#22353;&#21033;&#31283;\&#35821;&#38899;%20&#21462;&#22303;&#26102;&#38388;.wav" TargetMode="External"/><Relationship Id="rId1" Type="http://schemas.microsoft.com/office/2007/relationships/media" Target="file:///E:\&#22353;&#21147;&#38639;\&#22353;&#21033;&#31283;\&#20892;&#24191;&#26657;&#22353;&#21033;&#31283;\&#35821;&#38899;%20&#21462;&#22303;&#26102;&#38388;.wav" TargetMode="External"/><Relationship Id="rId6" Type="http://schemas.openxmlformats.org/officeDocument/2006/relationships/image" Target="../media/image31.png"/><Relationship Id="rId11" Type="http://schemas.openxmlformats.org/officeDocument/2006/relationships/slide" Target="slide7.xml"/><Relationship Id="rId5" Type="http://schemas.openxmlformats.org/officeDocument/2006/relationships/image" Target="../media/image30.jpeg"/><Relationship Id="rId10" Type="http://schemas.openxmlformats.org/officeDocument/2006/relationships/slide" Target="slide15.xml"/><Relationship Id="rId4" Type="http://schemas.openxmlformats.org/officeDocument/2006/relationships/notesSlide" Target="../notesSlides/notesSlide19.xml"/><Relationship Id="rId9" Type="http://schemas.openxmlformats.org/officeDocument/2006/relationships/slide" Target="slide23.xml"/></Relationships>
</file>

<file path=ppt/slides/_rels/slide2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audio" Target="../media/audio1.wav"/><Relationship Id="rId7" Type="http://schemas.openxmlformats.org/officeDocument/2006/relationships/slide" Target="slide5.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slide" Target="slide14.xml"/><Relationship Id="rId11" Type="http://schemas.openxmlformats.org/officeDocument/2006/relationships/image" Target="../media/image8.png"/><Relationship Id="rId5" Type="http://schemas.openxmlformats.org/officeDocument/2006/relationships/image" Target="../media/image33.jpeg"/><Relationship Id="rId10" Type="http://schemas.openxmlformats.org/officeDocument/2006/relationships/slide" Target="slide7.xml"/><Relationship Id="rId4" Type="http://schemas.openxmlformats.org/officeDocument/2006/relationships/image" Target="../media/image32.jpeg"/><Relationship Id="rId9" Type="http://schemas.openxmlformats.org/officeDocument/2006/relationships/slide" Target="slide15.xml"/></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27.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30.jpeg"/><Relationship Id="rId7" Type="http://schemas.openxmlformats.org/officeDocument/2006/relationships/slide" Target="slide5.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slide" Target="slide14.xml"/><Relationship Id="rId11" Type="http://schemas.openxmlformats.org/officeDocument/2006/relationships/image" Target="../media/image8.png"/><Relationship Id="rId5" Type="http://schemas.openxmlformats.org/officeDocument/2006/relationships/image" Target="../media/image35.png"/><Relationship Id="rId10" Type="http://schemas.openxmlformats.org/officeDocument/2006/relationships/slide" Target="slide7.xml"/><Relationship Id="rId4" Type="http://schemas.openxmlformats.org/officeDocument/2006/relationships/image" Target="../media/image34.png"/><Relationship Id="rId9" Type="http://schemas.openxmlformats.org/officeDocument/2006/relationships/slide" Target="slide15.xml"/></Relationships>
</file>

<file path=ppt/slides/_rels/slide28.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Layout" Target="../slideLayouts/slideLayout1.xml"/><Relationship Id="rId7" Type="http://schemas.openxmlformats.org/officeDocument/2006/relationships/slide" Target="slide14.xml"/><Relationship Id="rId12" Type="http://schemas.openxmlformats.org/officeDocument/2006/relationships/image" Target="../media/image8.png"/><Relationship Id="rId2" Type="http://schemas.openxmlformats.org/officeDocument/2006/relationships/video" Target="file:///C:\Users\dell\Desktop\&#22353;&#21033;&#31283;&#27979;&#22303;&#37197;&#26041;&#26045;&#32933;&#25216;&#26415;\&#26410;&#21629;&#21517;&#26032;1.wmv" TargetMode="External"/><Relationship Id="rId1" Type="http://schemas.microsoft.com/office/2007/relationships/media" Target="file:///C:\Users\dell\Desktop\&#22353;&#21033;&#31283;&#27979;&#22303;&#37197;&#26041;&#26045;&#32933;&#25216;&#26415;\&#26410;&#21629;&#21517;&#26032;1.wmv" TargetMode="External"/><Relationship Id="rId6" Type="http://schemas.openxmlformats.org/officeDocument/2006/relationships/image" Target="../media/image36.jpeg"/><Relationship Id="rId11" Type="http://schemas.openxmlformats.org/officeDocument/2006/relationships/slide" Target="slide7.xml"/><Relationship Id="rId5" Type="http://schemas.openxmlformats.org/officeDocument/2006/relationships/image" Target="../media/image30.jpeg"/><Relationship Id="rId10" Type="http://schemas.openxmlformats.org/officeDocument/2006/relationships/slide" Target="slide15.xml"/><Relationship Id="rId4" Type="http://schemas.openxmlformats.org/officeDocument/2006/relationships/notesSlide" Target="../notesSlides/notesSlide23.xml"/><Relationship Id="rId9" Type="http://schemas.openxmlformats.org/officeDocument/2006/relationships/slide" Target="slide23.xml"/></Relationships>
</file>

<file path=ppt/slides/_rels/slide2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C:\Users\dell\Desktop\&#22353;&#21033;&#31283;&#27979;&#22303;&#37197;&#26041;&#26045;&#32933;&#25216;&#26415;\&#20892;&#19994;&#19987;&#23478;&#25552;&#20513;&#27979;&#22303;&#37197;&#26041;&#26045;&#32933;1.wmv" TargetMode="External"/><Relationship Id="rId1" Type="http://schemas.microsoft.com/office/2007/relationships/media" Target="file:///C:\Users\dell\Desktop\&#22353;&#21033;&#31283;&#27979;&#22303;&#37197;&#26041;&#26045;&#32933;&#25216;&#26415;\&#20892;&#19994;&#19987;&#23478;&#25552;&#20513;&#27979;&#22303;&#37197;&#26041;&#26045;&#32933;1.wmv" TargetMode="External"/><Relationship Id="rId5" Type="http://schemas.openxmlformats.org/officeDocument/2006/relationships/image" Target="../media/image8.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7.jpeg"/><Relationship Id="rId7" Type="http://schemas.openxmlformats.org/officeDocument/2006/relationships/slide" Target="slide14.xml"/><Relationship Id="rId12"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0.jpeg"/><Relationship Id="rId11" Type="http://schemas.openxmlformats.org/officeDocument/2006/relationships/slide" Target="slide7.xml"/><Relationship Id="rId5" Type="http://schemas.openxmlformats.org/officeDocument/2006/relationships/image" Target="../media/image39.jpeg"/><Relationship Id="rId10" Type="http://schemas.openxmlformats.org/officeDocument/2006/relationships/slide" Target="slide15.xml"/><Relationship Id="rId4" Type="http://schemas.openxmlformats.org/officeDocument/2006/relationships/image" Target="../media/image38.jpeg"/><Relationship Id="rId9" Type="http://schemas.openxmlformats.org/officeDocument/2006/relationships/slide" Target="slide23.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5.xml"/><Relationship Id="rId7" Type="http://schemas.openxmlformats.org/officeDocument/2006/relationships/slide" Target="slide15.xm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 Target="slide14.xml"/><Relationship Id="rId5" Type="http://schemas.openxmlformats.org/officeDocument/2006/relationships/slide" Target="slide7.xml"/><Relationship Id="rId10" Type="http://schemas.openxmlformats.org/officeDocument/2006/relationships/image" Target="../media/image8.png"/><Relationship Id="rId4" Type="http://schemas.openxmlformats.org/officeDocument/2006/relationships/image" Target="../media/image11.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 Target="slide5.xml"/><Relationship Id="rId7" Type="http://schemas.openxmlformats.org/officeDocument/2006/relationships/image" Target="../media/image13.png"/><Relationship Id="rId2" Type="http://schemas.openxmlformats.org/officeDocument/2006/relationships/slide" Target="slide14.xml"/><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15.xml"/><Relationship Id="rId10" Type="http://schemas.openxmlformats.org/officeDocument/2006/relationships/image" Target="../media/image8.png"/><Relationship Id="rId4" Type="http://schemas.openxmlformats.org/officeDocument/2006/relationships/slide" Target="slide23.xml"/><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4.xml"/><Relationship Id="rId7"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23.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4.png"/><Relationship Id="rId7" Type="http://schemas.openxmlformats.org/officeDocument/2006/relationships/slide" Target="slide15.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10" Type="http://schemas.openxmlformats.org/officeDocument/2006/relationships/image" Target="../media/image8.png"/><Relationship Id="rId4" Type="http://schemas.openxmlformats.org/officeDocument/2006/relationships/slide" Target="slide14.xml"/><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4.png"/><Relationship Id="rId7" Type="http://schemas.openxmlformats.org/officeDocument/2006/relationships/slide" Target="slide15.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10" Type="http://schemas.openxmlformats.org/officeDocument/2006/relationships/image" Target="../media/image8.png"/><Relationship Id="rId4" Type="http://schemas.openxmlformats.org/officeDocument/2006/relationships/slide" Target="slide14.xml"/><Relationship Id="rId9"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4.png"/><Relationship Id="rId7" Type="http://schemas.openxmlformats.org/officeDocument/2006/relationships/slide" Target="slide15.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5.xml"/><Relationship Id="rId10" Type="http://schemas.openxmlformats.org/officeDocument/2006/relationships/image" Target="../media/image8.png"/><Relationship Id="rId4" Type="http://schemas.openxmlformats.org/officeDocument/2006/relationships/slide" Target="slide14.xml"/><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ctrTitle"/>
          </p:nvPr>
        </p:nvSpPr>
        <p:spPr/>
        <p:txBody>
          <a:bodyPr anchor="ctr"/>
          <a:lstStyle/>
          <a:p>
            <a:pPr defTabSz="914400">
              <a:buNone/>
            </a:pPr>
            <a:r>
              <a:rPr lang="zh-CN" altLang="en-US" kern="1200" baseline="0">
                <a:latin typeface="+mj-lt"/>
                <a:ea typeface="+mj-ea"/>
                <a:cs typeface="+mj-cs"/>
              </a:rPr>
              <a:t>测土配方施肥</a:t>
            </a:r>
          </a:p>
        </p:txBody>
      </p:sp>
      <p:pic>
        <p:nvPicPr>
          <p:cNvPr id="2" name="图片 1" descr="图片6"/>
          <p:cNvPicPr>
            <a:picLocks noChangeAspect="1"/>
          </p:cNvPicPr>
          <p:nvPr/>
        </p:nvPicPr>
        <p:blipFill>
          <a:blip r:embed="rId2"/>
          <a:stretch>
            <a:fillRect/>
          </a:stretch>
        </p:blipFill>
        <p:spPr>
          <a:xfrm>
            <a:off x="-77470" y="1905"/>
            <a:ext cx="10058400" cy="6854190"/>
          </a:xfrm>
          <a:prstGeom prst="rect">
            <a:avLst/>
          </a:prstGeom>
        </p:spPr>
      </p:pic>
      <p:pic>
        <p:nvPicPr>
          <p:cNvPr id="2057" name="Picture 7" descr="E:\1建云\各种模版\1模板素材\图片11.png"/>
          <p:cNvPicPr>
            <a:picLocks noChangeAspect="1"/>
          </p:cNvPicPr>
          <p:nvPr/>
        </p:nvPicPr>
        <p:blipFill>
          <a:blip r:embed="rId3"/>
          <a:stretch>
            <a:fillRect/>
          </a:stretch>
        </p:blipFill>
        <p:spPr>
          <a:xfrm>
            <a:off x="-1019810" y="504190"/>
            <a:ext cx="8704580" cy="7232650"/>
          </a:xfrm>
          <a:prstGeom prst="rect">
            <a:avLst/>
          </a:prstGeom>
          <a:noFill/>
          <a:ln w="9525">
            <a:noFill/>
            <a:miter/>
          </a:ln>
        </p:spPr>
      </p:pic>
      <p:pic>
        <p:nvPicPr>
          <p:cNvPr id="2056" name="Picture 8" descr="E:\1建云\各种模版\1模板素材\图片12.png"/>
          <p:cNvPicPr>
            <a:picLocks noChangeAspect="1"/>
          </p:cNvPicPr>
          <p:nvPr/>
        </p:nvPicPr>
        <p:blipFill>
          <a:blip r:embed="rId4"/>
          <a:stretch>
            <a:fillRect/>
          </a:stretch>
        </p:blipFill>
        <p:spPr>
          <a:xfrm>
            <a:off x="5086985" y="908685"/>
            <a:ext cx="3382010" cy="2438400"/>
          </a:xfrm>
          <a:prstGeom prst="rect">
            <a:avLst/>
          </a:prstGeom>
          <a:noFill/>
          <a:ln w="9525">
            <a:noFill/>
            <a:miter/>
          </a:ln>
        </p:spPr>
      </p:pic>
      <p:sp>
        <p:nvSpPr>
          <p:cNvPr id="210" name="文本框 209"/>
          <p:cNvSpPr txBox="1"/>
          <p:nvPr/>
        </p:nvSpPr>
        <p:spPr>
          <a:xfrm>
            <a:off x="1854835" y="1570355"/>
            <a:ext cx="6393180" cy="1097280"/>
          </a:xfrm>
          <a:prstGeom prst="rect">
            <a:avLst/>
          </a:prstGeom>
          <a:noFill/>
        </p:spPr>
        <p:txBody>
          <a:bodyPr wrap="square" rtlCol="0">
            <a:spAutoFit/>
            <a:scene3d>
              <a:camera prst="perspectiveFront"/>
              <a:lightRig rig="threePt" dir="t"/>
            </a:scene3d>
          </a:bodyPr>
          <a:lstStyle/>
          <a:p>
            <a:pPr algn="ctr"/>
            <a:r>
              <a:rPr lang="zh-CN" altLang="en-US" sz="6600" b="1">
                <a:solidFill>
                  <a:schemeClr val="tx1"/>
                </a:solidFill>
                <a:effectLst>
                  <a:glow rad="101600">
                    <a:schemeClr val="accent2">
                      <a:satMod val="175000"/>
                      <a:alpha val="40000"/>
                    </a:schemeClr>
                  </a:glow>
                  <a:outerShdw blurRad="38100" dist="19050" dir="2700000" algn="tl" rotWithShape="0">
                    <a:schemeClr val="dk1">
                      <a:alpha val="40000"/>
                    </a:schemeClr>
                  </a:outerShdw>
                </a:effectLst>
                <a:latin typeface="黑体" panose="02010609060101010101" charset="-122"/>
                <a:ea typeface="黑体" panose="02010609060101010101" charset="-122"/>
              </a:rPr>
              <a:t>测土配方施肥</a:t>
            </a:r>
          </a:p>
        </p:txBody>
      </p:sp>
      <p:pic>
        <p:nvPicPr>
          <p:cNvPr id="5" name="图片 4"/>
          <p:cNvPicPr>
            <a:picLocks noChangeAspect="1"/>
          </p:cNvPicPr>
          <p:nvPr/>
        </p:nvPicPr>
        <p:blipFill>
          <a:blip r:embed="rId5"/>
          <a:stretch>
            <a:fillRect/>
          </a:stretch>
        </p:blipFill>
        <p:spPr>
          <a:xfrm>
            <a:off x="-95250" y="3479165"/>
            <a:ext cx="10066655" cy="3342640"/>
          </a:xfrm>
          <a:prstGeom prst="rect">
            <a:avLst/>
          </a:prstGeom>
        </p:spPr>
      </p:pic>
      <p:pic>
        <p:nvPicPr>
          <p:cNvPr id="32" name="图片 31"/>
          <p:cNvPicPr>
            <a:picLocks noChangeAspect="1"/>
          </p:cNvPicPr>
          <p:nvPr/>
        </p:nvPicPr>
        <p:blipFill>
          <a:blip r:embed="rId6"/>
          <a:stretch>
            <a:fillRect/>
          </a:stretch>
        </p:blipFill>
        <p:spPr>
          <a:xfrm>
            <a:off x="-215900" y="3502660"/>
            <a:ext cx="10361930" cy="1409700"/>
          </a:xfrm>
          <a:prstGeom prst="rect">
            <a:avLst/>
          </a:prstGeom>
        </p:spPr>
      </p:pic>
      <p:sp>
        <p:nvSpPr>
          <p:cNvPr id="9" name="TextBox 8"/>
          <p:cNvSpPr txBox="1"/>
          <p:nvPr/>
        </p:nvSpPr>
        <p:spPr>
          <a:xfrm>
            <a:off x="3079420" y="3262310"/>
            <a:ext cx="3643338" cy="646331"/>
          </a:xfrm>
          <a:prstGeom prst="rect">
            <a:avLst/>
          </a:prstGeom>
          <a:noFill/>
        </p:spPr>
        <p:txBody>
          <a:bodyPr wrap="square" rtlCol="0">
            <a:spAutoFit/>
          </a:bodyPr>
          <a:lstStyle/>
          <a:p>
            <a:r>
              <a:rPr lang="zh-CN" altLang="en-US" sz="3600" b="1" dirty="0">
                <a:latin typeface="华文楷体" panose="02010600040101010101" pitchFamily="2" charset="-122"/>
                <a:ea typeface="华文楷体" panose="02010600040101010101" pitchFamily="2" charset="-122"/>
              </a:rPr>
              <a:t>主讲人    坑利稳</a:t>
            </a:r>
          </a:p>
        </p:txBody>
      </p:sp>
      <p:sp>
        <p:nvSpPr>
          <p:cNvPr id="3" name="文本框 2"/>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4" name="图片 3" descr="QQ图片20160921082625"/>
          <p:cNvPicPr>
            <a:picLocks noChangeAspect="1"/>
          </p:cNvPicPr>
          <p:nvPr/>
        </p:nvPicPr>
        <p:blipFill>
          <a:blip r:embed="rId7"/>
          <a:stretch>
            <a:fillRect/>
          </a:stretch>
        </p:blipFill>
        <p:spPr>
          <a:xfrm>
            <a:off x="5983605" y="-10795"/>
            <a:ext cx="473075" cy="469265"/>
          </a:xfrm>
          <a:prstGeom prst="rect">
            <a:avLst/>
          </a:prstGeom>
        </p:spPr>
      </p:pic>
    </p:spTree>
  </p:cSld>
  <p:clrMapOvr>
    <a:masterClrMapping/>
  </p:clrMapOvr>
  <p:transition advTm="2845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10">
                                            <p:txEl>
                                              <p:pRg st="0" end="0"/>
                                            </p:txEl>
                                          </p:spTgt>
                                        </p:tgtEl>
                                        <p:attrNameLst>
                                          <p:attrName>style.visibility</p:attrName>
                                        </p:attrNameLst>
                                      </p:cBhvr>
                                      <p:to>
                                        <p:strVal val="visible"/>
                                      </p:to>
                                    </p:set>
                                    <p:anim calcmode="lin" valueType="num">
                                      <p:cBhvr>
                                        <p:cTn id="7" dur="2000" fill="hold"/>
                                        <p:tgtEl>
                                          <p:spTgt spid="210">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10">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210">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2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41655" y="377190"/>
            <a:ext cx="2589212" cy="638175"/>
          </a:xfrm>
        </p:spPr>
        <p:txBody>
          <a:bodyPr anchor="ctr"/>
          <a:lstStyle/>
          <a:p>
            <a:pPr algn="l" defTabSz="914400" fontAlgn="base">
              <a:buNone/>
            </a:pPr>
            <a:r>
              <a:rPr lang="zh-CN" altLang="en-US" sz="2400" strike="noStrike" kern="1200" baseline="0" noProof="1">
                <a:solidFill>
                  <a:srgbClr val="0070C0"/>
                </a:solidFill>
                <a:latin typeface="黑体" panose="02010609060101010101" charset="-122"/>
                <a:ea typeface="黑体" panose="02010609060101010101" charset="-122"/>
                <a:cs typeface="+mj-cs"/>
              </a:rPr>
              <a:t>报酬递减律</a:t>
            </a:r>
          </a:p>
        </p:txBody>
      </p:sp>
      <p:sp>
        <p:nvSpPr>
          <p:cNvPr id="17410"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7411" name="直接连接符 2064"/>
          <p:cNvSpPr/>
          <p:nvPr/>
        </p:nvSpPr>
        <p:spPr>
          <a:xfrm flipH="1">
            <a:off x="494030" y="43815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5059" name="矩形 45058"/>
          <p:cNvSpPr/>
          <p:nvPr/>
        </p:nvSpPr>
        <p:spPr>
          <a:xfrm>
            <a:off x="967105" y="1208088"/>
            <a:ext cx="5226050" cy="405130"/>
          </a:xfrm>
          <a:prstGeom prst="rect">
            <a:avLst/>
          </a:prstGeom>
          <a:noFill/>
          <a:ln w="9525">
            <a:noFill/>
            <a:miter/>
          </a:ln>
        </p:spPr>
        <p:txBody>
          <a:bodyPr lIns="100799" tIns="50399" rIns="100799" bIns="50399">
            <a:spAutoFit/>
          </a:bodyPr>
          <a:lstStyle/>
          <a:p>
            <a:pPr lvl="0" eaLnBrk="1" fontAlgn="base" hangingPunct="1">
              <a:spcBef>
                <a:spcPct val="50000"/>
              </a:spcBef>
              <a:buClr>
                <a:srgbClr val="000000"/>
              </a:buClr>
            </a:pPr>
            <a:r>
              <a:rPr lang="zh-CN" altLang="en-US" sz="1995" strike="noStrike" noProof="1">
                <a:solidFill>
                  <a:srgbClr val="FF0000"/>
                </a:solidFill>
                <a:latin typeface="黑体" panose="02010609060101010101" charset="-122"/>
                <a:ea typeface="黑体" panose="02010609060101010101" charset="-122"/>
                <a:cs typeface="+mn-ea"/>
              </a:rPr>
              <a:t>施肥量与产量之间的关系</a:t>
            </a:r>
            <a:endParaRPr lang="zh-CN" altLang="en-US" sz="1995" strike="noStrike" noProof="1">
              <a:solidFill>
                <a:srgbClr val="FF0000"/>
              </a:solidFill>
              <a:latin typeface="黑体" panose="02010609060101010101" charset="-122"/>
              <a:ea typeface="黑体" panose="02010609060101010101" charset="-122"/>
            </a:endParaRPr>
          </a:p>
        </p:txBody>
      </p:sp>
      <p:pic>
        <p:nvPicPr>
          <p:cNvPr id="2" name="图片 1" descr="u=71422646,4114422445&amp;fm=21&amp;gp=0"/>
          <p:cNvPicPr>
            <a:picLocks noChangeAspect="1"/>
          </p:cNvPicPr>
          <p:nvPr/>
        </p:nvPicPr>
        <p:blipFill>
          <a:blip r:embed="rId3"/>
          <a:stretch>
            <a:fillRect/>
          </a:stretch>
        </p:blipFill>
        <p:spPr>
          <a:xfrm>
            <a:off x="1756093" y="1628775"/>
            <a:ext cx="6175375" cy="4041775"/>
          </a:xfrm>
          <a:prstGeom prst="rect">
            <a:avLst/>
          </a:prstGeom>
          <a:noFill/>
          <a:ln w="9525">
            <a:noFill/>
            <a:miter/>
          </a:ln>
        </p:spPr>
      </p:pic>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3" name="文本框 2"/>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5" name="图片 14">
            <a:extLst>
              <a:ext uri="{FF2B5EF4-FFF2-40B4-BE49-F238E27FC236}">
                <a16:creationId xmlns:a16="http://schemas.microsoft.com/office/drawing/2014/main" id="{FF7C7B4C-6864-4565-A7B8-89C1E8954C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45059"/>
                                        </p:tgtEl>
                                        <p:attrNameLst>
                                          <p:attrName>style.visibility</p:attrName>
                                        </p:attrNameLst>
                                      </p:cBhvr>
                                      <p:to>
                                        <p:strVal val="visible"/>
                                      </p:to>
                                    </p:set>
                                    <p:anim calcmode="lin" valueType="num">
                                      <p:cBhvr>
                                        <p:cTn id="11" dur="2000" fill="hold"/>
                                        <p:tgtEl>
                                          <p:spTgt spid="45059"/>
                                        </p:tgtEl>
                                        <p:attrNameLst>
                                          <p:attrName>ppt_x</p:attrName>
                                        </p:attrNameLst>
                                      </p:cBhvr>
                                      <p:tavLst>
                                        <p:tav tm="0">
                                          <p:val>
                                            <p:strVal val="0-#ppt_w/2"/>
                                          </p:val>
                                        </p:tav>
                                        <p:tav tm="100000">
                                          <p:val>
                                            <p:strVal val="#ppt_x"/>
                                          </p:val>
                                        </p:tav>
                                      </p:tavLst>
                                    </p:anim>
                                    <p:anim calcmode="lin" valueType="num">
                                      <p:cBhvr>
                                        <p:cTn id="12" dur="2000" fill="hold"/>
                                        <p:tgtEl>
                                          <p:spTgt spid="45059"/>
                                        </p:tgtEl>
                                        <p:attrNameLst>
                                          <p:attrName>ppt_y</p:attrName>
                                        </p:attrNameLst>
                                      </p:cBhvr>
                                      <p:tavLst>
                                        <p:tav tm="0">
                                          <p:val>
                                            <p:strVal val="#ppt_y"/>
                                          </p:val>
                                        </p:tav>
                                        <p:tav tm="100000">
                                          <p:val>
                                            <p:strVal val="#ppt_y"/>
                                          </p:val>
                                        </p:tav>
                                      </p:tavLst>
                                    </p:anim>
                                  </p:childTnLst>
                                </p:cTn>
                              </p:par>
                            </p:childTnLst>
                          </p:cTn>
                        </p:par>
                        <p:par>
                          <p:cTn id="13" fill="hold">
                            <p:stCondLst>
                              <p:cond delay="4000"/>
                            </p:stCondLst>
                            <p:childTnLst>
                              <p:par>
                                <p:cTn id="14" presetID="7"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ppt_x</p:attrName>
                                        </p:attrNameLst>
                                      </p:cBhvr>
                                      <p:tavLst>
                                        <p:tav tm="0">
                                          <p:val>
                                            <p:strVal val="1+#ppt_w/2"/>
                                          </p:val>
                                        </p:tav>
                                        <p:tav tm="100000">
                                          <p:val>
                                            <p:strVal val="#ppt_x"/>
                                          </p:val>
                                        </p:tav>
                                      </p:tavLst>
                                    </p:anim>
                                    <p:anim calcmode="lin" valueType="num">
                                      <p:cBhvr>
                                        <p:cTn id="17"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50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6566" y="384804"/>
            <a:ext cx="2589214" cy="638175"/>
          </a:xfrm>
        </p:spPr>
        <p:txBody>
          <a:bodyPr anchor="ctr"/>
          <a:lstStyle/>
          <a:p>
            <a:pPr algn="l" defTabSz="914400" fontAlgn="base"/>
            <a:r>
              <a:rPr lang="zh-CN" altLang="en-US" sz="2400" strike="noStrike" noProof="1">
                <a:solidFill>
                  <a:srgbClr val="0070C0"/>
                </a:solidFill>
                <a:latin typeface="黑体" panose="02010609060101010101" charset="-122"/>
                <a:ea typeface="黑体" panose="02010609060101010101" charset="-122"/>
                <a:sym typeface="+mn-ea"/>
              </a:rPr>
              <a:t>报酬递减律</a:t>
            </a:r>
            <a:endParaRPr lang="zh-CN" altLang="en-US" sz="2400" strike="noStrike" kern="1200" baseline="0" noProof="1">
              <a:solidFill>
                <a:srgbClr val="0070C0"/>
              </a:solidFill>
              <a:latin typeface="黑体" panose="02010609060101010101" charset="-122"/>
              <a:ea typeface="黑体" panose="02010609060101010101" charset="-122"/>
              <a:cs typeface="+mj-cs"/>
              <a:sym typeface="+mn-ea"/>
            </a:endParaRPr>
          </a:p>
        </p:txBody>
      </p:sp>
      <p:sp>
        <p:nvSpPr>
          <p:cNvPr id="19458" name="直接连接符 2063"/>
          <p:cNvSpPr/>
          <p:nvPr/>
        </p:nvSpPr>
        <p:spPr>
          <a:xfrm flipV="1">
            <a:off x="494030" y="39878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9459"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6083" name="矩形 46082"/>
          <p:cNvSpPr/>
          <p:nvPr/>
        </p:nvSpPr>
        <p:spPr>
          <a:xfrm>
            <a:off x="836930" y="1195388"/>
            <a:ext cx="5224463" cy="405130"/>
          </a:xfrm>
          <a:prstGeom prst="rect">
            <a:avLst/>
          </a:prstGeom>
          <a:noFill/>
          <a:ln w="9525">
            <a:noFill/>
            <a:miter/>
          </a:ln>
        </p:spPr>
        <p:txBody>
          <a:bodyPr lIns="100799" tIns="50399" rIns="100799" bIns="50399">
            <a:spAutoFit/>
          </a:bodyPr>
          <a:lstStyle/>
          <a:p>
            <a:pPr lvl="0" eaLnBrk="1" fontAlgn="base" hangingPunct="1">
              <a:spcBef>
                <a:spcPct val="50000"/>
              </a:spcBef>
              <a:buClr>
                <a:srgbClr val="000000"/>
              </a:buClr>
            </a:pPr>
            <a:r>
              <a:rPr lang="zh-CN" altLang="en-US" sz="1995" strike="noStrike" noProof="1">
                <a:solidFill>
                  <a:srgbClr val="FF0000"/>
                </a:solidFill>
                <a:latin typeface="黑体" panose="02010609060101010101" charset="-122"/>
                <a:ea typeface="黑体" panose="02010609060101010101" charset="-122"/>
                <a:cs typeface="+mn-ea"/>
              </a:rPr>
              <a:t>施肥量与产量之间的关系</a:t>
            </a:r>
            <a:endParaRPr lang="zh-CN" altLang="en-US" sz="1995" strike="noStrike" noProof="1">
              <a:solidFill>
                <a:srgbClr val="FF0000"/>
              </a:solidFill>
              <a:latin typeface="黑体" panose="02010609060101010101" charset="-122"/>
              <a:ea typeface="黑体" panose="02010609060101010101" charset="-122"/>
            </a:endParaRPr>
          </a:p>
        </p:txBody>
      </p:sp>
      <p:pic>
        <p:nvPicPr>
          <p:cNvPr id="2" name="图片 1" descr="92_125575_9f68c86a5793a49"/>
          <p:cNvPicPr>
            <a:picLocks noChangeAspect="1"/>
          </p:cNvPicPr>
          <p:nvPr/>
        </p:nvPicPr>
        <p:blipFill>
          <a:blip r:embed="rId3"/>
          <a:stretch>
            <a:fillRect/>
          </a:stretch>
        </p:blipFill>
        <p:spPr>
          <a:xfrm>
            <a:off x="1748155" y="1662113"/>
            <a:ext cx="5775325" cy="3965575"/>
          </a:xfrm>
          <a:prstGeom prst="rect">
            <a:avLst/>
          </a:prstGeom>
          <a:noFill/>
          <a:ln w="9525">
            <a:noFill/>
            <a:miter/>
          </a:ln>
        </p:spPr>
      </p:pic>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3" name="文本框 2"/>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5" name="图片 14">
            <a:extLst>
              <a:ext uri="{FF2B5EF4-FFF2-40B4-BE49-F238E27FC236}">
                <a16:creationId xmlns:a16="http://schemas.microsoft.com/office/drawing/2014/main" id="{2C234C01-43FF-462D-9FF8-4061B2287D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46083"/>
                                        </p:tgtEl>
                                        <p:attrNameLst>
                                          <p:attrName>style.visibility</p:attrName>
                                        </p:attrNameLst>
                                      </p:cBhvr>
                                      <p:to>
                                        <p:strVal val="visible"/>
                                      </p:to>
                                    </p:set>
                                    <p:animEffect transition="in" filter="blinds(horizontal)">
                                      <p:cBhvr>
                                        <p:cTn id="11" dur="500"/>
                                        <p:tgtEl>
                                          <p:spTgt spid="46083"/>
                                        </p:tgtEl>
                                      </p:cBhvr>
                                    </p:animEffect>
                                  </p:childTnLst>
                                </p:cTn>
                              </p:par>
                            </p:childTnLst>
                          </p:cTn>
                        </p:par>
                        <p:par>
                          <p:cTn id="12" fill="hold">
                            <p:stCondLst>
                              <p:cond delay="2500"/>
                            </p:stCondLst>
                            <p:childTnLst>
                              <p:par>
                                <p:cTn id="13" presetID="7"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ppt_x</p:attrName>
                                        </p:attrNameLst>
                                      </p:cBhvr>
                                      <p:tavLst>
                                        <p:tav tm="0">
                                          <p:val>
                                            <p:strVal val="1+#ppt_w/2"/>
                                          </p:val>
                                        </p:tav>
                                        <p:tav tm="100000">
                                          <p:val>
                                            <p:strVal val="#ppt_x"/>
                                          </p:val>
                                        </p:tav>
                                      </p:tavLst>
                                    </p:anim>
                                    <p:anim calcmode="lin" valueType="num">
                                      <p:cBhvr>
                                        <p:cTn id="16"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60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41655" y="411163"/>
            <a:ext cx="2589213" cy="638175"/>
          </a:xfrm>
        </p:spPr>
        <p:txBody>
          <a:bodyPr anchor="ctr"/>
          <a:lstStyle/>
          <a:p>
            <a:pPr algn="l" defTabSz="914400">
              <a:buNone/>
            </a:pPr>
            <a:r>
              <a:rPr lang="zh-CN" altLang="zh-CN" sz="2400" kern="1200" baseline="0">
                <a:solidFill>
                  <a:srgbClr val="0033CC"/>
                </a:solidFill>
                <a:latin typeface="黑体" panose="02010609060101010101" charset="-122"/>
                <a:ea typeface="黑体" panose="02010609060101010101" charset="-122"/>
                <a:cs typeface="+mj-cs"/>
              </a:rPr>
              <a:t>练习</a:t>
            </a:r>
          </a:p>
        </p:txBody>
      </p:sp>
      <p:sp>
        <p:nvSpPr>
          <p:cNvPr id="21506"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1507" name="直接连接符 2064"/>
          <p:cNvSpPr/>
          <p:nvPr/>
        </p:nvSpPr>
        <p:spPr>
          <a:xfrm flipH="1">
            <a:off x="494030" y="43815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6083" name="矩形 46082"/>
          <p:cNvSpPr/>
          <p:nvPr/>
        </p:nvSpPr>
        <p:spPr>
          <a:xfrm>
            <a:off x="900430" y="998538"/>
            <a:ext cx="5224463" cy="405130"/>
          </a:xfrm>
          <a:prstGeom prst="rect">
            <a:avLst/>
          </a:prstGeom>
          <a:noFill/>
          <a:ln w="9525">
            <a:noFill/>
            <a:miter/>
          </a:ln>
        </p:spPr>
        <p:txBody>
          <a:bodyPr lIns="100799" tIns="50399" rIns="100799" bIns="50399">
            <a:spAutoFit/>
          </a:bodyPr>
          <a:lstStyle/>
          <a:p>
            <a:pPr lvl="0" eaLnBrk="1" fontAlgn="base" hangingPunct="1">
              <a:spcBef>
                <a:spcPct val="50000"/>
              </a:spcBef>
              <a:buClr>
                <a:srgbClr val="000000"/>
              </a:buClr>
            </a:pPr>
            <a:r>
              <a:rPr lang="zh-CN" sz="1995" strike="noStrike" noProof="1">
                <a:solidFill>
                  <a:srgbClr val="7030A0"/>
                </a:solidFill>
                <a:latin typeface="黑体" panose="02010609060101010101" charset="-122"/>
                <a:ea typeface="黑体" panose="02010609060101010101" charset="-122"/>
                <a:cs typeface="+mn-ea"/>
              </a:rPr>
              <a:t>绘图说明作物产量与肥料用量的关系</a:t>
            </a:r>
          </a:p>
        </p:txBody>
      </p:sp>
      <p:sp>
        <p:nvSpPr>
          <p:cNvPr id="46112" name="文本框 46111"/>
          <p:cNvSpPr txBox="1"/>
          <p:nvPr/>
        </p:nvSpPr>
        <p:spPr>
          <a:xfrm>
            <a:off x="3241993" y="4643438"/>
            <a:ext cx="4572000" cy="365760"/>
          </a:xfrm>
          <a:prstGeom prst="rect">
            <a:avLst/>
          </a:prstGeom>
          <a:noFill/>
          <a:ln w="9525">
            <a:noFill/>
            <a:miter/>
          </a:ln>
        </p:spPr>
        <p:txBody>
          <a:bodyPr>
            <a:spAutoFit/>
          </a:bodyPr>
          <a:lstStyle/>
          <a:p>
            <a:pPr lvl="0" eaLnBrk="1" fontAlgn="base" hangingPunct="1">
              <a:spcBef>
                <a:spcPct val="50000"/>
              </a:spcBef>
            </a:pPr>
            <a:r>
              <a:rPr lang="zh-CN" altLang="en-US" sz="1815" strike="noStrike" noProof="1">
                <a:solidFill>
                  <a:srgbClr val="FF0066"/>
                </a:solidFill>
                <a:latin typeface="黑体" panose="02010609060101010101" charset="-122"/>
                <a:ea typeface="黑体" panose="02010609060101010101" charset="-122"/>
                <a:cs typeface="+mn-ea"/>
              </a:rPr>
              <a:t>图</a:t>
            </a:r>
            <a:r>
              <a:rPr lang="en-US" altLang="zh-CN" sz="1815" strike="noStrike" noProof="1">
                <a:solidFill>
                  <a:srgbClr val="FF0066"/>
                </a:solidFill>
                <a:latin typeface="黑体" panose="02010609060101010101" charset="-122"/>
                <a:ea typeface="黑体" panose="02010609060101010101" charset="-122"/>
                <a:cs typeface="+mn-ea"/>
              </a:rPr>
              <a:t> </a:t>
            </a:r>
            <a:r>
              <a:rPr lang="zh-CN" altLang="en-US" sz="1800" strike="noStrike" noProof="1">
                <a:solidFill>
                  <a:srgbClr val="FF0066"/>
                </a:solidFill>
                <a:latin typeface="黑体" panose="02010609060101010101" charset="-122"/>
                <a:ea typeface="黑体" panose="02010609060101010101" charset="-122"/>
                <a:cs typeface="+mn-ea"/>
                <a:sym typeface="+mn-ea"/>
              </a:rPr>
              <a:t>肥料用量对作物产量的效应</a:t>
            </a:r>
            <a:endParaRPr lang="zh-CN" altLang="en-US" sz="1815" strike="noStrike" noProof="1">
              <a:solidFill>
                <a:srgbClr val="FF0066"/>
              </a:solidFill>
              <a:latin typeface="黑体" panose="02010609060101010101" charset="-122"/>
              <a:ea typeface="黑体" panose="02010609060101010101" charset="-122"/>
            </a:endParaRPr>
          </a:p>
        </p:txBody>
      </p:sp>
      <p:grpSp>
        <p:nvGrpSpPr>
          <p:cNvPr id="9" name="组合 8"/>
          <p:cNvGrpSpPr/>
          <p:nvPr/>
        </p:nvGrpSpPr>
        <p:grpSpPr>
          <a:xfrm>
            <a:off x="3167380" y="2389188"/>
            <a:ext cx="3384868" cy="2147570"/>
            <a:chOff x="4391" y="3763"/>
            <a:chExt cx="5329" cy="3381"/>
          </a:xfrm>
        </p:grpSpPr>
        <p:sp>
          <p:nvSpPr>
            <p:cNvPr id="3" name="文本框 2"/>
            <p:cNvSpPr txBox="1"/>
            <p:nvPr/>
          </p:nvSpPr>
          <p:spPr>
            <a:xfrm>
              <a:off x="6318" y="6568"/>
              <a:ext cx="1912" cy="576"/>
            </a:xfrm>
            <a:prstGeom prst="rect">
              <a:avLst/>
            </a:prstGeom>
            <a:noFill/>
            <a:ln w="9525">
              <a:noFill/>
              <a:miter/>
            </a:ln>
          </p:spPr>
          <p:txBody>
            <a:bodyPr>
              <a:spAutoFit/>
            </a:bodyPr>
            <a:lstStyle/>
            <a:p>
              <a:pPr lvl="0" eaLnBrk="1" fontAlgn="base" hangingPunct="1">
                <a:spcBef>
                  <a:spcPct val="50000"/>
                </a:spcBef>
              </a:pPr>
              <a:r>
                <a:rPr lang="zh-CN" altLang="en-US" sz="1815" strike="noStrike" noProof="1">
                  <a:solidFill>
                    <a:srgbClr val="0000FF"/>
                  </a:solidFill>
                  <a:latin typeface="黑体" panose="02010609060101010101" charset="-122"/>
                  <a:ea typeface="黑体" panose="02010609060101010101" charset="-122"/>
                  <a:cs typeface="+mn-ea"/>
                </a:rPr>
                <a:t>肥料用量</a:t>
              </a:r>
              <a:endParaRPr lang="zh-CN" altLang="en-US" sz="1815" strike="noStrike" noProof="1">
                <a:solidFill>
                  <a:srgbClr val="0000FF"/>
                </a:solidFill>
                <a:latin typeface="黑体" panose="02010609060101010101" charset="-122"/>
                <a:ea typeface="黑体" panose="02010609060101010101" charset="-122"/>
              </a:endParaRPr>
            </a:p>
          </p:txBody>
        </p:sp>
        <p:sp>
          <p:nvSpPr>
            <p:cNvPr id="2" name="文本框 1"/>
            <p:cNvSpPr txBox="1"/>
            <p:nvPr/>
          </p:nvSpPr>
          <p:spPr>
            <a:xfrm>
              <a:off x="4391" y="4200"/>
              <a:ext cx="587" cy="1871"/>
            </a:xfrm>
            <a:prstGeom prst="rect">
              <a:avLst/>
            </a:prstGeom>
            <a:noFill/>
            <a:ln w="9525">
              <a:noFill/>
              <a:miter/>
            </a:ln>
          </p:spPr>
          <p:txBody>
            <a:bodyPr>
              <a:spAutoFit/>
            </a:bodyPr>
            <a:lstStyle/>
            <a:p>
              <a:pPr lvl="0" eaLnBrk="1" fontAlgn="base" hangingPunct="1">
                <a:spcBef>
                  <a:spcPct val="50000"/>
                </a:spcBef>
              </a:pPr>
              <a:r>
                <a:rPr lang="zh-CN" altLang="en-US" sz="1815" strike="noStrike" noProof="1">
                  <a:solidFill>
                    <a:srgbClr val="0000FF"/>
                  </a:solidFill>
                  <a:latin typeface="黑体" panose="02010609060101010101" charset="-122"/>
                  <a:ea typeface="黑体" panose="02010609060101010101" charset="-122"/>
                  <a:cs typeface="+mn-ea"/>
                </a:rPr>
                <a:t>作物产量</a:t>
              </a:r>
              <a:endParaRPr lang="zh-CN" altLang="en-US" sz="1815" strike="noStrike" noProof="1">
                <a:solidFill>
                  <a:srgbClr val="0000FF"/>
                </a:solidFill>
                <a:latin typeface="黑体" panose="02010609060101010101" charset="-122"/>
                <a:ea typeface="黑体" panose="02010609060101010101" charset="-122"/>
              </a:endParaRPr>
            </a:p>
          </p:txBody>
        </p:sp>
        <p:sp>
          <p:nvSpPr>
            <p:cNvPr id="6" name="直接连接符 5"/>
            <p:cNvSpPr/>
            <p:nvPr/>
          </p:nvSpPr>
          <p:spPr>
            <a:xfrm flipV="1">
              <a:off x="5073" y="3763"/>
              <a:ext cx="2" cy="2702"/>
            </a:xfrm>
            <a:prstGeom prst="line">
              <a:avLst/>
            </a:prstGeom>
            <a:ln w="31750" cap="flat" cmpd="sng">
              <a:solidFill>
                <a:srgbClr val="000000"/>
              </a:solidFill>
              <a:prstDash val="solid"/>
              <a:headEnd type="none" w="med" len="med"/>
              <a:tailEnd type="arrow" w="med" len="med"/>
            </a:ln>
          </p:spPr>
          <p:txBody>
            <a:bodyPr/>
            <a:lstStyle/>
            <a:p>
              <a:pPr fontAlgn="base"/>
              <a:endParaRPr lang="zh-CN" altLang="en-US" sz="2175" strike="noStrike" noProof="1"/>
            </a:p>
          </p:txBody>
        </p:sp>
        <p:sp>
          <p:nvSpPr>
            <p:cNvPr id="5" name="直接连接符 4"/>
            <p:cNvSpPr/>
            <p:nvPr/>
          </p:nvSpPr>
          <p:spPr>
            <a:xfrm flipV="1">
              <a:off x="5073" y="6463"/>
              <a:ext cx="4647" cy="2"/>
            </a:xfrm>
            <a:prstGeom prst="line">
              <a:avLst/>
            </a:prstGeom>
            <a:ln w="31750" cap="flat" cmpd="sng">
              <a:solidFill>
                <a:srgbClr val="000000"/>
              </a:solidFill>
              <a:prstDash val="solid"/>
              <a:headEnd type="none" w="med" len="med"/>
              <a:tailEnd type="arrow" w="med" len="med"/>
            </a:ln>
          </p:spPr>
          <p:txBody>
            <a:bodyPr/>
            <a:lstStyle/>
            <a:p>
              <a:pPr fontAlgn="base"/>
              <a:endParaRPr lang="zh-CN" altLang="en-US" sz="2175" strike="noStrike" noProof="1"/>
            </a:p>
          </p:txBody>
        </p:sp>
      </p:grpSp>
      <p:sp>
        <p:nvSpPr>
          <p:cNvPr id="15" name="任意多边形 14"/>
          <p:cNvSpPr/>
          <p:nvPr/>
        </p:nvSpPr>
        <p:spPr>
          <a:xfrm rot="34097080" flipV="1">
            <a:off x="3967480" y="2379663"/>
            <a:ext cx="1878013" cy="1641475"/>
          </a:xfrm>
          <a:custGeom>
            <a:avLst/>
            <a:gdLst>
              <a:gd name="txL" fmla="*/ 0 w 21600"/>
              <a:gd name="txT" fmla="*/ 0 h 18090"/>
              <a:gd name="txR" fmla="*/ 21600 w 21600"/>
              <a:gd name="txB" fmla="*/ 18090 h 18090"/>
            </a:gdLst>
            <a:ahLst/>
            <a:cxnLst>
              <a:cxn ang="270">
                <a:pos x="11802" y="0"/>
              </a:cxn>
              <a:cxn ang="0">
                <a:pos x="21600" y="18090"/>
              </a:cxn>
              <a:cxn ang="180">
                <a:pos x="0" y="18090"/>
              </a:cxn>
            </a:cxnLst>
            <a:rect l="txL" t="txT" r="txR" b="txB"/>
            <a:pathLst>
              <a:path w="21600" h="18090" fill="none">
                <a:moveTo>
                  <a:pt x="11802" y="0"/>
                </a:moveTo>
                <a:arcTo wR="21600" hR="21600" stAng="-3412763" swAng="3412763"/>
              </a:path>
              <a:path w="21600" h="18090" stroke="0">
                <a:moveTo>
                  <a:pt x="21600" y="18090"/>
                </a:moveTo>
                <a:arcTo wR="-4899" hR="-19845" stAng="-1182562" swAng="13864990"/>
                <a:lnTo>
                  <a:pt x="11802" y="0"/>
                </a:lnTo>
                <a:close/>
              </a:path>
            </a:pathLst>
          </a:custGeom>
          <a:noFill/>
          <a:ln w="25400" cap="flat" cmpd="sng">
            <a:solidFill>
              <a:srgbClr val="000000"/>
            </a:solidFill>
            <a:prstDash val="solid"/>
            <a:headEnd type="none" w="med" len="med"/>
            <a:tailEnd type="none" w="med" len="med"/>
          </a:ln>
        </p:spPr>
        <p:txBody>
          <a:bodyPr/>
          <a:lstStyle/>
          <a:p>
            <a:pPr fontAlgn="base"/>
            <a:endParaRPr lang="zh-CN" altLang="en-US" sz="2175" strike="noStrike" noProof="1"/>
          </a:p>
        </p:txBody>
      </p:sp>
      <p:sp>
        <p:nvSpPr>
          <p:cNvPr id="16" name="任意多边形 15"/>
          <p:cNvSpPr/>
          <p:nvPr/>
        </p:nvSpPr>
        <p:spPr>
          <a:xfrm rot="-9141420" flipV="1">
            <a:off x="5168900" y="2398713"/>
            <a:ext cx="412750" cy="346075"/>
          </a:xfrm>
          <a:custGeom>
            <a:avLst/>
            <a:gdLst>
              <a:gd name="txL" fmla="*/ 0 w 21406"/>
              <a:gd name="txT" fmla="*/ 0 h 21600"/>
              <a:gd name="txR" fmla="*/ 21406 w 21406"/>
              <a:gd name="txB" fmla="*/ 21600 h 21600"/>
            </a:gdLst>
            <a:ahLst/>
            <a:cxnLst>
              <a:cxn ang="180">
                <a:pos x="0" y="371"/>
              </a:cxn>
              <a:cxn ang="0">
                <a:pos x="21406" y="8822"/>
              </a:cxn>
              <a:cxn ang="90">
                <a:pos x="3991" y="21600"/>
              </a:cxn>
            </a:cxnLst>
            <a:rect l="txL" t="txT" r="txR" b="txB"/>
            <a:pathLst>
              <a:path w="21406" h="21600" fill="none">
                <a:moveTo>
                  <a:pt x="0" y="371"/>
                </a:moveTo>
                <a:arcTo wR="21600" hR="21600" stAng="-6038832" swAng="3862703"/>
              </a:path>
              <a:path w="21406" h="21600" stroke="0">
                <a:moveTo>
                  <a:pt x="21406" y="8822"/>
                </a:moveTo>
                <a:arcTo wR="-12795" hR="-21414" stAng="-3384294" swAng="16321630"/>
                <a:lnTo>
                  <a:pt x="0" y="371"/>
                </a:lnTo>
                <a:close/>
              </a:path>
            </a:pathLst>
          </a:custGeom>
          <a:noFill/>
          <a:ln w="25400" cap="flat" cmpd="sng">
            <a:solidFill>
              <a:srgbClr val="000000"/>
            </a:solidFill>
            <a:prstDash val="solid"/>
            <a:headEnd type="none" w="med" len="med"/>
            <a:tailEnd type="none" w="med" len="med"/>
          </a:ln>
        </p:spPr>
        <p:txBody>
          <a:bodyPr/>
          <a:lstStyle/>
          <a:p>
            <a:pPr fontAlgn="base"/>
            <a:endParaRPr lang="zh-CN" altLang="en-US" sz="2175" strike="noStrike" noProof="1"/>
          </a:p>
        </p:txBody>
      </p:sp>
      <p:sp>
        <p:nvSpPr>
          <p:cNvPr id="17" name="任意多边形 16"/>
          <p:cNvSpPr/>
          <p:nvPr/>
        </p:nvSpPr>
        <p:spPr>
          <a:xfrm rot="992591">
            <a:off x="5237480" y="2513013"/>
            <a:ext cx="735013" cy="263525"/>
          </a:xfrm>
          <a:custGeom>
            <a:avLst/>
            <a:gdLst>
              <a:gd name="txL" fmla="*/ 0 w 20154"/>
              <a:gd name="txT" fmla="*/ 0 h 19226"/>
              <a:gd name="txR" fmla="*/ 20154 w 20154"/>
              <a:gd name="txB" fmla="*/ 19226 h 19226"/>
            </a:gdLst>
            <a:ahLst/>
            <a:cxnLst>
              <a:cxn ang="270">
                <a:pos x="9844" y="0"/>
              </a:cxn>
              <a:cxn ang="0">
                <a:pos x="20153" y="11455"/>
              </a:cxn>
              <a:cxn ang="180">
                <a:pos x="0" y="19226"/>
              </a:cxn>
            </a:cxnLst>
            <a:rect l="txL" t="txT" r="txR" b="txB"/>
            <a:pathLst>
              <a:path w="20154" h="19226" fill="none">
                <a:moveTo>
                  <a:pt x="9844" y="0"/>
                </a:moveTo>
                <a:arcTo wR="21600" hR="21600" stAng="-3773212" swAng="2508014"/>
              </a:path>
              <a:path w="20154" h="19226" stroke="0">
                <a:moveTo>
                  <a:pt x="20153" y="11455"/>
                </a:moveTo>
                <a:arcTo wR="-5878" hR="-20413" stAng="-3820865" swAng="16505238"/>
                <a:lnTo>
                  <a:pt x="9844" y="0"/>
                </a:lnTo>
                <a:close/>
              </a:path>
            </a:pathLst>
          </a:custGeom>
          <a:noFill/>
          <a:ln w="25400" cap="flat" cmpd="sng">
            <a:solidFill>
              <a:srgbClr val="000000"/>
            </a:solidFill>
            <a:prstDash val="solid"/>
            <a:headEnd type="none" w="med" len="med"/>
            <a:tailEnd type="none" w="med" len="med"/>
          </a:ln>
        </p:spPr>
        <p:txBody>
          <a:bodyPr/>
          <a:lstStyle/>
          <a:p>
            <a:pPr fontAlgn="base"/>
            <a:endParaRPr lang="zh-CN" altLang="en-US" sz="2175" strike="noStrike" noProof="1"/>
          </a:p>
        </p:txBody>
      </p:sp>
      <p:pic>
        <p:nvPicPr>
          <p:cNvPr id="7" name="Picture 9" descr="C:\Users\xing\Desktop\图片1.png"/>
          <p:cNvPicPr>
            <a:picLocks noChangeAspect="1"/>
          </p:cNvPicPr>
          <p:nvPr/>
        </p:nvPicPr>
        <p:blipFill>
          <a:blip r:embed="rId3"/>
          <a:stretch>
            <a:fillRect/>
          </a:stretch>
        </p:blipFill>
        <p:spPr>
          <a:xfrm>
            <a:off x="7523480" y="3355975"/>
            <a:ext cx="1847215" cy="2727960"/>
          </a:xfrm>
          <a:prstGeom prst="rect">
            <a:avLst/>
          </a:prstGeom>
          <a:noFill/>
          <a:ln w="9525">
            <a:noFill/>
            <a:miter/>
          </a:ln>
        </p:spPr>
      </p:pic>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8" name="文本框 7"/>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24" name="图片 23">
            <a:extLst>
              <a:ext uri="{FF2B5EF4-FFF2-40B4-BE49-F238E27FC236}">
                <a16:creationId xmlns:a16="http://schemas.microsoft.com/office/drawing/2014/main" id="{5BCFED67-F972-44D6-867D-F279B27754A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2000"/>
                                        <p:tgtEl>
                                          <p:spTgt spid="4"/>
                                        </p:tgtEl>
                                      </p:cBhvr>
                                    </p:animEffect>
                                  </p:childTnLst>
                                </p:cTn>
                              </p:par>
                            </p:childTnLst>
                          </p:cTn>
                        </p:par>
                        <p:par>
                          <p:cTn id="12" fill="hold">
                            <p:stCondLst>
                              <p:cond delay="2500"/>
                            </p:stCondLst>
                            <p:childTnLst>
                              <p:par>
                                <p:cTn id="13" presetID="5" presetClass="entr" presetSubtype="10" fill="hold" grpId="0" nodeType="afterEffect">
                                  <p:stCondLst>
                                    <p:cond delay="0"/>
                                  </p:stCondLst>
                                  <p:childTnLst>
                                    <p:set>
                                      <p:cBhvr>
                                        <p:cTn id="14" dur="1" fill="hold">
                                          <p:stCondLst>
                                            <p:cond delay="0"/>
                                          </p:stCondLst>
                                        </p:cTn>
                                        <p:tgtEl>
                                          <p:spTgt spid="46083"/>
                                        </p:tgtEl>
                                        <p:attrNameLst>
                                          <p:attrName>style.visibility</p:attrName>
                                        </p:attrNameLst>
                                      </p:cBhvr>
                                      <p:to>
                                        <p:strVal val="visible"/>
                                      </p:to>
                                    </p:set>
                                    <p:animEffect transition="in" filter="checkerboard(across)">
                                      <p:cBhvr>
                                        <p:cTn id="15" dur="500"/>
                                        <p:tgtEl>
                                          <p:spTgt spid="4608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46112"/>
                                        </p:tgtEl>
                                        <p:attrNameLst>
                                          <p:attrName>style.visibility</p:attrName>
                                        </p:attrNameLst>
                                      </p:cBhvr>
                                      <p:to>
                                        <p:strVal val="visible"/>
                                      </p:to>
                                    </p:set>
                                    <p:animEffect transition="in" filter="checkerboard(across)">
                                      <p:cBhvr>
                                        <p:cTn id="25" dur="500"/>
                                        <p:tgtEl>
                                          <p:spTgt spid="461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7"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3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2"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3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3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6083" grpId="0"/>
      <p:bldP spid="46112" grpId="0"/>
      <p:bldP spid="15" grpId="0" animBg="1"/>
      <p:bldP spid="15" grpId="1" animBg="1"/>
      <p:bldP spid="15" grpId="2" animBg="1"/>
      <p:bldP spid="15" grpId="3" animBg="1"/>
      <p:bldP spid="15" grpId="4" animBg="1"/>
      <p:bldP spid="15" grpId="5" animBg="1"/>
      <p:bldP spid="15" grpId="6" animBg="1"/>
      <p:bldP spid="15" grpId="7" bldLvl="0" animBg="1"/>
      <p:bldP spid="16" grpId="0" animBg="1"/>
      <p:bldP spid="16" grpId="1" animBg="1"/>
      <p:bldP spid="16" grpId="2" bldLvl="0" animBg="1"/>
      <p:bldP spid="17" grpId="0" animBg="1"/>
      <p:bldP spid="17"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3554" name="直接连接符 2064"/>
          <p:cNvSpPr/>
          <p:nvPr/>
        </p:nvSpPr>
        <p:spPr>
          <a:xfrm flipH="1">
            <a:off x="494030" y="43815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2" name="Group 2"/>
          <p:cNvGrpSpPr/>
          <p:nvPr/>
        </p:nvGrpSpPr>
        <p:grpSpPr>
          <a:xfrm>
            <a:off x="1913912" y="1081963"/>
            <a:ext cx="6079446" cy="3693433"/>
            <a:chOff x="2856" y="1110"/>
            <a:chExt cx="2448" cy="1488"/>
          </a:xfrm>
        </p:grpSpPr>
        <p:pic>
          <p:nvPicPr>
            <p:cNvPr id="23562" name="Picture 5"/>
            <p:cNvPicPr>
              <a:picLocks noChangeAspect="1"/>
            </p:cNvPicPr>
            <p:nvPr/>
          </p:nvPicPr>
          <p:blipFill>
            <a:blip r:embed="rId3"/>
            <a:stretch>
              <a:fillRect/>
            </a:stretch>
          </p:blipFill>
          <p:spPr>
            <a:xfrm>
              <a:off x="2856" y="1110"/>
              <a:ext cx="2448" cy="1488"/>
            </a:xfrm>
            <a:prstGeom prst="rect">
              <a:avLst/>
            </a:prstGeom>
            <a:noFill/>
            <a:ln w="9525">
              <a:noFill/>
              <a:miter/>
            </a:ln>
          </p:spPr>
        </p:pic>
        <p:sp>
          <p:nvSpPr>
            <p:cNvPr id="38" name="Rectangle 6"/>
            <p:cNvSpPr>
              <a:spLocks noChangeArrowheads="1"/>
            </p:cNvSpPr>
            <p:nvPr/>
          </p:nvSpPr>
          <p:spPr bwMode="auto">
            <a:xfrm>
              <a:off x="3120" y="1203"/>
              <a:ext cx="2016" cy="148"/>
            </a:xfrm>
            <a:prstGeom prst="rect">
              <a:avLst/>
            </a:prstGeom>
            <a:noFill/>
            <a:ln w="9525">
              <a:noFill/>
              <a:miter lim="800000"/>
            </a:ln>
          </p:spPr>
          <p:txBody>
            <a:bodyPr>
              <a:spAutoFit/>
            </a:bodyPr>
            <a:lstStyle/>
            <a:p>
              <a:pPr marL="0" marR="0" lvl="0" indent="0" algn="l" defTabSz="914400" rtl="0" eaLnBrk="1" fontAlgn="base" latinLnBrk="0" hangingPunct="1">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3" name="文本框 2"/>
          <p:cNvSpPr txBox="1"/>
          <p:nvPr/>
        </p:nvSpPr>
        <p:spPr>
          <a:xfrm>
            <a:off x="2521903" y="1371600"/>
            <a:ext cx="5189537" cy="2834640"/>
          </a:xfrm>
          <a:prstGeom prst="rect">
            <a:avLst/>
          </a:prstGeom>
          <a:noFill/>
          <a:ln w="9525">
            <a:noFill/>
            <a:miter/>
          </a:ln>
        </p:spPr>
        <p:txBody>
          <a:bodyPr wrap="square" anchor="t">
            <a:spAutoFit/>
          </a:bodyPr>
          <a:lstStyle/>
          <a:p>
            <a:pPr lvl="0"/>
            <a:r>
              <a:rPr lang="zh-CN" altLang="en-GB" sz="2000"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rPr>
              <a:t>因子综合作用律</a:t>
            </a:r>
          </a:p>
          <a:p>
            <a:pPr lvl="0"/>
            <a:endParaRPr lang="en-GB" altLang="x-none" sz="2000" dirty="0">
              <a:solidFill>
                <a:srgbClr val="0000FF"/>
              </a:solidFill>
              <a:latin typeface="黑体" panose="02010609060101010101" charset="-122"/>
              <a:ea typeface="黑体" panose="02010609060101010101" charset="-122"/>
              <a:sym typeface="Arial" panose="020B0604020202020204" pitchFamily="34" charset="0"/>
            </a:endParaRPr>
          </a:p>
          <a:p>
            <a:pPr lvl="0"/>
            <a:r>
              <a:rPr lang="en-GB" altLang="x-none" sz="2000" dirty="0">
                <a:solidFill>
                  <a:srgbClr val="0000FF"/>
                </a:solidFill>
                <a:latin typeface="黑体" panose="02010609060101010101" charset="-122"/>
                <a:ea typeface="黑体" panose="02010609060101010101" charset="-122"/>
                <a:sym typeface="Arial" panose="020B0604020202020204" pitchFamily="34" charset="0"/>
              </a:rPr>
              <a:t>作物高产是影响作物生长发育的各种因子，如空气、温度、光照、养分、水分、品种以及耕作条件等综合作用的结果，其中必然有一个起主导作用的限制因子，产量也在一定程度上受该种限制因子的制约，常随这一因子克服而提高。只有各因子在最适状态</a:t>
            </a:r>
            <a:r>
              <a:rPr lang="zh-CN" altLang="en-GB" sz="2000" dirty="0">
                <a:solidFill>
                  <a:srgbClr val="0000FF"/>
                </a:solidFill>
                <a:latin typeface="黑体" panose="02010609060101010101" charset="-122"/>
                <a:ea typeface="黑体" panose="02010609060101010101" charset="-122"/>
                <a:sym typeface="Arial" panose="020B0604020202020204" pitchFamily="34" charset="0"/>
              </a:rPr>
              <a:t>产量才会最高。</a:t>
            </a: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4" name="文本框 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75ADAD5B-2213-4AE8-A00B-56B26336BA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 presetClass="entr" presetSubtype="5"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54025" y="578168"/>
            <a:ext cx="2020888" cy="468312"/>
          </a:xfrm>
        </p:spPr>
        <p:txBody>
          <a:bodyPr anchor="ctr">
            <a:noAutofit/>
          </a:bodyPr>
          <a:lstStyle/>
          <a:p>
            <a:pPr algn="l" defTabSz="914400">
              <a:buNone/>
            </a:pPr>
            <a:r>
              <a:rPr lang="zh-CN" altLang="en-US" sz="2800" b="0" kern="1200" baseline="0">
                <a:solidFill>
                  <a:srgbClr val="0033CC"/>
                </a:solidFill>
                <a:latin typeface="黑体" panose="02010609060101010101" charset="-122"/>
                <a:ea typeface="黑体" panose="02010609060101010101" charset="-122"/>
                <a:cs typeface="+mj-cs"/>
              </a:rPr>
              <a:t>意义</a:t>
            </a:r>
          </a:p>
        </p:txBody>
      </p:sp>
      <p:sp>
        <p:nvSpPr>
          <p:cNvPr id="25602" name="直接连接符 2063"/>
          <p:cNvSpPr/>
          <p:nvPr/>
        </p:nvSpPr>
        <p:spPr>
          <a:xfrm flipV="1">
            <a:off x="494030" y="46545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5603" name="直接连接符 2064"/>
          <p:cNvSpPr/>
          <p:nvPr/>
        </p:nvSpPr>
        <p:spPr>
          <a:xfrm flipH="1">
            <a:off x="502285" y="44513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4" name="Freeform 22"/>
          <p:cNvSpPr/>
          <p:nvPr/>
        </p:nvSpPr>
        <p:spPr bwMode="auto">
          <a:xfrm>
            <a:off x="5614035" y="3673475"/>
            <a:ext cx="1026160" cy="2038350"/>
          </a:xfrm>
          <a:custGeom>
            <a:avLst/>
            <a:gdLst/>
            <a:ahLst/>
            <a:cxnLst>
              <a:cxn ang="0">
                <a:pos x="524" y="0"/>
              </a:cxn>
              <a:cxn ang="0">
                <a:pos x="530" y="2"/>
              </a:cxn>
              <a:cxn ang="0">
                <a:pos x="511" y="46"/>
              </a:cxn>
              <a:cxn ang="0">
                <a:pos x="492" y="105"/>
              </a:cxn>
              <a:cxn ang="0">
                <a:pos x="469" y="177"/>
              </a:cxn>
              <a:cxn ang="0">
                <a:pos x="446" y="263"/>
              </a:cxn>
              <a:cxn ang="0">
                <a:pos x="420" y="364"/>
              </a:cxn>
              <a:cxn ang="0">
                <a:pos x="393" y="478"/>
              </a:cxn>
              <a:cxn ang="0">
                <a:pos x="366" y="604"/>
              </a:cxn>
              <a:cxn ang="0">
                <a:pos x="338" y="743"/>
              </a:cxn>
              <a:cxn ang="0">
                <a:pos x="311" y="896"/>
              </a:cxn>
              <a:cxn ang="0">
                <a:pos x="282" y="1060"/>
              </a:cxn>
              <a:cxn ang="0">
                <a:pos x="254" y="1239"/>
              </a:cxn>
              <a:cxn ang="0">
                <a:pos x="227" y="1429"/>
              </a:cxn>
              <a:cxn ang="0">
                <a:pos x="200" y="1631"/>
              </a:cxn>
              <a:cxn ang="0">
                <a:pos x="172" y="1847"/>
              </a:cxn>
              <a:cxn ang="0">
                <a:pos x="147" y="2072"/>
              </a:cxn>
              <a:cxn ang="0">
                <a:pos x="122" y="2312"/>
              </a:cxn>
              <a:cxn ang="0">
                <a:pos x="101" y="2562"/>
              </a:cxn>
              <a:cxn ang="0">
                <a:pos x="80" y="2823"/>
              </a:cxn>
              <a:cxn ang="0">
                <a:pos x="61" y="3097"/>
              </a:cxn>
              <a:cxn ang="0">
                <a:pos x="44" y="3381"/>
              </a:cxn>
              <a:cxn ang="0">
                <a:pos x="29" y="3675"/>
              </a:cxn>
              <a:cxn ang="0">
                <a:pos x="19" y="3980"/>
              </a:cxn>
              <a:cxn ang="0">
                <a:pos x="10" y="4298"/>
              </a:cxn>
              <a:cxn ang="0">
                <a:pos x="6" y="4624"/>
              </a:cxn>
              <a:cxn ang="0">
                <a:pos x="0" y="4624"/>
              </a:cxn>
              <a:cxn ang="0">
                <a:pos x="4" y="4298"/>
              </a:cxn>
              <a:cxn ang="0">
                <a:pos x="12" y="3980"/>
              </a:cxn>
              <a:cxn ang="0">
                <a:pos x="23" y="3675"/>
              </a:cxn>
              <a:cxn ang="0">
                <a:pos x="37" y="3381"/>
              </a:cxn>
              <a:cxn ang="0">
                <a:pos x="54" y="3095"/>
              </a:cxn>
              <a:cxn ang="0">
                <a:pos x="73" y="2823"/>
              </a:cxn>
              <a:cxn ang="0">
                <a:pos x="94" y="2560"/>
              </a:cxn>
              <a:cxn ang="0">
                <a:pos x="115" y="2310"/>
              </a:cxn>
              <a:cxn ang="0">
                <a:pos x="141" y="2072"/>
              </a:cxn>
              <a:cxn ang="0">
                <a:pos x="166" y="1845"/>
              </a:cxn>
              <a:cxn ang="0">
                <a:pos x="193" y="1631"/>
              </a:cxn>
              <a:cxn ang="0">
                <a:pos x="221" y="1429"/>
              </a:cxn>
              <a:cxn ang="0">
                <a:pos x="248" y="1237"/>
              </a:cxn>
              <a:cxn ang="0">
                <a:pos x="275" y="1058"/>
              </a:cxn>
              <a:cxn ang="0">
                <a:pos x="305" y="894"/>
              </a:cxn>
              <a:cxn ang="0">
                <a:pos x="332" y="741"/>
              </a:cxn>
              <a:cxn ang="0">
                <a:pos x="359" y="602"/>
              </a:cxn>
              <a:cxn ang="0">
                <a:pos x="387" y="476"/>
              </a:cxn>
              <a:cxn ang="0">
                <a:pos x="414" y="362"/>
              </a:cxn>
              <a:cxn ang="0">
                <a:pos x="439" y="261"/>
              </a:cxn>
              <a:cxn ang="0">
                <a:pos x="463" y="175"/>
              </a:cxn>
              <a:cxn ang="0">
                <a:pos x="486" y="103"/>
              </a:cxn>
              <a:cxn ang="0">
                <a:pos x="505" y="44"/>
              </a:cxn>
              <a:cxn ang="0">
                <a:pos x="524" y="0"/>
              </a:cxn>
            </a:cxnLst>
            <a:rect l="0" t="0" r="r" b="b"/>
            <a:pathLst>
              <a:path w="530" h="4624">
                <a:moveTo>
                  <a:pt x="524" y="0"/>
                </a:moveTo>
                <a:lnTo>
                  <a:pt x="530" y="2"/>
                </a:lnTo>
                <a:lnTo>
                  <a:pt x="511" y="46"/>
                </a:lnTo>
                <a:lnTo>
                  <a:pt x="492" y="105"/>
                </a:lnTo>
                <a:lnTo>
                  <a:pt x="469" y="177"/>
                </a:lnTo>
                <a:lnTo>
                  <a:pt x="446" y="263"/>
                </a:lnTo>
                <a:lnTo>
                  <a:pt x="420" y="364"/>
                </a:lnTo>
                <a:lnTo>
                  <a:pt x="393" y="478"/>
                </a:lnTo>
                <a:lnTo>
                  <a:pt x="366" y="604"/>
                </a:lnTo>
                <a:lnTo>
                  <a:pt x="338" y="743"/>
                </a:lnTo>
                <a:lnTo>
                  <a:pt x="311" y="896"/>
                </a:lnTo>
                <a:lnTo>
                  <a:pt x="282" y="1060"/>
                </a:lnTo>
                <a:lnTo>
                  <a:pt x="254" y="1239"/>
                </a:lnTo>
                <a:lnTo>
                  <a:pt x="227" y="1429"/>
                </a:lnTo>
                <a:lnTo>
                  <a:pt x="200" y="1631"/>
                </a:lnTo>
                <a:lnTo>
                  <a:pt x="172" y="1847"/>
                </a:lnTo>
                <a:lnTo>
                  <a:pt x="147" y="2072"/>
                </a:lnTo>
                <a:lnTo>
                  <a:pt x="122" y="2312"/>
                </a:lnTo>
                <a:lnTo>
                  <a:pt x="101" y="2562"/>
                </a:lnTo>
                <a:lnTo>
                  <a:pt x="80" y="2823"/>
                </a:lnTo>
                <a:lnTo>
                  <a:pt x="61" y="3097"/>
                </a:lnTo>
                <a:lnTo>
                  <a:pt x="44" y="3381"/>
                </a:lnTo>
                <a:lnTo>
                  <a:pt x="29" y="3675"/>
                </a:lnTo>
                <a:lnTo>
                  <a:pt x="19" y="3980"/>
                </a:lnTo>
                <a:lnTo>
                  <a:pt x="10" y="4298"/>
                </a:lnTo>
                <a:lnTo>
                  <a:pt x="6" y="4624"/>
                </a:lnTo>
                <a:lnTo>
                  <a:pt x="0" y="4624"/>
                </a:lnTo>
                <a:lnTo>
                  <a:pt x="4" y="4298"/>
                </a:lnTo>
                <a:lnTo>
                  <a:pt x="12" y="3980"/>
                </a:lnTo>
                <a:lnTo>
                  <a:pt x="23" y="3675"/>
                </a:lnTo>
                <a:lnTo>
                  <a:pt x="37" y="3381"/>
                </a:lnTo>
                <a:lnTo>
                  <a:pt x="54" y="3095"/>
                </a:lnTo>
                <a:lnTo>
                  <a:pt x="73" y="2823"/>
                </a:lnTo>
                <a:lnTo>
                  <a:pt x="94" y="2560"/>
                </a:lnTo>
                <a:lnTo>
                  <a:pt x="115" y="2310"/>
                </a:lnTo>
                <a:lnTo>
                  <a:pt x="141" y="2072"/>
                </a:lnTo>
                <a:lnTo>
                  <a:pt x="166" y="1845"/>
                </a:lnTo>
                <a:lnTo>
                  <a:pt x="193" y="1631"/>
                </a:lnTo>
                <a:lnTo>
                  <a:pt x="221" y="1429"/>
                </a:lnTo>
                <a:lnTo>
                  <a:pt x="248" y="1237"/>
                </a:lnTo>
                <a:lnTo>
                  <a:pt x="275" y="1058"/>
                </a:lnTo>
                <a:lnTo>
                  <a:pt x="305" y="894"/>
                </a:lnTo>
                <a:lnTo>
                  <a:pt x="332" y="741"/>
                </a:lnTo>
                <a:lnTo>
                  <a:pt x="359" y="602"/>
                </a:lnTo>
                <a:lnTo>
                  <a:pt x="387" y="476"/>
                </a:lnTo>
                <a:lnTo>
                  <a:pt x="414" y="362"/>
                </a:lnTo>
                <a:lnTo>
                  <a:pt x="439" y="261"/>
                </a:lnTo>
                <a:lnTo>
                  <a:pt x="463" y="175"/>
                </a:lnTo>
                <a:lnTo>
                  <a:pt x="486" y="103"/>
                </a:lnTo>
                <a:lnTo>
                  <a:pt x="505" y="44"/>
                </a:lnTo>
                <a:lnTo>
                  <a:pt x="524" y="0"/>
                </a:lnTo>
                <a:close/>
              </a:path>
            </a:pathLst>
          </a:custGeom>
          <a:solidFill>
            <a:srgbClr val="000000"/>
          </a:solidFill>
          <a:ln w="0">
            <a:solidFill>
              <a:sysClr val="windowText" lastClr="000000">
                <a:lumMod val="65000"/>
                <a:lumOff val="35000"/>
              </a:sysClr>
            </a:solidFill>
            <a:prstDash val="solid"/>
            <a:round/>
          </a:ln>
        </p:spPr>
        <p:txBody>
          <a:bodyPr/>
          <a:lstStyle/>
          <a:p>
            <a:pPr marL="0" marR="0" lvl="0" indent="0" algn="l" defTabSz="914400" rtl="0" eaLnBrk="1" fontAlgn="base" latinLnBrk="0" hangingPunct="1">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mn-lt"/>
              <a:ea typeface="+mn-ea"/>
              <a:cs typeface="+mn-cs"/>
            </a:endParaRPr>
          </a:p>
        </p:txBody>
      </p:sp>
      <p:sp>
        <p:nvSpPr>
          <p:cNvPr id="35" name="Freeform 25"/>
          <p:cNvSpPr/>
          <p:nvPr/>
        </p:nvSpPr>
        <p:spPr bwMode="auto">
          <a:xfrm>
            <a:off x="5080318" y="5126038"/>
            <a:ext cx="388938" cy="679450"/>
          </a:xfrm>
          <a:custGeom>
            <a:avLst/>
            <a:gdLst/>
            <a:ahLst/>
            <a:cxnLst>
              <a:cxn ang="0">
                <a:pos x="4" y="0"/>
              </a:cxn>
              <a:cxn ang="0">
                <a:pos x="42" y="45"/>
              </a:cxn>
              <a:cxn ang="0">
                <a:pos x="86" y="95"/>
              </a:cxn>
              <a:cxn ang="0">
                <a:pos x="138" y="154"/>
              </a:cxn>
              <a:cxn ang="0">
                <a:pos x="193" y="219"/>
              </a:cxn>
              <a:cxn ang="0">
                <a:pos x="254" y="293"/>
              </a:cxn>
              <a:cxn ang="0">
                <a:pos x="315" y="373"/>
              </a:cxn>
              <a:cxn ang="0">
                <a:pos x="378" y="461"/>
              </a:cxn>
              <a:cxn ang="0">
                <a:pos x="441" y="554"/>
              </a:cxn>
              <a:cxn ang="0">
                <a:pos x="503" y="655"/>
              </a:cxn>
              <a:cxn ang="0">
                <a:pos x="561" y="760"/>
              </a:cxn>
              <a:cxn ang="0">
                <a:pos x="618" y="871"/>
              </a:cxn>
              <a:cxn ang="0">
                <a:pos x="667" y="989"/>
              </a:cxn>
              <a:cxn ang="0">
                <a:pos x="711" y="1111"/>
              </a:cxn>
              <a:cxn ang="0">
                <a:pos x="747" y="1239"/>
              </a:cxn>
              <a:cxn ang="0">
                <a:pos x="774" y="1372"/>
              </a:cxn>
              <a:cxn ang="0">
                <a:pos x="768" y="1372"/>
              </a:cxn>
              <a:cxn ang="0">
                <a:pos x="740" y="1239"/>
              </a:cxn>
              <a:cxn ang="0">
                <a:pos x="704" y="1113"/>
              </a:cxn>
              <a:cxn ang="0">
                <a:pos x="660" y="989"/>
              </a:cxn>
              <a:cxn ang="0">
                <a:pos x="612" y="873"/>
              </a:cxn>
              <a:cxn ang="0">
                <a:pos x="557" y="762"/>
              </a:cxn>
              <a:cxn ang="0">
                <a:pos x="498" y="657"/>
              </a:cxn>
              <a:cxn ang="0">
                <a:pos x="435" y="556"/>
              </a:cxn>
              <a:cxn ang="0">
                <a:pos x="374" y="463"/>
              </a:cxn>
              <a:cxn ang="0">
                <a:pos x="311" y="377"/>
              </a:cxn>
              <a:cxn ang="0">
                <a:pos x="248" y="297"/>
              </a:cxn>
              <a:cxn ang="0">
                <a:pos x="189" y="223"/>
              </a:cxn>
              <a:cxn ang="0">
                <a:pos x="134" y="158"/>
              </a:cxn>
              <a:cxn ang="0">
                <a:pos x="82" y="99"/>
              </a:cxn>
              <a:cxn ang="0">
                <a:pos x="37" y="49"/>
              </a:cxn>
              <a:cxn ang="0">
                <a:pos x="0" y="5"/>
              </a:cxn>
              <a:cxn ang="0">
                <a:pos x="4" y="0"/>
              </a:cxn>
            </a:cxnLst>
            <a:rect l="0" t="0" r="r" b="b"/>
            <a:pathLst>
              <a:path w="774" h="1372">
                <a:moveTo>
                  <a:pt x="4" y="0"/>
                </a:moveTo>
                <a:lnTo>
                  <a:pt x="42" y="45"/>
                </a:lnTo>
                <a:lnTo>
                  <a:pt x="86" y="95"/>
                </a:lnTo>
                <a:lnTo>
                  <a:pt x="138" y="154"/>
                </a:lnTo>
                <a:lnTo>
                  <a:pt x="193" y="219"/>
                </a:lnTo>
                <a:lnTo>
                  <a:pt x="254" y="293"/>
                </a:lnTo>
                <a:lnTo>
                  <a:pt x="315" y="373"/>
                </a:lnTo>
                <a:lnTo>
                  <a:pt x="378" y="461"/>
                </a:lnTo>
                <a:lnTo>
                  <a:pt x="441" y="554"/>
                </a:lnTo>
                <a:lnTo>
                  <a:pt x="503" y="655"/>
                </a:lnTo>
                <a:lnTo>
                  <a:pt x="561" y="760"/>
                </a:lnTo>
                <a:lnTo>
                  <a:pt x="618" y="871"/>
                </a:lnTo>
                <a:lnTo>
                  <a:pt x="667" y="989"/>
                </a:lnTo>
                <a:lnTo>
                  <a:pt x="711" y="1111"/>
                </a:lnTo>
                <a:lnTo>
                  <a:pt x="747" y="1239"/>
                </a:lnTo>
                <a:lnTo>
                  <a:pt x="774" y="1372"/>
                </a:lnTo>
                <a:lnTo>
                  <a:pt x="768" y="1372"/>
                </a:lnTo>
                <a:lnTo>
                  <a:pt x="740" y="1239"/>
                </a:lnTo>
                <a:lnTo>
                  <a:pt x="704" y="1113"/>
                </a:lnTo>
                <a:lnTo>
                  <a:pt x="660" y="989"/>
                </a:lnTo>
                <a:lnTo>
                  <a:pt x="612" y="873"/>
                </a:lnTo>
                <a:lnTo>
                  <a:pt x="557" y="762"/>
                </a:lnTo>
                <a:lnTo>
                  <a:pt x="498" y="657"/>
                </a:lnTo>
                <a:lnTo>
                  <a:pt x="435" y="556"/>
                </a:lnTo>
                <a:lnTo>
                  <a:pt x="374" y="463"/>
                </a:lnTo>
                <a:lnTo>
                  <a:pt x="311" y="377"/>
                </a:lnTo>
                <a:lnTo>
                  <a:pt x="248" y="297"/>
                </a:lnTo>
                <a:lnTo>
                  <a:pt x="189" y="223"/>
                </a:lnTo>
                <a:lnTo>
                  <a:pt x="134" y="158"/>
                </a:lnTo>
                <a:lnTo>
                  <a:pt x="82" y="99"/>
                </a:lnTo>
                <a:lnTo>
                  <a:pt x="37" y="49"/>
                </a:lnTo>
                <a:lnTo>
                  <a:pt x="0" y="5"/>
                </a:lnTo>
                <a:lnTo>
                  <a:pt x="4" y="0"/>
                </a:lnTo>
                <a:close/>
              </a:path>
            </a:pathLst>
          </a:custGeom>
          <a:solidFill>
            <a:srgbClr val="000000"/>
          </a:solidFill>
          <a:ln w="0">
            <a:solidFill>
              <a:sysClr val="windowText" lastClr="000000">
                <a:lumMod val="65000"/>
                <a:lumOff val="35000"/>
              </a:sysClr>
            </a:solidFill>
            <a:prstDash val="solid"/>
            <a:round/>
          </a:ln>
        </p:spPr>
        <p:txBody>
          <a:bodyPr/>
          <a:lstStyle/>
          <a:p>
            <a:pPr marL="0" marR="0" lvl="0" indent="0" algn="l" defTabSz="914400" rtl="0" eaLnBrk="1" fontAlgn="base" latinLnBrk="0" hangingPunct="1">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mn-lt"/>
              <a:ea typeface="+mn-ea"/>
              <a:cs typeface="+mn-cs"/>
            </a:endParaRPr>
          </a:p>
        </p:txBody>
      </p:sp>
      <p:sp>
        <p:nvSpPr>
          <p:cNvPr id="36" name="Freeform 23"/>
          <p:cNvSpPr/>
          <p:nvPr/>
        </p:nvSpPr>
        <p:spPr bwMode="auto">
          <a:xfrm>
            <a:off x="5008880" y="4318000"/>
            <a:ext cx="461963" cy="1416050"/>
          </a:xfrm>
          <a:custGeom>
            <a:avLst/>
            <a:gdLst/>
            <a:ahLst/>
            <a:cxnLst>
              <a:cxn ang="0">
                <a:pos x="4" y="0"/>
              </a:cxn>
              <a:cxn ang="0">
                <a:pos x="67" y="158"/>
              </a:cxn>
              <a:cxn ang="0">
                <a:pos x="136" y="322"/>
              </a:cxn>
              <a:cxn ang="0">
                <a:pos x="210" y="492"/>
              </a:cxn>
              <a:cxn ang="0">
                <a:pos x="284" y="671"/>
              </a:cxn>
              <a:cxn ang="0">
                <a:pos x="359" y="854"/>
              </a:cxn>
              <a:cxn ang="0">
                <a:pos x="435" y="1045"/>
              </a:cxn>
              <a:cxn ang="0">
                <a:pos x="511" y="1241"/>
              </a:cxn>
              <a:cxn ang="0">
                <a:pos x="582" y="1443"/>
              </a:cxn>
              <a:cxn ang="0">
                <a:pos x="652" y="1649"/>
              </a:cxn>
              <a:cxn ang="0">
                <a:pos x="715" y="1862"/>
              </a:cxn>
              <a:cxn ang="0">
                <a:pos x="772" y="2080"/>
              </a:cxn>
              <a:cxn ang="0">
                <a:pos x="822" y="2301"/>
              </a:cxn>
              <a:cxn ang="0">
                <a:pos x="864" y="2531"/>
              </a:cxn>
              <a:cxn ang="0">
                <a:pos x="896" y="2762"/>
              </a:cxn>
              <a:cxn ang="0">
                <a:pos x="890" y="2762"/>
              </a:cxn>
              <a:cxn ang="0">
                <a:pos x="858" y="2531"/>
              </a:cxn>
              <a:cxn ang="0">
                <a:pos x="816" y="2303"/>
              </a:cxn>
              <a:cxn ang="0">
                <a:pos x="765" y="2080"/>
              </a:cxn>
              <a:cxn ang="0">
                <a:pos x="709" y="1864"/>
              </a:cxn>
              <a:cxn ang="0">
                <a:pos x="646" y="1651"/>
              </a:cxn>
              <a:cxn ang="0">
                <a:pos x="578" y="1445"/>
              </a:cxn>
              <a:cxn ang="0">
                <a:pos x="505" y="1243"/>
              </a:cxn>
              <a:cxn ang="0">
                <a:pos x="431" y="1048"/>
              </a:cxn>
              <a:cxn ang="0">
                <a:pos x="355" y="858"/>
              </a:cxn>
              <a:cxn ang="0">
                <a:pos x="279" y="673"/>
              </a:cxn>
              <a:cxn ang="0">
                <a:pos x="206" y="496"/>
              </a:cxn>
              <a:cxn ang="0">
                <a:pos x="132" y="324"/>
              </a:cxn>
              <a:cxn ang="0">
                <a:pos x="63" y="160"/>
              </a:cxn>
              <a:cxn ang="0">
                <a:pos x="0" y="2"/>
              </a:cxn>
              <a:cxn ang="0">
                <a:pos x="4" y="0"/>
              </a:cxn>
            </a:cxnLst>
            <a:rect l="0" t="0" r="r" b="b"/>
            <a:pathLst>
              <a:path w="896" h="2762">
                <a:moveTo>
                  <a:pt x="4" y="0"/>
                </a:moveTo>
                <a:lnTo>
                  <a:pt x="67" y="158"/>
                </a:lnTo>
                <a:lnTo>
                  <a:pt x="136" y="322"/>
                </a:lnTo>
                <a:lnTo>
                  <a:pt x="210" y="492"/>
                </a:lnTo>
                <a:lnTo>
                  <a:pt x="284" y="671"/>
                </a:lnTo>
                <a:lnTo>
                  <a:pt x="359" y="854"/>
                </a:lnTo>
                <a:lnTo>
                  <a:pt x="435" y="1045"/>
                </a:lnTo>
                <a:lnTo>
                  <a:pt x="511" y="1241"/>
                </a:lnTo>
                <a:lnTo>
                  <a:pt x="582" y="1443"/>
                </a:lnTo>
                <a:lnTo>
                  <a:pt x="652" y="1649"/>
                </a:lnTo>
                <a:lnTo>
                  <a:pt x="715" y="1862"/>
                </a:lnTo>
                <a:lnTo>
                  <a:pt x="772" y="2080"/>
                </a:lnTo>
                <a:lnTo>
                  <a:pt x="822" y="2301"/>
                </a:lnTo>
                <a:lnTo>
                  <a:pt x="864" y="2531"/>
                </a:lnTo>
                <a:lnTo>
                  <a:pt x="896" y="2762"/>
                </a:lnTo>
                <a:lnTo>
                  <a:pt x="890" y="2762"/>
                </a:lnTo>
                <a:lnTo>
                  <a:pt x="858" y="2531"/>
                </a:lnTo>
                <a:lnTo>
                  <a:pt x="816" y="2303"/>
                </a:lnTo>
                <a:lnTo>
                  <a:pt x="765" y="2080"/>
                </a:lnTo>
                <a:lnTo>
                  <a:pt x="709" y="1864"/>
                </a:lnTo>
                <a:lnTo>
                  <a:pt x="646" y="1651"/>
                </a:lnTo>
                <a:lnTo>
                  <a:pt x="578" y="1445"/>
                </a:lnTo>
                <a:lnTo>
                  <a:pt x="505" y="1243"/>
                </a:lnTo>
                <a:lnTo>
                  <a:pt x="431" y="1048"/>
                </a:lnTo>
                <a:lnTo>
                  <a:pt x="355" y="858"/>
                </a:lnTo>
                <a:lnTo>
                  <a:pt x="279" y="673"/>
                </a:lnTo>
                <a:lnTo>
                  <a:pt x="206" y="496"/>
                </a:lnTo>
                <a:lnTo>
                  <a:pt x="132" y="324"/>
                </a:lnTo>
                <a:lnTo>
                  <a:pt x="63" y="160"/>
                </a:lnTo>
                <a:lnTo>
                  <a:pt x="0" y="2"/>
                </a:lnTo>
                <a:lnTo>
                  <a:pt x="4" y="0"/>
                </a:lnTo>
                <a:close/>
              </a:path>
            </a:pathLst>
          </a:custGeom>
          <a:solidFill>
            <a:srgbClr val="000000"/>
          </a:solidFill>
          <a:ln w="0">
            <a:solidFill>
              <a:sysClr val="windowText" lastClr="000000">
                <a:lumMod val="65000"/>
                <a:lumOff val="35000"/>
              </a:sysClr>
            </a:solidFill>
            <a:prstDash val="solid"/>
            <a:round/>
          </a:ln>
        </p:spPr>
        <p:txBody>
          <a:bodyPr/>
          <a:lstStyle/>
          <a:p>
            <a:pPr marL="0" marR="0" lvl="0" indent="0" algn="l" defTabSz="914400" rtl="0" eaLnBrk="1" fontAlgn="base" latinLnBrk="0" hangingPunct="1">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mn-lt"/>
              <a:ea typeface="+mn-ea"/>
              <a:cs typeface="+mn-cs"/>
            </a:endParaRPr>
          </a:p>
        </p:txBody>
      </p:sp>
      <p:sp>
        <p:nvSpPr>
          <p:cNvPr id="37" name="Freeform 21"/>
          <p:cNvSpPr/>
          <p:nvPr/>
        </p:nvSpPr>
        <p:spPr bwMode="auto">
          <a:xfrm>
            <a:off x="5471795" y="3385185"/>
            <a:ext cx="89535" cy="2374900"/>
          </a:xfrm>
          <a:custGeom>
            <a:avLst/>
            <a:gdLst/>
            <a:ahLst/>
            <a:cxnLst>
              <a:cxn ang="0">
                <a:pos x="0" y="0"/>
              </a:cxn>
              <a:cxn ang="0">
                <a:pos x="6" y="0"/>
              </a:cxn>
              <a:cxn ang="0">
                <a:pos x="13" y="36"/>
              </a:cxn>
              <a:cxn ang="0">
                <a:pos x="17" y="86"/>
              </a:cxn>
              <a:cxn ang="0">
                <a:pos x="23" y="152"/>
              </a:cxn>
              <a:cxn ang="0">
                <a:pos x="28" y="230"/>
              </a:cxn>
              <a:cxn ang="0">
                <a:pos x="34" y="320"/>
              </a:cxn>
              <a:cxn ang="0">
                <a:pos x="38" y="423"/>
              </a:cxn>
              <a:cxn ang="0">
                <a:pos x="42" y="537"/>
              </a:cxn>
              <a:cxn ang="0">
                <a:pos x="49" y="659"/>
              </a:cxn>
              <a:cxn ang="0">
                <a:pos x="53" y="791"/>
              </a:cxn>
              <a:cxn ang="0">
                <a:pos x="57" y="934"/>
              </a:cxn>
              <a:cxn ang="0">
                <a:pos x="63" y="1082"/>
              </a:cxn>
              <a:cxn ang="0">
                <a:pos x="67" y="1237"/>
              </a:cxn>
              <a:cxn ang="0">
                <a:pos x="72" y="1397"/>
              </a:cxn>
              <a:cxn ang="0">
                <a:pos x="76" y="1563"/>
              </a:cxn>
              <a:cxn ang="0">
                <a:pos x="82" y="1734"/>
              </a:cxn>
              <a:cxn ang="0">
                <a:pos x="95" y="2083"/>
              </a:cxn>
              <a:cxn ang="0">
                <a:pos x="99" y="2260"/>
              </a:cxn>
              <a:cxn ang="0">
                <a:pos x="112" y="2617"/>
              </a:cxn>
              <a:cxn ang="0">
                <a:pos x="118" y="2794"/>
              </a:cxn>
              <a:cxn ang="0">
                <a:pos x="124" y="2968"/>
              </a:cxn>
              <a:cxn ang="0">
                <a:pos x="131" y="3141"/>
              </a:cxn>
              <a:cxn ang="0">
                <a:pos x="139" y="3309"/>
              </a:cxn>
              <a:cxn ang="0">
                <a:pos x="145" y="3473"/>
              </a:cxn>
              <a:cxn ang="0">
                <a:pos x="154" y="3633"/>
              </a:cxn>
              <a:cxn ang="0">
                <a:pos x="162" y="3785"/>
              </a:cxn>
              <a:cxn ang="0">
                <a:pos x="171" y="3932"/>
              </a:cxn>
              <a:cxn ang="0">
                <a:pos x="179" y="4069"/>
              </a:cxn>
              <a:cxn ang="0">
                <a:pos x="187" y="4199"/>
              </a:cxn>
              <a:cxn ang="0">
                <a:pos x="198" y="4319"/>
              </a:cxn>
              <a:cxn ang="0">
                <a:pos x="192" y="4319"/>
              </a:cxn>
              <a:cxn ang="0">
                <a:pos x="181" y="4199"/>
              </a:cxn>
              <a:cxn ang="0">
                <a:pos x="173" y="4071"/>
              </a:cxn>
              <a:cxn ang="0">
                <a:pos x="164" y="3932"/>
              </a:cxn>
              <a:cxn ang="0">
                <a:pos x="156" y="3785"/>
              </a:cxn>
              <a:cxn ang="0">
                <a:pos x="147" y="3633"/>
              </a:cxn>
              <a:cxn ang="0">
                <a:pos x="139" y="3473"/>
              </a:cxn>
              <a:cxn ang="0">
                <a:pos x="133" y="3309"/>
              </a:cxn>
              <a:cxn ang="0">
                <a:pos x="124" y="3141"/>
              </a:cxn>
              <a:cxn ang="0">
                <a:pos x="118" y="2968"/>
              </a:cxn>
              <a:cxn ang="0">
                <a:pos x="112" y="2794"/>
              </a:cxn>
              <a:cxn ang="0">
                <a:pos x="105" y="2617"/>
              </a:cxn>
              <a:cxn ang="0">
                <a:pos x="99" y="2438"/>
              </a:cxn>
              <a:cxn ang="0">
                <a:pos x="95" y="2262"/>
              </a:cxn>
              <a:cxn ang="0">
                <a:pos x="89" y="2083"/>
              </a:cxn>
              <a:cxn ang="0">
                <a:pos x="76" y="1734"/>
              </a:cxn>
              <a:cxn ang="0">
                <a:pos x="72" y="1563"/>
              </a:cxn>
              <a:cxn ang="0">
                <a:pos x="67" y="1397"/>
              </a:cxn>
              <a:cxn ang="0">
                <a:pos x="63" y="1237"/>
              </a:cxn>
              <a:cxn ang="0">
                <a:pos x="57" y="1082"/>
              </a:cxn>
              <a:cxn ang="0">
                <a:pos x="53" y="932"/>
              </a:cxn>
              <a:cxn ang="0">
                <a:pos x="46" y="791"/>
              </a:cxn>
              <a:cxn ang="0">
                <a:pos x="42" y="659"/>
              </a:cxn>
              <a:cxn ang="0">
                <a:pos x="38" y="535"/>
              </a:cxn>
              <a:cxn ang="0">
                <a:pos x="32" y="421"/>
              </a:cxn>
              <a:cxn ang="0">
                <a:pos x="28" y="320"/>
              </a:cxn>
              <a:cxn ang="0">
                <a:pos x="23" y="230"/>
              </a:cxn>
              <a:cxn ang="0">
                <a:pos x="17" y="150"/>
              </a:cxn>
              <a:cxn ang="0">
                <a:pos x="11" y="86"/>
              </a:cxn>
              <a:cxn ang="0">
                <a:pos x="6" y="36"/>
              </a:cxn>
              <a:cxn ang="0">
                <a:pos x="0" y="0"/>
              </a:cxn>
            </a:cxnLst>
            <a:rect l="0" t="0" r="r" b="b"/>
            <a:pathLst>
              <a:path w="198" h="4319">
                <a:moveTo>
                  <a:pt x="0" y="0"/>
                </a:moveTo>
                <a:lnTo>
                  <a:pt x="6" y="0"/>
                </a:lnTo>
                <a:lnTo>
                  <a:pt x="13" y="36"/>
                </a:lnTo>
                <a:lnTo>
                  <a:pt x="17" y="86"/>
                </a:lnTo>
                <a:lnTo>
                  <a:pt x="23" y="152"/>
                </a:lnTo>
                <a:lnTo>
                  <a:pt x="28" y="230"/>
                </a:lnTo>
                <a:lnTo>
                  <a:pt x="34" y="320"/>
                </a:lnTo>
                <a:lnTo>
                  <a:pt x="38" y="423"/>
                </a:lnTo>
                <a:lnTo>
                  <a:pt x="42" y="537"/>
                </a:lnTo>
                <a:lnTo>
                  <a:pt x="49" y="659"/>
                </a:lnTo>
                <a:lnTo>
                  <a:pt x="53" y="791"/>
                </a:lnTo>
                <a:lnTo>
                  <a:pt x="57" y="934"/>
                </a:lnTo>
                <a:lnTo>
                  <a:pt x="63" y="1082"/>
                </a:lnTo>
                <a:lnTo>
                  <a:pt x="67" y="1237"/>
                </a:lnTo>
                <a:lnTo>
                  <a:pt x="72" y="1397"/>
                </a:lnTo>
                <a:lnTo>
                  <a:pt x="76" y="1563"/>
                </a:lnTo>
                <a:lnTo>
                  <a:pt x="82" y="1734"/>
                </a:lnTo>
                <a:lnTo>
                  <a:pt x="95" y="2083"/>
                </a:lnTo>
                <a:lnTo>
                  <a:pt x="99" y="2260"/>
                </a:lnTo>
                <a:lnTo>
                  <a:pt x="112" y="2617"/>
                </a:lnTo>
                <a:lnTo>
                  <a:pt x="118" y="2794"/>
                </a:lnTo>
                <a:lnTo>
                  <a:pt x="124" y="2968"/>
                </a:lnTo>
                <a:lnTo>
                  <a:pt x="131" y="3141"/>
                </a:lnTo>
                <a:lnTo>
                  <a:pt x="139" y="3309"/>
                </a:lnTo>
                <a:lnTo>
                  <a:pt x="145" y="3473"/>
                </a:lnTo>
                <a:lnTo>
                  <a:pt x="154" y="3633"/>
                </a:lnTo>
                <a:lnTo>
                  <a:pt x="162" y="3785"/>
                </a:lnTo>
                <a:lnTo>
                  <a:pt x="171" y="3932"/>
                </a:lnTo>
                <a:lnTo>
                  <a:pt x="179" y="4069"/>
                </a:lnTo>
                <a:lnTo>
                  <a:pt x="187" y="4199"/>
                </a:lnTo>
                <a:lnTo>
                  <a:pt x="198" y="4319"/>
                </a:lnTo>
                <a:lnTo>
                  <a:pt x="192" y="4319"/>
                </a:lnTo>
                <a:lnTo>
                  <a:pt x="181" y="4199"/>
                </a:lnTo>
                <a:lnTo>
                  <a:pt x="173" y="4071"/>
                </a:lnTo>
                <a:lnTo>
                  <a:pt x="164" y="3932"/>
                </a:lnTo>
                <a:lnTo>
                  <a:pt x="156" y="3785"/>
                </a:lnTo>
                <a:lnTo>
                  <a:pt x="147" y="3633"/>
                </a:lnTo>
                <a:lnTo>
                  <a:pt x="139" y="3473"/>
                </a:lnTo>
                <a:lnTo>
                  <a:pt x="133" y="3309"/>
                </a:lnTo>
                <a:lnTo>
                  <a:pt x="124" y="3141"/>
                </a:lnTo>
                <a:lnTo>
                  <a:pt x="118" y="2968"/>
                </a:lnTo>
                <a:lnTo>
                  <a:pt x="112" y="2794"/>
                </a:lnTo>
                <a:lnTo>
                  <a:pt x="105" y="2617"/>
                </a:lnTo>
                <a:lnTo>
                  <a:pt x="99" y="2438"/>
                </a:lnTo>
                <a:lnTo>
                  <a:pt x="95" y="2262"/>
                </a:lnTo>
                <a:lnTo>
                  <a:pt x="89" y="2083"/>
                </a:lnTo>
                <a:lnTo>
                  <a:pt x="76" y="1734"/>
                </a:lnTo>
                <a:lnTo>
                  <a:pt x="72" y="1563"/>
                </a:lnTo>
                <a:lnTo>
                  <a:pt x="67" y="1397"/>
                </a:lnTo>
                <a:lnTo>
                  <a:pt x="63" y="1237"/>
                </a:lnTo>
                <a:lnTo>
                  <a:pt x="57" y="1082"/>
                </a:lnTo>
                <a:lnTo>
                  <a:pt x="53" y="932"/>
                </a:lnTo>
                <a:lnTo>
                  <a:pt x="46" y="791"/>
                </a:lnTo>
                <a:lnTo>
                  <a:pt x="42" y="659"/>
                </a:lnTo>
                <a:lnTo>
                  <a:pt x="38" y="535"/>
                </a:lnTo>
                <a:lnTo>
                  <a:pt x="32" y="421"/>
                </a:lnTo>
                <a:lnTo>
                  <a:pt x="28" y="320"/>
                </a:lnTo>
                <a:lnTo>
                  <a:pt x="23" y="230"/>
                </a:lnTo>
                <a:lnTo>
                  <a:pt x="17" y="150"/>
                </a:lnTo>
                <a:lnTo>
                  <a:pt x="11" y="86"/>
                </a:lnTo>
                <a:lnTo>
                  <a:pt x="6" y="36"/>
                </a:lnTo>
                <a:lnTo>
                  <a:pt x="0" y="0"/>
                </a:lnTo>
                <a:close/>
              </a:path>
            </a:pathLst>
          </a:custGeom>
          <a:solidFill>
            <a:srgbClr val="000000"/>
          </a:solidFill>
          <a:ln w="0">
            <a:solidFill>
              <a:sysClr val="windowText" lastClr="000000">
                <a:lumMod val="65000"/>
                <a:lumOff val="35000"/>
              </a:sysClr>
            </a:solidFill>
            <a:prstDash val="solid"/>
            <a:round/>
          </a:ln>
        </p:spPr>
        <p:txBody>
          <a:bodyPr/>
          <a:lstStyle/>
          <a:p>
            <a:pPr marL="0" marR="0" lvl="0" indent="0" algn="l" defTabSz="914400" rtl="0" eaLnBrk="1" fontAlgn="base" latinLnBrk="0" hangingPunct="1">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mn-lt"/>
              <a:ea typeface="+mn-ea"/>
              <a:cs typeface="+mn-cs"/>
            </a:endParaRPr>
          </a:p>
        </p:txBody>
      </p:sp>
      <p:grpSp>
        <p:nvGrpSpPr>
          <p:cNvPr id="38" name="组合 37"/>
          <p:cNvGrpSpPr/>
          <p:nvPr/>
        </p:nvGrpSpPr>
        <p:grpSpPr>
          <a:xfrm>
            <a:off x="4760595" y="2025015"/>
            <a:ext cx="1074420" cy="1412875"/>
            <a:chOff x="2613" y="1171"/>
            <a:chExt cx="727" cy="988"/>
          </a:xfrm>
        </p:grpSpPr>
        <p:sp>
          <p:nvSpPr>
            <p:cNvPr id="25612" name="Freeform 26"/>
            <p:cNvSpPr/>
            <p:nvPr/>
          </p:nvSpPr>
          <p:spPr>
            <a:xfrm>
              <a:off x="2613" y="1171"/>
              <a:ext cx="727" cy="964"/>
            </a:xfrm>
            <a:custGeom>
              <a:avLst/>
              <a:gdLst>
                <a:gd name="txL" fmla="*/ 0 w 2016"/>
                <a:gd name="txT" fmla="*/ 0 h 2678"/>
                <a:gd name="txR" fmla="*/ 2016 w 2016"/>
                <a:gd name="txB" fmla="*/ 2678 h 2678"/>
              </a:gdLst>
              <a:ahLst/>
              <a:cxnLst>
                <a:cxn ang="0">
                  <a:pos x="1126" y="9"/>
                </a:cxn>
                <a:cxn ang="0">
                  <a:pos x="1330" y="55"/>
                </a:cxn>
                <a:cxn ang="0">
                  <a:pos x="1520" y="143"/>
                </a:cxn>
                <a:cxn ang="0">
                  <a:pos x="1686" y="267"/>
                </a:cxn>
                <a:cxn ang="0">
                  <a:pos x="1825" y="425"/>
                </a:cxn>
                <a:cxn ang="0">
                  <a:pos x="1930" y="610"/>
                </a:cxn>
                <a:cxn ang="0">
                  <a:pos x="1997" y="821"/>
                </a:cxn>
                <a:cxn ang="0">
                  <a:pos x="2016" y="993"/>
                </a:cxn>
                <a:cxn ang="0">
                  <a:pos x="2010" y="1176"/>
                </a:cxn>
                <a:cxn ang="0">
                  <a:pos x="1978" y="1361"/>
                </a:cxn>
                <a:cxn ang="0">
                  <a:pos x="1930" y="1546"/>
                </a:cxn>
                <a:cxn ang="0">
                  <a:pos x="1865" y="1730"/>
                </a:cxn>
                <a:cxn ang="0">
                  <a:pos x="1753" y="1992"/>
                </a:cxn>
                <a:cxn ang="0">
                  <a:pos x="1671" y="2152"/>
                </a:cxn>
                <a:cxn ang="0">
                  <a:pos x="1591" y="2300"/>
                </a:cxn>
                <a:cxn ang="0">
                  <a:pos x="1517" y="2426"/>
                </a:cxn>
                <a:cxn ang="0">
                  <a:pos x="1450" y="2531"/>
                </a:cxn>
                <a:cxn ang="0">
                  <a:pos x="1397" y="2611"/>
                </a:cxn>
                <a:cxn ang="0">
                  <a:pos x="1364" y="2661"/>
                </a:cxn>
                <a:cxn ang="0">
                  <a:pos x="1351" y="2678"/>
                </a:cxn>
                <a:cxn ang="0">
                  <a:pos x="1332" y="2666"/>
                </a:cxn>
                <a:cxn ang="0">
                  <a:pos x="1275" y="2630"/>
                </a:cxn>
                <a:cxn ang="0">
                  <a:pos x="1189" y="2573"/>
                </a:cxn>
                <a:cxn ang="0">
                  <a:pos x="1080" y="2495"/>
                </a:cxn>
                <a:cxn ang="0">
                  <a:pos x="954" y="2401"/>
                </a:cxn>
                <a:cxn ang="0">
                  <a:pos x="815" y="2289"/>
                </a:cxn>
                <a:cxn ang="0">
                  <a:pos x="672" y="2165"/>
                </a:cxn>
                <a:cxn ang="0">
                  <a:pos x="526" y="2028"/>
                </a:cxn>
                <a:cxn ang="0">
                  <a:pos x="390" y="1881"/>
                </a:cxn>
                <a:cxn ang="0">
                  <a:pos x="263" y="1725"/>
                </a:cxn>
                <a:cxn ang="0">
                  <a:pos x="156" y="1563"/>
                </a:cxn>
                <a:cxn ang="0">
                  <a:pos x="74" y="1395"/>
                </a:cxn>
                <a:cxn ang="0">
                  <a:pos x="21" y="1227"/>
                </a:cxn>
                <a:cxn ang="0">
                  <a:pos x="0" y="1008"/>
                </a:cxn>
                <a:cxn ang="0">
                  <a:pos x="23" y="795"/>
                </a:cxn>
                <a:cxn ang="0">
                  <a:pos x="91" y="596"/>
                </a:cxn>
                <a:cxn ang="0">
                  <a:pos x="194" y="415"/>
                </a:cxn>
                <a:cxn ang="0">
                  <a:pos x="333" y="261"/>
                </a:cxn>
                <a:cxn ang="0">
                  <a:pos x="501" y="137"/>
                </a:cxn>
                <a:cxn ang="0">
                  <a:pos x="697" y="49"/>
                </a:cxn>
                <a:cxn ang="0">
                  <a:pos x="914" y="5"/>
                </a:cxn>
              </a:cxnLst>
              <a:rect l="txL" t="txT" r="txR" b="txB"/>
              <a:pathLst>
                <a:path w="2016" h="2678">
                  <a:moveTo>
                    <a:pt x="1021" y="0"/>
                  </a:moveTo>
                  <a:lnTo>
                    <a:pt x="1126" y="9"/>
                  </a:lnTo>
                  <a:lnTo>
                    <a:pt x="1229" y="26"/>
                  </a:lnTo>
                  <a:lnTo>
                    <a:pt x="1330" y="55"/>
                  </a:lnTo>
                  <a:lnTo>
                    <a:pt x="1427" y="95"/>
                  </a:lnTo>
                  <a:lnTo>
                    <a:pt x="1520" y="143"/>
                  </a:lnTo>
                  <a:lnTo>
                    <a:pt x="1606" y="200"/>
                  </a:lnTo>
                  <a:lnTo>
                    <a:pt x="1686" y="267"/>
                  </a:lnTo>
                  <a:lnTo>
                    <a:pt x="1759" y="343"/>
                  </a:lnTo>
                  <a:lnTo>
                    <a:pt x="1825" y="425"/>
                  </a:lnTo>
                  <a:lnTo>
                    <a:pt x="1881" y="514"/>
                  </a:lnTo>
                  <a:lnTo>
                    <a:pt x="1930" y="610"/>
                  </a:lnTo>
                  <a:lnTo>
                    <a:pt x="1970" y="713"/>
                  </a:lnTo>
                  <a:lnTo>
                    <a:pt x="1997" y="821"/>
                  </a:lnTo>
                  <a:lnTo>
                    <a:pt x="2010" y="907"/>
                  </a:lnTo>
                  <a:lnTo>
                    <a:pt x="2016" y="993"/>
                  </a:lnTo>
                  <a:lnTo>
                    <a:pt x="2016" y="1084"/>
                  </a:lnTo>
                  <a:lnTo>
                    <a:pt x="2010" y="1176"/>
                  </a:lnTo>
                  <a:lnTo>
                    <a:pt x="1997" y="1267"/>
                  </a:lnTo>
                  <a:lnTo>
                    <a:pt x="1978" y="1361"/>
                  </a:lnTo>
                  <a:lnTo>
                    <a:pt x="1955" y="1454"/>
                  </a:lnTo>
                  <a:lnTo>
                    <a:pt x="1930" y="1546"/>
                  </a:lnTo>
                  <a:lnTo>
                    <a:pt x="1898" y="1639"/>
                  </a:lnTo>
                  <a:lnTo>
                    <a:pt x="1865" y="1730"/>
                  </a:lnTo>
                  <a:lnTo>
                    <a:pt x="1829" y="1820"/>
                  </a:lnTo>
                  <a:lnTo>
                    <a:pt x="1753" y="1992"/>
                  </a:lnTo>
                  <a:lnTo>
                    <a:pt x="1713" y="2074"/>
                  </a:lnTo>
                  <a:lnTo>
                    <a:pt x="1671" y="2152"/>
                  </a:lnTo>
                  <a:lnTo>
                    <a:pt x="1631" y="2228"/>
                  </a:lnTo>
                  <a:lnTo>
                    <a:pt x="1591" y="2300"/>
                  </a:lnTo>
                  <a:lnTo>
                    <a:pt x="1553" y="2365"/>
                  </a:lnTo>
                  <a:lnTo>
                    <a:pt x="1517" y="2426"/>
                  </a:lnTo>
                  <a:lnTo>
                    <a:pt x="1482" y="2480"/>
                  </a:lnTo>
                  <a:lnTo>
                    <a:pt x="1450" y="2531"/>
                  </a:lnTo>
                  <a:lnTo>
                    <a:pt x="1423" y="2575"/>
                  </a:lnTo>
                  <a:lnTo>
                    <a:pt x="1397" y="2611"/>
                  </a:lnTo>
                  <a:lnTo>
                    <a:pt x="1379" y="2640"/>
                  </a:lnTo>
                  <a:lnTo>
                    <a:pt x="1364" y="2661"/>
                  </a:lnTo>
                  <a:lnTo>
                    <a:pt x="1355" y="2674"/>
                  </a:lnTo>
                  <a:lnTo>
                    <a:pt x="1351" y="2678"/>
                  </a:lnTo>
                  <a:lnTo>
                    <a:pt x="1347" y="2676"/>
                  </a:lnTo>
                  <a:lnTo>
                    <a:pt x="1332" y="2666"/>
                  </a:lnTo>
                  <a:lnTo>
                    <a:pt x="1307" y="2651"/>
                  </a:lnTo>
                  <a:lnTo>
                    <a:pt x="1275" y="2630"/>
                  </a:lnTo>
                  <a:lnTo>
                    <a:pt x="1235" y="2605"/>
                  </a:lnTo>
                  <a:lnTo>
                    <a:pt x="1189" y="2573"/>
                  </a:lnTo>
                  <a:lnTo>
                    <a:pt x="1139" y="2537"/>
                  </a:lnTo>
                  <a:lnTo>
                    <a:pt x="1080" y="2495"/>
                  </a:lnTo>
                  <a:lnTo>
                    <a:pt x="1019" y="2449"/>
                  </a:lnTo>
                  <a:lnTo>
                    <a:pt x="954" y="2401"/>
                  </a:lnTo>
                  <a:lnTo>
                    <a:pt x="886" y="2346"/>
                  </a:lnTo>
                  <a:lnTo>
                    <a:pt x="815" y="2289"/>
                  </a:lnTo>
                  <a:lnTo>
                    <a:pt x="743" y="2228"/>
                  </a:lnTo>
                  <a:lnTo>
                    <a:pt x="672" y="2165"/>
                  </a:lnTo>
                  <a:lnTo>
                    <a:pt x="598" y="2098"/>
                  </a:lnTo>
                  <a:lnTo>
                    <a:pt x="526" y="2028"/>
                  </a:lnTo>
                  <a:lnTo>
                    <a:pt x="457" y="1955"/>
                  </a:lnTo>
                  <a:lnTo>
                    <a:pt x="390" y="1881"/>
                  </a:lnTo>
                  <a:lnTo>
                    <a:pt x="324" y="1803"/>
                  </a:lnTo>
                  <a:lnTo>
                    <a:pt x="263" y="1725"/>
                  </a:lnTo>
                  <a:lnTo>
                    <a:pt x="207" y="1643"/>
                  </a:lnTo>
                  <a:lnTo>
                    <a:pt x="156" y="1563"/>
                  </a:lnTo>
                  <a:lnTo>
                    <a:pt x="112" y="1479"/>
                  </a:lnTo>
                  <a:lnTo>
                    <a:pt x="74" y="1395"/>
                  </a:lnTo>
                  <a:lnTo>
                    <a:pt x="42" y="1311"/>
                  </a:lnTo>
                  <a:lnTo>
                    <a:pt x="21" y="1227"/>
                  </a:lnTo>
                  <a:lnTo>
                    <a:pt x="5" y="1117"/>
                  </a:lnTo>
                  <a:lnTo>
                    <a:pt x="0" y="1008"/>
                  </a:lnTo>
                  <a:lnTo>
                    <a:pt x="7" y="901"/>
                  </a:lnTo>
                  <a:lnTo>
                    <a:pt x="23" y="795"/>
                  </a:lnTo>
                  <a:lnTo>
                    <a:pt x="53" y="692"/>
                  </a:lnTo>
                  <a:lnTo>
                    <a:pt x="91" y="596"/>
                  </a:lnTo>
                  <a:lnTo>
                    <a:pt x="137" y="503"/>
                  </a:lnTo>
                  <a:lnTo>
                    <a:pt x="194" y="415"/>
                  </a:lnTo>
                  <a:lnTo>
                    <a:pt x="259" y="335"/>
                  </a:lnTo>
                  <a:lnTo>
                    <a:pt x="333" y="261"/>
                  </a:lnTo>
                  <a:lnTo>
                    <a:pt x="413" y="194"/>
                  </a:lnTo>
                  <a:lnTo>
                    <a:pt x="501" y="137"/>
                  </a:lnTo>
                  <a:lnTo>
                    <a:pt x="596" y="89"/>
                  </a:lnTo>
                  <a:lnTo>
                    <a:pt x="697" y="49"/>
                  </a:lnTo>
                  <a:lnTo>
                    <a:pt x="804" y="21"/>
                  </a:lnTo>
                  <a:lnTo>
                    <a:pt x="914" y="5"/>
                  </a:lnTo>
                  <a:lnTo>
                    <a:pt x="1021" y="0"/>
                  </a:lnTo>
                  <a:close/>
                </a:path>
              </a:pathLst>
            </a:custGeom>
            <a:solidFill>
              <a:srgbClr val="00CC99"/>
            </a:solidFill>
            <a:ln w="9525">
              <a:noFill/>
              <a:miter/>
            </a:ln>
          </p:spPr>
          <p:txBody>
            <a:bodyPr anchor="ctr"/>
            <a:lstStyle/>
            <a:p>
              <a:pPr lvl="0" algn="ctr"/>
              <a:r>
                <a:rPr lang="en-US" altLang="zh-CN">
                  <a:solidFill>
                    <a:srgbClr val="FFFFFF"/>
                  </a:solidFill>
                  <a:latin typeface="Bodoni MT Black" panose="02070A03080606020203" pitchFamily="18" charset="0"/>
                  <a:ea typeface="微软雅黑" panose="020B0503020204020204" pitchFamily="34" charset="-122"/>
                </a:rPr>
                <a:t>3</a:t>
              </a:r>
            </a:p>
          </p:txBody>
        </p:sp>
        <p:sp>
          <p:nvSpPr>
            <p:cNvPr id="25613" name="等腰三角形 104"/>
            <p:cNvSpPr/>
            <p:nvPr/>
          </p:nvSpPr>
          <p:spPr>
            <a:xfrm rot="-816617">
              <a:off x="3065" y="2111"/>
              <a:ext cx="60" cy="48"/>
            </a:xfrm>
            <a:prstGeom prst="triangle">
              <a:avLst>
                <a:gd name="adj" fmla="val 50000"/>
              </a:avLst>
            </a:prstGeom>
            <a:solidFill>
              <a:srgbClr val="00CC99"/>
            </a:solidFill>
            <a:ln w="12700">
              <a:noFill/>
              <a:miter/>
            </a:ln>
          </p:spPr>
          <p:txBody>
            <a:bodyPr anchor="ctr"/>
            <a:lstStyle/>
            <a:p>
              <a:pPr lvl="0" algn="ctr"/>
              <a:endParaRPr lang="zh-CN" altLang="en-US" sz="1800" dirty="0">
                <a:solidFill>
                  <a:schemeClr val="bg1"/>
                </a:solidFill>
                <a:latin typeface="Calibri" panose="020F0502020204030204" pitchFamily="2" charset="0"/>
                <a:ea typeface="宋体" panose="02010600030101010101" pitchFamily="2" charset="-122"/>
              </a:endParaRPr>
            </a:p>
          </p:txBody>
        </p:sp>
        <p:sp>
          <p:nvSpPr>
            <p:cNvPr id="25614" name="任意多边形 105"/>
            <p:cNvSpPr/>
            <p:nvPr/>
          </p:nvSpPr>
          <p:spPr>
            <a:xfrm>
              <a:off x="3098" y="1251"/>
              <a:ext cx="164" cy="440"/>
            </a:xfrm>
            <a:custGeom>
              <a:avLst/>
              <a:gdLst/>
              <a:ahLst/>
              <a:cxnLst>
                <a:cxn ang="0">
                  <a:pos x="0" y="0"/>
                </a:cxn>
                <a:cxn ang="0">
                  <a:pos x="219537" y="698500"/>
                </a:cxn>
              </a:cxnLst>
              <a:rect l="0" t="0" r="0" b="0"/>
              <a:pathLst>
                <a:path w="258218" h="698500">
                  <a:moveTo>
                    <a:pt x="0" y="0"/>
                  </a:moveTo>
                  <a:cubicBezTo>
                    <a:pt x="201083" y="88900"/>
                    <a:pt x="325967" y="304800"/>
                    <a:pt x="219075" y="698500"/>
                  </a:cubicBezTo>
                </a:path>
              </a:pathLst>
            </a:custGeom>
            <a:noFill/>
            <a:ln w="57150" cap="flat" cmpd="sng">
              <a:solidFill>
                <a:srgbClr val="FFFFFF"/>
              </a:solidFill>
              <a:prstDash val="solid"/>
              <a:miter/>
              <a:headEnd type="none" w="med" len="med"/>
              <a:tailEnd type="none" w="med" len="med"/>
            </a:ln>
          </p:spPr>
          <p:txBody>
            <a:bodyPr/>
            <a:lstStyle/>
            <a:p>
              <a:endParaRPr lang="zh-CN" altLang="en-US"/>
            </a:p>
          </p:txBody>
        </p:sp>
      </p:grpSp>
      <p:grpSp>
        <p:nvGrpSpPr>
          <p:cNvPr id="42" name="组合 41"/>
          <p:cNvGrpSpPr/>
          <p:nvPr/>
        </p:nvGrpSpPr>
        <p:grpSpPr>
          <a:xfrm>
            <a:off x="4093845" y="3220720"/>
            <a:ext cx="949325" cy="1108710"/>
            <a:chOff x="2295" y="1979"/>
            <a:chExt cx="581" cy="724"/>
          </a:xfrm>
        </p:grpSpPr>
        <p:sp>
          <p:nvSpPr>
            <p:cNvPr id="25616" name="Freeform 28"/>
            <p:cNvSpPr/>
            <p:nvPr/>
          </p:nvSpPr>
          <p:spPr>
            <a:xfrm flipH="1">
              <a:off x="2295" y="1979"/>
              <a:ext cx="581" cy="698"/>
            </a:xfrm>
            <a:custGeom>
              <a:avLst/>
              <a:gdLst>
                <a:gd name="txL" fmla="*/ 0 w 1614"/>
                <a:gd name="txT" fmla="*/ 0 h 1941"/>
                <a:gd name="txR" fmla="*/ 1614 w 1614"/>
                <a:gd name="txB" fmla="*/ 1941 h 1941"/>
              </a:gdLst>
              <a:ahLst/>
              <a:cxnLst>
                <a:cxn ang="0">
                  <a:pos x="888" y="0"/>
                </a:cxn>
                <a:cxn ang="0">
                  <a:pos x="1063" y="33"/>
                </a:cxn>
                <a:cxn ang="0">
                  <a:pos x="1231" y="109"/>
                </a:cxn>
                <a:cxn ang="0">
                  <a:pos x="1376" y="221"/>
                </a:cxn>
                <a:cxn ang="0">
                  <a:pos x="1488" y="359"/>
                </a:cxn>
                <a:cxn ang="0">
                  <a:pos x="1566" y="515"/>
                </a:cxn>
                <a:cxn ang="0">
                  <a:pos x="1608" y="685"/>
                </a:cxn>
                <a:cxn ang="0">
                  <a:pos x="1610" y="862"/>
                </a:cxn>
                <a:cxn ang="0">
                  <a:pos x="1574" y="1039"/>
                </a:cxn>
                <a:cxn ang="0">
                  <a:pos x="1498" y="1209"/>
                </a:cxn>
                <a:cxn ang="0">
                  <a:pos x="1395" y="1344"/>
                </a:cxn>
                <a:cxn ang="0">
                  <a:pos x="1265" y="1464"/>
                </a:cxn>
                <a:cxn ang="0">
                  <a:pos x="1113" y="1569"/>
                </a:cxn>
                <a:cxn ang="0">
                  <a:pos x="949" y="1659"/>
                </a:cxn>
                <a:cxn ang="0">
                  <a:pos x="781" y="1737"/>
                </a:cxn>
                <a:cxn ang="0">
                  <a:pos x="617" y="1803"/>
                </a:cxn>
                <a:cxn ang="0">
                  <a:pos x="463" y="1853"/>
                </a:cxn>
                <a:cxn ang="0">
                  <a:pos x="331" y="1893"/>
                </a:cxn>
                <a:cxn ang="0">
                  <a:pos x="225" y="1920"/>
                </a:cxn>
                <a:cxn ang="0">
                  <a:pos x="158" y="1935"/>
                </a:cxn>
                <a:cxn ang="0">
                  <a:pos x="133" y="1941"/>
                </a:cxn>
                <a:cxn ang="0">
                  <a:pos x="127" y="1916"/>
                </a:cxn>
                <a:cxn ang="0">
                  <a:pos x="108" y="1847"/>
                </a:cxn>
                <a:cxn ang="0">
                  <a:pos x="85" y="1742"/>
                </a:cxn>
                <a:cxn ang="0">
                  <a:pos x="57" y="1605"/>
                </a:cxn>
                <a:cxn ang="0">
                  <a:pos x="32" y="1445"/>
                </a:cxn>
                <a:cxn ang="0">
                  <a:pos x="11" y="1268"/>
                </a:cxn>
                <a:cxn ang="0">
                  <a:pos x="0" y="1083"/>
                </a:cxn>
                <a:cxn ang="0">
                  <a:pos x="5" y="896"/>
                </a:cxn>
                <a:cxn ang="0">
                  <a:pos x="24" y="715"/>
                </a:cxn>
                <a:cxn ang="0">
                  <a:pos x="68" y="545"/>
                </a:cxn>
                <a:cxn ang="0">
                  <a:pos x="135" y="395"/>
                </a:cxn>
                <a:cxn ang="0">
                  <a:pos x="249" y="248"/>
                </a:cxn>
                <a:cxn ang="0">
                  <a:pos x="388" y="132"/>
                </a:cxn>
                <a:cxn ang="0">
                  <a:pos x="543" y="50"/>
                </a:cxn>
                <a:cxn ang="0">
                  <a:pos x="714" y="6"/>
                </a:cxn>
              </a:cxnLst>
              <a:rect l="txL" t="txT" r="txR" b="txB"/>
              <a:pathLst>
                <a:path w="1614" h="1941">
                  <a:moveTo>
                    <a:pt x="802" y="0"/>
                  </a:moveTo>
                  <a:lnTo>
                    <a:pt x="888" y="0"/>
                  </a:lnTo>
                  <a:lnTo>
                    <a:pt x="977" y="12"/>
                  </a:lnTo>
                  <a:lnTo>
                    <a:pt x="1063" y="33"/>
                  </a:lnTo>
                  <a:lnTo>
                    <a:pt x="1149" y="67"/>
                  </a:lnTo>
                  <a:lnTo>
                    <a:pt x="1231" y="109"/>
                  </a:lnTo>
                  <a:lnTo>
                    <a:pt x="1307" y="162"/>
                  </a:lnTo>
                  <a:lnTo>
                    <a:pt x="1376" y="221"/>
                  </a:lnTo>
                  <a:lnTo>
                    <a:pt x="1437" y="288"/>
                  </a:lnTo>
                  <a:lnTo>
                    <a:pt x="1488" y="359"/>
                  </a:lnTo>
                  <a:lnTo>
                    <a:pt x="1532" y="435"/>
                  </a:lnTo>
                  <a:lnTo>
                    <a:pt x="1566" y="515"/>
                  </a:lnTo>
                  <a:lnTo>
                    <a:pt x="1591" y="599"/>
                  </a:lnTo>
                  <a:lnTo>
                    <a:pt x="1608" y="685"/>
                  </a:lnTo>
                  <a:lnTo>
                    <a:pt x="1614" y="774"/>
                  </a:lnTo>
                  <a:lnTo>
                    <a:pt x="1610" y="862"/>
                  </a:lnTo>
                  <a:lnTo>
                    <a:pt x="1597" y="953"/>
                  </a:lnTo>
                  <a:lnTo>
                    <a:pt x="1574" y="1039"/>
                  </a:lnTo>
                  <a:lnTo>
                    <a:pt x="1543" y="1125"/>
                  </a:lnTo>
                  <a:lnTo>
                    <a:pt x="1498" y="1209"/>
                  </a:lnTo>
                  <a:lnTo>
                    <a:pt x="1452" y="1279"/>
                  </a:lnTo>
                  <a:lnTo>
                    <a:pt x="1395" y="1344"/>
                  </a:lnTo>
                  <a:lnTo>
                    <a:pt x="1334" y="1405"/>
                  </a:lnTo>
                  <a:lnTo>
                    <a:pt x="1265" y="1464"/>
                  </a:lnTo>
                  <a:lnTo>
                    <a:pt x="1191" y="1519"/>
                  </a:lnTo>
                  <a:lnTo>
                    <a:pt x="1113" y="1569"/>
                  </a:lnTo>
                  <a:lnTo>
                    <a:pt x="1033" y="1615"/>
                  </a:lnTo>
                  <a:lnTo>
                    <a:pt x="949" y="1659"/>
                  </a:lnTo>
                  <a:lnTo>
                    <a:pt x="865" y="1699"/>
                  </a:lnTo>
                  <a:lnTo>
                    <a:pt x="781" y="1737"/>
                  </a:lnTo>
                  <a:lnTo>
                    <a:pt x="699" y="1771"/>
                  </a:lnTo>
                  <a:lnTo>
                    <a:pt x="617" y="1803"/>
                  </a:lnTo>
                  <a:lnTo>
                    <a:pt x="539" y="1830"/>
                  </a:lnTo>
                  <a:lnTo>
                    <a:pt x="463" y="1853"/>
                  </a:lnTo>
                  <a:lnTo>
                    <a:pt x="394" y="1874"/>
                  </a:lnTo>
                  <a:lnTo>
                    <a:pt x="331" y="1893"/>
                  </a:lnTo>
                  <a:lnTo>
                    <a:pt x="274" y="1908"/>
                  </a:lnTo>
                  <a:lnTo>
                    <a:pt x="225" y="1920"/>
                  </a:lnTo>
                  <a:lnTo>
                    <a:pt x="188" y="1929"/>
                  </a:lnTo>
                  <a:lnTo>
                    <a:pt x="158" y="1935"/>
                  </a:lnTo>
                  <a:lnTo>
                    <a:pt x="139" y="1939"/>
                  </a:lnTo>
                  <a:lnTo>
                    <a:pt x="133" y="1941"/>
                  </a:lnTo>
                  <a:lnTo>
                    <a:pt x="131" y="1935"/>
                  </a:lnTo>
                  <a:lnTo>
                    <a:pt x="127" y="1916"/>
                  </a:lnTo>
                  <a:lnTo>
                    <a:pt x="118" y="1887"/>
                  </a:lnTo>
                  <a:lnTo>
                    <a:pt x="108" y="1847"/>
                  </a:lnTo>
                  <a:lnTo>
                    <a:pt x="97" y="1798"/>
                  </a:lnTo>
                  <a:lnTo>
                    <a:pt x="85" y="1742"/>
                  </a:lnTo>
                  <a:lnTo>
                    <a:pt x="70" y="1676"/>
                  </a:lnTo>
                  <a:lnTo>
                    <a:pt x="57" y="1605"/>
                  </a:lnTo>
                  <a:lnTo>
                    <a:pt x="45" y="1527"/>
                  </a:lnTo>
                  <a:lnTo>
                    <a:pt x="32" y="1445"/>
                  </a:lnTo>
                  <a:lnTo>
                    <a:pt x="21" y="1359"/>
                  </a:lnTo>
                  <a:lnTo>
                    <a:pt x="11" y="1268"/>
                  </a:lnTo>
                  <a:lnTo>
                    <a:pt x="5" y="1176"/>
                  </a:lnTo>
                  <a:lnTo>
                    <a:pt x="0" y="1083"/>
                  </a:lnTo>
                  <a:lnTo>
                    <a:pt x="0" y="988"/>
                  </a:lnTo>
                  <a:lnTo>
                    <a:pt x="5" y="896"/>
                  </a:lnTo>
                  <a:lnTo>
                    <a:pt x="11" y="803"/>
                  </a:lnTo>
                  <a:lnTo>
                    <a:pt x="24" y="715"/>
                  </a:lnTo>
                  <a:lnTo>
                    <a:pt x="42" y="629"/>
                  </a:lnTo>
                  <a:lnTo>
                    <a:pt x="68" y="545"/>
                  </a:lnTo>
                  <a:lnTo>
                    <a:pt x="97" y="467"/>
                  </a:lnTo>
                  <a:lnTo>
                    <a:pt x="135" y="395"/>
                  </a:lnTo>
                  <a:lnTo>
                    <a:pt x="188" y="317"/>
                  </a:lnTo>
                  <a:lnTo>
                    <a:pt x="249" y="248"/>
                  </a:lnTo>
                  <a:lnTo>
                    <a:pt x="314" y="185"/>
                  </a:lnTo>
                  <a:lnTo>
                    <a:pt x="388" y="132"/>
                  </a:lnTo>
                  <a:lnTo>
                    <a:pt x="463" y="86"/>
                  </a:lnTo>
                  <a:lnTo>
                    <a:pt x="543" y="50"/>
                  </a:lnTo>
                  <a:lnTo>
                    <a:pt x="627" y="25"/>
                  </a:lnTo>
                  <a:lnTo>
                    <a:pt x="714" y="6"/>
                  </a:lnTo>
                  <a:lnTo>
                    <a:pt x="802" y="0"/>
                  </a:lnTo>
                  <a:close/>
                </a:path>
              </a:pathLst>
            </a:custGeom>
            <a:solidFill>
              <a:srgbClr val="FF9966"/>
            </a:solidFill>
            <a:ln w="0">
              <a:noFill/>
              <a:miter/>
            </a:ln>
          </p:spPr>
          <p:txBody>
            <a:bodyPr anchor="ctr"/>
            <a:lstStyle/>
            <a:p>
              <a:pPr lvl="0" algn="ctr"/>
              <a:r>
                <a:rPr lang="en-US" altLang="zh-CN">
                  <a:solidFill>
                    <a:srgbClr val="FFFFFF"/>
                  </a:solidFill>
                  <a:latin typeface="Bodoni MT Black" panose="02070A03080606020203" pitchFamily="18" charset="0"/>
                  <a:ea typeface="微软雅黑" panose="020B0503020204020204" pitchFamily="34" charset="-122"/>
                </a:rPr>
                <a:t>2</a:t>
              </a:r>
            </a:p>
          </p:txBody>
        </p:sp>
        <p:sp>
          <p:nvSpPr>
            <p:cNvPr id="25617" name="任意多边形 106"/>
            <p:cNvSpPr/>
            <p:nvPr/>
          </p:nvSpPr>
          <p:spPr>
            <a:xfrm rot="-635617">
              <a:off x="2667" y="2056"/>
              <a:ext cx="118" cy="319"/>
            </a:xfrm>
            <a:custGeom>
              <a:avLst/>
              <a:gdLst/>
              <a:ahLst/>
              <a:cxnLst>
                <a:cxn ang="0">
                  <a:pos x="0" y="0"/>
                </a:cxn>
                <a:cxn ang="0">
                  <a:pos x="158929" y="506412"/>
                </a:cxn>
              </a:cxnLst>
              <a:rect l="0" t="0" r="0" b="0"/>
              <a:pathLst>
                <a:path w="258218" h="698500">
                  <a:moveTo>
                    <a:pt x="0" y="0"/>
                  </a:moveTo>
                  <a:cubicBezTo>
                    <a:pt x="201083" y="88900"/>
                    <a:pt x="325967" y="304800"/>
                    <a:pt x="219075" y="698500"/>
                  </a:cubicBezTo>
                </a:path>
              </a:pathLst>
            </a:custGeom>
            <a:noFill/>
            <a:ln w="38100" cap="flat" cmpd="sng">
              <a:solidFill>
                <a:srgbClr val="FFFFFF"/>
              </a:solidFill>
              <a:prstDash val="solid"/>
              <a:miter/>
              <a:headEnd type="none" w="med" len="med"/>
              <a:tailEnd type="none" w="med" len="med"/>
            </a:ln>
          </p:spPr>
          <p:txBody>
            <a:bodyPr/>
            <a:lstStyle/>
            <a:p>
              <a:endParaRPr lang="zh-CN" altLang="en-US"/>
            </a:p>
          </p:txBody>
        </p:sp>
        <p:sp>
          <p:nvSpPr>
            <p:cNvPr id="25618" name="等腰三角形 110"/>
            <p:cNvSpPr/>
            <p:nvPr/>
          </p:nvSpPr>
          <p:spPr>
            <a:xfrm rot="-1908493">
              <a:off x="2812" y="2658"/>
              <a:ext cx="58" cy="45"/>
            </a:xfrm>
            <a:prstGeom prst="triangle">
              <a:avLst>
                <a:gd name="adj" fmla="val 50000"/>
              </a:avLst>
            </a:prstGeom>
            <a:solidFill>
              <a:srgbClr val="FF9966"/>
            </a:solidFill>
            <a:ln w="12700">
              <a:noFill/>
              <a:miter/>
            </a:ln>
          </p:spPr>
          <p:txBody>
            <a:bodyPr anchor="ctr"/>
            <a:lstStyle/>
            <a:p>
              <a:pPr lvl="0" algn="ctr"/>
              <a:endParaRPr lang="zh-CN" altLang="en-US" sz="1800" dirty="0">
                <a:solidFill>
                  <a:schemeClr val="bg1"/>
                </a:solidFill>
                <a:latin typeface="Calibri" panose="020F0502020204030204" pitchFamily="2" charset="0"/>
                <a:ea typeface="宋体" panose="02010600030101010101" pitchFamily="2" charset="-122"/>
              </a:endParaRPr>
            </a:p>
          </p:txBody>
        </p:sp>
      </p:grpSp>
      <p:grpSp>
        <p:nvGrpSpPr>
          <p:cNvPr id="46" name="组合 45"/>
          <p:cNvGrpSpPr/>
          <p:nvPr/>
        </p:nvGrpSpPr>
        <p:grpSpPr>
          <a:xfrm>
            <a:off x="3910965" y="4304665"/>
            <a:ext cx="1196340" cy="857885"/>
            <a:chOff x="2336" y="2696"/>
            <a:chExt cx="589" cy="526"/>
          </a:xfrm>
        </p:grpSpPr>
        <p:sp>
          <p:nvSpPr>
            <p:cNvPr id="25620" name="Freeform 30"/>
            <p:cNvSpPr/>
            <p:nvPr/>
          </p:nvSpPr>
          <p:spPr>
            <a:xfrm>
              <a:off x="2341" y="2704"/>
              <a:ext cx="562" cy="503"/>
            </a:xfrm>
            <a:custGeom>
              <a:avLst/>
              <a:gdLst>
                <a:gd name="txL" fmla="*/ 0 w 1557"/>
                <a:gd name="txT" fmla="*/ 0 h 1399"/>
                <a:gd name="txR" fmla="*/ 1557 w 1557"/>
                <a:gd name="txB" fmla="*/ 1399 h 1399"/>
              </a:gdLst>
              <a:ahLst/>
              <a:cxnLst>
                <a:cxn ang="0">
                  <a:pos x="709" y="0"/>
                </a:cxn>
                <a:cxn ang="0">
                  <a:pos x="869" y="29"/>
                </a:cxn>
                <a:cxn ang="0">
                  <a:pos x="1019" y="99"/>
                </a:cxn>
                <a:cxn ang="0">
                  <a:pos x="1151" y="202"/>
                </a:cxn>
                <a:cxn ang="0">
                  <a:pos x="1256" y="334"/>
                </a:cxn>
                <a:cxn ang="0">
                  <a:pos x="1343" y="490"/>
                </a:cxn>
                <a:cxn ang="0">
                  <a:pos x="1410" y="660"/>
                </a:cxn>
                <a:cxn ang="0">
                  <a:pos x="1463" y="833"/>
                </a:cxn>
                <a:cxn ang="0">
                  <a:pos x="1503" y="997"/>
                </a:cxn>
                <a:cxn ang="0">
                  <a:pos x="1530" y="1142"/>
                </a:cxn>
                <a:cxn ang="0">
                  <a:pos x="1547" y="1260"/>
                </a:cxn>
                <a:cxn ang="0">
                  <a:pos x="1555" y="1338"/>
                </a:cxn>
                <a:cxn ang="0">
                  <a:pos x="1557" y="1365"/>
                </a:cxn>
                <a:cxn ang="0">
                  <a:pos x="1532" y="1369"/>
                </a:cxn>
                <a:cxn ang="0">
                  <a:pos x="1460" y="1378"/>
                </a:cxn>
                <a:cxn ang="0">
                  <a:pos x="1351" y="1388"/>
                </a:cxn>
                <a:cxn ang="0">
                  <a:pos x="1214" y="1397"/>
                </a:cxn>
                <a:cxn ang="0">
                  <a:pos x="1057" y="1399"/>
                </a:cxn>
                <a:cxn ang="0">
                  <a:pos x="888" y="1390"/>
                </a:cxn>
                <a:cxn ang="0">
                  <a:pos x="716" y="1371"/>
                </a:cxn>
                <a:cxn ang="0">
                  <a:pos x="547" y="1336"/>
                </a:cxn>
                <a:cxn ang="0">
                  <a:pos x="394" y="1279"/>
                </a:cxn>
                <a:cxn ang="0">
                  <a:pos x="263" y="1199"/>
                </a:cxn>
                <a:cxn ang="0">
                  <a:pos x="143" y="1079"/>
                </a:cxn>
                <a:cxn ang="0">
                  <a:pos x="59" y="940"/>
                </a:cxn>
                <a:cxn ang="0">
                  <a:pos x="11" y="789"/>
                </a:cxn>
                <a:cxn ang="0">
                  <a:pos x="0" y="629"/>
                </a:cxn>
                <a:cxn ang="0">
                  <a:pos x="28" y="471"/>
                </a:cxn>
                <a:cxn ang="0">
                  <a:pos x="93" y="322"/>
                </a:cxn>
                <a:cxn ang="0">
                  <a:pos x="198" y="189"/>
                </a:cxn>
                <a:cxn ang="0">
                  <a:pos x="326" y="90"/>
                </a:cxn>
                <a:cxn ang="0">
                  <a:pos x="474" y="27"/>
                </a:cxn>
                <a:cxn ang="0">
                  <a:pos x="629" y="0"/>
                </a:cxn>
              </a:cxnLst>
              <a:rect l="txL" t="txT" r="txR" b="txB"/>
              <a:pathLst>
                <a:path w="1557" h="1399">
                  <a:moveTo>
                    <a:pt x="629" y="0"/>
                  </a:moveTo>
                  <a:lnTo>
                    <a:pt x="709" y="0"/>
                  </a:lnTo>
                  <a:lnTo>
                    <a:pt x="789" y="10"/>
                  </a:lnTo>
                  <a:lnTo>
                    <a:pt x="869" y="29"/>
                  </a:lnTo>
                  <a:lnTo>
                    <a:pt x="945" y="59"/>
                  </a:lnTo>
                  <a:lnTo>
                    <a:pt x="1019" y="99"/>
                  </a:lnTo>
                  <a:lnTo>
                    <a:pt x="1090" y="147"/>
                  </a:lnTo>
                  <a:lnTo>
                    <a:pt x="1151" y="202"/>
                  </a:lnTo>
                  <a:lnTo>
                    <a:pt x="1206" y="265"/>
                  </a:lnTo>
                  <a:lnTo>
                    <a:pt x="1256" y="334"/>
                  </a:lnTo>
                  <a:lnTo>
                    <a:pt x="1303" y="410"/>
                  </a:lnTo>
                  <a:lnTo>
                    <a:pt x="1343" y="490"/>
                  </a:lnTo>
                  <a:lnTo>
                    <a:pt x="1378" y="574"/>
                  </a:lnTo>
                  <a:lnTo>
                    <a:pt x="1410" y="660"/>
                  </a:lnTo>
                  <a:lnTo>
                    <a:pt x="1439" y="746"/>
                  </a:lnTo>
                  <a:lnTo>
                    <a:pt x="1463" y="833"/>
                  </a:lnTo>
                  <a:lnTo>
                    <a:pt x="1484" y="915"/>
                  </a:lnTo>
                  <a:lnTo>
                    <a:pt x="1503" y="997"/>
                  </a:lnTo>
                  <a:lnTo>
                    <a:pt x="1517" y="1073"/>
                  </a:lnTo>
                  <a:lnTo>
                    <a:pt x="1530" y="1142"/>
                  </a:lnTo>
                  <a:lnTo>
                    <a:pt x="1538" y="1205"/>
                  </a:lnTo>
                  <a:lnTo>
                    <a:pt x="1547" y="1260"/>
                  </a:lnTo>
                  <a:lnTo>
                    <a:pt x="1551" y="1304"/>
                  </a:lnTo>
                  <a:lnTo>
                    <a:pt x="1555" y="1338"/>
                  </a:lnTo>
                  <a:lnTo>
                    <a:pt x="1557" y="1359"/>
                  </a:lnTo>
                  <a:lnTo>
                    <a:pt x="1557" y="1365"/>
                  </a:lnTo>
                  <a:lnTo>
                    <a:pt x="1551" y="1365"/>
                  </a:lnTo>
                  <a:lnTo>
                    <a:pt x="1532" y="1369"/>
                  </a:lnTo>
                  <a:lnTo>
                    <a:pt x="1500" y="1373"/>
                  </a:lnTo>
                  <a:lnTo>
                    <a:pt x="1460" y="1378"/>
                  </a:lnTo>
                  <a:lnTo>
                    <a:pt x="1410" y="1382"/>
                  </a:lnTo>
                  <a:lnTo>
                    <a:pt x="1351" y="1388"/>
                  </a:lnTo>
                  <a:lnTo>
                    <a:pt x="1286" y="1392"/>
                  </a:lnTo>
                  <a:lnTo>
                    <a:pt x="1214" y="1397"/>
                  </a:lnTo>
                  <a:lnTo>
                    <a:pt x="1139" y="1399"/>
                  </a:lnTo>
                  <a:lnTo>
                    <a:pt x="1057" y="1399"/>
                  </a:lnTo>
                  <a:lnTo>
                    <a:pt x="972" y="1397"/>
                  </a:lnTo>
                  <a:lnTo>
                    <a:pt x="888" y="1390"/>
                  </a:lnTo>
                  <a:lnTo>
                    <a:pt x="802" y="1382"/>
                  </a:lnTo>
                  <a:lnTo>
                    <a:pt x="716" y="1371"/>
                  </a:lnTo>
                  <a:lnTo>
                    <a:pt x="631" y="1354"/>
                  </a:lnTo>
                  <a:lnTo>
                    <a:pt x="547" y="1336"/>
                  </a:lnTo>
                  <a:lnTo>
                    <a:pt x="469" y="1310"/>
                  </a:lnTo>
                  <a:lnTo>
                    <a:pt x="394" y="1279"/>
                  </a:lnTo>
                  <a:lnTo>
                    <a:pt x="326" y="1241"/>
                  </a:lnTo>
                  <a:lnTo>
                    <a:pt x="263" y="1199"/>
                  </a:lnTo>
                  <a:lnTo>
                    <a:pt x="200" y="1142"/>
                  </a:lnTo>
                  <a:lnTo>
                    <a:pt x="143" y="1079"/>
                  </a:lnTo>
                  <a:lnTo>
                    <a:pt x="97" y="1012"/>
                  </a:lnTo>
                  <a:lnTo>
                    <a:pt x="59" y="940"/>
                  </a:lnTo>
                  <a:lnTo>
                    <a:pt x="30" y="864"/>
                  </a:lnTo>
                  <a:lnTo>
                    <a:pt x="11" y="789"/>
                  </a:lnTo>
                  <a:lnTo>
                    <a:pt x="0" y="709"/>
                  </a:lnTo>
                  <a:lnTo>
                    <a:pt x="0" y="629"/>
                  </a:lnTo>
                  <a:lnTo>
                    <a:pt x="9" y="549"/>
                  </a:lnTo>
                  <a:lnTo>
                    <a:pt x="28" y="471"/>
                  </a:lnTo>
                  <a:lnTo>
                    <a:pt x="55" y="395"/>
                  </a:lnTo>
                  <a:lnTo>
                    <a:pt x="93" y="322"/>
                  </a:lnTo>
                  <a:lnTo>
                    <a:pt x="141" y="252"/>
                  </a:lnTo>
                  <a:lnTo>
                    <a:pt x="198" y="189"/>
                  </a:lnTo>
                  <a:lnTo>
                    <a:pt x="259" y="136"/>
                  </a:lnTo>
                  <a:lnTo>
                    <a:pt x="326" y="90"/>
                  </a:lnTo>
                  <a:lnTo>
                    <a:pt x="398" y="54"/>
                  </a:lnTo>
                  <a:lnTo>
                    <a:pt x="474" y="27"/>
                  </a:lnTo>
                  <a:lnTo>
                    <a:pt x="549" y="8"/>
                  </a:lnTo>
                  <a:lnTo>
                    <a:pt x="629" y="0"/>
                  </a:lnTo>
                  <a:close/>
                </a:path>
              </a:pathLst>
            </a:custGeom>
            <a:solidFill>
              <a:srgbClr val="CC66FF"/>
            </a:solidFill>
            <a:ln w="0">
              <a:noFill/>
              <a:miter/>
            </a:ln>
          </p:spPr>
          <p:txBody>
            <a:bodyPr anchor="ctr"/>
            <a:lstStyle/>
            <a:p>
              <a:pPr lvl="0" algn="ctr"/>
              <a:r>
                <a:rPr lang="en-US" altLang="zh-CN">
                  <a:solidFill>
                    <a:srgbClr val="FFFFFF"/>
                  </a:solidFill>
                  <a:latin typeface="Bodoni MT Black" panose="02070A03080606020203" pitchFamily="18" charset="0"/>
                  <a:ea typeface="微软雅黑" panose="020B0503020204020204" pitchFamily="34" charset="-122"/>
                </a:rPr>
                <a:t>1</a:t>
              </a:r>
            </a:p>
          </p:txBody>
        </p:sp>
        <p:sp>
          <p:nvSpPr>
            <p:cNvPr id="25621" name="任意多边形 107"/>
            <p:cNvSpPr/>
            <p:nvPr/>
          </p:nvSpPr>
          <p:spPr>
            <a:xfrm rot="-1996454">
              <a:off x="2588" y="2716"/>
              <a:ext cx="164" cy="318"/>
            </a:xfrm>
            <a:custGeom>
              <a:avLst/>
              <a:gdLst/>
              <a:ahLst/>
              <a:cxnLst>
                <a:cxn ang="0">
                  <a:pos x="0" y="0"/>
                </a:cxn>
                <a:cxn ang="0">
                  <a:pos x="157582" y="504825"/>
                </a:cxn>
              </a:cxnLst>
              <a:rect l="0" t="0" r="0" b="0"/>
              <a:pathLst>
                <a:path w="258218" h="698500">
                  <a:moveTo>
                    <a:pt x="0" y="0"/>
                  </a:moveTo>
                  <a:cubicBezTo>
                    <a:pt x="201083" y="88900"/>
                    <a:pt x="325967" y="304800"/>
                    <a:pt x="219075" y="698500"/>
                  </a:cubicBezTo>
                </a:path>
              </a:pathLst>
            </a:custGeom>
            <a:noFill/>
            <a:ln w="19050" cap="flat" cmpd="sng">
              <a:solidFill>
                <a:srgbClr val="FFFFFF"/>
              </a:solidFill>
              <a:prstDash val="solid"/>
              <a:miter/>
              <a:headEnd type="none" w="med" len="med"/>
              <a:tailEnd type="none" w="med" len="med"/>
            </a:ln>
          </p:spPr>
          <p:txBody>
            <a:bodyPr/>
            <a:lstStyle/>
            <a:p>
              <a:endParaRPr lang="zh-CN" altLang="en-US"/>
            </a:p>
          </p:txBody>
        </p:sp>
        <p:sp>
          <p:nvSpPr>
            <p:cNvPr id="25622" name="等腰三角形 111"/>
            <p:cNvSpPr/>
            <p:nvPr/>
          </p:nvSpPr>
          <p:spPr>
            <a:xfrm rot="-3491744">
              <a:off x="2864" y="3161"/>
              <a:ext cx="57" cy="44"/>
            </a:xfrm>
            <a:prstGeom prst="triangle">
              <a:avLst>
                <a:gd name="adj" fmla="val 50000"/>
              </a:avLst>
            </a:prstGeom>
            <a:solidFill>
              <a:srgbClr val="CC66FF"/>
            </a:solidFill>
            <a:ln w="12700">
              <a:noFill/>
              <a:miter/>
            </a:ln>
          </p:spPr>
          <p:txBody>
            <a:bodyPr vert="eaVert" anchor="ctr"/>
            <a:lstStyle/>
            <a:p>
              <a:pPr lvl="0" algn="ctr"/>
              <a:endParaRPr lang="zh-CN" altLang="en-US" sz="1800" dirty="0">
                <a:solidFill>
                  <a:schemeClr val="bg1"/>
                </a:solidFill>
                <a:latin typeface="Calibri" panose="020F0502020204030204" pitchFamily="2" charset="0"/>
                <a:ea typeface="宋体" panose="02010600030101010101" pitchFamily="2" charset="-122"/>
              </a:endParaRPr>
            </a:p>
          </p:txBody>
        </p:sp>
        <p:sp>
          <p:nvSpPr>
            <p:cNvPr id="25623" name="Freeform 30"/>
            <p:cNvSpPr/>
            <p:nvPr/>
          </p:nvSpPr>
          <p:spPr>
            <a:xfrm>
              <a:off x="2336" y="2696"/>
              <a:ext cx="562" cy="503"/>
            </a:xfrm>
            <a:custGeom>
              <a:avLst/>
              <a:gdLst>
                <a:gd name="txL" fmla="*/ 0 w 1557"/>
                <a:gd name="txT" fmla="*/ 0 h 1399"/>
                <a:gd name="txR" fmla="*/ 1557 w 1557"/>
                <a:gd name="txB" fmla="*/ 1399 h 1399"/>
              </a:gdLst>
              <a:ahLst/>
              <a:cxnLst>
                <a:cxn ang="0">
                  <a:pos x="709" y="0"/>
                </a:cxn>
                <a:cxn ang="0">
                  <a:pos x="869" y="29"/>
                </a:cxn>
                <a:cxn ang="0">
                  <a:pos x="1019" y="99"/>
                </a:cxn>
                <a:cxn ang="0">
                  <a:pos x="1151" y="202"/>
                </a:cxn>
                <a:cxn ang="0">
                  <a:pos x="1256" y="334"/>
                </a:cxn>
                <a:cxn ang="0">
                  <a:pos x="1343" y="490"/>
                </a:cxn>
                <a:cxn ang="0">
                  <a:pos x="1410" y="660"/>
                </a:cxn>
                <a:cxn ang="0">
                  <a:pos x="1463" y="833"/>
                </a:cxn>
                <a:cxn ang="0">
                  <a:pos x="1503" y="997"/>
                </a:cxn>
                <a:cxn ang="0">
                  <a:pos x="1530" y="1142"/>
                </a:cxn>
                <a:cxn ang="0">
                  <a:pos x="1547" y="1260"/>
                </a:cxn>
                <a:cxn ang="0">
                  <a:pos x="1555" y="1338"/>
                </a:cxn>
                <a:cxn ang="0">
                  <a:pos x="1557" y="1365"/>
                </a:cxn>
                <a:cxn ang="0">
                  <a:pos x="1532" y="1369"/>
                </a:cxn>
                <a:cxn ang="0">
                  <a:pos x="1460" y="1378"/>
                </a:cxn>
                <a:cxn ang="0">
                  <a:pos x="1351" y="1388"/>
                </a:cxn>
                <a:cxn ang="0">
                  <a:pos x="1214" y="1397"/>
                </a:cxn>
                <a:cxn ang="0">
                  <a:pos x="1057" y="1399"/>
                </a:cxn>
                <a:cxn ang="0">
                  <a:pos x="888" y="1390"/>
                </a:cxn>
                <a:cxn ang="0">
                  <a:pos x="716" y="1371"/>
                </a:cxn>
                <a:cxn ang="0">
                  <a:pos x="547" y="1336"/>
                </a:cxn>
                <a:cxn ang="0">
                  <a:pos x="394" y="1279"/>
                </a:cxn>
                <a:cxn ang="0">
                  <a:pos x="263" y="1199"/>
                </a:cxn>
                <a:cxn ang="0">
                  <a:pos x="143" y="1079"/>
                </a:cxn>
                <a:cxn ang="0">
                  <a:pos x="59" y="940"/>
                </a:cxn>
                <a:cxn ang="0">
                  <a:pos x="11" y="789"/>
                </a:cxn>
                <a:cxn ang="0">
                  <a:pos x="0" y="629"/>
                </a:cxn>
                <a:cxn ang="0">
                  <a:pos x="28" y="471"/>
                </a:cxn>
                <a:cxn ang="0">
                  <a:pos x="93" y="322"/>
                </a:cxn>
                <a:cxn ang="0">
                  <a:pos x="198" y="189"/>
                </a:cxn>
                <a:cxn ang="0">
                  <a:pos x="326" y="90"/>
                </a:cxn>
                <a:cxn ang="0">
                  <a:pos x="474" y="27"/>
                </a:cxn>
                <a:cxn ang="0">
                  <a:pos x="629" y="0"/>
                </a:cxn>
              </a:cxnLst>
              <a:rect l="txL" t="txT" r="txR" b="txB"/>
              <a:pathLst>
                <a:path w="1557" h="1399">
                  <a:moveTo>
                    <a:pt x="629" y="0"/>
                  </a:moveTo>
                  <a:lnTo>
                    <a:pt x="709" y="0"/>
                  </a:lnTo>
                  <a:lnTo>
                    <a:pt x="789" y="10"/>
                  </a:lnTo>
                  <a:lnTo>
                    <a:pt x="869" y="29"/>
                  </a:lnTo>
                  <a:lnTo>
                    <a:pt x="945" y="59"/>
                  </a:lnTo>
                  <a:lnTo>
                    <a:pt x="1019" y="99"/>
                  </a:lnTo>
                  <a:lnTo>
                    <a:pt x="1090" y="147"/>
                  </a:lnTo>
                  <a:lnTo>
                    <a:pt x="1151" y="202"/>
                  </a:lnTo>
                  <a:lnTo>
                    <a:pt x="1206" y="265"/>
                  </a:lnTo>
                  <a:lnTo>
                    <a:pt x="1256" y="334"/>
                  </a:lnTo>
                  <a:lnTo>
                    <a:pt x="1303" y="410"/>
                  </a:lnTo>
                  <a:lnTo>
                    <a:pt x="1343" y="490"/>
                  </a:lnTo>
                  <a:lnTo>
                    <a:pt x="1378" y="574"/>
                  </a:lnTo>
                  <a:lnTo>
                    <a:pt x="1410" y="660"/>
                  </a:lnTo>
                  <a:lnTo>
                    <a:pt x="1439" y="746"/>
                  </a:lnTo>
                  <a:lnTo>
                    <a:pt x="1463" y="833"/>
                  </a:lnTo>
                  <a:lnTo>
                    <a:pt x="1484" y="915"/>
                  </a:lnTo>
                  <a:lnTo>
                    <a:pt x="1503" y="997"/>
                  </a:lnTo>
                  <a:lnTo>
                    <a:pt x="1517" y="1073"/>
                  </a:lnTo>
                  <a:lnTo>
                    <a:pt x="1530" y="1142"/>
                  </a:lnTo>
                  <a:lnTo>
                    <a:pt x="1538" y="1205"/>
                  </a:lnTo>
                  <a:lnTo>
                    <a:pt x="1547" y="1260"/>
                  </a:lnTo>
                  <a:lnTo>
                    <a:pt x="1551" y="1304"/>
                  </a:lnTo>
                  <a:lnTo>
                    <a:pt x="1555" y="1338"/>
                  </a:lnTo>
                  <a:lnTo>
                    <a:pt x="1557" y="1359"/>
                  </a:lnTo>
                  <a:lnTo>
                    <a:pt x="1557" y="1365"/>
                  </a:lnTo>
                  <a:lnTo>
                    <a:pt x="1551" y="1365"/>
                  </a:lnTo>
                  <a:lnTo>
                    <a:pt x="1532" y="1369"/>
                  </a:lnTo>
                  <a:lnTo>
                    <a:pt x="1500" y="1373"/>
                  </a:lnTo>
                  <a:lnTo>
                    <a:pt x="1460" y="1378"/>
                  </a:lnTo>
                  <a:lnTo>
                    <a:pt x="1410" y="1382"/>
                  </a:lnTo>
                  <a:lnTo>
                    <a:pt x="1351" y="1388"/>
                  </a:lnTo>
                  <a:lnTo>
                    <a:pt x="1286" y="1392"/>
                  </a:lnTo>
                  <a:lnTo>
                    <a:pt x="1214" y="1397"/>
                  </a:lnTo>
                  <a:lnTo>
                    <a:pt x="1139" y="1399"/>
                  </a:lnTo>
                  <a:lnTo>
                    <a:pt x="1057" y="1399"/>
                  </a:lnTo>
                  <a:lnTo>
                    <a:pt x="972" y="1397"/>
                  </a:lnTo>
                  <a:lnTo>
                    <a:pt x="888" y="1390"/>
                  </a:lnTo>
                  <a:lnTo>
                    <a:pt x="802" y="1382"/>
                  </a:lnTo>
                  <a:lnTo>
                    <a:pt x="716" y="1371"/>
                  </a:lnTo>
                  <a:lnTo>
                    <a:pt x="631" y="1354"/>
                  </a:lnTo>
                  <a:lnTo>
                    <a:pt x="547" y="1336"/>
                  </a:lnTo>
                  <a:lnTo>
                    <a:pt x="469" y="1310"/>
                  </a:lnTo>
                  <a:lnTo>
                    <a:pt x="394" y="1279"/>
                  </a:lnTo>
                  <a:lnTo>
                    <a:pt x="326" y="1241"/>
                  </a:lnTo>
                  <a:lnTo>
                    <a:pt x="263" y="1199"/>
                  </a:lnTo>
                  <a:lnTo>
                    <a:pt x="200" y="1142"/>
                  </a:lnTo>
                  <a:lnTo>
                    <a:pt x="143" y="1079"/>
                  </a:lnTo>
                  <a:lnTo>
                    <a:pt x="97" y="1012"/>
                  </a:lnTo>
                  <a:lnTo>
                    <a:pt x="59" y="940"/>
                  </a:lnTo>
                  <a:lnTo>
                    <a:pt x="30" y="864"/>
                  </a:lnTo>
                  <a:lnTo>
                    <a:pt x="11" y="789"/>
                  </a:lnTo>
                  <a:lnTo>
                    <a:pt x="0" y="709"/>
                  </a:lnTo>
                  <a:lnTo>
                    <a:pt x="0" y="629"/>
                  </a:lnTo>
                  <a:lnTo>
                    <a:pt x="9" y="549"/>
                  </a:lnTo>
                  <a:lnTo>
                    <a:pt x="28" y="471"/>
                  </a:lnTo>
                  <a:lnTo>
                    <a:pt x="55" y="395"/>
                  </a:lnTo>
                  <a:lnTo>
                    <a:pt x="93" y="322"/>
                  </a:lnTo>
                  <a:lnTo>
                    <a:pt x="141" y="252"/>
                  </a:lnTo>
                  <a:lnTo>
                    <a:pt x="198" y="189"/>
                  </a:lnTo>
                  <a:lnTo>
                    <a:pt x="259" y="136"/>
                  </a:lnTo>
                  <a:lnTo>
                    <a:pt x="326" y="90"/>
                  </a:lnTo>
                  <a:lnTo>
                    <a:pt x="398" y="54"/>
                  </a:lnTo>
                  <a:lnTo>
                    <a:pt x="474" y="27"/>
                  </a:lnTo>
                  <a:lnTo>
                    <a:pt x="549" y="8"/>
                  </a:lnTo>
                  <a:lnTo>
                    <a:pt x="629" y="0"/>
                  </a:lnTo>
                  <a:close/>
                </a:path>
              </a:pathLst>
            </a:custGeom>
            <a:solidFill>
              <a:srgbClr val="CC66FF"/>
            </a:solidFill>
            <a:ln w="0">
              <a:noFill/>
              <a:miter/>
            </a:ln>
          </p:spPr>
          <p:txBody>
            <a:bodyPr anchor="ctr"/>
            <a:lstStyle/>
            <a:p>
              <a:pPr lvl="0" algn="ctr"/>
              <a:r>
                <a:rPr lang="en-US" altLang="zh-CN">
                  <a:solidFill>
                    <a:srgbClr val="FFFFFF"/>
                  </a:solidFill>
                  <a:latin typeface="Bodoni MT Black" panose="02070A03080606020203" pitchFamily="18" charset="0"/>
                  <a:ea typeface="微软雅黑" panose="020B0503020204020204" pitchFamily="34" charset="-122"/>
                </a:rPr>
                <a:t>1</a:t>
              </a:r>
            </a:p>
          </p:txBody>
        </p:sp>
      </p:grpSp>
      <p:grpSp>
        <p:nvGrpSpPr>
          <p:cNvPr id="51" name="组合 50"/>
          <p:cNvGrpSpPr/>
          <p:nvPr/>
        </p:nvGrpSpPr>
        <p:grpSpPr>
          <a:xfrm>
            <a:off x="6584950" y="2694940"/>
            <a:ext cx="1222892" cy="1013736"/>
            <a:chOff x="3407" y="1335"/>
            <a:chExt cx="696" cy="711"/>
          </a:xfrm>
        </p:grpSpPr>
        <p:sp>
          <p:nvSpPr>
            <p:cNvPr id="25625" name="Freeform 27"/>
            <p:cNvSpPr/>
            <p:nvPr/>
          </p:nvSpPr>
          <p:spPr>
            <a:xfrm>
              <a:off x="3431" y="1335"/>
              <a:ext cx="672" cy="711"/>
            </a:xfrm>
            <a:custGeom>
              <a:avLst/>
              <a:gdLst>
                <a:gd name="txL" fmla="*/ 0 w 1728"/>
                <a:gd name="txT" fmla="*/ 0 h 1882"/>
                <a:gd name="txR" fmla="*/ 1728 w 1728"/>
                <a:gd name="txB" fmla="*/ 1882 h 1882"/>
              </a:gdLst>
              <a:ahLst/>
              <a:cxnLst>
                <a:cxn ang="0">
                  <a:pos x="1012" y="6"/>
                </a:cxn>
                <a:cxn ang="0">
                  <a:pos x="1189" y="48"/>
                </a:cxn>
                <a:cxn ang="0">
                  <a:pos x="1355" y="130"/>
                </a:cxn>
                <a:cxn ang="0">
                  <a:pos x="1503" y="252"/>
                </a:cxn>
                <a:cxn ang="0">
                  <a:pos x="1616" y="399"/>
                </a:cxn>
                <a:cxn ang="0">
                  <a:pos x="1690" y="566"/>
                </a:cxn>
                <a:cxn ang="0">
                  <a:pos x="1724" y="742"/>
                </a:cxn>
                <a:cxn ang="0">
                  <a:pos x="1719" y="925"/>
                </a:cxn>
                <a:cxn ang="0">
                  <a:pos x="1675" y="1102"/>
                </a:cxn>
                <a:cxn ang="0">
                  <a:pos x="1591" y="1272"/>
                </a:cxn>
                <a:cxn ang="0">
                  <a:pos x="1471" y="1415"/>
                </a:cxn>
                <a:cxn ang="0">
                  <a:pos x="1324" y="1531"/>
                </a:cxn>
                <a:cxn ang="0">
                  <a:pos x="1151" y="1626"/>
                </a:cxn>
                <a:cxn ang="0">
                  <a:pos x="964" y="1702"/>
                </a:cxn>
                <a:cxn ang="0">
                  <a:pos x="770" y="1763"/>
                </a:cxn>
                <a:cxn ang="0">
                  <a:pos x="583" y="1807"/>
                </a:cxn>
                <a:cxn ang="0">
                  <a:pos x="406" y="1840"/>
                </a:cxn>
                <a:cxn ang="0">
                  <a:pos x="255" y="1861"/>
                </a:cxn>
                <a:cxn ang="0">
                  <a:pos x="133" y="1874"/>
                </a:cxn>
                <a:cxn ang="0">
                  <a:pos x="55" y="1880"/>
                </a:cxn>
                <a:cxn ang="0">
                  <a:pos x="26" y="1882"/>
                </a:cxn>
                <a:cxn ang="0">
                  <a:pos x="23" y="1857"/>
                </a:cxn>
                <a:cxn ang="0">
                  <a:pos x="15" y="1784"/>
                </a:cxn>
                <a:cxn ang="0">
                  <a:pos x="7" y="1670"/>
                </a:cxn>
                <a:cxn ang="0">
                  <a:pos x="0" y="1527"/>
                </a:cxn>
                <a:cxn ang="0">
                  <a:pos x="2" y="1270"/>
                </a:cxn>
                <a:cxn ang="0">
                  <a:pos x="15" y="1081"/>
                </a:cxn>
                <a:cxn ang="0">
                  <a:pos x="40" y="890"/>
                </a:cxn>
                <a:cxn ang="0">
                  <a:pos x="80" y="702"/>
                </a:cxn>
                <a:cxn ang="0">
                  <a:pos x="141" y="528"/>
                </a:cxn>
                <a:cxn ang="0">
                  <a:pos x="221" y="372"/>
                </a:cxn>
                <a:cxn ang="0">
                  <a:pos x="337" y="233"/>
                </a:cxn>
                <a:cxn ang="0">
                  <a:pos x="486" y="117"/>
                </a:cxn>
                <a:cxn ang="0">
                  <a:pos x="655" y="42"/>
                </a:cxn>
                <a:cxn ang="0">
                  <a:pos x="831" y="4"/>
                </a:cxn>
              </a:cxnLst>
              <a:rect l="txL" t="txT" r="txR" b="txB"/>
              <a:pathLst>
                <a:path w="1728" h="1882">
                  <a:moveTo>
                    <a:pt x="922" y="0"/>
                  </a:moveTo>
                  <a:lnTo>
                    <a:pt x="1012" y="6"/>
                  </a:lnTo>
                  <a:lnTo>
                    <a:pt x="1103" y="21"/>
                  </a:lnTo>
                  <a:lnTo>
                    <a:pt x="1189" y="48"/>
                  </a:lnTo>
                  <a:lnTo>
                    <a:pt x="1275" y="84"/>
                  </a:lnTo>
                  <a:lnTo>
                    <a:pt x="1355" y="130"/>
                  </a:lnTo>
                  <a:lnTo>
                    <a:pt x="1433" y="187"/>
                  </a:lnTo>
                  <a:lnTo>
                    <a:pt x="1503" y="252"/>
                  </a:lnTo>
                  <a:lnTo>
                    <a:pt x="1564" y="324"/>
                  </a:lnTo>
                  <a:lnTo>
                    <a:pt x="1616" y="399"/>
                  </a:lnTo>
                  <a:lnTo>
                    <a:pt x="1656" y="481"/>
                  </a:lnTo>
                  <a:lnTo>
                    <a:pt x="1690" y="566"/>
                  </a:lnTo>
                  <a:lnTo>
                    <a:pt x="1711" y="654"/>
                  </a:lnTo>
                  <a:lnTo>
                    <a:pt x="1724" y="742"/>
                  </a:lnTo>
                  <a:lnTo>
                    <a:pt x="1728" y="835"/>
                  </a:lnTo>
                  <a:lnTo>
                    <a:pt x="1719" y="925"/>
                  </a:lnTo>
                  <a:lnTo>
                    <a:pt x="1703" y="1014"/>
                  </a:lnTo>
                  <a:lnTo>
                    <a:pt x="1675" y="1102"/>
                  </a:lnTo>
                  <a:lnTo>
                    <a:pt x="1637" y="1188"/>
                  </a:lnTo>
                  <a:lnTo>
                    <a:pt x="1591" y="1272"/>
                  </a:lnTo>
                  <a:lnTo>
                    <a:pt x="1532" y="1350"/>
                  </a:lnTo>
                  <a:lnTo>
                    <a:pt x="1471" y="1415"/>
                  </a:lnTo>
                  <a:lnTo>
                    <a:pt x="1400" y="1476"/>
                  </a:lnTo>
                  <a:lnTo>
                    <a:pt x="1324" y="1531"/>
                  </a:lnTo>
                  <a:lnTo>
                    <a:pt x="1240" y="1582"/>
                  </a:lnTo>
                  <a:lnTo>
                    <a:pt x="1151" y="1626"/>
                  </a:lnTo>
                  <a:lnTo>
                    <a:pt x="1059" y="1666"/>
                  </a:lnTo>
                  <a:lnTo>
                    <a:pt x="964" y="1702"/>
                  </a:lnTo>
                  <a:lnTo>
                    <a:pt x="867" y="1733"/>
                  </a:lnTo>
                  <a:lnTo>
                    <a:pt x="770" y="1763"/>
                  </a:lnTo>
                  <a:lnTo>
                    <a:pt x="676" y="1786"/>
                  </a:lnTo>
                  <a:lnTo>
                    <a:pt x="583" y="1807"/>
                  </a:lnTo>
                  <a:lnTo>
                    <a:pt x="493" y="1826"/>
                  </a:lnTo>
                  <a:lnTo>
                    <a:pt x="406" y="1840"/>
                  </a:lnTo>
                  <a:lnTo>
                    <a:pt x="326" y="1851"/>
                  </a:lnTo>
                  <a:lnTo>
                    <a:pt x="255" y="1861"/>
                  </a:lnTo>
                  <a:lnTo>
                    <a:pt x="190" y="1868"/>
                  </a:lnTo>
                  <a:lnTo>
                    <a:pt x="133" y="1874"/>
                  </a:lnTo>
                  <a:lnTo>
                    <a:pt x="89" y="1878"/>
                  </a:lnTo>
                  <a:lnTo>
                    <a:pt x="55" y="1880"/>
                  </a:lnTo>
                  <a:lnTo>
                    <a:pt x="32" y="1882"/>
                  </a:lnTo>
                  <a:lnTo>
                    <a:pt x="26" y="1882"/>
                  </a:lnTo>
                  <a:lnTo>
                    <a:pt x="26" y="1876"/>
                  </a:lnTo>
                  <a:lnTo>
                    <a:pt x="23" y="1857"/>
                  </a:lnTo>
                  <a:lnTo>
                    <a:pt x="19" y="1826"/>
                  </a:lnTo>
                  <a:lnTo>
                    <a:pt x="15" y="1784"/>
                  </a:lnTo>
                  <a:lnTo>
                    <a:pt x="11" y="1731"/>
                  </a:lnTo>
                  <a:lnTo>
                    <a:pt x="7" y="1670"/>
                  </a:lnTo>
                  <a:lnTo>
                    <a:pt x="5" y="1603"/>
                  </a:lnTo>
                  <a:lnTo>
                    <a:pt x="0" y="1527"/>
                  </a:lnTo>
                  <a:lnTo>
                    <a:pt x="0" y="1359"/>
                  </a:lnTo>
                  <a:lnTo>
                    <a:pt x="2" y="1270"/>
                  </a:lnTo>
                  <a:lnTo>
                    <a:pt x="7" y="1176"/>
                  </a:lnTo>
                  <a:lnTo>
                    <a:pt x="15" y="1081"/>
                  </a:lnTo>
                  <a:lnTo>
                    <a:pt x="26" y="986"/>
                  </a:lnTo>
                  <a:lnTo>
                    <a:pt x="40" y="890"/>
                  </a:lnTo>
                  <a:lnTo>
                    <a:pt x="59" y="795"/>
                  </a:lnTo>
                  <a:lnTo>
                    <a:pt x="80" y="702"/>
                  </a:lnTo>
                  <a:lnTo>
                    <a:pt x="108" y="614"/>
                  </a:lnTo>
                  <a:lnTo>
                    <a:pt x="141" y="528"/>
                  </a:lnTo>
                  <a:lnTo>
                    <a:pt x="179" y="448"/>
                  </a:lnTo>
                  <a:lnTo>
                    <a:pt x="221" y="372"/>
                  </a:lnTo>
                  <a:lnTo>
                    <a:pt x="272" y="305"/>
                  </a:lnTo>
                  <a:lnTo>
                    <a:pt x="337" y="233"/>
                  </a:lnTo>
                  <a:lnTo>
                    <a:pt x="411" y="170"/>
                  </a:lnTo>
                  <a:lnTo>
                    <a:pt x="486" y="117"/>
                  </a:lnTo>
                  <a:lnTo>
                    <a:pt x="568" y="75"/>
                  </a:lnTo>
                  <a:lnTo>
                    <a:pt x="655" y="42"/>
                  </a:lnTo>
                  <a:lnTo>
                    <a:pt x="743" y="19"/>
                  </a:lnTo>
                  <a:lnTo>
                    <a:pt x="831" y="4"/>
                  </a:lnTo>
                  <a:lnTo>
                    <a:pt x="922" y="0"/>
                  </a:lnTo>
                  <a:close/>
                </a:path>
              </a:pathLst>
            </a:custGeom>
            <a:solidFill>
              <a:srgbClr val="66CCFF"/>
            </a:solidFill>
            <a:ln w="9525">
              <a:noFill/>
              <a:miter/>
            </a:ln>
          </p:spPr>
          <p:txBody>
            <a:bodyPr anchor="ctr"/>
            <a:lstStyle/>
            <a:p>
              <a:pPr lvl="0" algn="ctr"/>
              <a:r>
                <a:rPr lang="en-US" altLang="zh-CN">
                  <a:solidFill>
                    <a:srgbClr val="FFFFFF"/>
                  </a:solidFill>
                  <a:latin typeface="Bodoni MT Black" panose="02070A03080606020203" pitchFamily="18" charset="0"/>
                  <a:ea typeface="微软雅黑" panose="020B0503020204020204" pitchFamily="34" charset="-122"/>
                </a:rPr>
                <a:t>4</a:t>
              </a:r>
            </a:p>
          </p:txBody>
        </p:sp>
        <p:sp>
          <p:nvSpPr>
            <p:cNvPr id="25626" name="任意多边形 108"/>
            <p:cNvSpPr/>
            <p:nvPr/>
          </p:nvSpPr>
          <p:spPr>
            <a:xfrm rot="1173429" flipH="1">
              <a:off x="3551" y="1360"/>
              <a:ext cx="123" cy="328"/>
            </a:xfrm>
            <a:custGeom>
              <a:avLst/>
              <a:gdLst/>
              <a:ahLst/>
              <a:cxnLst>
                <a:cxn ang="0">
                  <a:pos x="0" y="0"/>
                </a:cxn>
                <a:cxn ang="0">
                  <a:pos x="164316" y="520700"/>
                </a:cxn>
              </a:cxnLst>
              <a:rect l="0" t="0" r="0" b="0"/>
              <a:pathLst>
                <a:path w="258218" h="698500">
                  <a:moveTo>
                    <a:pt x="0" y="0"/>
                  </a:moveTo>
                  <a:cubicBezTo>
                    <a:pt x="201083" y="88900"/>
                    <a:pt x="325967" y="304800"/>
                    <a:pt x="219075" y="698500"/>
                  </a:cubicBezTo>
                </a:path>
              </a:pathLst>
            </a:custGeom>
            <a:noFill/>
            <a:ln w="38100" cap="flat" cmpd="sng">
              <a:solidFill>
                <a:srgbClr val="FFFFFF"/>
              </a:solidFill>
              <a:prstDash val="solid"/>
              <a:miter/>
              <a:headEnd type="none" w="med" len="med"/>
              <a:tailEnd type="none" w="med" len="med"/>
            </a:ln>
          </p:spPr>
          <p:txBody>
            <a:bodyPr/>
            <a:lstStyle/>
            <a:p>
              <a:endParaRPr lang="zh-CN" altLang="en-US"/>
            </a:p>
          </p:txBody>
        </p:sp>
        <p:sp>
          <p:nvSpPr>
            <p:cNvPr id="25627" name="等腰三角形 113"/>
            <p:cNvSpPr/>
            <p:nvPr/>
          </p:nvSpPr>
          <p:spPr>
            <a:xfrm rot="2162262">
              <a:off x="3407" y="1991"/>
              <a:ext cx="52" cy="41"/>
            </a:xfrm>
            <a:prstGeom prst="triangle">
              <a:avLst>
                <a:gd name="adj" fmla="val 50000"/>
              </a:avLst>
            </a:prstGeom>
            <a:solidFill>
              <a:srgbClr val="66CCFF"/>
            </a:solidFill>
            <a:ln w="12700">
              <a:noFill/>
              <a:miter/>
            </a:ln>
          </p:spPr>
          <p:txBody>
            <a:bodyPr anchor="ctr"/>
            <a:lstStyle/>
            <a:p>
              <a:pPr lvl="0" algn="ctr"/>
              <a:endParaRPr lang="zh-CN" altLang="en-US" sz="1800" dirty="0">
                <a:solidFill>
                  <a:schemeClr val="bg1"/>
                </a:solidFill>
                <a:latin typeface="Calibri" panose="020F0502020204030204" pitchFamily="2" charset="0"/>
                <a:ea typeface="宋体" panose="02010600030101010101" pitchFamily="2" charset="-122"/>
              </a:endParaRPr>
            </a:p>
          </p:txBody>
        </p:sp>
      </p:grpSp>
      <p:sp>
        <p:nvSpPr>
          <p:cNvPr id="55" name="TextBox 44"/>
          <p:cNvSpPr txBox="1"/>
          <p:nvPr/>
        </p:nvSpPr>
        <p:spPr>
          <a:xfrm>
            <a:off x="2613660" y="4058285"/>
            <a:ext cx="1314450" cy="944880"/>
          </a:xfrm>
          <a:prstGeom prst="rect">
            <a:avLst/>
          </a:prstGeom>
          <a:noFill/>
          <a:ln w="9525">
            <a:noFill/>
            <a:miter/>
          </a:ln>
        </p:spPr>
        <p:txBody>
          <a:bodyPr wrap="square" anchor="t">
            <a:spAutoFit/>
          </a:bodyPr>
          <a:lstStyle/>
          <a:p>
            <a:pPr lvl="0">
              <a:lnSpc>
                <a:spcPct val="140000"/>
              </a:lnSpc>
              <a:spcBef>
                <a:spcPct val="50000"/>
              </a:spcBef>
            </a:pPr>
            <a:r>
              <a:rPr lang="zh-CN" altLang="x-none" sz="2000" dirty="0">
                <a:solidFill>
                  <a:srgbClr val="0000FF"/>
                </a:solidFill>
                <a:latin typeface="幼圆" panose="02010509060101010101" pitchFamily="49" charset="-122"/>
                <a:ea typeface="黑体" panose="02010609060101010101" charset="-122"/>
              </a:rPr>
              <a:t>增产增收，效应明显</a:t>
            </a:r>
          </a:p>
        </p:txBody>
      </p:sp>
      <p:sp>
        <p:nvSpPr>
          <p:cNvPr id="57" name="TextBox 44"/>
          <p:cNvSpPr txBox="1"/>
          <p:nvPr/>
        </p:nvSpPr>
        <p:spPr>
          <a:xfrm>
            <a:off x="5760085" y="1583690"/>
            <a:ext cx="1437005" cy="944880"/>
          </a:xfrm>
          <a:prstGeom prst="rect">
            <a:avLst/>
          </a:prstGeom>
          <a:noFill/>
          <a:ln w="9525">
            <a:noFill/>
            <a:miter/>
          </a:ln>
        </p:spPr>
        <p:txBody>
          <a:bodyPr wrap="square" anchor="t">
            <a:spAutoFit/>
          </a:bodyPr>
          <a:lstStyle/>
          <a:p>
            <a:pPr lvl="0">
              <a:lnSpc>
                <a:spcPct val="140000"/>
              </a:lnSpc>
              <a:spcBef>
                <a:spcPct val="50000"/>
              </a:spcBef>
            </a:pPr>
            <a:r>
              <a:rPr lang="zh-CN" altLang="en-US" sz="2000" dirty="0">
                <a:solidFill>
                  <a:srgbClr val="0000FF"/>
                </a:solidFill>
                <a:latin typeface="幼圆" panose="02010509060101010101" pitchFamily="49" charset="-122"/>
                <a:ea typeface="黑体" panose="02010609060101010101" charset="-122"/>
              </a:rPr>
              <a:t>协调养分，提高品质</a:t>
            </a:r>
          </a:p>
        </p:txBody>
      </p:sp>
      <p:sp>
        <p:nvSpPr>
          <p:cNvPr id="58" name="TextBox 44"/>
          <p:cNvSpPr txBox="1"/>
          <p:nvPr/>
        </p:nvSpPr>
        <p:spPr>
          <a:xfrm>
            <a:off x="7807325" y="2502535"/>
            <a:ext cx="1393825" cy="944880"/>
          </a:xfrm>
          <a:prstGeom prst="rect">
            <a:avLst/>
          </a:prstGeom>
          <a:noFill/>
          <a:ln w="9525">
            <a:noFill/>
            <a:miter/>
          </a:ln>
        </p:spPr>
        <p:txBody>
          <a:bodyPr wrap="square" anchor="t">
            <a:spAutoFit/>
          </a:bodyPr>
          <a:lstStyle/>
          <a:p>
            <a:pPr lvl="0">
              <a:lnSpc>
                <a:spcPct val="140000"/>
              </a:lnSpc>
              <a:spcBef>
                <a:spcPct val="50000"/>
              </a:spcBef>
            </a:pPr>
            <a:r>
              <a:rPr lang="zh-CN" altLang="en-US" sz="2000" dirty="0">
                <a:solidFill>
                  <a:srgbClr val="0000FF"/>
                </a:solidFill>
                <a:latin typeface="幼圆" panose="02010509060101010101" pitchFamily="49" charset="-122"/>
                <a:ea typeface="黑体" panose="02010609060101010101" charset="-122"/>
                <a:sym typeface="Arial" panose="020B0604020202020204" pitchFamily="34" charset="0"/>
              </a:rPr>
              <a:t>培肥地力，保护生态</a:t>
            </a:r>
            <a:endParaRPr lang="zh-CN" altLang="en-US" sz="2000" dirty="0">
              <a:solidFill>
                <a:srgbClr val="0000FF"/>
              </a:solidFill>
              <a:latin typeface="幼圆" panose="02010509060101010101" pitchFamily="49" charset="-122"/>
              <a:ea typeface="黑体" panose="02010609060101010101" charset="-122"/>
            </a:endParaRPr>
          </a:p>
        </p:txBody>
      </p:sp>
      <p:sp>
        <p:nvSpPr>
          <p:cNvPr id="59" name="TextBox 44"/>
          <p:cNvSpPr txBox="1"/>
          <p:nvPr/>
        </p:nvSpPr>
        <p:spPr>
          <a:xfrm>
            <a:off x="3029585" y="2448560"/>
            <a:ext cx="1434465" cy="944880"/>
          </a:xfrm>
          <a:prstGeom prst="rect">
            <a:avLst/>
          </a:prstGeom>
          <a:noFill/>
          <a:ln w="9525">
            <a:noFill/>
            <a:miter/>
          </a:ln>
        </p:spPr>
        <p:txBody>
          <a:bodyPr wrap="square" anchor="t">
            <a:spAutoFit/>
          </a:bodyPr>
          <a:lstStyle/>
          <a:p>
            <a:pPr lvl="0">
              <a:lnSpc>
                <a:spcPct val="140000"/>
              </a:lnSpc>
              <a:spcBef>
                <a:spcPct val="50000"/>
              </a:spcBef>
            </a:pPr>
            <a:r>
              <a:rPr lang="zh-CN" altLang="en-US" sz="2000" dirty="0">
                <a:solidFill>
                  <a:srgbClr val="0000FF"/>
                </a:solidFill>
                <a:latin typeface="幼圆" panose="02010509060101010101" pitchFamily="49" charset="-122"/>
                <a:ea typeface="黑体" panose="02010609060101010101" charset="-122"/>
              </a:rPr>
              <a:t>节约成本 减少损失</a:t>
            </a: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6"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39" name="图片 38">
            <a:extLst>
              <a:ext uri="{FF2B5EF4-FFF2-40B4-BE49-F238E27FC236}">
                <a16:creationId xmlns:a16="http://schemas.microsoft.com/office/drawing/2014/main" id="{D94AA96D-49DC-401B-B08F-D24467303B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childTnLst>
                          </p:cTn>
                        </p:par>
                        <p:par>
                          <p:cTn id="12" fill="hold">
                            <p:stCondLst>
                              <p:cond delay="2500"/>
                            </p:stCondLst>
                            <p:childTnLst>
                              <p:par>
                                <p:cTn id="13" presetID="23" presetClass="entr" presetSubtype="16"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2" presetClass="entr" presetSubtype="4"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childTnLst>
                          </p:cTn>
                        </p:par>
                        <p:par>
                          <p:cTn id="21" fill="hold">
                            <p:stCondLst>
                              <p:cond delay="3500"/>
                            </p:stCondLst>
                            <p:childTnLst>
                              <p:par>
                                <p:cTn id="22" presetID="23" presetClass="entr" presetSubtype="16"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childTnLst>
                                </p:cTn>
                              </p:par>
                            </p:childTnLst>
                          </p:cTn>
                        </p:par>
                        <p:par>
                          <p:cTn id="26" fill="hold">
                            <p:stCondLst>
                              <p:cond delay="4000"/>
                            </p:stCondLst>
                            <p:childTnLst>
                              <p:par>
                                <p:cTn id="27" presetID="22" presetClass="entr" presetSubtype="4"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childTnLst>
                          </p:cTn>
                        </p:par>
                        <p:par>
                          <p:cTn id="30" fill="hold">
                            <p:stCondLst>
                              <p:cond delay="4500"/>
                            </p:stCondLst>
                            <p:childTnLst>
                              <p:par>
                                <p:cTn id="31" presetID="23" presetClass="entr" presetSubtype="16"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22" presetClass="entr" presetSubtype="4"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par>
                          <p:cTn id="39" fill="hold">
                            <p:stCondLst>
                              <p:cond delay="5500"/>
                            </p:stCondLst>
                            <p:childTnLst>
                              <p:par>
                                <p:cTn id="40" presetID="23" presetClass="entr" presetSubtype="16"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23" presetClass="entr" presetSubtype="16"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childTnLst>
                                </p:cTn>
                              </p:par>
                            </p:childTnLst>
                          </p:cTn>
                        </p:par>
                        <p:par>
                          <p:cTn id="49" fill="hold">
                            <p:stCondLst>
                              <p:cond delay="6500"/>
                            </p:stCondLst>
                            <p:childTnLst>
                              <p:par>
                                <p:cTn id="50" presetID="23" presetClass="entr" presetSubtype="16"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childTnLst>
                                </p:cTn>
                              </p:par>
                            </p:childTnLst>
                          </p:cTn>
                        </p:par>
                        <p:par>
                          <p:cTn id="54" fill="hold">
                            <p:stCondLst>
                              <p:cond delay="7000"/>
                            </p:stCondLst>
                            <p:childTnLst>
                              <p:par>
                                <p:cTn id="55" presetID="23" presetClass="entr" presetSubtype="16"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childTnLst>
                                </p:cTn>
                              </p:par>
                            </p:childTnLst>
                          </p:cTn>
                        </p:par>
                        <p:par>
                          <p:cTn id="59" fill="hold">
                            <p:stCondLst>
                              <p:cond delay="7500"/>
                            </p:stCondLst>
                            <p:childTnLst>
                              <p:par>
                                <p:cTn id="60" presetID="23" presetClass="entr" presetSubtype="16"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P spid="57" grpId="0"/>
      <p:bldP spid="58"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41655" y="397828"/>
            <a:ext cx="2441575" cy="638175"/>
          </a:xfrm>
        </p:spPr>
        <p:txBody>
          <a:bodyPr anchor="ctr"/>
          <a:lstStyle/>
          <a:p>
            <a:pPr algn="l" defTabSz="914400">
              <a:buNone/>
            </a:pPr>
            <a:r>
              <a:rPr lang="zh-CN" altLang="en-US" sz="2400" b="0" kern="1200" baseline="0">
                <a:solidFill>
                  <a:srgbClr val="0033CC"/>
                </a:solidFill>
                <a:latin typeface="黑体" panose="02010609060101010101" charset="-122"/>
                <a:ea typeface="黑体" panose="02010609060101010101" charset="-122"/>
                <a:cs typeface="+mj-cs"/>
              </a:rPr>
              <a:t>养分平衡法</a:t>
            </a:r>
          </a:p>
        </p:txBody>
      </p:sp>
      <p:sp>
        <p:nvSpPr>
          <p:cNvPr id="6146" name="副标题 2050"/>
          <p:cNvSpPr>
            <a:spLocks noGrp="1"/>
          </p:cNvSpPr>
          <p:nvPr>
            <p:ph type="subTitle" idx="1"/>
          </p:nvPr>
        </p:nvSpPr>
        <p:spPr>
          <a:xfrm>
            <a:off x="1532255" y="954088"/>
            <a:ext cx="6788150" cy="901700"/>
          </a:xfrm>
        </p:spPr>
        <p:txBody>
          <a:bodyPr anchor="t"/>
          <a:lstStyle/>
          <a:p>
            <a:pPr algn="l" defTabSz="914400">
              <a:spcBef>
                <a:spcPct val="50000"/>
              </a:spcBef>
              <a:buClr>
                <a:schemeClr val="bg2"/>
              </a:buClr>
              <a:buFont typeface="Monotype Sorts" pitchFamily="2" charset="2"/>
              <a:buChar char="•"/>
            </a:pPr>
            <a:r>
              <a:rPr lang="en-GB" altLang="x-none" sz="2000" b="1" kern="1200" baseline="0" dirty="0">
                <a:solidFill>
                  <a:srgbClr val="0000FF"/>
                </a:solidFill>
                <a:latin typeface="黑体" panose="02010609060101010101" charset="-122"/>
                <a:ea typeface="黑体" panose="02010609060101010101" charset="-122"/>
                <a:cs typeface="+mn-cs"/>
              </a:rPr>
              <a:t>确定施肥量和施肥配方的方法主要采用养分平衡法。</a:t>
            </a:r>
          </a:p>
        </p:txBody>
      </p:sp>
      <p:sp>
        <p:nvSpPr>
          <p:cNvPr id="27651"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7652"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5126" name="Picture 14" descr="3dshangyerenwugaoqingbizhi_448344_4"/>
          <p:cNvPicPr>
            <a:picLocks noChangeAspect="1"/>
          </p:cNvPicPr>
          <p:nvPr/>
        </p:nvPicPr>
        <p:blipFill>
          <a:blip r:embed="rId3">
            <a:clrChange>
              <a:clrFrom>
                <a:srgbClr val="FFFFFF"/>
              </a:clrFrom>
              <a:clrTo>
                <a:srgbClr val="FFFFFF">
                  <a:alpha val="0"/>
                </a:srgbClr>
              </a:clrTo>
            </a:clrChange>
          </a:blip>
          <a:stretch>
            <a:fillRect/>
          </a:stretch>
        </p:blipFill>
        <p:spPr>
          <a:xfrm>
            <a:off x="3062605" y="2528888"/>
            <a:ext cx="3643313" cy="2774950"/>
          </a:xfrm>
          <a:prstGeom prst="rect">
            <a:avLst/>
          </a:prstGeom>
          <a:noFill/>
          <a:ln w="9525">
            <a:noFill/>
            <a:miter/>
          </a:ln>
        </p:spPr>
      </p:pic>
      <p:sp>
        <p:nvSpPr>
          <p:cNvPr id="3" name="Oval 93"/>
          <p:cNvSpPr>
            <a:spLocks noChangeArrowheads="1"/>
          </p:cNvSpPr>
          <p:nvPr/>
        </p:nvSpPr>
        <p:spPr bwMode="auto">
          <a:xfrm>
            <a:off x="6588911" y="3730608"/>
            <a:ext cx="1067424" cy="718856"/>
          </a:xfrm>
          <a:prstGeom prst="ellipse">
            <a:avLst/>
          </a:prstGeom>
          <a:gradFill flip="none" rotWithShape="1">
            <a:gsLst>
              <a:gs pos="0">
                <a:srgbClr val="FFC000"/>
              </a:gs>
              <a:gs pos="90000">
                <a:srgbClr val="F03530"/>
              </a:gs>
            </a:gsLst>
            <a:lin ang="2700000" scaled="1"/>
            <a:tileRect/>
          </a:gradFill>
          <a:ln w="25400">
            <a:noFill/>
          </a:ln>
          <a:effectLst>
            <a:outerShdw blurRad="225425" dist="38100" dir="5220000" algn="ctr">
              <a:srgbClr val="000000">
                <a:alpha val="33000"/>
              </a:srgbClr>
            </a:outerShdw>
          </a:effectLst>
          <a:scene3d>
            <a:camera prst="perspectiveRelaxed" fov="1800000"/>
            <a:lightRig rig="flat" dir="t"/>
          </a:scene3d>
          <a:sp3d extrusionH="1270000" contourW="19050">
            <a:bevelT w="101600" prst="convex"/>
            <a:bevelB w="0" h="38100"/>
            <a:contourClr>
              <a:srgbClr val="FFFF8B"/>
            </a:contourClr>
          </a:sp3d>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ctr" latinLnBrk="0" hangingPunct="0">
              <a:spcBef>
                <a:spcPts val="0"/>
              </a:spcBef>
              <a:spcAft>
                <a:spcPts val="0"/>
              </a:spcAft>
              <a:buClr>
                <a:srgbClr val="FF0000"/>
              </a:buClr>
              <a:buSzPct val="70000"/>
              <a:buFontTx/>
              <a:buNone/>
              <a:defRPr/>
            </a:pPr>
            <a:endParaRPr kumimoji="0" lang="zh-CN" altLang="en-US" sz="145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2" name="Group 2"/>
          <p:cNvGrpSpPr/>
          <p:nvPr/>
        </p:nvGrpSpPr>
        <p:grpSpPr>
          <a:xfrm flipH="1">
            <a:off x="6097905" y="2074863"/>
            <a:ext cx="2438400" cy="1822450"/>
            <a:chOff x="635" y="754"/>
            <a:chExt cx="1769" cy="1451"/>
          </a:xfrm>
        </p:grpSpPr>
        <p:pic>
          <p:nvPicPr>
            <p:cNvPr id="27657" name="Picture 3"/>
            <p:cNvPicPr>
              <a:picLocks noChangeAspect="1"/>
            </p:cNvPicPr>
            <p:nvPr/>
          </p:nvPicPr>
          <p:blipFill>
            <a:blip r:embed="rId4"/>
            <a:stretch>
              <a:fillRect/>
            </a:stretch>
          </p:blipFill>
          <p:spPr>
            <a:xfrm rot="-644589">
              <a:off x="1268" y="1658"/>
              <a:ext cx="430" cy="547"/>
            </a:xfrm>
            <a:prstGeom prst="rect">
              <a:avLst/>
            </a:prstGeom>
            <a:noFill/>
            <a:ln w="9525">
              <a:noFill/>
              <a:miter/>
            </a:ln>
          </p:spPr>
        </p:pic>
        <p:grpSp>
          <p:nvGrpSpPr>
            <p:cNvPr id="27658" name="Group 4"/>
            <p:cNvGrpSpPr/>
            <p:nvPr/>
          </p:nvGrpSpPr>
          <p:grpSpPr>
            <a:xfrm>
              <a:off x="635" y="754"/>
              <a:ext cx="1769" cy="1089"/>
              <a:chOff x="1348" y="981"/>
              <a:chExt cx="3641" cy="1089"/>
            </a:xfrm>
          </p:grpSpPr>
          <p:pic>
            <p:nvPicPr>
              <p:cNvPr id="27659" name="Picture 5"/>
              <p:cNvPicPr>
                <a:picLocks noChangeAspect="1"/>
              </p:cNvPicPr>
              <p:nvPr/>
            </p:nvPicPr>
            <p:blipFill>
              <a:blip r:embed="rId5"/>
              <a:stretch>
                <a:fillRect/>
              </a:stretch>
            </p:blipFill>
            <p:spPr>
              <a:xfrm>
                <a:off x="1348" y="981"/>
                <a:ext cx="3641" cy="1089"/>
              </a:xfrm>
              <a:prstGeom prst="rect">
                <a:avLst/>
              </a:prstGeom>
              <a:noFill/>
              <a:ln w="9525">
                <a:noFill/>
                <a:miter/>
              </a:ln>
            </p:spPr>
          </p:pic>
          <p:sp>
            <p:nvSpPr>
              <p:cNvPr id="8" name="Rectangle 6"/>
              <p:cNvSpPr/>
              <p:nvPr/>
            </p:nvSpPr>
            <p:spPr>
              <a:xfrm>
                <a:off x="1711" y="1363"/>
                <a:ext cx="2771" cy="315"/>
              </a:xfrm>
              <a:prstGeom prst="rect">
                <a:avLst/>
              </a:prstGeom>
              <a:noFill/>
              <a:ln w="9525">
                <a:noFill/>
                <a:miter/>
              </a:ln>
            </p:spPr>
            <p:txBody>
              <a:bodyPr anchor="ctr">
                <a:spAutoFit/>
              </a:bodyPr>
              <a:lstStyle/>
              <a:p>
                <a:pPr marL="174625" lvl="0" indent="0" eaLnBrk="1" fontAlgn="base" hangingPunct="1">
                  <a:spcBef>
                    <a:spcPct val="20000"/>
                  </a:spcBef>
                  <a:buClr>
                    <a:schemeClr val="accent2"/>
                  </a:buClr>
                  <a:buSzPct val="80000"/>
                  <a:buFont typeface="Wingdings" panose="05000000000000000000" pitchFamily="2" charset="2"/>
                  <a:buNone/>
                </a:pPr>
                <a:r>
                  <a:rPr lang="zh-CN" altLang="en-US" sz="1995" strike="noStrike" noProof="1">
                    <a:latin typeface="黑体" panose="02010609060101010101" charset="-122"/>
                    <a:ea typeface="黑体" panose="02010609060101010101" charset="-122"/>
                    <a:cs typeface="+mn-ea"/>
                  </a:rPr>
                  <a:t>继续损失量</a:t>
                </a:r>
                <a:endParaRPr lang="zh-CN" altLang="zh-CN" sz="1995" strike="noStrike" noProof="1">
                  <a:latin typeface="黑体" panose="02010609060101010101" charset="-122"/>
                  <a:ea typeface="黑体" panose="02010609060101010101" charset="-122"/>
                </a:endParaRPr>
              </a:p>
            </p:txBody>
          </p:sp>
        </p:grpSp>
      </p:grpSp>
      <p:grpSp>
        <p:nvGrpSpPr>
          <p:cNvPr id="11" name="Group 2"/>
          <p:cNvGrpSpPr/>
          <p:nvPr/>
        </p:nvGrpSpPr>
        <p:grpSpPr>
          <a:xfrm>
            <a:off x="1378268" y="2041525"/>
            <a:ext cx="2439987" cy="1822450"/>
            <a:chOff x="635" y="754"/>
            <a:chExt cx="1769" cy="1451"/>
          </a:xfrm>
        </p:grpSpPr>
        <p:pic>
          <p:nvPicPr>
            <p:cNvPr id="27662" name="Picture 3"/>
            <p:cNvPicPr>
              <a:picLocks noChangeAspect="1"/>
            </p:cNvPicPr>
            <p:nvPr/>
          </p:nvPicPr>
          <p:blipFill>
            <a:blip r:embed="rId4"/>
            <a:stretch>
              <a:fillRect/>
            </a:stretch>
          </p:blipFill>
          <p:spPr>
            <a:xfrm rot="-644589">
              <a:off x="1268" y="1658"/>
              <a:ext cx="430" cy="547"/>
            </a:xfrm>
            <a:prstGeom prst="rect">
              <a:avLst/>
            </a:prstGeom>
            <a:noFill/>
            <a:ln w="9525">
              <a:noFill/>
              <a:miter/>
            </a:ln>
          </p:spPr>
        </p:pic>
        <p:grpSp>
          <p:nvGrpSpPr>
            <p:cNvPr id="27663" name="Group 4"/>
            <p:cNvGrpSpPr/>
            <p:nvPr/>
          </p:nvGrpSpPr>
          <p:grpSpPr>
            <a:xfrm>
              <a:off x="635" y="754"/>
              <a:ext cx="1769" cy="1089"/>
              <a:chOff x="1348" y="981"/>
              <a:chExt cx="3641" cy="1089"/>
            </a:xfrm>
          </p:grpSpPr>
          <p:pic>
            <p:nvPicPr>
              <p:cNvPr id="27664" name="Picture 5"/>
              <p:cNvPicPr>
                <a:picLocks noChangeAspect="1"/>
              </p:cNvPicPr>
              <p:nvPr/>
            </p:nvPicPr>
            <p:blipFill>
              <a:blip r:embed="rId5"/>
              <a:stretch>
                <a:fillRect/>
              </a:stretch>
            </p:blipFill>
            <p:spPr>
              <a:xfrm>
                <a:off x="1348" y="981"/>
                <a:ext cx="3641" cy="1089"/>
              </a:xfrm>
              <a:prstGeom prst="rect">
                <a:avLst/>
              </a:prstGeom>
              <a:noFill/>
              <a:ln w="9525">
                <a:noFill/>
                <a:miter/>
              </a:ln>
            </p:spPr>
          </p:pic>
          <p:sp>
            <p:nvSpPr>
              <p:cNvPr id="19" name="Rectangle 6"/>
              <p:cNvSpPr/>
              <p:nvPr/>
            </p:nvSpPr>
            <p:spPr>
              <a:xfrm>
                <a:off x="1857" y="1361"/>
                <a:ext cx="2771" cy="315"/>
              </a:xfrm>
              <a:prstGeom prst="rect">
                <a:avLst/>
              </a:prstGeom>
              <a:noFill/>
              <a:ln w="9525">
                <a:noFill/>
                <a:miter/>
              </a:ln>
            </p:spPr>
            <p:txBody>
              <a:bodyPr anchor="ctr">
                <a:spAutoFit/>
              </a:bodyPr>
              <a:lstStyle/>
              <a:p>
                <a:pPr marL="87630" lvl="0" indent="0" eaLnBrk="1" fontAlgn="base" hangingPunct="1">
                  <a:spcBef>
                    <a:spcPct val="20000"/>
                  </a:spcBef>
                  <a:buClr>
                    <a:schemeClr val="accent2"/>
                  </a:buClr>
                  <a:buSzPct val="80000"/>
                  <a:buFont typeface="Wingdings" panose="05000000000000000000" pitchFamily="2" charset="2"/>
                  <a:buNone/>
                </a:pPr>
                <a:r>
                  <a:rPr lang="zh-CN" altLang="zh-CN" sz="1995" strike="noStrike" noProof="1">
                    <a:latin typeface="黑体" panose="02010609060101010101" charset="-122"/>
                    <a:ea typeface="黑体" panose="02010609060101010101" charset="-122"/>
                    <a:cs typeface="+mn-ea"/>
                  </a:rPr>
                  <a:t>养分平衡法</a:t>
                </a:r>
                <a:endParaRPr lang="zh-CN" altLang="zh-CN" sz="1995" strike="noStrike" noProof="1">
                  <a:latin typeface="黑体" panose="02010609060101010101" charset="-122"/>
                  <a:ea typeface="黑体" panose="02010609060101010101" charset="-122"/>
                </a:endParaRPr>
              </a:p>
            </p:txBody>
          </p:sp>
        </p:grpSp>
      </p:grpSp>
      <p:sp>
        <p:nvSpPr>
          <p:cNvPr id="20" name="Oval 93"/>
          <p:cNvSpPr>
            <a:spLocks noChangeArrowheads="1"/>
          </p:cNvSpPr>
          <p:nvPr/>
        </p:nvSpPr>
        <p:spPr bwMode="auto">
          <a:xfrm>
            <a:off x="2256102" y="3683135"/>
            <a:ext cx="1066334" cy="718856"/>
          </a:xfrm>
          <a:prstGeom prst="ellipse">
            <a:avLst/>
          </a:prstGeom>
          <a:gradFill flip="none" rotWithShape="1">
            <a:gsLst>
              <a:gs pos="0">
                <a:srgbClr val="6EFF01"/>
              </a:gs>
              <a:gs pos="90000">
                <a:srgbClr val="0F5000"/>
              </a:gs>
            </a:gsLst>
            <a:lin ang="2700000" scaled="1"/>
            <a:tileRect/>
          </a:gradFill>
          <a:ln w="25400">
            <a:noFill/>
          </a:ln>
          <a:effectLst>
            <a:outerShdw blurRad="225425" dist="38100" dir="5220000" algn="ctr">
              <a:srgbClr val="000000">
                <a:alpha val="33000"/>
              </a:srgbClr>
            </a:outerShdw>
          </a:effectLst>
          <a:scene3d>
            <a:camera prst="perspectiveRelaxed" fov="1800000"/>
            <a:lightRig rig="flat" dir="t"/>
          </a:scene3d>
          <a:sp3d extrusionH="1270000" contourW="19050">
            <a:bevelT w="101600" prst="convex"/>
            <a:bevelB w="0" h="38100"/>
            <a:contourClr>
              <a:srgbClr val="89FF8C"/>
            </a:contourClr>
          </a:sp3d>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ctr" latinLnBrk="0" hangingPunct="0">
              <a:spcBef>
                <a:spcPts val="0"/>
              </a:spcBef>
              <a:spcAft>
                <a:spcPts val="0"/>
              </a:spcAft>
              <a:buClr>
                <a:srgbClr val="FF0000"/>
              </a:buClr>
              <a:buSzPct val="70000"/>
              <a:buFontTx/>
              <a:buNone/>
              <a:defRPr/>
            </a:pPr>
            <a:endParaRPr kumimoji="0" lang="zh-CN" altLang="en-US" sz="145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6"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7"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8"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9"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10"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5" name="文本框 4"/>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27" name="图片 26">
            <a:extLst>
              <a:ext uri="{FF2B5EF4-FFF2-40B4-BE49-F238E27FC236}">
                <a16:creationId xmlns:a16="http://schemas.microsoft.com/office/drawing/2014/main" id="{62C58171-AA72-4E07-A1D5-EF420A95951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8" presetClass="emph" presetSubtype="0" fill="hold" nodeType="afterEffect">
                                  <p:stCondLst>
                                    <p:cond delay="0"/>
                                  </p:stCondLst>
                                  <p:childTnLst>
                                    <p:animRot by="21600000">
                                      <p:cBhvr>
                                        <p:cTn id="10" dur="2000" fill="hold"/>
                                        <p:tgtEl>
                                          <p:spTgt spid="6146">
                                            <p:txEl>
                                              <p:pRg st="0" end="0"/>
                                            </p:txEl>
                                          </p:spTgt>
                                        </p:tgtEl>
                                        <p:attrNameLst>
                                          <p:attrName>r</p:attrName>
                                        </p:attrNameLst>
                                      </p:cBhvr>
                                    </p:animRot>
                                  </p:childTnLst>
                                </p:cTn>
                              </p:par>
                            </p:childTnLst>
                          </p:cTn>
                        </p:par>
                        <p:par>
                          <p:cTn id="11" fill="hold">
                            <p:stCondLst>
                              <p:cond delay="4000"/>
                            </p:stCondLst>
                            <p:childTnLst>
                              <p:par>
                                <p:cTn id="12" presetID="14" presetClass="entr" presetSubtype="10" fill="hold" nodeType="afterEffect">
                                  <p:stCondLst>
                                    <p:cond delay="0"/>
                                  </p:stCondLst>
                                  <p:childTnLst>
                                    <p:set>
                                      <p:cBhvr>
                                        <p:cTn id="13" dur="1" fill="hold">
                                          <p:stCondLst>
                                            <p:cond delay="0"/>
                                          </p:stCondLst>
                                        </p:cTn>
                                        <p:tgtEl>
                                          <p:spTgt spid="5126"/>
                                        </p:tgtEl>
                                        <p:attrNameLst>
                                          <p:attrName>style.visibility</p:attrName>
                                        </p:attrNameLst>
                                      </p:cBhvr>
                                      <p:to>
                                        <p:strVal val="visible"/>
                                      </p:to>
                                    </p:set>
                                    <p:animEffect transition="in" filter="randombar(horizontal)">
                                      <p:cBhvr>
                                        <p:cTn id="14" dur="500"/>
                                        <p:tgtEl>
                                          <p:spTgt spid="5126"/>
                                        </p:tgtEl>
                                      </p:cBhvr>
                                    </p:animEffect>
                                  </p:childTnLst>
                                </p:cTn>
                              </p:par>
                            </p:childTnLst>
                          </p:cTn>
                        </p:par>
                        <p:par>
                          <p:cTn id="15" fill="hold">
                            <p:stCondLst>
                              <p:cond delay="4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55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65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7500"/>
                            </p:stCondLst>
                            <p:childTnLst>
                              <p:par>
                                <p:cTn id="34" presetID="4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9" name="Line 9"/>
          <p:cNvSpPr/>
          <p:nvPr/>
        </p:nvSpPr>
        <p:spPr>
          <a:xfrm>
            <a:off x="3005455" y="1409700"/>
            <a:ext cx="0" cy="3657600"/>
          </a:xfrm>
          <a:prstGeom prst="line">
            <a:avLst/>
          </a:prstGeom>
          <a:ln w="9525" cap="flat" cmpd="sng">
            <a:solidFill>
              <a:srgbClr val="333333"/>
            </a:solidFill>
            <a:prstDash val="dash"/>
            <a:round/>
            <a:headEnd type="none" w="med" len="med"/>
            <a:tailEnd type="none" w="med" len="med"/>
          </a:ln>
          <a:effectLst>
            <a:outerShdw algn="ctr" rotWithShape="0">
              <a:schemeClr val="bg2">
                <a:alpha val="50000"/>
              </a:schemeClr>
            </a:outerShdw>
          </a:effectLst>
        </p:spPr>
        <p:txBody>
          <a:bodyPr anchor="t"/>
          <a:lstStyle/>
          <a:p>
            <a:pPr lvl="0"/>
            <a:endParaRPr lang="zh-CN" altLang="en-US">
              <a:latin typeface="Times New Roman" panose="02020603050405020304" pitchFamily="18" charset="0"/>
              <a:ea typeface="Times New Roman" panose="02020603050405020304" pitchFamily="18" charset="0"/>
            </a:endParaRPr>
          </a:p>
        </p:txBody>
      </p:sp>
      <p:sp>
        <p:nvSpPr>
          <p:cNvPr id="148490" name="Text Box 10"/>
          <p:cNvSpPr txBox="1"/>
          <p:nvPr/>
        </p:nvSpPr>
        <p:spPr>
          <a:xfrm>
            <a:off x="3405505" y="1698625"/>
            <a:ext cx="4945063" cy="2773680"/>
          </a:xfrm>
          <a:prstGeom prst="rect">
            <a:avLst/>
          </a:prstGeom>
          <a:noFill/>
          <a:ln w="9525">
            <a:noFill/>
            <a:miter/>
          </a:ln>
          <a:effectLst>
            <a:prstShdw prst="shdw12" dir="16200000">
              <a:schemeClr val="bg2">
                <a:alpha val="50000"/>
              </a:schemeClr>
            </a:prstShdw>
          </a:effectLst>
        </p:spPr>
        <p:txBody>
          <a:bodyPr wrap="square" anchor="t">
            <a:spAutoFit/>
          </a:bodyPr>
          <a:lstStyle/>
          <a:p>
            <a:pPr lvl="0" indent="536575">
              <a:lnSpc>
                <a:spcPct val="220000"/>
              </a:lnSpc>
            </a:pPr>
            <a:r>
              <a:rPr lang="zh-CN" altLang="en-US" sz="2000" dirty="0">
                <a:solidFill>
                  <a:srgbClr val="0000FF"/>
                </a:solidFill>
                <a:latin typeface="黑体" panose="02010609060101010101" charset="-122"/>
                <a:ea typeface="黑体" panose="02010609060101010101" charset="-122"/>
              </a:rPr>
              <a:t>以实现作物目标产量所需养分量与土壤供应养分量的差额作为确定施肥量的依据，以达到养分收支平衡，所以，又称为目标产量法。</a:t>
            </a:r>
          </a:p>
        </p:txBody>
      </p:sp>
      <p:pic>
        <p:nvPicPr>
          <p:cNvPr id="3" name="图片 2"/>
          <p:cNvPicPr>
            <a:picLocks noChangeAspect="1"/>
          </p:cNvPicPr>
          <p:nvPr/>
        </p:nvPicPr>
        <p:blipFill>
          <a:blip r:embed="rId3"/>
          <a:stretch>
            <a:fillRect/>
          </a:stretch>
        </p:blipFill>
        <p:spPr>
          <a:xfrm>
            <a:off x="900430" y="2347913"/>
            <a:ext cx="1654175" cy="1682750"/>
          </a:xfrm>
          <a:prstGeom prst="rect">
            <a:avLst/>
          </a:prstGeom>
          <a:noFill/>
          <a:ln w="9525">
            <a:noFill/>
            <a:miter/>
          </a:ln>
        </p:spPr>
      </p:pic>
      <p:sp>
        <p:nvSpPr>
          <p:cNvPr id="10" name="矩形 9"/>
          <p:cNvSpPr/>
          <p:nvPr/>
        </p:nvSpPr>
        <p:spPr>
          <a:xfrm>
            <a:off x="1206818" y="2776538"/>
            <a:ext cx="1222375" cy="822960"/>
          </a:xfrm>
          <a:prstGeom prst="rect">
            <a:avLst/>
          </a:prstGeom>
          <a:noFill/>
          <a:ln w="9525">
            <a:noFill/>
            <a:miter/>
          </a:ln>
        </p:spPr>
        <p:txBody>
          <a:bodyPr anchor="t">
            <a:spAutoFit/>
          </a:bodyPr>
          <a:lstStyle/>
          <a:p>
            <a:pPr lvl="0" algn="ctr">
              <a:lnSpc>
                <a:spcPct val="110000"/>
              </a:lnSpc>
              <a:spcBef>
                <a:spcPct val="20000"/>
              </a:spcBef>
              <a:buClr>
                <a:schemeClr val="hlink"/>
              </a:buClr>
              <a:buSzPct val="75000"/>
              <a:buFont typeface="Wingdings" panose="05000000000000000000" pitchFamily="2" charset="2"/>
              <a:buNone/>
            </a:pPr>
            <a:r>
              <a:rPr lang="zh-CN" altLang="en-US" sz="2000" dirty="0">
                <a:solidFill>
                  <a:srgbClr val="CC0000"/>
                </a:solidFill>
                <a:latin typeface="Calibri" panose="020F0502020204030204" pitchFamily="2" charset="0"/>
                <a:ea typeface="黑体" panose="02010609060101010101" charset="-122"/>
              </a:rPr>
              <a:t>养分平</a:t>
            </a:r>
          </a:p>
          <a:p>
            <a:pPr lvl="0" algn="ctr">
              <a:lnSpc>
                <a:spcPct val="110000"/>
              </a:lnSpc>
              <a:spcBef>
                <a:spcPct val="20000"/>
              </a:spcBef>
              <a:buClr>
                <a:schemeClr val="hlink"/>
              </a:buClr>
              <a:buSzPct val="75000"/>
              <a:buFont typeface="Wingdings" panose="05000000000000000000" pitchFamily="2" charset="2"/>
              <a:buNone/>
            </a:pPr>
            <a:r>
              <a:rPr lang="zh-CN" altLang="en-US" sz="2000" dirty="0">
                <a:solidFill>
                  <a:srgbClr val="CC0000"/>
                </a:solidFill>
                <a:latin typeface="Calibri" panose="020F0502020204030204" pitchFamily="2" charset="0"/>
                <a:ea typeface="黑体" panose="02010609060101010101" charset="-122"/>
              </a:rPr>
              <a:t>衡法</a:t>
            </a:r>
          </a:p>
        </p:txBody>
      </p:sp>
      <p:grpSp>
        <p:nvGrpSpPr>
          <p:cNvPr id="2"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5"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6"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7"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8"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9" name="文本框 8"/>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sp>
        <p:nvSpPr>
          <p:cNvPr id="12" name="直接连接符 2063"/>
          <p:cNvSpPr/>
          <p:nvPr/>
        </p:nvSpPr>
        <p:spPr>
          <a:xfrm flipV="1">
            <a:off x="505460" y="45720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3" name="直接连接符 2064"/>
          <p:cNvSpPr/>
          <p:nvPr/>
        </p:nvSpPr>
        <p:spPr>
          <a:xfrm flipH="1">
            <a:off x="505460" y="46990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16" name="图片 15">
            <a:extLst>
              <a:ext uri="{FF2B5EF4-FFF2-40B4-BE49-F238E27FC236}">
                <a16:creationId xmlns:a16="http://schemas.microsoft.com/office/drawing/2014/main" id="{BA61FFF7-9AC8-48F9-B4C8-E3B3162EE5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8489"/>
                                        </p:tgtEl>
                                        <p:attrNameLst>
                                          <p:attrName>style.visibility</p:attrName>
                                        </p:attrNameLst>
                                      </p:cBhvr>
                                      <p:to>
                                        <p:strVal val="visible"/>
                                      </p:to>
                                    </p:set>
                                    <p:animEffect transition="in" filter="wipe(up)">
                                      <p:cBhvr>
                                        <p:cTn id="7" dur="500"/>
                                        <p:tgtEl>
                                          <p:spTgt spid="14848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48490"/>
                                        </p:tgtEl>
                                        <p:attrNameLst>
                                          <p:attrName>style.visibility</p:attrName>
                                        </p:attrNameLst>
                                      </p:cBhvr>
                                      <p:to>
                                        <p:strVal val="visible"/>
                                      </p:to>
                                    </p:set>
                                    <p:animEffect transition="in" filter="slide(fromLeft)">
                                      <p:cBhvr>
                                        <p:cTn id="11" dur="500"/>
                                        <p:tgtEl>
                                          <p:spTgt spid="148490"/>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500"/>
                                        <p:tgtEl>
                                          <p:spTgt spid="3"/>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90" grpId="0" bldLvl="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直接连接符 2063"/>
          <p:cNvSpPr/>
          <p:nvPr/>
        </p:nvSpPr>
        <p:spPr>
          <a:xfrm flipV="1">
            <a:off x="494030" y="43878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1746" name="直接连接符 2064"/>
          <p:cNvSpPr/>
          <p:nvPr/>
        </p:nvSpPr>
        <p:spPr>
          <a:xfrm flipH="1">
            <a:off x="494030" y="45148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2231" name="矩形 52230"/>
          <p:cNvSpPr/>
          <p:nvPr/>
        </p:nvSpPr>
        <p:spPr>
          <a:xfrm>
            <a:off x="2033905" y="1471613"/>
            <a:ext cx="2008188" cy="396240"/>
          </a:xfrm>
          <a:prstGeom prst="rect">
            <a:avLst/>
          </a:prstGeom>
          <a:noFill/>
          <a:ln w="9525">
            <a:noFill/>
            <a:miter/>
          </a:ln>
        </p:spPr>
        <p:txBody>
          <a:bodyPr anchor="t">
            <a:spAutoFit/>
          </a:bodyPr>
          <a:lstStyle/>
          <a:p>
            <a:pPr lvl="0">
              <a:spcBef>
                <a:spcPct val="50000"/>
              </a:spcBef>
            </a:pPr>
            <a:r>
              <a:rPr lang="zh-CN" altLang="en-US" sz="2000" dirty="0">
                <a:solidFill>
                  <a:srgbClr val="FF0000"/>
                </a:solidFill>
                <a:latin typeface="黑体" panose="02010609060101010101" charset="-122"/>
                <a:ea typeface="黑体" panose="02010609060101010101" charset="-122"/>
              </a:rPr>
              <a:t>计算公式：</a:t>
            </a:r>
          </a:p>
        </p:txBody>
      </p:sp>
      <p:sp>
        <p:nvSpPr>
          <p:cNvPr id="52232" name="文本框 52231"/>
          <p:cNvSpPr txBox="1"/>
          <p:nvPr/>
        </p:nvSpPr>
        <p:spPr>
          <a:xfrm>
            <a:off x="4746943" y="1187450"/>
            <a:ext cx="2940050" cy="777240"/>
          </a:xfrm>
          <a:prstGeom prst="rect">
            <a:avLst/>
          </a:prstGeom>
          <a:noFill/>
          <a:ln w="9525">
            <a:noFill/>
            <a:miter/>
          </a:ln>
        </p:spPr>
        <p:txBody>
          <a:bodyPr anchor="t">
            <a:spAutoFit/>
          </a:bodyPr>
          <a:lstStyle/>
          <a:p>
            <a:pPr lvl="0">
              <a:spcBef>
                <a:spcPct val="50000"/>
              </a:spcBef>
            </a:pPr>
            <a:r>
              <a:rPr lang="zh-CN" altLang="en-US" dirty="0">
                <a:solidFill>
                  <a:srgbClr val="0000FF"/>
                </a:solidFill>
                <a:latin typeface="黑体" panose="02010609060101010101" charset="-122"/>
                <a:ea typeface="黑体" panose="02010609060101010101" charset="-122"/>
              </a:rPr>
              <a:t>  </a:t>
            </a:r>
            <a:r>
              <a:rPr lang="en-US" altLang="zh-CN">
                <a:solidFill>
                  <a:srgbClr val="0000FF"/>
                </a:solidFill>
                <a:latin typeface="黑体" panose="02010609060101010101" charset="-122"/>
                <a:ea typeface="黑体" panose="02010609060101010101" charset="-122"/>
              </a:rPr>
              <a:t>(Y×C)-S</a:t>
            </a:r>
          </a:p>
          <a:p>
            <a:pPr lvl="0">
              <a:spcBef>
                <a:spcPct val="50000"/>
              </a:spcBef>
            </a:pPr>
            <a:r>
              <a:rPr lang="en-US" altLang="zh-CN">
                <a:solidFill>
                  <a:srgbClr val="0000FF"/>
                </a:solidFill>
                <a:latin typeface="黑体" panose="02010609060101010101" charset="-122"/>
                <a:ea typeface="黑体" panose="02010609060101010101" charset="-122"/>
              </a:rPr>
              <a:t>    N ×E</a:t>
            </a:r>
          </a:p>
        </p:txBody>
      </p:sp>
      <p:sp>
        <p:nvSpPr>
          <p:cNvPr id="52233" name="直接连接符 52232"/>
          <p:cNvSpPr/>
          <p:nvPr/>
        </p:nvSpPr>
        <p:spPr>
          <a:xfrm>
            <a:off x="4531043" y="1600200"/>
            <a:ext cx="2447925" cy="0"/>
          </a:xfrm>
          <a:prstGeom prst="line">
            <a:avLst/>
          </a:prstGeom>
          <a:ln w="19050" cap="flat" cmpd="sng">
            <a:solidFill>
              <a:srgbClr val="080808"/>
            </a:solidFill>
            <a:prstDash val="solid"/>
            <a:round/>
            <a:headEnd type="none" w="med" len="med"/>
            <a:tailEnd type="none" w="med" len="med"/>
          </a:ln>
        </p:spPr>
        <p:txBody>
          <a:bodyPr anchor="t"/>
          <a:lstStyle/>
          <a:p>
            <a:pPr lvl="0"/>
            <a:endParaRPr lang="zh-CN" altLang="en-US">
              <a:latin typeface="Times New Roman" panose="02020603050405020304" pitchFamily="18" charset="0"/>
              <a:ea typeface="Times New Roman" panose="02020603050405020304" pitchFamily="18" charset="0"/>
            </a:endParaRPr>
          </a:p>
        </p:txBody>
      </p:sp>
      <p:sp>
        <p:nvSpPr>
          <p:cNvPr id="52234" name="文本框 52233"/>
          <p:cNvSpPr txBox="1"/>
          <p:nvPr/>
        </p:nvSpPr>
        <p:spPr>
          <a:xfrm>
            <a:off x="3691255" y="1447800"/>
            <a:ext cx="1176338" cy="365760"/>
          </a:xfrm>
          <a:prstGeom prst="rect">
            <a:avLst/>
          </a:prstGeom>
          <a:noFill/>
          <a:ln w="9525">
            <a:noFill/>
            <a:miter/>
          </a:ln>
        </p:spPr>
        <p:txBody>
          <a:bodyPr anchor="t">
            <a:spAutoFit/>
          </a:bodyPr>
          <a:lstStyle/>
          <a:p>
            <a:pPr lvl="0">
              <a:spcBef>
                <a:spcPct val="50000"/>
              </a:spcBef>
            </a:pPr>
            <a:r>
              <a:rPr lang="en-US" altLang="zh-CN">
                <a:solidFill>
                  <a:srgbClr val="0000FF"/>
                </a:solidFill>
                <a:latin typeface="黑体" panose="02010609060101010101" charset="-122"/>
                <a:ea typeface="黑体" panose="02010609060101010101" charset="-122"/>
              </a:rPr>
              <a:t>F=</a:t>
            </a:r>
          </a:p>
        </p:txBody>
      </p:sp>
      <p:pic>
        <p:nvPicPr>
          <p:cNvPr id="52237" name="图片 52236" descr="1-140311202K3"/>
          <p:cNvPicPr>
            <a:picLocks noChangeAspect="1"/>
          </p:cNvPicPr>
          <p:nvPr/>
        </p:nvPicPr>
        <p:blipFill>
          <a:blip r:embed="rId3"/>
          <a:stretch>
            <a:fillRect/>
          </a:stretch>
        </p:blipFill>
        <p:spPr>
          <a:xfrm>
            <a:off x="1486218" y="2843213"/>
            <a:ext cx="6553200" cy="2519362"/>
          </a:xfrm>
          <a:prstGeom prst="rect">
            <a:avLst/>
          </a:prstGeom>
          <a:noFill/>
          <a:ln w="9525">
            <a:noFill/>
            <a:miter/>
          </a:ln>
        </p:spPr>
      </p:pic>
      <p:sp>
        <p:nvSpPr>
          <p:cNvPr id="52238" name="矩形 52237"/>
          <p:cNvSpPr/>
          <p:nvPr/>
        </p:nvSpPr>
        <p:spPr>
          <a:xfrm>
            <a:off x="1667193" y="2932113"/>
            <a:ext cx="6192837" cy="2286000"/>
          </a:xfrm>
          <a:prstGeom prst="rect">
            <a:avLst/>
          </a:prstGeom>
          <a:noFill/>
          <a:ln w="9525">
            <a:noFill/>
            <a:miter/>
          </a:ln>
          <a:effectLst>
            <a:prstShdw prst="shdw12" dir="16200000">
              <a:schemeClr val="bg2">
                <a:alpha val="50000"/>
              </a:schemeClr>
            </a:prstShdw>
          </a:effectLst>
        </p:spPr>
        <p:txBody>
          <a:bodyPr anchor="t">
            <a:spAutoFit/>
          </a:bodyPr>
          <a:lstStyle/>
          <a:p>
            <a:pPr lvl="0" eaLnBrk="0" hangingPunct="0">
              <a:lnSpc>
                <a:spcPct val="200000"/>
              </a:lnSpc>
            </a:pPr>
            <a:r>
              <a:rPr lang="zh-CN" altLang="en-US" sz="1800" dirty="0">
                <a:solidFill>
                  <a:srgbClr val="FF0000"/>
                </a:solidFill>
                <a:latin typeface="黑体" panose="02010609060101010101" charset="-122"/>
                <a:ea typeface="黑体" panose="02010609060101010101" charset="-122"/>
              </a:rPr>
              <a:t>式中：</a:t>
            </a:r>
            <a:r>
              <a:rPr lang="en-US" altLang="zh-CN" sz="1800">
                <a:solidFill>
                  <a:srgbClr val="0000FF"/>
                </a:solidFill>
                <a:latin typeface="黑体" panose="02010609060101010101" charset="-122"/>
                <a:ea typeface="黑体" panose="02010609060101010101" charset="-122"/>
              </a:rPr>
              <a:t>F</a:t>
            </a:r>
            <a:r>
              <a:rPr lang="zh-CN" altLang="en-US" sz="1800" dirty="0">
                <a:solidFill>
                  <a:srgbClr val="0000FF"/>
                </a:solidFill>
                <a:latin typeface="黑体" panose="02010609060101010101" charset="-122"/>
                <a:ea typeface="黑体" panose="02010609060101010101" charset="-122"/>
              </a:rPr>
              <a:t>：施肥量</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千克</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公顷</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Y</a:t>
            </a:r>
            <a:r>
              <a:rPr lang="zh-CN" altLang="en-US" sz="1800" dirty="0">
                <a:solidFill>
                  <a:srgbClr val="0000FF"/>
                </a:solidFill>
                <a:latin typeface="黑体" panose="02010609060101010101" charset="-122"/>
                <a:ea typeface="黑体" panose="02010609060101010101" charset="-122"/>
              </a:rPr>
              <a:t>：目标产量</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千克</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公顷</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C</a:t>
            </a:r>
            <a:r>
              <a:rPr lang="zh-CN" altLang="en-US" sz="1800" dirty="0">
                <a:solidFill>
                  <a:srgbClr val="0000FF"/>
                </a:solidFill>
                <a:latin typeface="黑体" panose="02010609060101010101" charset="-122"/>
                <a:ea typeface="黑体" panose="02010609060101010101" charset="-122"/>
              </a:rPr>
              <a:t>：单位产量的养分吸收量</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千克</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S</a:t>
            </a:r>
            <a:r>
              <a:rPr lang="zh-CN" altLang="en-US" sz="1800" dirty="0">
                <a:solidFill>
                  <a:srgbClr val="0000FF"/>
                </a:solidFill>
                <a:latin typeface="黑体" panose="02010609060101010101" charset="-122"/>
                <a:ea typeface="黑体" panose="02010609060101010101" charset="-122"/>
              </a:rPr>
              <a:t>：土壤供应养分量</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千克</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公顷</a:t>
            </a:r>
            <a:r>
              <a:rPr lang="en-US" altLang="zh-CN" sz="1800">
                <a:solidFill>
                  <a:srgbClr val="0000FF"/>
                </a:solidFill>
                <a:latin typeface="黑体" panose="02010609060101010101" charset="-122"/>
                <a:ea typeface="黑体" panose="02010609060101010101" charset="-122"/>
              </a:rPr>
              <a:t>) </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N</a:t>
            </a:r>
            <a:r>
              <a:rPr lang="zh-CN" altLang="en-US" sz="1800" dirty="0">
                <a:solidFill>
                  <a:srgbClr val="0000FF"/>
                </a:solidFill>
                <a:latin typeface="黑体" panose="02010609060101010101" charset="-122"/>
                <a:ea typeface="黑体" panose="02010609060101010101" charset="-122"/>
              </a:rPr>
              <a:t>：所施肥料中的养分含量</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E</a:t>
            </a:r>
            <a:r>
              <a:rPr lang="zh-CN" altLang="en-US" sz="1800" dirty="0">
                <a:solidFill>
                  <a:srgbClr val="0000FF"/>
                </a:solidFill>
                <a:latin typeface="黑体" panose="02010609060101010101" charset="-122"/>
                <a:ea typeface="黑体" panose="02010609060101010101" charset="-122"/>
              </a:rPr>
              <a:t>：肥料当季利用率 </a:t>
            </a:r>
            <a:r>
              <a:rPr lang="en-US" altLang="zh-CN" sz="1800">
                <a:solidFill>
                  <a:srgbClr val="0000FF"/>
                </a:solidFill>
                <a:latin typeface="黑体" panose="02010609060101010101" charset="-122"/>
                <a:ea typeface="黑体" panose="02010609060101010101" charset="-122"/>
              </a:rPr>
              <a:t>(</a:t>
            </a:r>
            <a:r>
              <a:rPr lang="zh-CN" altLang="en-US" sz="1800" dirty="0">
                <a:solidFill>
                  <a:srgbClr val="0000FF"/>
                </a:solidFill>
                <a:latin typeface="黑体" panose="02010609060101010101" charset="-122"/>
                <a:ea typeface="黑体" panose="02010609060101010101" charset="-122"/>
              </a:rPr>
              <a:t>％</a:t>
            </a:r>
            <a:r>
              <a:rPr lang="en-US" altLang="zh-CN" sz="1800">
                <a:solidFill>
                  <a:srgbClr val="0000FF"/>
                </a:solidFill>
                <a:latin typeface="黑体" panose="02010609060101010101" charset="-122"/>
                <a:ea typeface="黑体" panose="02010609060101010101" charset="-122"/>
              </a:rPr>
              <a:t>) </a:t>
            </a:r>
            <a:r>
              <a:rPr lang="zh-CN" altLang="en-US" sz="1800" dirty="0">
                <a:solidFill>
                  <a:srgbClr val="0000FF"/>
                </a:solidFill>
                <a:latin typeface="黑体" panose="02010609060101010101" charset="-122"/>
                <a:ea typeface="黑体" panose="02010609060101010101" charset="-122"/>
              </a:rPr>
              <a:t>。         </a:t>
            </a:r>
          </a:p>
        </p:txBody>
      </p:sp>
      <p:grpSp>
        <p:nvGrpSpPr>
          <p:cNvPr id="4"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6"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7"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8" name="图片 17">
            <a:extLst>
              <a:ext uri="{FF2B5EF4-FFF2-40B4-BE49-F238E27FC236}">
                <a16:creationId xmlns:a16="http://schemas.microsoft.com/office/drawing/2014/main" id="{CE93290F-4EFA-4B8E-BFF1-A3DFE1EABAB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barn(inHorizontal)">
                                      <p:cBhvr>
                                        <p:cTn id="7" dur="500"/>
                                        <p:tgtEl>
                                          <p:spTgt spid="52231"/>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52232"/>
                                        </p:tgtEl>
                                        <p:attrNameLst>
                                          <p:attrName>style.visibility</p:attrName>
                                        </p:attrNameLst>
                                      </p:cBhvr>
                                      <p:to>
                                        <p:strVal val="visible"/>
                                      </p:to>
                                    </p:set>
                                    <p:animEffect transition="in" filter="barn(inHorizontal)">
                                      <p:cBhvr>
                                        <p:cTn id="10" dur="500"/>
                                        <p:tgtEl>
                                          <p:spTgt spid="52232"/>
                                        </p:tgtEl>
                                      </p:cBhvr>
                                    </p:animEffect>
                                  </p:childTnLst>
                                </p:cTn>
                              </p:par>
                              <p:par>
                                <p:cTn id="11" presetID="16" presetClass="entr" presetSubtype="26" fill="hold" nodeType="withEffect">
                                  <p:stCondLst>
                                    <p:cond delay="0"/>
                                  </p:stCondLst>
                                  <p:childTnLst>
                                    <p:set>
                                      <p:cBhvr>
                                        <p:cTn id="12" dur="1" fill="hold">
                                          <p:stCondLst>
                                            <p:cond delay="0"/>
                                          </p:stCondLst>
                                        </p:cTn>
                                        <p:tgtEl>
                                          <p:spTgt spid="52233"/>
                                        </p:tgtEl>
                                        <p:attrNameLst>
                                          <p:attrName>style.visibility</p:attrName>
                                        </p:attrNameLst>
                                      </p:cBhvr>
                                      <p:to>
                                        <p:strVal val="visible"/>
                                      </p:to>
                                    </p:set>
                                    <p:animEffect transition="in" filter="barn(inHorizontal)">
                                      <p:cBhvr>
                                        <p:cTn id="13" dur="500"/>
                                        <p:tgtEl>
                                          <p:spTgt spid="52233"/>
                                        </p:tgtEl>
                                      </p:cBhvr>
                                    </p:animEffect>
                                  </p:childTnLst>
                                </p:cTn>
                              </p:par>
                              <p:par>
                                <p:cTn id="14" presetID="16" presetClass="entr" presetSubtype="26" fill="hold" grpId="0" nodeType="withEffect">
                                  <p:stCondLst>
                                    <p:cond delay="0"/>
                                  </p:stCondLst>
                                  <p:childTnLst>
                                    <p:set>
                                      <p:cBhvr>
                                        <p:cTn id="15" dur="1" fill="hold">
                                          <p:stCondLst>
                                            <p:cond delay="0"/>
                                          </p:stCondLst>
                                        </p:cTn>
                                        <p:tgtEl>
                                          <p:spTgt spid="52234"/>
                                        </p:tgtEl>
                                        <p:attrNameLst>
                                          <p:attrName>style.visibility</p:attrName>
                                        </p:attrNameLst>
                                      </p:cBhvr>
                                      <p:to>
                                        <p:strVal val="visible"/>
                                      </p:to>
                                    </p:set>
                                    <p:animEffect transition="in" filter="barn(inHorizontal)">
                                      <p:cBhvr>
                                        <p:cTn id="16" dur="500"/>
                                        <p:tgtEl>
                                          <p:spTgt spid="52234"/>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52237"/>
                                        </p:tgtEl>
                                        <p:attrNameLst>
                                          <p:attrName>style.visibility</p:attrName>
                                        </p:attrNameLst>
                                      </p:cBhvr>
                                      <p:to>
                                        <p:strVal val="visible"/>
                                      </p:to>
                                    </p:set>
                                    <p:animEffect transition="in" filter="fade">
                                      <p:cBhvr>
                                        <p:cTn id="21" dur="1000"/>
                                        <p:tgtEl>
                                          <p:spTgt spid="52237"/>
                                        </p:tgtEl>
                                      </p:cBhvr>
                                    </p:animEffect>
                                    <p:anim calcmode="lin" valueType="num">
                                      <p:cBhvr>
                                        <p:cTn id="22" dur="1000" fill="hold"/>
                                        <p:tgtEl>
                                          <p:spTgt spid="52237"/>
                                        </p:tgtEl>
                                        <p:attrNameLst>
                                          <p:attrName>ppt_x</p:attrName>
                                        </p:attrNameLst>
                                      </p:cBhvr>
                                      <p:tavLst>
                                        <p:tav tm="0">
                                          <p:val>
                                            <p:strVal val="#ppt_x"/>
                                          </p:val>
                                        </p:tav>
                                        <p:tav tm="100000">
                                          <p:val>
                                            <p:strVal val="#ppt_x"/>
                                          </p:val>
                                        </p:tav>
                                      </p:tavLst>
                                    </p:anim>
                                    <p:anim calcmode="lin" valueType="num">
                                      <p:cBhvr>
                                        <p:cTn id="23" dur="900" decel="100000" fill="hold"/>
                                        <p:tgtEl>
                                          <p:spTgt spid="5223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2237"/>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52238"/>
                                        </p:tgtEl>
                                        <p:attrNameLst>
                                          <p:attrName>style.visibility</p:attrName>
                                        </p:attrNameLst>
                                      </p:cBhvr>
                                      <p:to>
                                        <p:strVal val="visible"/>
                                      </p:to>
                                    </p:set>
                                    <p:animEffect transition="in" filter="fade">
                                      <p:cBhvr>
                                        <p:cTn id="27" dur="1000"/>
                                        <p:tgtEl>
                                          <p:spTgt spid="52238"/>
                                        </p:tgtEl>
                                      </p:cBhvr>
                                    </p:animEffect>
                                    <p:anim calcmode="lin" valueType="num">
                                      <p:cBhvr>
                                        <p:cTn id="28" dur="1000" fill="hold"/>
                                        <p:tgtEl>
                                          <p:spTgt spid="52238"/>
                                        </p:tgtEl>
                                        <p:attrNameLst>
                                          <p:attrName>ppt_x</p:attrName>
                                        </p:attrNameLst>
                                      </p:cBhvr>
                                      <p:tavLst>
                                        <p:tav tm="0">
                                          <p:val>
                                            <p:strVal val="#ppt_x"/>
                                          </p:val>
                                        </p:tav>
                                        <p:tav tm="100000">
                                          <p:val>
                                            <p:strVal val="#ppt_x"/>
                                          </p:val>
                                        </p:tav>
                                      </p:tavLst>
                                    </p:anim>
                                    <p:anim calcmode="lin" valueType="num">
                                      <p:cBhvr>
                                        <p:cTn id="29" dur="900" decel="100000" fill="hold"/>
                                        <p:tgtEl>
                                          <p:spTgt spid="5223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223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p:bldP spid="52232" grpId="0"/>
      <p:bldP spid="52234" grpId="0"/>
      <p:bldP spid="5223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3794"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3796" name="文本框 1"/>
          <p:cNvSpPr txBox="1"/>
          <p:nvPr/>
        </p:nvSpPr>
        <p:spPr>
          <a:xfrm>
            <a:off x="541655" y="443865"/>
            <a:ext cx="1963738" cy="365760"/>
          </a:xfrm>
          <a:prstGeom prst="rect">
            <a:avLst/>
          </a:prstGeom>
          <a:noFill/>
          <a:ln w="9525">
            <a:noFill/>
            <a:miter/>
          </a:ln>
        </p:spPr>
        <p:txBody>
          <a:bodyPr wrap="square" anchor="t">
            <a:spAutoFit/>
          </a:bodyPr>
          <a:lstStyle/>
          <a:p>
            <a:pPr lvl="0"/>
            <a:r>
              <a:rPr lang="zh-CN" altLang="en-US">
                <a:solidFill>
                  <a:srgbClr val="0033CC"/>
                </a:solidFill>
                <a:latin typeface="黑体" panose="02010609060101010101" charset="-122"/>
                <a:ea typeface="黑体" panose="02010609060101010101" charset="-122"/>
              </a:rPr>
              <a:t>参数确定</a:t>
            </a:r>
          </a:p>
        </p:txBody>
      </p:sp>
      <p:pic>
        <p:nvPicPr>
          <p:cNvPr id="3" name="Picture 2"/>
          <p:cNvPicPr>
            <a:picLocks noChangeAspect="1"/>
          </p:cNvPicPr>
          <p:nvPr/>
        </p:nvPicPr>
        <p:blipFill>
          <a:blip r:embed="rId3"/>
          <a:stretch>
            <a:fillRect/>
          </a:stretch>
        </p:blipFill>
        <p:spPr>
          <a:xfrm>
            <a:off x="3781743" y="2663825"/>
            <a:ext cx="2055812" cy="1768475"/>
          </a:xfrm>
          <a:prstGeom prst="rect">
            <a:avLst/>
          </a:prstGeom>
          <a:noFill/>
          <a:ln w="9525">
            <a:noFill/>
            <a:miter/>
          </a:ln>
        </p:spPr>
      </p:pic>
      <p:cxnSp>
        <p:nvCxnSpPr>
          <p:cNvPr id="39" name="直接连接符 38"/>
          <p:cNvCxnSpPr/>
          <p:nvPr/>
        </p:nvCxnSpPr>
        <p:spPr>
          <a:xfrm>
            <a:off x="4996180" y="4164013"/>
            <a:ext cx="928688" cy="1588"/>
          </a:xfrm>
          <a:prstGeom prst="line">
            <a:avLst/>
          </a:prstGeom>
          <a:ln>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942330" y="3698875"/>
            <a:ext cx="3416300" cy="1242060"/>
          </a:xfrm>
          <a:prstGeom prst="rect">
            <a:avLst/>
          </a:prstGeom>
          <a:noFill/>
          <a:ln w="9525">
            <a:noFill/>
            <a:miter/>
          </a:ln>
        </p:spPr>
        <p:txBody>
          <a:bodyPr wrap="square" anchor="t">
            <a:spAutoFit/>
          </a:bodyPr>
          <a:lstStyle/>
          <a:p>
            <a:pPr lvl="0" fontAlgn="ctr">
              <a:lnSpc>
                <a:spcPct val="140000"/>
              </a:lnSpc>
            </a:pPr>
            <a:r>
              <a:rPr lang="zh-CN" altLang="en-US" dirty="0">
                <a:solidFill>
                  <a:srgbClr val="0000FF"/>
                </a:solidFill>
                <a:latin typeface="黑体" panose="02010609060101010101" charset="-122"/>
                <a:ea typeface="黑体" panose="02010609060101010101" charset="-122"/>
              </a:rPr>
              <a:t>目标产量：用前三年平均产量和年递增率表示。目标产量</a:t>
            </a:r>
            <a:r>
              <a:rPr lang="en-US" altLang="zh-CN" dirty="0">
                <a:solidFill>
                  <a:srgbClr val="0000FF"/>
                </a:solidFill>
                <a:latin typeface="黑体" panose="02010609060101010101" charset="-122"/>
                <a:ea typeface="黑体" panose="02010609060101010101" charset="-122"/>
              </a:rPr>
              <a:t>=</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1+</a:t>
            </a:r>
            <a:r>
              <a:rPr lang="zh-CN" altLang="en-US" dirty="0">
                <a:solidFill>
                  <a:srgbClr val="0000FF"/>
                </a:solidFill>
                <a:latin typeface="黑体" panose="02010609060101010101" charset="-122"/>
                <a:ea typeface="黑体" panose="02010609060101010101" charset="-122"/>
              </a:rPr>
              <a:t>递增率）</a:t>
            </a:r>
            <a:r>
              <a:rPr lang="en-US" altLang="zh-CN" dirty="0">
                <a:solidFill>
                  <a:srgbClr val="0000FF"/>
                </a:solidFill>
                <a:latin typeface="黑体" panose="02010609060101010101" charset="-122"/>
                <a:ea typeface="黑体" panose="02010609060101010101" charset="-122"/>
              </a:rPr>
              <a:t>×</a:t>
            </a:r>
            <a:r>
              <a:rPr lang="zh-CN" altLang="en-US" dirty="0">
                <a:solidFill>
                  <a:srgbClr val="0000FF"/>
                </a:solidFill>
                <a:latin typeface="黑体" panose="02010609060101010101" charset="-122"/>
                <a:ea typeface="黑体" panose="02010609060101010101" charset="-122"/>
              </a:rPr>
              <a:t>前</a:t>
            </a:r>
            <a:r>
              <a:rPr lang="en-US" altLang="zh-CN" dirty="0">
                <a:solidFill>
                  <a:srgbClr val="0000FF"/>
                </a:solidFill>
                <a:latin typeface="黑体" panose="02010609060101010101" charset="-122"/>
                <a:ea typeface="黑体" panose="02010609060101010101" charset="-122"/>
              </a:rPr>
              <a:t>3</a:t>
            </a:r>
            <a:r>
              <a:rPr lang="zh-CN" altLang="en-US" dirty="0">
                <a:solidFill>
                  <a:srgbClr val="0000FF"/>
                </a:solidFill>
                <a:latin typeface="黑体" panose="02010609060101010101" charset="-122"/>
                <a:ea typeface="黑体" panose="02010609060101010101" charset="-122"/>
              </a:rPr>
              <a:t>年平均单产 </a:t>
            </a:r>
          </a:p>
        </p:txBody>
      </p:sp>
      <p:cxnSp>
        <p:nvCxnSpPr>
          <p:cNvPr id="41" name="直接连接符 40"/>
          <p:cNvCxnSpPr/>
          <p:nvPr/>
        </p:nvCxnSpPr>
        <p:spPr>
          <a:xfrm flipV="1">
            <a:off x="5424805" y="2735263"/>
            <a:ext cx="714375" cy="290513"/>
          </a:xfrm>
          <a:prstGeom prst="line">
            <a:avLst/>
          </a:prstGeom>
          <a:ln>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164580" y="1717675"/>
            <a:ext cx="3055938" cy="1285240"/>
          </a:xfrm>
          <a:prstGeom prst="rect">
            <a:avLst/>
          </a:prstGeom>
          <a:noFill/>
          <a:ln w="9525">
            <a:noFill/>
            <a:miter/>
          </a:ln>
        </p:spPr>
        <p:txBody>
          <a:bodyPr wrap="square" anchor="t">
            <a:spAutoFit/>
          </a:bodyPr>
          <a:lstStyle/>
          <a:p>
            <a:pPr lvl="0" fontAlgn="ctr">
              <a:lnSpc>
                <a:spcPct val="140000"/>
              </a:lnSpc>
            </a:pPr>
            <a:r>
              <a:rPr lang="zh-CN" altLang="en-US" dirty="0">
                <a:solidFill>
                  <a:srgbClr val="0000FF"/>
                </a:solidFill>
                <a:latin typeface="黑体" panose="02010609060101010101" charset="-122"/>
                <a:ea typeface="黑体" panose="02010609060101010101" charset="-122"/>
              </a:rPr>
              <a:t>肥料利用率：一般</a:t>
            </a:r>
            <a:r>
              <a:rPr lang="en-US" altLang="zh-CN" dirty="0">
                <a:solidFill>
                  <a:srgbClr val="0000FF"/>
                </a:solidFill>
                <a:latin typeface="黑体" panose="02010609060101010101" charset="-122"/>
                <a:ea typeface="黑体" panose="02010609060101010101" charset="-122"/>
              </a:rPr>
              <a:t>N</a:t>
            </a:r>
            <a:r>
              <a:rPr lang="zh-CN" altLang="en-US" dirty="0">
                <a:solidFill>
                  <a:srgbClr val="0000FF"/>
                </a:solidFill>
                <a:latin typeface="黑体" panose="02010609060101010101" charset="-122"/>
                <a:ea typeface="黑体" panose="02010609060101010101" charset="-122"/>
              </a:rPr>
              <a:t>肥</a:t>
            </a:r>
            <a:r>
              <a:rPr lang="en-US" altLang="zh-CN" dirty="0">
                <a:solidFill>
                  <a:srgbClr val="0000FF"/>
                </a:solidFill>
                <a:latin typeface="黑体" panose="02010609060101010101" charset="-122"/>
                <a:ea typeface="黑体" panose="02010609060101010101" charset="-122"/>
              </a:rPr>
              <a:t>30</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40%</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P</a:t>
            </a:r>
            <a:r>
              <a:rPr lang="zh-CN" altLang="en-US" dirty="0">
                <a:solidFill>
                  <a:srgbClr val="0000FF"/>
                </a:solidFill>
                <a:latin typeface="黑体" panose="02010609060101010101" charset="-122"/>
                <a:ea typeface="黑体" panose="02010609060101010101" charset="-122"/>
              </a:rPr>
              <a:t>肥</a:t>
            </a:r>
            <a:r>
              <a:rPr lang="en-US" altLang="zh-CN" dirty="0">
                <a:solidFill>
                  <a:srgbClr val="0000FF"/>
                </a:solidFill>
                <a:latin typeface="黑体" panose="02010609060101010101" charset="-122"/>
                <a:ea typeface="黑体" panose="02010609060101010101" charset="-122"/>
              </a:rPr>
              <a:t>10</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25%</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K</a:t>
            </a:r>
            <a:r>
              <a:rPr lang="zh-CN" altLang="en-US" dirty="0">
                <a:solidFill>
                  <a:srgbClr val="0000FF"/>
                </a:solidFill>
                <a:latin typeface="黑体" panose="02010609060101010101" charset="-122"/>
                <a:ea typeface="黑体" panose="02010609060101010101" charset="-122"/>
              </a:rPr>
              <a:t>肥</a:t>
            </a:r>
            <a:r>
              <a:rPr lang="en-US" altLang="zh-CN" dirty="0">
                <a:solidFill>
                  <a:srgbClr val="0000FF"/>
                </a:solidFill>
                <a:latin typeface="黑体" panose="02010609060101010101" charset="-122"/>
                <a:ea typeface="黑体" panose="02010609060101010101" charset="-122"/>
              </a:rPr>
              <a:t>40</a:t>
            </a:r>
            <a:r>
              <a:rPr lang="zh-CN" altLang="en-US" dirty="0">
                <a:solidFill>
                  <a:srgbClr val="0000FF"/>
                </a:solidFill>
                <a:latin typeface="黑体" panose="02010609060101010101" charset="-122"/>
                <a:ea typeface="黑体" panose="02010609060101010101" charset="-122"/>
              </a:rPr>
              <a:t>－</a:t>
            </a:r>
            <a:r>
              <a:rPr lang="en-US" altLang="zh-CN" dirty="0">
                <a:solidFill>
                  <a:srgbClr val="0000FF"/>
                </a:solidFill>
                <a:latin typeface="黑体" panose="02010609060101010101" charset="-122"/>
                <a:ea typeface="黑体" panose="02010609060101010101" charset="-122"/>
              </a:rPr>
              <a:t>60%</a:t>
            </a:r>
            <a:r>
              <a:rPr lang="zh-CN" altLang="en-US" dirty="0">
                <a:solidFill>
                  <a:srgbClr val="0000FF"/>
                </a:solidFill>
                <a:latin typeface="黑体" panose="02010609060101010101" charset="-122"/>
                <a:ea typeface="黑体" panose="02010609060101010101" charset="-122"/>
              </a:rPr>
              <a:t>；有机肥</a:t>
            </a:r>
            <a:r>
              <a:rPr lang="en-US" altLang="zh-CN" dirty="0">
                <a:solidFill>
                  <a:srgbClr val="0000FF"/>
                </a:solidFill>
                <a:latin typeface="黑体" panose="02010609060101010101" charset="-122"/>
                <a:ea typeface="黑体" panose="02010609060101010101" charset="-122"/>
              </a:rPr>
              <a:t>20%</a:t>
            </a:r>
            <a:r>
              <a:rPr lang="zh-CN" altLang="en-US" dirty="0">
                <a:solidFill>
                  <a:srgbClr val="0000FF"/>
                </a:solidFill>
                <a:latin typeface="黑体" panose="02010609060101010101" charset="-122"/>
                <a:ea typeface="黑体" panose="02010609060101010101" charset="-122"/>
              </a:rPr>
              <a:t>左右</a:t>
            </a:r>
            <a:r>
              <a:rPr lang="zh-CN" altLang="en-US" sz="2000" dirty="0">
                <a:solidFill>
                  <a:srgbClr val="0000FF"/>
                </a:solidFill>
                <a:latin typeface="黑体" panose="02010609060101010101" charset="-122"/>
                <a:ea typeface="黑体" panose="02010609060101010101" charset="-122"/>
              </a:rPr>
              <a:t>。</a:t>
            </a:r>
          </a:p>
        </p:txBody>
      </p:sp>
      <p:cxnSp>
        <p:nvCxnSpPr>
          <p:cNvPr id="43" name="直接连接符 42"/>
          <p:cNvCxnSpPr/>
          <p:nvPr/>
        </p:nvCxnSpPr>
        <p:spPr>
          <a:xfrm>
            <a:off x="3067368" y="3806825"/>
            <a:ext cx="928688" cy="1588"/>
          </a:xfrm>
          <a:prstGeom prst="line">
            <a:avLst/>
          </a:prstGeom>
          <a:ln>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53180" y="2306638"/>
            <a:ext cx="857250" cy="430213"/>
          </a:xfrm>
          <a:prstGeom prst="line">
            <a:avLst/>
          </a:prstGeom>
          <a:ln>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478155" y="1493838"/>
            <a:ext cx="3286125" cy="1242060"/>
          </a:xfrm>
          <a:prstGeom prst="rect">
            <a:avLst/>
          </a:prstGeom>
          <a:noFill/>
          <a:ln w="9525">
            <a:noFill/>
            <a:miter/>
          </a:ln>
        </p:spPr>
        <p:txBody>
          <a:bodyPr wrap="square" anchor="t">
            <a:spAutoFit/>
          </a:bodyPr>
          <a:lstStyle/>
          <a:p>
            <a:pPr lvl="0" fontAlgn="ctr">
              <a:lnSpc>
                <a:spcPct val="140000"/>
              </a:lnSpc>
            </a:pPr>
            <a:r>
              <a:rPr lang="zh-CN" altLang="en-US" dirty="0">
                <a:solidFill>
                  <a:srgbClr val="0000FF"/>
                </a:solidFill>
                <a:latin typeface="黑体" panose="02010609060101010101" charset="-122"/>
                <a:ea typeface="黑体" panose="02010609060101010101" charset="-122"/>
              </a:rPr>
              <a:t>土壤供肥量：依据确定方法不同分为地力差减法和土壤有效养分校正</a:t>
            </a:r>
            <a:r>
              <a:rPr lang="zh-CN" altLang="en-US" dirty="0">
                <a:solidFill>
                  <a:srgbClr val="0000FF"/>
                </a:solidFill>
                <a:latin typeface="黑体" panose="02010609060101010101" charset="-122"/>
                <a:ea typeface="黑体" panose="02010609060101010101" charset="-122"/>
                <a:sym typeface="Arial" panose="020B0604020202020204" pitchFamily="34" charset="0"/>
              </a:rPr>
              <a:t>系数</a:t>
            </a:r>
            <a:r>
              <a:rPr lang="zh-CN" altLang="en-US" dirty="0">
                <a:solidFill>
                  <a:srgbClr val="0000FF"/>
                </a:solidFill>
                <a:latin typeface="黑体" panose="02010609060101010101" charset="-122"/>
                <a:ea typeface="黑体" panose="02010609060101010101" charset="-122"/>
              </a:rPr>
              <a:t>法。</a:t>
            </a:r>
          </a:p>
        </p:txBody>
      </p:sp>
      <p:sp>
        <p:nvSpPr>
          <p:cNvPr id="100" name="文本框 99"/>
          <p:cNvSpPr txBox="1"/>
          <p:nvPr/>
        </p:nvSpPr>
        <p:spPr>
          <a:xfrm>
            <a:off x="477838" y="3615055"/>
            <a:ext cx="2698750" cy="1463040"/>
          </a:xfrm>
          <a:prstGeom prst="rect">
            <a:avLst/>
          </a:prstGeom>
          <a:noFill/>
          <a:ln w="9525">
            <a:noFill/>
            <a:miter/>
          </a:ln>
        </p:spPr>
        <p:txBody>
          <a:bodyPr wrap="square" anchor="t">
            <a:spAutoFit/>
          </a:bodyPr>
          <a:lstStyle/>
          <a:p>
            <a:pPr lvl="0"/>
            <a:r>
              <a:rPr lang="zh-CN" altLang="en-US">
                <a:solidFill>
                  <a:srgbClr val="0000FF"/>
                </a:solidFill>
                <a:latin typeface="黑体" panose="02010609060101010101" charset="-122"/>
                <a:ea typeface="黑体" panose="02010609060101010101" charset="-122"/>
              </a:rPr>
              <a:t>作物需肥量：通过对正常成熟的农作物植株全株养分的分析，测定各种作物百公斤经济产量所需养分量，即可获得作物需肥量。</a:t>
            </a:r>
          </a:p>
        </p:txBody>
      </p:sp>
      <p:grpSp>
        <p:nvGrpSpPr>
          <p:cNvPr id="5"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6"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7"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22" name="图片 21">
            <a:extLst>
              <a:ext uri="{FF2B5EF4-FFF2-40B4-BE49-F238E27FC236}">
                <a16:creationId xmlns:a16="http://schemas.microsoft.com/office/drawing/2014/main" id="{F2942439-75AA-43A5-A46F-090B90B3E72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right)">
                                      <p:cBhvr>
                                        <p:cTn id="21" dur="500"/>
                                        <p:tgtEl>
                                          <p:spTgt spid="43"/>
                                        </p:tgtEl>
                                      </p:cBhvr>
                                    </p:animEffect>
                                  </p:childTnLst>
                                </p:cTn>
                              </p:par>
                            </p:childTnLst>
                          </p:cTn>
                        </p:par>
                        <p:par>
                          <p:cTn id="22" fill="hold">
                            <p:stCondLst>
                              <p:cond delay="2500"/>
                            </p:stCondLst>
                            <p:childTnLst>
                              <p:par>
                                <p:cTn id="23" presetID="5" presetClass="entr" presetSubtype="10" fill="hold" grpId="1" nodeType="after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checkerboard(across)">
                                      <p:cBhvr>
                                        <p:cTn id="25" dur="500"/>
                                        <p:tgtEl>
                                          <p:spTgt spid="100"/>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3500"/>
                            </p:stCondLst>
                            <p:childTnLst>
                              <p:par>
                                <p:cTn id="31" presetID="22" presetClass="entr" presetSubtype="2"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right)">
                                      <p:cBhvr>
                                        <p:cTn id="33" dur="500"/>
                                        <p:tgtEl>
                                          <p:spTgt spid="46"/>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2" grpId="0"/>
      <p:bldP spid="46" grpId="0"/>
      <p:bldP spid="10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直接连接符 2063"/>
          <p:cNvSpPr/>
          <p:nvPr/>
        </p:nvSpPr>
        <p:spPr>
          <a:xfrm flipV="1">
            <a:off x="494030" y="43180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5842" name="直接连接符 2064"/>
          <p:cNvSpPr/>
          <p:nvPr/>
        </p:nvSpPr>
        <p:spPr>
          <a:xfrm flipH="1">
            <a:off x="494030" y="44450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48489" name="Line 9"/>
          <p:cNvSpPr/>
          <p:nvPr/>
        </p:nvSpPr>
        <p:spPr>
          <a:xfrm>
            <a:off x="2476818" y="1177925"/>
            <a:ext cx="0" cy="3657600"/>
          </a:xfrm>
          <a:prstGeom prst="line">
            <a:avLst/>
          </a:prstGeom>
          <a:ln w="9525" cap="flat" cmpd="sng">
            <a:solidFill>
              <a:srgbClr val="333333"/>
            </a:solidFill>
            <a:prstDash val="dash"/>
            <a:round/>
            <a:headEnd type="none" w="med" len="med"/>
            <a:tailEnd type="none" w="med" len="med"/>
          </a:ln>
          <a:effectLst>
            <a:outerShdw algn="ctr" rotWithShape="0">
              <a:schemeClr val="bg2">
                <a:alpha val="50000"/>
              </a:schemeClr>
            </a:outerShdw>
          </a:effectLst>
        </p:spPr>
        <p:txBody>
          <a:bodyPr anchor="t"/>
          <a:lstStyle/>
          <a:p>
            <a:pPr lvl="0"/>
            <a:endParaRPr lang="zh-CN" altLang="en-US">
              <a:latin typeface="Times New Roman" panose="02020603050405020304" pitchFamily="18" charset="0"/>
              <a:ea typeface="Times New Roman" panose="02020603050405020304" pitchFamily="18" charset="0"/>
            </a:endParaRPr>
          </a:p>
        </p:txBody>
      </p:sp>
      <p:sp>
        <p:nvSpPr>
          <p:cNvPr id="148490" name="Text Box 10"/>
          <p:cNvSpPr txBox="1"/>
          <p:nvPr/>
        </p:nvSpPr>
        <p:spPr>
          <a:xfrm>
            <a:off x="2476818" y="549275"/>
            <a:ext cx="6659563" cy="5321300"/>
          </a:xfrm>
          <a:prstGeom prst="rect">
            <a:avLst/>
          </a:prstGeom>
          <a:noFill/>
          <a:ln w="9525">
            <a:noFill/>
            <a:miter/>
          </a:ln>
          <a:effectLst>
            <a:prstShdw prst="shdw12" dir="16200000">
              <a:schemeClr val="bg2">
                <a:alpha val="50000"/>
              </a:schemeClr>
            </a:prstShdw>
          </a:effectLst>
        </p:spPr>
        <p:txBody>
          <a:bodyPr wrap="square" anchor="t">
            <a:spAutoFit/>
          </a:bodyPr>
          <a:lstStyle/>
          <a:p>
            <a:pPr lvl="0" indent="536575" fontAlgn="base">
              <a:lnSpc>
                <a:spcPct val="220000"/>
              </a:lnSpc>
            </a:pPr>
            <a:r>
              <a:rPr lang="zh-CN" altLang="en-US" sz="2000" strike="noStrike" noProof="1">
                <a:solidFill>
                  <a:srgbClr val="0000FF"/>
                </a:solidFill>
                <a:latin typeface="黑体" panose="02010609060101010101" charset="-122"/>
                <a:ea typeface="黑体" panose="02010609060101010101" charset="-122"/>
                <a:cs typeface="+mn-ea"/>
              </a:rPr>
              <a:t>根据测定土壤有效含量值来计算施肥量的一种方法。施肥量的计算公式为： </a:t>
            </a:r>
            <a:endParaRPr lang="zh-CN" altLang="en-US" sz="2000" strike="noStrike" noProof="1">
              <a:solidFill>
                <a:srgbClr val="0000FF"/>
              </a:solidFill>
              <a:latin typeface="黑体" panose="02010609060101010101" charset="-122"/>
              <a:ea typeface="黑体" panose="02010609060101010101" charset="-122"/>
            </a:endParaRPr>
          </a:p>
          <a:p>
            <a:pPr lvl="0" indent="536575" fontAlgn="base">
              <a:lnSpc>
                <a:spcPct val="220000"/>
              </a:lnSpc>
            </a:pPr>
            <a:r>
              <a:rPr lang="zh-CN" altLang="en-US" sz="2000" strike="noStrike" noProof="1">
                <a:solidFill>
                  <a:srgbClr val="0000FF"/>
                </a:solidFill>
                <a:latin typeface="黑体" panose="02010609060101010101" charset="-122"/>
                <a:ea typeface="黑体" panose="02010609060101010101" charset="-122"/>
                <a:cs typeface="+mn-ea"/>
              </a:rPr>
              <a:t>施肥量=作物单位产量养分吸收量×目标产量—土壤测试值×</a:t>
            </a:r>
            <a:r>
              <a:rPr lang="en-US" altLang="zh-CN" sz="2000" strike="noStrike" noProof="1">
                <a:solidFill>
                  <a:srgbClr val="0000FF"/>
                </a:solidFill>
                <a:latin typeface="黑体" panose="02010609060101010101" charset="-122"/>
                <a:ea typeface="黑体" panose="02010609060101010101" charset="-122"/>
                <a:cs typeface="+mn-ea"/>
              </a:rPr>
              <a:t>2.25</a:t>
            </a:r>
            <a:r>
              <a:rPr lang="zh-CN" altLang="en-US" sz="2000" strike="noStrike" noProof="1">
                <a:solidFill>
                  <a:srgbClr val="0000FF"/>
                </a:solidFill>
                <a:latin typeface="黑体" panose="02010609060101010101" charset="-122"/>
                <a:ea typeface="黑体" panose="02010609060101010101" charset="-122"/>
                <a:cs typeface="+mn-ea"/>
              </a:rPr>
              <a:t>×有效养分校正系数/肥料养分含量×肥料利用率</a:t>
            </a:r>
            <a:endParaRPr lang="zh-CN" altLang="en-US" sz="2000" strike="noStrike" noProof="1">
              <a:solidFill>
                <a:srgbClr val="0000FF"/>
              </a:solidFill>
              <a:latin typeface="黑体" panose="02010609060101010101" charset="-122"/>
              <a:ea typeface="黑体" panose="02010609060101010101" charset="-122"/>
            </a:endParaRPr>
          </a:p>
          <a:p>
            <a:pPr lvl="0" indent="536575" algn="l" fontAlgn="base">
              <a:lnSpc>
                <a:spcPct val="220000"/>
              </a:lnSpc>
            </a:pPr>
            <a:r>
              <a:rPr lang="zh-CN" altLang="en-US" sz="2000" strike="noStrike" noProof="1">
                <a:solidFill>
                  <a:srgbClr val="0000FF"/>
                </a:solidFill>
                <a:latin typeface="黑体" panose="02010609060101010101" charset="-122"/>
                <a:ea typeface="黑体" panose="02010609060101010101" charset="-122"/>
                <a:cs typeface="+mn-ea"/>
              </a:rPr>
              <a:t>注：</a:t>
            </a:r>
            <a:r>
              <a:rPr lang="zh-CN" altLang="en-US" sz="1600" strike="noStrike" noProof="1">
                <a:solidFill>
                  <a:srgbClr val="0000FF"/>
                </a:solidFill>
                <a:latin typeface="黑体" panose="02010609060101010101" charset="-122"/>
                <a:ea typeface="黑体" panose="02010609060101010101" charset="-122"/>
                <a:cs typeface="+mn-ea"/>
              </a:rPr>
              <a:t>2.25是土壤养分测定值mg/kg换算成kg/hm</a:t>
            </a:r>
            <a:r>
              <a:rPr lang="zh-CN" altLang="en-US" sz="1600" strike="noStrike" baseline="30000" noProof="1">
                <a:solidFill>
                  <a:srgbClr val="0000FF"/>
                </a:solidFill>
                <a:uFillTx/>
                <a:latin typeface="黑体" panose="02010609060101010101" charset="-122"/>
                <a:ea typeface="黑体" panose="02010609060101010101" charset="-122"/>
                <a:cs typeface="+mn-ea"/>
              </a:rPr>
              <a:t>2</a:t>
            </a:r>
            <a:r>
              <a:rPr lang="zh-CN" altLang="en-US" sz="1600" strike="noStrike" noProof="1">
                <a:solidFill>
                  <a:srgbClr val="0000FF"/>
                </a:solidFill>
                <a:latin typeface="黑体" panose="02010609060101010101" charset="-122"/>
                <a:ea typeface="黑体" panose="02010609060101010101" charset="-122"/>
                <a:cs typeface="+mn-ea"/>
              </a:rPr>
              <a:t>（土壤中养分供应量和施肥量的单位）的乘数。若土壤中养分供应量和施肥量的单位为kg/亩时，这个乘数值应为0.15。</a:t>
            </a:r>
            <a:r>
              <a:rPr lang="zh-CN" altLang="en-US" sz="2000" strike="noStrike" noProof="1">
                <a:solidFill>
                  <a:srgbClr val="0000FF"/>
                </a:solidFill>
                <a:latin typeface="黑体" panose="02010609060101010101" charset="-122"/>
                <a:ea typeface="黑体" panose="02010609060101010101" charset="-122"/>
                <a:cs typeface="+mn-ea"/>
              </a:rPr>
              <a:t>  </a:t>
            </a:r>
            <a:endParaRPr lang="zh-CN" altLang="en-US" sz="2000" strike="noStrike" noProof="1">
              <a:solidFill>
                <a:srgbClr val="0000FF"/>
              </a:solidFill>
              <a:latin typeface="黑体" panose="02010609060101010101" charset="-122"/>
              <a:ea typeface="黑体" panose="02010609060101010101" charset="-122"/>
            </a:endParaRPr>
          </a:p>
        </p:txBody>
      </p:sp>
      <p:pic>
        <p:nvPicPr>
          <p:cNvPr id="3" name="图片 2"/>
          <p:cNvPicPr>
            <a:picLocks noChangeAspect="1"/>
          </p:cNvPicPr>
          <p:nvPr/>
        </p:nvPicPr>
        <p:blipFill>
          <a:blip r:embed="rId3"/>
          <a:stretch>
            <a:fillRect/>
          </a:stretch>
        </p:blipFill>
        <p:spPr>
          <a:xfrm>
            <a:off x="630555" y="2212975"/>
            <a:ext cx="1727200" cy="1682750"/>
          </a:xfrm>
          <a:prstGeom prst="rect">
            <a:avLst/>
          </a:prstGeom>
          <a:noFill/>
          <a:ln w="9525">
            <a:noFill/>
            <a:miter/>
          </a:ln>
        </p:spPr>
      </p:pic>
      <p:sp>
        <p:nvSpPr>
          <p:cNvPr id="10" name="矩形 9"/>
          <p:cNvSpPr/>
          <p:nvPr/>
        </p:nvSpPr>
        <p:spPr>
          <a:xfrm>
            <a:off x="946468" y="2482850"/>
            <a:ext cx="1193800" cy="1097280"/>
          </a:xfrm>
          <a:prstGeom prst="rect">
            <a:avLst/>
          </a:prstGeom>
          <a:noFill/>
          <a:ln w="9525">
            <a:noFill/>
            <a:miter/>
          </a:ln>
        </p:spPr>
        <p:txBody>
          <a:bodyPr wrap="square" anchor="t">
            <a:spAutoFit/>
          </a:bodyPr>
          <a:lstStyle/>
          <a:p>
            <a:pPr lvl="0" algn="ctr">
              <a:lnSpc>
                <a:spcPct val="110000"/>
              </a:lnSpc>
              <a:spcBef>
                <a:spcPct val="20000"/>
              </a:spcBef>
              <a:buClr>
                <a:schemeClr val="hlink"/>
              </a:buClr>
              <a:buSzPct val="75000"/>
              <a:buFont typeface="Wingdings" panose="05000000000000000000" pitchFamily="2" charset="2"/>
              <a:buNone/>
            </a:pPr>
            <a:r>
              <a:rPr lang="zh-CN" altLang="en-US" sz="2000" dirty="0">
                <a:solidFill>
                  <a:srgbClr val="CC0000"/>
                </a:solidFill>
                <a:latin typeface="Calibri" panose="020F0502020204030204" pitchFamily="2" charset="0"/>
                <a:ea typeface="黑体" panose="02010609060101010101" charset="-122"/>
              </a:rPr>
              <a:t>有效养分校正系数法</a:t>
            </a:r>
          </a:p>
        </p:txBody>
      </p:sp>
      <p:grpSp>
        <p:nvGrpSpPr>
          <p:cNvPr id="8"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9"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11"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12"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13"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4"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49A70B6D-E291-4B07-B4E1-8D0F2D3FBE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ircle(in)">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48489"/>
                                        </p:tgtEl>
                                        <p:attrNameLst>
                                          <p:attrName>style.visibility</p:attrName>
                                        </p:attrNameLst>
                                      </p:cBhvr>
                                      <p:to>
                                        <p:strVal val="visible"/>
                                      </p:to>
                                    </p:set>
                                    <p:animEffect transition="in" filter="wipe(up)">
                                      <p:cBhvr>
                                        <p:cTn id="15" dur="500"/>
                                        <p:tgtEl>
                                          <p:spTgt spid="148489"/>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48490"/>
                                        </p:tgtEl>
                                        <p:attrNameLst>
                                          <p:attrName>style.visibility</p:attrName>
                                        </p:attrNameLst>
                                      </p:cBhvr>
                                      <p:to>
                                        <p:strVal val="visible"/>
                                      </p:to>
                                    </p:set>
                                    <p:animEffect transition="in" filter="slide(fromLeft)">
                                      <p:cBhvr>
                                        <p:cTn id="19" dur="500"/>
                                        <p:tgtEl>
                                          <p:spTgt spid="148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90" grpId="0" bldLvl="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109470" y="4493895"/>
            <a:ext cx="1320165" cy="1591310"/>
            <a:chOff x="1136" y="6870"/>
            <a:chExt cx="2245" cy="2899"/>
          </a:xfrm>
        </p:grpSpPr>
        <p:grpSp>
          <p:nvGrpSpPr>
            <p:cNvPr id="8" name="组合 52"/>
            <p:cNvGrpSpPr/>
            <p:nvPr/>
          </p:nvGrpSpPr>
          <p:grpSpPr>
            <a:xfrm>
              <a:off x="1136" y="6870"/>
              <a:ext cx="2245" cy="2899"/>
              <a:chOff x="6127749" y="2861038"/>
              <a:chExt cx="1551730" cy="2015762"/>
            </a:xfrm>
          </p:grpSpPr>
          <p:sp>
            <p:nvSpPr>
              <p:cNvPr id="28" name="任意多边形 27"/>
              <p:cNvSpPr/>
              <p:nvPr/>
            </p:nvSpPr>
            <p:spPr>
              <a:xfrm rot="18110387">
                <a:off x="6615906" y="3987007"/>
                <a:ext cx="250825"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mn-ea"/>
                  <a:cs typeface="+mn-cs"/>
                </a:endParaRPr>
              </a:p>
            </p:txBody>
          </p:sp>
          <p:sp>
            <p:nvSpPr>
              <p:cNvPr id="29" name="椭圆 28"/>
              <p:cNvSpPr/>
              <p:nvPr/>
            </p:nvSpPr>
            <p:spPr>
              <a:xfrm>
                <a:off x="6487170" y="2861038"/>
                <a:ext cx="1192309" cy="1305830"/>
              </a:xfrm>
              <a:prstGeom prst="ellipse">
                <a:avLst/>
              </a:prstGeom>
              <a:solidFill>
                <a:schemeClr val="bg1"/>
              </a:solidFill>
              <a:ln w="139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en-US" altLang="zh-CN" sz="28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mn-ea"/>
                  <a:cs typeface="+mn-cs"/>
                </a:endParaRPr>
              </a:p>
            </p:txBody>
          </p:sp>
          <p:sp>
            <p:nvSpPr>
              <p:cNvPr id="30" name="椭圆 29"/>
              <p:cNvSpPr/>
              <p:nvPr/>
            </p:nvSpPr>
            <p:spPr>
              <a:xfrm>
                <a:off x="6127749" y="4160838"/>
                <a:ext cx="715963" cy="715962"/>
              </a:xfrm>
              <a:prstGeom prst="ellipse">
                <a:avLst/>
              </a:prstGeom>
              <a:solidFill>
                <a:schemeClr val="bg1"/>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7</a:t>
                </a:r>
                <a:r>
                  <a:rPr kumimoji="0" lang="en-US" altLang="zh-CN"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endParaRPr>
              </a:p>
            </p:txBody>
          </p:sp>
          <p:sp>
            <p:nvSpPr>
              <p:cNvPr id="41" name="椭圆 42"/>
              <p:cNvSpPr/>
              <p:nvPr/>
            </p:nvSpPr>
            <p:spPr>
              <a:xfrm>
                <a:off x="6127749" y="4160838"/>
                <a:ext cx="715963" cy="715962"/>
              </a:xfrm>
              <a:prstGeom prst="ellipse">
                <a:avLst/>
              </a:prstGeom>
              <a:solidFill>
                <a:schemeClr val="bg1"/>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400" b="1" i="0" u="none" strike="noStrike" kern="1200" cap="none" spc="0" normalizeH="0" baseline="0" noProof="0" dirty="0">
                  <a:ln>
                    <a:noFill/>
                  </a:ln>
                  <a:solidFill>
                    <a:srgbClr val="595959"/>
                  </a:solidFill>
                  <a:effectLst/>
                  <a:uLnTx/>
                  <a:uFillTx/>
                  <a:latin typeface="+mn-lt"/>
                  <a:ea typeface="+mn-ea"/>
                  <a:cs typeface="Arial" panose="020B0604020202020204" pitchFamily="34" charset="0"/>
                </a:endParaRPr>
              </a:p>
            </p:txBody>
          </p:sp>
        </p:grpSp>
        <p:sp>
          <p:nvSpPr>
            <p:cNvPr id="24" name="矩形 23"/>
            <p:cNvSpPr/>
            <p:nvPr/>
          </p:nvSpPr>
          <p:spPr>
            <a:xfrm>
              <a:off x="1949" y="7111"/>
              <a:ext cx="1318" cy="131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base" latinLnBrk="0" hangingPunct="1">
                <a:spcBef>
                  <a:spcPct val="0"/>
                </a:spcBef>
                <a:spcAft>
                  <a:spcPct val="0"/>
                </a:spcAft>
                <a:buClrTx/>
                <a:buSzTx/>
                <a:buFontTx/>
                <a:buNone/>
                <a:defRPr/>
              </a:pPr>
              <a:r>
                <a:rPr kumimoji="0" lang="zh-CN" altLang="en-US" sz="2000" b="1" i="0" u="none" strike="noStrike" kern="1200" cap="none" spc="50" normalizeH="0" baseline="0" noProof="0" dirty="0">
                  <a:ln w="11430"/>
                  <a:solidFill>
                    <a:srgbClr val="C00000"/>
                  </a:solidFill>
                  <a:effectLst>
                    <a:outerShdw blurRad="76200" dist="50800" dir="5400000" algn="tl" rotWithShape="0">
                      <a:srgbClr val="000000">
                        <a:alpha val="65000"/>
                      </a:srgbClr>
                    </a:outerShdw>
                  </a:effectLst>
                  <a:uLnTx/>
                  <a:uFillTx/>
                  <a:latin typeface="微软雅黑" panose="020B0503020204020204" pitchFamily="34" charset="-122"/>
                  <a:ea typeface="微软雅黑" panose="020B0503020204020204" pitchFamily="34" charset="-122"/>
                  <a:cs typeface="+mn-cs"/>
                </a:rPr>
                <a:t>素养目标</a:t>
              </a:r>
            </a:p>
          </p:txBody>
        </p:sp>
      </p:grpSp>
      <p:sp>
        <p:nvSpPr>
          <p:cNvPr id="63" name="文本框 62"/>
          <p:cNvSpPr txBox="1"/>
          <p:nvPr/>
        </p:nvSpPr>
        <p:spPr>
          <a:xfrm>
            <a:off x="2182495" y="1425575"/>
            <a:ext cx="6943725" cy="701040"/>
          </a:xfrm>
          <a:prstGeom prst="rect">
            <a:avLst/>
          </a:prstGeom>
          <a:solidFill>
            <a:schemeClr val="accent1"/>
          </a:solidFill>
        </p:spPr>
        <p:txBody>
          <a:bodyPr wrap="square" rtlCol="0">
            <a:spAutoFit/>
          </a:bodyPr>
          <a:lstStyle/>
          <a:p>
            <a:r>
              <a:rPr lang="en-US" altLang="zh-CN" sz="2000">
                <a:solidFill>
                  <a:schemeClr val="tx1">
                    <a:lumMod val="95000"/>
                    <a:lumOff val="5000"/>
                  </a:schemeClr>
                </a:solidFill>
                <a:latin typeface="黑体" panose="02010609060101010101" charset="-122"/>
                <a:ea typeface="黑体" panose="02010609060101010101" charset="-122"/>
              </a:rPr>
              <a:t>1</a:t>
            </a:r>
            <a:r>
              <a:rPr lang="zh-CN" altLang="en-US" sz="2000">
                <a:solidFill>
                  <a:schemeClr val="tx1">
                    <a:lumMod val="95000"/>
                    <a:lumOff val="5000"/>
                  </a:schemeClr>
                </a:solidFill>
                <a:latin typeface="黑体" panose="02010609060101010101" charset="-122"/>
                <a:ea typeface="黑体" panose="02010609060101010101" charset="-122"/>
              </a:rPr>
              <a:t>、</a:t>
            </a:r>
            <a:r>
              <a:rPr lang="en-US" altLang="zh-CN" sz="2000">
                <a:solidFill>
                  <a:schemeClr val="tx1">
                    <a:lumMod val="95000"/>
                    <a:lumOff val="5000"/>
                  </a:schemeClr>
                </a:solidFill>
                <a:latin typeface="黑体" panose="02010609060101010101" charset="-122"/>
                <a:ea typeface="黑体" panose="02010609060101010101" charset="-122"/>
              </a:rPr>
              <a:t>通过学习，使农民学员对测土配方施肥的内涵有一个清楚的了解。2、了解测土配方施肥流程。</a:t>
            </a:r>
          </a:p>
        </p:txBody>
      </p:sp>
      <p:sp>
        <p:nvSpPr>
          <p:cNvPr id="68" name="文本框 67"/>
          <p:cNvSpPr txBox="1"/>
          <p:nvPr/>
        </p:nvSpPr>
        <p:spPr>
          <a:xfrm>
            <a:off x="2813685" y="3075305"/>
            <a:ext cx="6292850" cy="640080"/>
          </a:xfrm>
          <a:prstGeom prst="rect">
            <a:avLst/>
          </a:prstGeom>
          <a:solidFill>
            <a:schemeClr val="accent1"/>
          </a:solidFill>
        </p:spPr>
        <p:txBody>
          <a:bodyPr wrap="square" rtlCol="0">
            <a:spAutoFit/>
          </a:bodyPr>
          <a:lstStyle/>
          <a:p>
            <a:r>
              <a:rPr lang="zh-CN" altLang="en-US">
                <a:solidFill>
                  <a:schemeClr val="tx1">
                    <a:lumMod val="95000"/>
                    <a:lumOff val="5000"/>
                  </a:schemeClr>
                </a:solidFill>
                <a:latin typeface="黑体" panose="02010609060101010101" charset="-122"/>
                <a:ea typeface="黑体" panose="02010609060101010101" charset="-122"/>
              </a:rPr>
              <a:t>1、认真培训农民学员，使之了解植物营养的基本理论，掌握科学用肥技术，2、把测土配方施肥技术运用到实际生产中。</a:t>
            </a:r>
          </a:p>
        </p:txBody>
      </p:sp>
      <p:sp>
        <p:nvSpPr>
          <p:cNvPr id="71" name="文本框 70"/>
          <p:cNvSpPr txBox="1"/>
          <p:nvPr/>
        </p:nvSpPr>
        <p:spPr>
          <a:xfrm>
            <a:off x="3488690" y="4620260"/>
            <a:ext cx="5622290" cy="642620"/>
          </a:xfrm>
          <a:prstGeom prst="rect">
            <a:avLst/>
          </a:prstGeom>
          <a:solidFill>
            <a:schemeClr val="accent1"/>
          </a:solidFill>
        </p:spPr>
        <p:txBody>
          <a:bodyPr wrap="square" rtlCol="0">
            <a:spAutoFit/>
          </a:bodyPr>
          <a:lstStyle/>
          <a:p>
            <a:r>
              <a:rPr lang="zh-CN" altLang="en-US"/>
              <a:t>1</a:t>
            </a:r>
            <a:r>
              <a:rPr lang="zh-CN" altLang="en-US">
                <a:solidFill>
                  <a:schemeClr val="tx1">
                    <a:lumMod val="95000"/>
                    <a:lumOff val="5000"/>
                  </a:schemeClr>
                </a:solidFill>
                <a:latin typeface="黑体" panose="02010609060101010101" charset="-122"/>
                <a:ea typeface="黑体" panose="02010609060101010101" charset="-122"/>
              </a:rPr>
              <a:t>、树立“热爱土地，善待土地，才能从土地上获得持久财富”的理念。2、培养相信科学、使用科学的态度。</a:t>
            </a:r>
          </a:p>
        </p:txBody>
      </p:sp>
      <p:grpSp>
        <p:nvGrpSpPr>
          <p:cNvPr id="82" name="组合 81"/>
          <p:cNvGrpSpPr/>
          <p:nvPr/>
        </p:nvGrpSpPr>
        <p:grpSpPr>
          <a:xfrm>
            <a:off x="750570" y="1342390"/>
            <a:ext cx="1371600" cy="1603375"/>
            <a:chOff x="1187" y="1383"/>
            <a:chExt cx="2223" cy="2544"/>
          </a:xfrm>
        </p:grpSpPr>
        <p:grpSp>
          <p:nvGrpSpPr>
            <p:cNvPr id="83" name="组合 50"/>
            <p:cNvGrpSpPr/>
            <p:nvPr/>
          </p:nvGrpSpPr>
          <p:grpSpPr>
            <a:xfrm>
              <a:off x="1187" y="1383"/>
              <a:ext cx="2223" cy="2544"/>
              <a:chOff x="1530349" y="2908867"/>
              <a:chExt cx="1575057" cy="1818708"/>
            </a:xfrm>
          </p:grpSpPr>
          <p:sp>
            <p:nvSpPr>
              <p:cNvPr id="84" name="任意多边形 83"/>
              <p:cNvSpPr/>
              <p:nvPr/>
            </p:nvSpPr>
            <p:spPr>
              <a:xfrm rot="18110387">
                <a:off x="2018505" y="3837782"/>
                <a:ext cx="250825"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mn-ea"/>
                  <a:cs typeface="+mn-cs"/>
                </a:endParaRPr>
              </a:p>
            </p:txBody>
          </p:sp>
          <p:sp>
            <p:nvSpPr>
              <p:cNvPr id="85" name="椭圆 84"/>
              <p:cNvSpPr/>
              <p:nvPr/>
            </p:nvSpPr>
            <p:spPr>
              <a:xfrm>
                <a:off x="1890281" y="2908867"/>
                <a:ext cx="1215125" cy="1110241"/>
              </a:xfrm>
              <a:prstGeom prst="ellipse">
                <a:avLst/>
              </a:prstGeom>
              <a:solidFill>
                <a:schemeClr val="bg1"/>
              </a:solidFill>
              <a:ln w="139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en-US" altLang="zh-CN" sz="28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mn-ea"/>
                  <a:cs typeface="+mn-cs"/>
                </a:endParaRPr>
              </a:p>
            </p:txBody>
          </p:sp>
          <p:sp>
            <p:nvSpPr>
              <p:cNvPr id="86" name="椭圆 85"/>
              <p:cNvSpPr/>
              <p:nvPr/>
            </p:nvSpPr>
            <p:spPr>
              <a:xfrm>
                <a:off x="1530349" y="4011613"/>
                <a:ext cx="715962" cy="715962"/>
              </a:xfrm>
              <a:prstGeom prst="ellipse">
                <a:avLst/>
              </a:prstGeom>
              <a:solidFill>
                <a:schemeClr val="bg1"/>
              </a:solid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55</a:t>
                </a:r>
                <a:r>
                  <a:rPr kumimoji="0" lang="en-US" altLang="zh-CN"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endParaRPr>
              </a:p>
            </p:txBody>
          </p:sp>
          <p:sp>
            <p:nvSpPr>
              <p:cNvPr id="87" name="椭圆 38"/>
              <p:cNvSpPr/>
              <p:nvPr/>
            </p:nvSpPr>
            <p:spPr>
              <a:xfrm>
                <a:off x="1530349" y="4011613"/>
                <a:ext cx="715962" cy="715962"/>
              </a:xfrm>
              <a:prstGeom prst="ellipse">
                <a:avLst/>
              </a:prstGeom>
              <a:solidFill>
                <a:schemeClr val="bg1"/>
              </a:solid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55</a:t>
                </a:r>
                <a:r>
                  <a:rPr kumimoji="0" lang="en-US" altLang="zh-CN"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endParaRPr>
              </a:p>
            </p:txBody>
          </p:sp>
          <p:sp>
            <p:nvSpPr>
              <p:cNvPr id="88" name="椭圆 38"/>
              <p:cNvSpPr/>
              <p:nvPr/>
            </p:nvSpPr>
            <p:spPr>
              <a:xfrm>
                <a:off x="1530349" y="4011613"/>
                <a:ext cx="715962" cy="715962"/>
              </a:xfrm>
              <a:prstGeom prst="ellipse">
                <a:avLst/>
              </a:prstGeom>
              <a:solidFill>
                <a:schemeClr val="bg1"/>
              </a:solid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400" b="1" i="0" u="none" strike="noStrike" kern="1200" cap="none" spc="0" normalizeH="0" baseline="0" noProof="0" dirty="0">
                  <a:ln>
                    <a:noFill/>
                  </a:ln>
                  <a:solidFill>
                    <a:srgbClr val="595959"/>
                  </a:solidFill>
                  <a:effectLst/>
                  <a:uLnTx/>
                  <a:uFillTx/>
                  <a:latin typeface="+mn-lt"/>
                  <a:ea typeface="+mn-ea"/>
                  <a:cs typeface="Arial" panose="020B0604020202020204" pitchFamily="34" charset="0"/>
                </a:endParaRPr>
              </a:p>
            </p:txBody>
          </p:sp>
        </p:grpSp>
        <p:sp>
          <p:nvSpPr>
            <p:cNvPr id="89" name="矩形 88">
              <a:hlinkClick r:id="rId2" action="ppaction://hlinksldjump"/>
            </p:cNvPr>
            <p:cNvSpPr/>
            <p:nvPr/>
          </p:nvSpPr>
          <p:spPr>
            <a:xfrm>
              <a:off x="1996" y="1576"/>
              <a:ext cx="1350" cy="1147"/>
            </a:xfrm>
            <a:prstGeom prst="rect">
              <a:avLst/>
            </a:prstGeom>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base" latinLnBrk="0" hangingPunct="1">
                <a:spcBef>
                  <a:spcPct val="0"/>
                </a:spcBef>
                <a:spcAft>
                  <a:spcPct val="0"/>
                </a:spcAft>
                <a:buClrTx/>
                <a:buSzTx/>
                <a:buFontTx/>
                <a:buNone/>
                <a:defRPr/>
              </a:pPr>
              <a:r>
                <a:rPr kumimoji="0" lang="zh-CN" altLang="en-US" sz="2000" b="1" i="0" u="none" strike="noStrike" kern="1200" cap="none" spc="50" normalizeH="0" baseline="0" noProof="0" dirty="0">
                  <a:ln w="11430"/>
                  <a:solidFill>
                    <a:srgbClr val="C00000"/>
                  </a:solidFill>
                  <a:effectLst>
                    <a:outerShdw blurRad="76200" dist="50800" dir="5400000" algn="tl" rotWithShape="0">
                      <a:srgbClr val="000000">
                        <a:alpha val="65000"/>
                      </a:srgbClr>
                    </a:outerShdw>
                  </a:effectLst>
                  <a:uLnTx/>
                  <a:uFillTx/>
                  <a:latin typeface="微软雅黑" panose="020B0503020204020204" pitchFamily="34" charset="-122"/>
                  <a:ea typeface="微软雅黑" panose="020B0503020204020204" pitchFamily="34" charset="-122"/>
                  <a:cs typeface="+mn-cs"/>
                </a:rPr>
                <a:t>知识目标</a:t>
              </a:r>
            </a:p>
          </p:txBody>
        </p:sp>
      </p:grpSp>
      <p:grpSp>
        <p:nvGrpSpPr>
          <p:cNvPr id="90" name="组合 89"/>
          <p:cNvGrpSpPr/>
          <p:nvPr/>
        </p:nvGrpSpPr>
        <p:grpSpPr>
          <a:xfrm>
            <a:off x="1417955" y="2927986"/>
            <a:ext cx="1332865" cy="1624964"/>
            <a:chOff x="942" y="4013"/>
            <a:chExt cx="2394" cy="2715"/>
          </a:xfrm>
        </p:grpSpPr>
        <p:grpSp>
          <p:nvGrpSpPr>
            <p:cNvPr id="91" name="组合 51"/>
            <p:cNvGrpSpPr/>
            <p:nvPr/>
          </p:nvGrpSpPr>
          <p:grpSpPr>
            <a:xfrm>
              <a:off x="942" y="4013"/>
              <a:ext cx="2394" cy="2715"/>
              <a:chOff x="3936998" y="1824159"/>
              <a:chExt cx="1603436" cy="2011241"/>
            </a:xfrm>
          </p:grpSpPr>
          <p:sp>
            <p:nvSpPr>
              <p:cNvPr id="92" name="任意多边形 91"/>
              <p:cNvSpPr/>
              <p:nvPr/>
            </p:nvSpPr>
            <p:spPr>
              <a:xfrm rot="18110387">
                <a:off x="4425154" y="2945607"/>
                <a:ext cx="250825"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mn-ea"/>
                  <a:cs typeface="+mn-cs"/>
                </a:endParaRPr>
              </a:p>
            </p:txBody>
          </p:sp>
          <p:sp>
            <p:nvSpPr>
              <p:cNvPr id="93" name="椭圆 92"/>
              <p:cNvSpPr/>
              <p:nvPr/>
            </p:nvSpPr>
            <p:spPr>
              <a:xfrm>
                <a:off x="4296797" y="1824159"/>
                <a:ext cx="1243637" cy="1302316"/>
              </a:xfrm>
              <a:prstGeom prst="ellipse">
                <a:avLst/>
              </a:prstGeom>
              <a:solidFill>
                <a:schemeClr val="bg1"/>
              </a:solidFill>
              <a:ln w="139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en-US" altLang="zh-CN" sz="28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mn-ea"/>
                  <a:cs typeface="+mn-cs"/>
                </a:endParaRPr>
              </a:p>
            </p:txBody>
          </p:sp>
          <p:sp>
            <p:nvSpPr>
              <p:cNvPr id="94" name="椭圆 93"/>
              <p:cNvSpPr/>
              <p:nvPr/>
            </p:nvSpPr>
            <p:spPr>
              <a:xfrm>
                <a:off x="3936998" y="3119438"/>
                <a:ext cx="715962" cy="715962"/>
              </a:xfrm>
              <a:prstGeom prst="ellipse">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38</a:t>
                </a:r>
                <a:r>
                  <a:rPr kumimoji="0" lang="en-US" altLang="zh-CN"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endParaRPr>
              </a:p>
            </p:txBody>
          </p:sp>
          <p:sp>
            <p:nvSpPr>
              <p:cNvPr id="95" name="椭圆 28"/>
              <p:cNvSpPr/>
              <p:nvPr/>
            </p:nvSpPr>
            <p:spPr>
              <a:xfrm>
                <a:off x="3936998" y="3119438"/>
                <a:ext cx="715962" cy="715962"/>
              </a:xfrm>
              <a:prstGeom prst="ellipse">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38</a:t>
                </a:r>
                <a:r>
                  <a:rPr kumimoji="0" lang="en-US" altLang="zh-CN"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rPr>
                  <a:t>%</a:t>
                </a:r>
                <a:endParaRPr kumimoji="0" lang="zh-CN" altLang="en-US" sz="1600" b="1" i="0" u="none" strike="noStrike" kern="1200" cap="none" spc="0" normalizeH="0" baseline="0" noProof="0" dirty="0">
                  <a:ln>
                    <a:noFill/>
                  </a:ln>
                  <a:solidFill>
                    <a:schemeClr val="tx1">
                      <a:lumMod val="65000"/>
                      <a:lumOff val="35000"/>
                    </a:schemeClr>
                  </a:solidFill>
                  <a:effectLst/>
                  <a:uLnTx/>
                  <a:uFillTx/>
                  <a:latin typeface="+mn-lt"/>
                  <a:ea typeface="+mn-ea"/>
                  <a:cs typeface="Arial" panose="020B0604020202020204" pitchFamily="34" charset="0"/>
                </a:endParaRPr>
              </a:p>
            </p:txBody>
          </p:sp>
          <p:sp>
            <p:nvSpPr>
              <p:cNvPr id="96" name="椭圆 28"/>
              <p:cNvSpPr/>
              <p:nvPr/>
            </p:nvSpPr>
            <p:spPr>
              <a:xfrm>
                <a:off x="3936998" y="3119438"/>
                <a:ext cx="715962" cy="715962"/>
              </a:xfrm>
              <a:prstGeom prst="ellipse">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400" b="1" i="0" u="none" strike="noStrike" kern="1200" cap="none" spc="0" normalizeH="0" baseline="0" noProof="0" dirty="0">
                  <a:ln>
                    <a:noFill/>
                  </a:ln>
                  <a:solidFill>
                    <a:srgbClr val="595959"/>
                  </a:solidFill>
                  <a:effectLst/>
                  <a:uLnTx/>
                  <a:uFillTx/>
                  <a:latin typeface="+mn-lt"/>
                  <a:ea typeface="+mn-ea"/>
                  <a:cs typeface="Arial" panose="020B0604020202020204" pitchFamily="34" charset="0"/>
                </a:endParaRPr>
              </a:p>
            </p:txBody>
          </p:sp>
        </p:grpSp>
        <p:sp>
          <p:nvSpPr>
            <p:cNvPr id="97" name="矩形 96">
              <a:hlinkClick r:id="rId2" action="ppaction://hlinksldjump"/>
            </p:cNvPr>
            <p:cNvSpPr/>
            <p:nvPr/>
          </p:nvSpPr>
          <p:spPr>
            <a:xfrm>
              <a:off x="1785" y="4233"/>
              <a:ext cx="1350" cy="1207"/>
            </a:xfrm>
            <a:prstGeom prst="rect">
              <a:avLst/>
            </a:prstGeom>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base" latinLnBrk="0" hangingPunct="1">
                <a:spcBef>
                  <a:spcPct val="0"/>
                </a:spcBef>
                <a:spcAft>
                  <a:spcPct val="0"/>
                </a:spcAft>
                <a:buClrTx/>
                <a:buSzTx/>
                <a:buFontTx/>
                <a:buNone/>
                <a:defRPr/>
              </a:pPr>
              <a:r>
                <a:rPr kumimoji="0" lang="zh-CN" altLang="en-US" sz="2000" b="1" i="0" u="none" strike="noStrike" kern="1200" cap="none" spc="50" normalizeH="0" baseline="0" noProof="0" dirty="0">
                  <a:ln w="11430"/>
                  <a:solidFill>
                    <a:srgbClr val="C00000"/>
                  </a:solidFill>
                  <a:effectLst>
                    <a:outerShdw blurRad="76200" dist="50800" dir="5400000" algn="tl" rotWithShape="0">
                      <a:srgbClr val="000000">
                        <a:alpha val="65000"/>
                      </a:srgbClr>
                    </a:outerShdw>
                  </a:effectLst>
                  <a:uLnTx/>
                  <a:uFillTx/>
                  <a:latin typeface="微软雅黑" panose="020B0503020204020204" pitchFamily="34" charset="-122"/>
                  <a:ea typeface="微软雅黑" panose="020B0503020204020204" pitchFamily="34" charset="-122"/>
                  <a:cs typeface="+mn-cs"/>
                </a:rPr>
                <a:t>能力目标</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2000"/>
                                        <p:tgtEl>
                                          <p:spTgt spid="82"/>
                                        </p:tgtEl>
                                      </p:cBhvr>
                                    </p:animEffect>
                                    <p:anim calcmode="lin" valueType="num">
                                      <p:cBhvr>
                                        <p:cTn id="8" dur="2000" fill="hold"/>
                                        <p:tgtEl>
                                          <p:spTgt spid="82"/>
                                        </p:tgtEl>
                                        <p:attrNameLst>
                                          <p:attrName>style.rotation</p:attrName>
                                        </p:attrNameLst>
                                      </p:cBhvr>
                                      <p:tavLst>
                                        <p:tav tm="0">
                                          <p:val>
                                            <p:fltVal val="720"/>
                                          </p:val>
                                        </p:tav>
                                        <p:tav tm="100000">
                                          <p:val>
                                            <p:fltVal val="0"/>
                                          </p:val>
                                        </p:tav>
                                      </p:tavLst>
                                    </p:anim>
                                    <p:anim calcmode="lin" valueType="num">
                                      <p:cBhvr>
                                        <p:cTn id="9" dur="2000" fill="hold"/>
                                        <p:tgtEl>
                                          <p:spTgt spid="82"/>
                                        </p:tgtEl>
                                        <p:attrNameLst>
                                          <p:attrName>ppt_h</p:attrName>
                                        </p:attrNameLst>
                                      </p:cBhvr>
                                      <p:tavLst>
                                        <p:tav tm="0">
                                          <p:val>
                                            <p:fltVal val="0"/>
                                          </p:val>
                                        </p:tav>
                                        <p:tav tm="100000">
                                          <p:val>
                                            <p:strVal val="#ppt_h"/>
                                          </p:val>
                                        </p:tav>
                                      </p:tavLst>
                                    </p:anim>
                                    <p:anim calcmode="lin" valueType="num">
                                      <p:cBhvr>
                                        <p:cTn id="10" dur="2000" fill="hold"/>
                                        <p:tgtEl>
                                          <p:spTgt spid="8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nodeType="afterEffect">
                                  <p:stCondLst>
                                    <p:cond delay="0"/>
                                  </p:stCondLst>
                                  <p:childTnLst>
                                    <p:set>
                                      <p:cBhvr>
                                        <p:cTn id="13" dur="1" fill="hold">
                                          <p:stCondLst>
                                            <p:cond delay="0"/>
                                          </p:stCondLst>
                                        </p:cTn>
                                        <p:tgtEl>
                                          <p:spTgt spid="90"/>
                                        </p:tgtEl>
                                        <p:attrNameLst>
                                          <p:attrName>style.visibility</p:attrName>
                                        </p:attrNameLst>
                                      </p:cBhvr>
                                      <p:to>
                                        <p:strVal val="visible"/>
                                      </p:to>
                                    </p:set>
                                    <p:animEffect transition="in" filter="fade">
                                      <p:cBhvr>
                                        <p:cTn id="14" dur="2000"/>
                                        <p:tgtEl>
                                          <p:spTgt spid="90"/>
                                        </p:tgtEl>
                                      </p:cBhvr>
                                    </p:animEffect>
                                    <p:anim calcmode="lin" valueType="num">
                                      <p:cBhvr>
                                        <p:cTn id="15" dur="2000" fill="hold"/>
                                        <p:tgtEl>
                                          <p:spTgt spid="90"/>
                                        </p:tgtEl>
                                        <p:attrNameLst>
                                          <p:attrName>style.rotation</p:attrName>
                                        </p:attrNameLst>
                                      </p:cBhvr>
                                      <p:tavLst>
                                        <p:tav tm="0">
                                          <p:val>
                                            <p:fltVal val="720"/>
                                          </p:val>
                                        </p:tav>
                                        <p:tav tm="100000">
                                          <p:val>
                                            <p:fltVal val="0"/>
                                          </p:val>
                                        </p:tav>
                                      </p:tavLst>
                                    </p:anim>
                                    <p:anim calcmode="lin" valueType="num">
                                      <p:cBhvr>
                                        <p:cTn id="16" dur="2000" fill="hold"/>
                                        <p:tgtEl>
                                          <p:spTgt spid="90"/>
                                        </p:tgtEl>
                                        <p:attrNameLst>
                                          <p:attrName>ppt_h</p:attrName>
                                        </p:attrNameLst>
                                      </p:cBhvr>
                                      <p:tavLst>
                                        <p:tav tm="0">
                                          <p:val>
                                            <p:fltVal val="0"/>
                                          </p:val>
                                        </p:tav>
                                        <p:tav tm="100000">
                                          <p:val>
                                            <p:strVal val="#ppt_h"/>
                                          </p:val>
                                        </p:tav>
                                      </p:tavLst>
                                    </p:anim>
                                    <p:anim calcmode="lin" valueType="num">
                                      <p:cBhvr>
                                        <p:cTn id="17" dur="2000" fill="hold"/>
                                        <p:tgtEl>
                                          <p:spTgt spid="90"/>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2000"/>
                                        <p:tgtEl>
                                          <p:spTgt spid="62"/>
                                        </p:tgtEl>
                                      </p:cBhvr>
                                    </p:animEffect>
                                    <p:anim calcmode="lin" valueType="num">
                                      <p:cBhvr>
                                        <p:cTn id="22" dur="2000" fill="hold"/>
                                        <p:tgtEl>
                                          <p:spTgt spid="62"/>
                                        </p:tgtEl>
                                        <p:attrNameLst>
                                          <p:attrName>style.rotation</p:attrName>
                                        </p:attrNameLst>
                                      </p:cBhvr>
                                      <p:tavLst>
                                        <p:tav tm="0">
                                          <p:val>
                                            <p:fltVal val="720"/>
                                          </p:val>
                                        </p:tav>
                                        <p:tav tm="100000">
                                          <p:val>
                                            <p:fltVal val="0"/>
                                          </p:val>
                                        </p:tav>
                                      </p:tavLst>
                                    </p:anim>
                                    <p:anim calcmode="lin" valueType="num">
                                      <p:cBhvr>
                                        <p:cTn id="23" dur="2000" fill="hold"/>
                                        <p:tgtEl>
                                          <p:spTgt spid="62"/>
                                        </p:tgtEl>
                                        <p:attrNameLst>
                                          <p:attrName>ppt_h</p:attrName>
                                        </p:attrNameLst>
                                      </p:cBhvr>
                                      <p:tavLst>
                                        <p:tav tm="0">
                                          <p:val>
                                            <p:fltVal val="0"/>
                                          </p:val>
                                        </p:tav>
                                        <p:tav tm="100000">
                                          <p:val>
                                            <p:strVal val="#ppt_h"/>
                                          </p:val>
                                        </p:tav>
                                      </p:tavLst>
                                    </p:anim>
                                    <p:anim calcmode="lin" valueType="num">
                                      <p:cBhvr>
                                        <p:cTn id="24" dur="2000" fill="hold"/>
                                        <p:tgtEl>
                                          <p:spTgt spid="62"/>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22" presetClass="entr" presetSubtype="4"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down)">
                                      <p:cBhvr>
                                        <p:cTn id="28" dur="500"/>
                                        <p:tgtEl>
                                          <p:spTgt spid="63"/>
                                        </p:tgtEl>
                                      </p:cBhvr>
                                    </p:animEffect>
                                  </p:childTnLst>
                                </p:cTn>
                              </p:par>
                            </p:childTnLst>
                          </p:cTn>
                        </p:par>
                        <p:par>
                          <p:cTn id="29" fill="hold">
                            <p:stCondLst>
                              <p:cond delay="6500"/>
                            </p:stCondLst>
                            <p:childTnLst>
                              <p:par>
                                <p:cTn id="30" presetID="22" presetClass="entr" presetSubtype="4" fill="hold" grpId="0" nodeType="after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down)">
                                      <p:cBhvr>
                                        <p:cTn id="32" dur="500"/>
                                        <p:tgtEl>
                                          <p:spTgt spid="68"/>
                                        </p:tgtEl>
                                      </p:cBhvr>
                                    </p:animEffect>
                                  </p:childTnLst>
                                </p:cTn>
                              </p:par>
                            </p:childTnLst>
                          </p:cTn>
                        </p:par>
                        <p:par>
                          <p:cTn id="33" fill="hold">
                            <p:stCondLst>
                              <p:cond delay="7000"/>
                            </p:stCondLst>
                            <p:childTnLst>
                              <p:par>
                                <p:cTn id="34" presetID="22" presetClass="entr" presetSubtype="4" fill="hold" grpId="0"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wipe(down)">
                                      <p:cBhvr>
                                        <p:cTn id="3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p:bldP spid="68" grpId="0" bldLvl="0" animBg="1"/>
      <p:bldP spid="7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直接连接符 2063"/>
          <p:cNvSpPr/>
          <p:nvPr/>
        </p:nvSpPr>
        <p:spPr>
          <a:xfrm flipV="1">
            <a:off x="494030" y="43878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7890" name="直接连接符 2064"/>
          <p:cNvSpPr/>
          <p:nvPr/>
        </p:nvSpPr>
        <p:spPr>
          <a:xfrm flipH="1">
            <a:off x="494030" y="45148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49511" name="Line 7"/>
          <p:cNvSpPr/>
          <p:nvPr/>
        </p:nvSpPr>
        <p:spPr>
          <a:xfrm>
            <a:off x="2837180" y="908050"/>
            <a:ext cx="0" cy="3657600"/>
          </a:xfrm>
          <a:prstGeom prst="line">
            <a:avLst/>
          </a:prstGeom>
          <a:ln w="9525" cap="flat" cmpd="sng">
            <a:solidFill>
              <a:srgbClr val="333333"/>
            </a:solidFill>
            <a:prstDash val="dash"/>
            <a:round/>
            <a:headEnd type="none" w="med" len="med"/>
            <a:tailEnd type="none" w="med" len="med"/>
          </a:ln>
          <a:effectLst>
            <a:outerShdw algn="ctr" rotWithShape="0">
              <a:schemeClr val="bg2">
                <a:alpha val="50000"/>
              </a:schemeClr>
            </a:outerShdw>
          </a:effectLst>
        </p:spPr>
        <p:txBody>
          <a:bodyPr anchor="t"/>
          <a:lstStyle/>
          <a:p>
            <a:pPr lvl="0"/>
            <a:endParaRPr lang="zh-CN" altLang="en-US">
              <a:latin typeface="Times New Roman" panose="02020603050405020304" pitchFamily="18" charset="0"/>
              <a:ea typeface="Times New Roman" panose="02020603050405020304" pitchFamily="18" charset="0"/>
            </a:endParaRPr>
          </a:p>
        </p:txBody>
      </p:sp>
      <p:sp>
        <p:nvSpPr>
          <p:cNvPr id="149512" name="Text Box 8"/>
          <p:cNvSpPr txBox="1"/>
          <p:nvPr/>
        </p:nvSpPr>
        <p:spPr>
          <a:xfrm>
            <a:off x="3126105" y="1196975"/>
            <a:ext cx="5470525" cy="2773680"/>
          </a:xfrm>
          <a:prstGeom prst="rect">
            <a:avLst/>
          </a:prstGeom>
          <a:noFill/>
          <a:ln w="9525">
            <a:noFill/>
            <a:miter/>
          </a:ln>
          <a:effectLst>
            <a:prstShdw prst="shdw12" dir="16200000">
              <a:schemeClr val="bg2">
                <a:alpha val="50000"/>
              </a:schemeClr>
            </a:prstShdw>
          </a:effectLst>
        </p:spPr>
        <p:txBody>
          <a:bodyPr anchor="t">
            <a:spAutoFit/>
          </a:bodyPr>
          <a:lstStyle/>
          <a:p>
            <a:pPr lvl="0" indent="536575">
              <a:lnSpc>
                <a:spcPct val="220000"/>
              </a:lnSpc>
            </a:pPr>
            <a:r>
              <a:rPr lang="zh-CN" altLang="en-US" sz="2000" dirty="0">
                <a:solidFill>
                  <a:srgbClr val="0000FF"/>
                </a:solidFill>
                <a:latin typeface="黑体" panose="02010609060101010101" charset="-122"/>
                <a:ea typeface="黑体" panose="02010609060101010101" charset="-122"/>
              </a:rPr>
              <a:t>作物在不施肥的情况下得到的产量，称为空白田产量或地力产量，所吸收的养分全部来自土壤。从目标产量中减去空白田产量，就是肥料所得产量。</a:t>
            </a:r>
          </a:p>
        </p:txBody>
      </p:sp>
      <p:pic>
        <p:nvPicPr>
          <p:cNvPr id="21" name="图片 20"/>
          <p:cNvPicPr>
            <a:picLocks noChangeAspect="1"/>
          </p:cNvPicPr>
          <p:nvPr/>
        </p:nvPicPr>
        <p:blipFill>
          <a:blip r:embed="rId3"/>
          <a:stretch>
            <a:fillRect/>
          </a:stretch>
        </p:blipFill>
        <p:spPr>
          <a:xfrm>
            <a:off x="765493" y="1854200"/>
            <a:ext cx="1665287" cy="1684338"/>
          </a:xfrm>
          <a:prstGeom prst="rect">
            <a:avLst/>
          </a:prstGeom>
          <a:noFill/>
          <a:ln w="9525">
            <a:noFill/>
            <a:miter/>
          </a:ln>
        </p:spPr>
      </p:pic>
      <p:sp>
        <p:nvSpPr>
          <p:cNvPr id="5" name="矩形 4"/>
          <p:cNvSpPr/>
          <p:nvPr/>
        </p:nvSpPr>
        <p:spPr>
          <a:xfrm>
            <a:off x="990918" y="2212975"/>
            <a:ext cx="1584325" cy="883920"/>
          </a:xfrm>
          <a:prstGeom prst="rect">
            <a:avLst/>
          </a:prstGeom>
          <a:noFill/>
          <a:ln w="9525">
            <a:noFill/>
            <a:miter/>
          </a:ln>
        </p:spPr>
        <p:txBody>
          <a:bodyPr anchor="t">
            <a:spAutoFit/>
          </a:bodyPr>
          <a:lstStyle/>
          <a:p>
            <a:pPr lvl="0" algn="ctr">
              <a:lnSpc>
                <a:spcPct val="130000"/>
              </a:lnSpc>
            </a:pPr>
            <a:r>
              <a:rPr lang="zh-CN" altLang="en-US" sz="2000" dirty="0">
                <a:solidFill>
                  <a:srgbClr val="CC0000"/>
                </a:solidFill>
                <a:latin typeface="黑体" panose="02010609060101010101" charset="-122"/>
                <a:ea typeface="黑体" panose="02010609060101010101" charset="-122"/>
              </a:rPr>
              <a:t>地力差</a:t>
            </a:r>
          </a:p>
          <a:p>
            <a:pPr lvl="0" algn="ctr">
              <a:lnSpc>
                <a:spcPct val="130000"/>
              </a:lnSpc>
            </a:pPr>
            <a:r>
              <a:rPr lang="zh-CN" altLang="en-US" sz="2000" dirty="0">
                <a:solidFill>
                  <a:srgbClr val="CC0000"/>
                </a:solidFill>
                <a:latin typeface="黑体" panose="02010609060101010101" charset="-122"/>
                <a:ea typeface="黑体" panose="02010609060101010101" charset="-122"/>
              </a:rPr>
              <a:t>减法</a:t>
            </a:r>
          </a:p>
        </p:txBody>
      </p:sp>
      <p:grpSp>
        <p:nvGrpSpPr>
          <p:cNvPr id="2"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7"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8"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9"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3" name="文本框 2"/>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1207FE92-4407-473F-8EA1-7A15B14B5D2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500"/>
                                        <p:tgtEl>
                                          <p:spTgt spid="21"/>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49511"/>
                                        </p:tgtEl>
                                        <p:attrNameLst>
                                          <p:attrName>style.visibility</p:attrName>
                                        </p:attrNameLst>
                                      </p:cBhvr>
                                      <p:to>
                                        <p:strVal val="visible"/>
                                      </p:to>
                                    </p:set>
                                    <p:animEffect transition="in" filter="wipe(up)">
                                      <p:cBhvr>
                                        <p:cTn id="15" dur="500"/>
                                        <p:tgtEl>
                                          <p:spTgt spid="149511"/>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49512"/>
                                        </p:tgtEl>
                                        <p:attrNameLst>
                                          <p:attrName>style.visibility</p:attrName>
                                        </p:attrNameLst>
                                      </p:cBhvr>
                                      <p:to>
                                        <p:strVal val="visible"/>
                                      </p:to>
                                    </p:set>
                                    <p:animEffect transition="in" filter="slide(fromLeft)">
                                      <p:cBhvr>
                                        <p:cTn id="19" dur="500"/>
                                        <p:tgtEl>
                                          <p:spTgt spid="14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2" grpId="0" bldLvl="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直接连接符 2063"/>
          <p:cNvSpPr/>
          <p:nvPr/>
        </p:nvSpPr>
        <p:spPr>
          <a:xfrm flipV="1">
            <a:off x="494030" y="43878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39938" name="直接连接符 2064"/>
          <p:cNvSpPr/>
          <p:nvPr/>
        </p:nvSpPr>
        <p:spPr>
          <a:xfrm flipH="1">
            <a:off x="494030" y="45148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5313" name="矩形 55312"/>
          <p:cNvSpPr/>
          <p:nvPr/>
        </p:nvSpPr>
        <p:spPr>
          <a:xfrm>
            <a:off x="5624830" y="1430655"/>
            <a:ext cx="3332480" cy="1188720"/>
          </a:xfrm>
          <a:prstGeom prst="rect">
            <a:avLst/>
          </a:prstGeom>
          <a:noFill/>
          <a:ln w="9525">
            <a:noFill/>
            <a:miter/>
          </a:ln>
        </p:spPr>
        <p:txBody>
          <a:bodyPr wrap="square" anchor="t">
            <a:spAutoFit/>
          </a:bodyPr>
          <a:lstStyle/>
          <a:p>
            <a:pPr lvl="0" indent="449580">
              <a:lnSpc>
                <a:spcPct val="180000"/>
              </a:lnSpc>
            </a:pPr>
            <a:r>
              <a:rPr lang="zh-CN" altLang="en-US" sz="2000" dirty="0">
                <a:solidFill>
                  <a:srgbClr val="0000FF"/>
                </a:solidFill>
                <a:latin typeface="黑体" panose="02010609060101010101" charset="-122"/>
                <a:ea typeface="黑体" panose="02010609060101010101" charset="-122"/>
              </a:rPr>
              <a:t> 目标产量</a:t>
            </a:r>
            <a:r>
              <a:rPr lang="en-US" altLang="zh-CN" sz="2000">
                <a:solidFill>
                  <a:srgbClr val="0000FF"/>
                </a:solidFill>
                <a:latin typeface="黑体" panose="02010609060101010101" charset="-122"/>
                <a:ea typeface="黑体" panose="02010609060101010101" charset="-122"/>
              </a:rPr>
              <a:t>=</a:t>
            </a:r>
            <a:r>
              <a:rPr lang="zh-CN" altLang="en-US" sz="2000" dirty="0">
                <a:solidFill>
                  <a:srgbClr val="0000FF"/>
                </a:solidFill>
                <a:latin typeface="黑体" panose="02010609060101010101" charset="-122"/>
                <a:ea typeface="黑体" panose="02010609060101010101" charset="-122"/>
              </a:rPr>
              <a:t>空白田产量</a:t>
            </a:r>
            <a:r>
              <a:rPr lang="en-US" altLang="zh-CN" sz="2000">
                <a:solidFill>
                  <a:srgbClr val="0000FF"/>
                </a:solidFill>
                <a:latin typeface="黑体" panose="02010609060101010101" charset="-122"/>
                <a:ea typeface="黑体" panose="02010609060101010101" charset="-122"/>
              </a:rPr>
              <a:t>+</a:t>
            </a:r>
            <a:r>
              <a:rPr lang="zh-CN" altLang="en-US" sz="2000" dirty="0">
                <a:solidFill>
                  <a:srgbClr val="0000FF"/>
                </a:solidFill>
                <a:latin typeface="黑体" panose="02010609060101010101" charset="-122"/>
                <a:ea typeface="黑体" panose="02010609060101010101" charset="-122"/>
              </a:rPr>
              <a:t>肥料产量</a:t>
            </a:r>
          </a:p>
        </p:txBody>
      </p:sp>
      <p:sp>
        <p:nvSpPr>
          <p:cNvPr id="55314" name="矩形 55313"/>
          <p:cNvSpPr/>
          <p:nvPr/>
        </p:nvSpPr>
        <p:spPr>
          <a:xfrm>
            <a:off x="586105" y="2798763"/>
            <a:ext cx="3382963" cy="2286000"/>
          </a:xfrm>
          <a:prstGeom prst="rect">
            <a:avLst/>
          </a:prstGeom>
          <a:noFill/>
          <a:ln w="9525">
            <a:noFill/>
            <a:miter/>
          </a:ln>
        </p:spPr>
        <p:txBody>
          <a:bodyPr anchor="t">
            <a:spAutoFit/>
          </a:bodyPr>
          <a:lstStyle/>
          <a:p>
            <a:pPr lvl="0" indent="449580" eaLnBrk="0" hangingPunct="0">
              <a:lnSpc>
                <a:spcPct val="180000"/>
              </a:lnSpc>
            </a:pPr>
            <a:r>
              <a:rPr lang="zh-CN" altLang="en-US" sz="2000" dirty="0">
                <a:solidFill>
                  <a:srgbClr val="0000FF"/>
                </a:solidFill>
                <a:latin typeface="黑体" panose="02010609060101010101" charset="-122"/>
                <a:ea typeface="黑体" panose="02010609060101010101" charset="-122"/>
              </a:rPr>
              <a:t>肥料需要量</a:t>
            </a:r>
            <a:r>
              <a:rPr lang="en-US" altLang="zh-CN" sz="2000">
                <a:solidFill>
                  <a:srgbClr val="0000FF"/>
                </a:solidFill>
                <a:latin typeface="黑体" panose="02010609060101010101" charset="-122"/>
                <a:ea typeface="黑体" panose="02010609060101010101" charset="-122"/>
              </a:rPr>
              <a:t>=</a:t>
            </a:r>
            <a:r>
              <a:rPr lang="zh-CN" altLang="en-US" sz="2000" dirty="0">
                <a:solidFill>
                  <a:srgbClr val="0000FF"/>
                </a:solidFill>
                <a:latin typeface="黑体" panose="02010609060101010101" charset="-122"/>
                <a:ea typeface="黑体" panose="02010609060101010101" charset="-122"/>
              </a:rPr>
              <a:t>（目标产量</a:t>
            </a:r>
            <a:r>
              <a:rPr lang="en-US" altLang="zh-CN" sz="2000">
                <a:solidFill>
                  <a:srgbClr val="0000FF"/>
                </a:solidFill>
                <a:latin typeface="黑体" panose="02010609060101010101" charset="-122"/>
                <a:ea typeface="黑体" panose="02010609060101010101" charset="-122"/>
              </a:rPr>
              <a:t>-</a:t>
            </a:r>
            <a:r>
              <a:rPr lang="zh-CN" altLang="en-US" sz="2000" dirty="0">
                <a:solidFill>
                  <a:srgbClr val="0000FF"/>
                </a:solidFill>
                <a:latin typeface="黑体" panose="02010609060101010101" charset="-122"/>
                <a:ea typeface="黑体" panose="02010609060101010101" charset="-122"/>
              </a:rPr>
              <a:t>空白产量）*作物单位产量养分吸收量</a:t>
            </a:r>
            <a:r>
              <a:rPr lang="en-US" altLang="zh-CN" sz="2000">
                <a:solidFill>
                  <a:srgbClr val="0000FF"/>
                </a:solidFill>
                <a:latin typeface="黑体" panose="02010609060101010101" charset="-122"/>
                <a:ea typeface="黑体" panose="02010609060101010101" charset="-122"/>
              </a:rPr>
              <a:t>/</a:t>
            </a:r>
            <a:r>
              <a:rPr lang="zh-CN" altLang="en-US" sz="2000" dirty="0">
                <a:solidFill>
                  <a:srgbClr val="0000FF"/>
                </a:solidFill>
                <a:latin typeface="黑体" panose="02010609060101010101" charset="-122"/>
                <a:ea typeface="黑体" panose="02010609060101010101" charset="-122"/>
              </a:rPr>
              <a:t>（肥料中养分含量*肥料当季利用率）</a:t>
            </a:r>
          </a:p>
        </p:txBody>
      </p:sp>
      <p:sp>
        <p:nvSpPr>
          <p:cNvPr id="48" name="椭圆 3"/>
          <p:cNvSpPr/>
          <p:nvPr/>
        </p:nvSpPr>
        <p:spPr>
          <a:xfrm flipH="1">
            <a:off x="5024814" y="3219997"/>
            <a:ext cx="572870" cy="1049097"/>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 name="connsiteX0-1" fmla="*/ 0 w 1440000"/>
              <a:gd name="connsiteY0-2" fmla="*/ 720452 h 1440452"/>
              <a:gd name="connsiteX1-3" fmla="*/ 720000 w 1440000"/>
              <a:gd name="connsiteY1-4" fmla="*/ 452 h 1440452"/>
              <a:gd name="connsiteX2-5" fmla="*/ 1440000 w 1440000"/>
              <a:gd name="connsiteY2-6" fmla="*/ 720452 h 1440452"/>
              <a:gd name="connsiteX3-7" fmla="*/ 720000 w 1440000"/>
              <a:gd name="connsiteY3-8" fmla="*/ 1440452 h 1440452"/>
              <a:gd name="connsiteX4-9" fmla="*/ 0 w 1440000"/>
              <a:gd name="connsiteY4-10" fmla="*/ 720452 h 1440452"/>
              <a:gd name="connsiteX0-11" fmla="*/ 13 w 1440013"/>
              <a:gd name="connsiteY0-12" fmla="*/ 1402319 h 2122319"/>
              <a:gd name="connsiteX1-13" fmla="*/ 734527 w 1440013"/>
              <a:gd name="connsiteY1-14" fmla="*/ 147 h 2122319"/>
              <a:gd name="connsiteX2-15" fmla="*/ 1440013 w 1440013"/>
              <a:gd name="connsiteY2-16" fmla="*/ 1402319 h 2122319"/>
              <a:gd name="connsiteX3-17" fmla="*/ 720013 w 1440013"/>
              <a:gd name="connsiteY3-18" fmla="*/ 2122319 h 2122319"/>
              <a:gd name="connsiteX4-19" fmla="*/ 13 w 1440013"/>
              <a:gd name="connsiteY4-20" fmla="*/ 1402319 h 2122319"/>
              <a:gd name="connsiteX0-21" fmla="*/ 13 w 1440013"/>
              <a:gd name="connsiteY0-22" fmla="*/ 1569822 h 2289822"/>
              <a:gd name="connsiteX1-23" fmla="*/ 734527 w 1440013"/>
              <a:gd name="connsiteY1-24" fmla="*/ 167650 h 2289822"/>
              <a:gd name="connsiteX2-25" fmla="*/ 1440013 w 1440013"/>
              <a:gd name="connsiteY2-26" fmla="*/ 1569822 h 2289822"/>
              <a:gd name="connsiteX3-27" fmla="*/ 720013 w 1440013"/>
              <a:gd name="connsiteY3-28" fmla="*/ 2289822 h 2289822"/>
              <a:gd name="connsiteX4-29" fmla="*/ 13 w 1440013"/>
              <a:gd name="connsiteY4-30" fmla="*/ 1569822 h 2289822"/>
              <a:gd name="connsiteX0-31" fmla="*/ 13 w 1440013"/>
              <a:gd name="connsiteY0-32" fmla="*/ 1569822 h 2289822"/>
              <a:gd name="connsiteX1-33" fmla="*/ 734527 w 1440013"/>
              <a:gd name="connsiteY1-34" fmla="*/ 167650 h 2289822"/>
              <a:gd name="connsiteX2-35" fmla="*/ 1440013 w 1440013"/>
              <a:gd name="connsiteY2-36" fmla="*/ 1569822 h 2289822"/>
              <a:gd name="connsiteX3-37" fmla="*/ 720013 w 1440013"/>
              <a:gd name="connsiteY3-38" fmla="*/ 2289822 h 2289822"/>
              <a:gd name="connsiteX4-39" fmla="*/ 13 w 1440013"/>
              <a:gd name="connsiteY4-40" fmla="*/ 1569822 h 2289822"/>
              <a:gd name="connsiteX0-41" fmla="*/ 13 w 1440013"/>
              <a:gd name="connsiteY0-42" fmla="*/ 1402172 h 2122172"/>
              <a:gd name="connsiteX1-43" fmla="*/ 734527 w 1440013"/>
              <a:gd name="connsiteY1-44" fmla="*/ 0 h 2122172"/>
              <a:gd name="connsiteX2-45" fmla="*/ 1440013 w 1440013"/>
              <a:gd name="connsiteY2-46" fmla="*/ 1402172 h 2122172"/>
              <a:gd name="connsiteX3-47" fmla="*/ 720013 w 1440013"/>
              <a:gd name="connsiteY3-48" fmla="*/ 2122172 h 2122172"/>
              <a:gd name="connsiteX4-49" fmla="*/ 13 w 1440013"/>
              <a:gd name="connsiteY4-50" fmla="*/ 1402172 h 2122172"/>
              <a:gd name="connsiteX0-51" fmla="*/ 13 w 1453616"/>
              <a:gd name="connsiteY0-52" fmla="*/ 1420592 h 2140592"/>
              <a:gd name="connsiteX1-53" fmla="*/ 734527 w 1453616"/>
              <a:gd name="connsiteY1-54" fmla="*/ 18420 h 2140592"/>
              <a:gd name="connsiteX2-55" fmla="*/ 1157218 w 1453616"/>
              <a:gd name="connsiteY2-56" fmla="*/ 670657 h 2140592"/>
              <a:gd name="connsiteX3-57" fmla="*/ 1440013 w 1453616"/>
              <a:gd name="connsiteY3-58" fmla="*/ 1420592 h 2140592"/>
              <a:gd name="connsiteX4-59" fmla="*/ 720013 w 1453616"/>
              <a:gd name="connsiteY4-60" fmla="*/ 2140592 h 2140592"/>
              <a:gd name="connsiteX5" fmla="*/ 13 w 1453616"/>
              <a:gd name="connsiteY5" fmla="*/ 1420592 h 2140592"/>
              <a:gd name="connsiteX0-61" fmla="*/ 13 w 1453616"/>
              <a:gd name="connsiteY0-62" fmla="*/ 1402172 h 2122172"/>
              <a:gd name="connsiteX1-63" fmla="*/ 734527 w 1453616"/>
              <a:gd name="connsiteY1-64" fmla="*/ 0 h 2122172"/>
              <a:gd name="connsiteX2-65" fmla="*/ 1157218 w 1453616"/>
              <a:gd name="connsiteY2-66" fmla="*/ 652237 h 2122172"/>
              <a:gd name="connsiteX3-67" fmla="*/ 1440013 w 1453616"/>
              <a:gd name="connsiteY3-68" fmla="*/ 1402172 h 2122172"/>
              <a:gd name="connsiteX4-69" fmla="*/ 720013 w 1453616"/>
              <a:gd name="connsiteY4-70" fmla="*/ 2122172 h 2122172"/>
              <a:gd name="connsiteX5-71" fmla="*/ 13 w 1453616"/>
              <a:gd name="connsiteY5-72" fmla="*/ 1402172 h 2122172"/>
              <a:gd name="connsiteX0-73" fmla="*/ 13 w 1449059"/>
              <a:gd name="connsiteY0-74" fmla="*/ 1402172 h 2122172"/>
              <a:gd name="connsiteX1-75" fmla="*/ 734527 w 1449059"/>
              <a:gd name="connsiteY1-76" fmla="*/ 0 h 2122172"/>
              <a:gd name="connsiteX2-77" fmla="*/ 1007500 w 1449059"/>
              <a:gd name="connsiteY2-78" fmla="*/ 755146 h 2122172"/>
              <a:gd name="connsiteX3-79" fmla="*/ 1440013 w 1449059"/>
              <a:gd name="connsiteY3-80" fmla="*/ 1402172 h 2122172"/>
              <a:gd name="connsiteX4-81" fmla="*/ 720013 w 1449059"/>
              <a:gd name="connsiteY4-82" fmla="*/ 2122172 h 2122172"/>
              <a:gd name="connsiteX5-83" fmla="*/ 13 w 1449059"/>
              <a:gd name="connsiteY5-84" fmla="*/ 1402172 h 2122172"/>
              <a:gd name="connsiteX0-85" fmla="*/ 13 w 1440013"/>
              <a:gd name="connsiteY0-86" fmla="*/ 1402172 h 2122172"/>
              <a:gd name="connsiteX1-87" fmla="*/ 734527 w 1440013"/>
              <a:gd name="connsiteY1-88" fmla="*/ 0 h 2122172"/>
              <a:gd name="connsiteX2-89" fmla="*/ 1007500 w 1440013"/>
              <a:gd name="connsiteY2-90" fmla="*/ 755146 h 2122172"/>
              <a:gd name="connsiteX3-91" fmla="*/ 1440013 w 1440013"/>
              <a:gd name="connsiteY3-92" fmla="*/ 1402172 h 2122172"/>
              <a:gd name="connsiteX4-93" fmla="*/ 720013 w 1440013"/>
              <a:gd name="connsiteY4-94" fmla="*/ 2122172 h 2122172"/>
              <a:gd name="connsiteX5-95" fmla="*/ 13 w 1440013"/>
              <a:gd name="connsiteY5-96" fmla="*/ 1402172 h 2122172"/>
              <a:gd name="connsiteX0-97" fmla="*/ 402 w 1440402"/>
              <a:gd name="connsiteY0-98" fmla="*/ 1406130 h 2126130"/>
              <a:gd name="connsiteX1-99" fmla="*/ 802531 w 1440402"/>
              <a:gd name="connsiteY1-100" fmla="*/ 0 h 2126130"/>
              <a:gd name="connsiteX2-101" fmla="*/ 1007889 w 1440402"/>
              <a:gd name="connsiteY2-102" fmla="*/ 759104 h 2126130"/>
              <a:gd name="connsiteX3-103" fmla="*/ 1440402 w 1440402"/>
              <a:gd name="connsiteY3-104" fmla="*/ 1406130 h 2126130"/>
              <a:gd name="connsiteX4-105" fmla="*/ 720402 w 1440402"/>
              <a:gd name="connsiteY4-106" fmla="*/ 2126130 h 2126130"/>
              <a:gd name="connsiteX5-107" fmla="*/ 402 w 1440402"/>
              <a:gd name="connsiteY5-108" fmla="*/ 1406130 h 2126130"/>
              <a:gd name="connsiteX0-109" fmla="*/ 402 w 1440402"/>
              <a:gd name="connsiteY0-110" fmla="*/ 1406130 h 2126130"/>
              <a:gd name="connsiteX1-111" fmla="*/ 802531 w 1440402"/>
              <a:gd name="connsiteY1-112" fmla="*/ 0 h 2126130"/>
              <a:gd name="connsiteX2-113" fmla="*/ 1007889 w 1440402"/>
              <a:gd name="connsiteY2-114" fmla="*/ 759104 h 2126130"/>
              <a:gd name="connsiteX3-115" fmla="*/ 1440402 w 1440402"/>
              <a:gd name="connsiteY3-116" fmla="*/ 1406130 h 2126130"/>
              <a:gd name="connsiteX4-117" fmla="*/ 720402 w 1440402"/>
              <a:gd name="connsiteY4-118" fmla="*/ 2126130 h 2126130"/>
              <a:gd name="connsiteX5-119" fmla="*/ 402 w 1440402"/>
              <a:gd name="connsiteY5-120" fmla="*/ 1406130 h 2126130"/>
              <a:gd name="connsiteX0-121" fmla="*/ 402 w 1440402"/>
              <a:gd name="connsiteY0-122" fmla="*/ 1406130 h 2126130"/>
              <a:gd name="connsiteX1-123" fmla="*/ 802531 w 1440402"/>
              <a:gd name="connsiteY1-124" fmla="*/ 0 h 2126130"/>
              <a:gd name="connsiteX2-125" fmla="*/ 1007889 w 1440402"/>
              <a:gd name="connsiteY2-126" fmla="*/ 759104 h 2126130"/>
              <a:gd name="connsiteX3-127" fmla="*/ 1440402 w 1440402"/>
              <a:gd name="connsiteY3-128" fmla="*/ 1406130 h 2126130"/>
              <a:gd name="connsiteX4-129" fmla="*/ 720402 w 1440402"/>
              <a:gd name="connsiteY4-130" fmla="*/ 2126130 h 2126130"/>
              <a:gd name="connsiteX5-131" fmla="*/ 402 w 1440402"/>
              <a:gd name="connsiteY5-132" fmla="*/ 1406130 h 2126130"/>
              <a:gd name="connsiteX0-133" fmla="*/ 402 w 1440402"/>
              <a:gd name="connsiteY0-134" fmla="*/ 1406130 h 2126130"/>
              <a:gd name="connsiteX1-135" fmla="*/ 802531 w 1440402"/>
              <a:gd name="connsiteY1-136" fmla="*/ 0 h 2126130"/>
              <a:gd name="connsiteX2-137" fmla="*/ 1007889 w 1440402"/>
              <a:gd name="connsiteY2-138" fmla="*/ 759104 h 2126130"/>
              <a:gd name="connsiteX3-139" fmla="*/ 1440402 w 1440402"/>
              <a:gd name="connsiteY3-140" fmla="*/ 1406130 h 2126130"/>
              <a:gd name="connsiteX4-141" fmla="*/ 720402 w 1440402"/>
              <a:gd name="connsiteY4-142" fmla="*/ 2126130 h 2126130"/>
              <a:gd name="connsiteX5-143" fmla="*/ 402 w 1440402"/>
              <a:gd name="connsiteY5-144" fmla="*/ 1406130 h 2126130"/>
              <a:gd name="connsiteX0-145" fmla="*/ 402 w 1440402"/>
              <a:gd name="connsiteY0-146" fmla="*/ 1406130 h 2126130"/>
              <a:gd name="connsiteX1-147" fmla="*/ 802531 w 1440402"/>
              <a:gd name="connsiteY1-148" fmla="*/ 0 h 2126130"/>
              <a:gd name="connsiteX2-149" fmla="*/ 1007889 w 1440402"/>
              <a:gd name="connsiteY2-150" fmla="*/ 759104 h 2126130"/>
              <a:gd name="connsiteX3-151" fmla="*/ 1440402 w 1440402"/>
              <a:gd name="connsiteY3-152" fmla="*/ 1406130 h 2126130"/>
              <a:gd name="connsiteX4-153" fmla="*/ 720402 w 1440402"/>
              <a:gd name="connsiteY4-154" fmla="*/ 2126130 h 2126130"/>
              <a:gd name="connsiteX5-155" fmla="*/ 402 w 1440402"/>
              <a:gd name="connsiteY5-156" fmla="*/ 1406130 h 2126130"/>
              <a:gd name="connsiteX0-157" fmla="*/ 402 w 1440402"/>
              <a:gd name="connsiteY0-158" fmla="*/ 1406130 h 2126130"/>
              <a:gd name="connsiteX1-159" fmla="*/ 802531 w 1440402"/>
              <a:gd name="connsiteY1-160" fmla="*/ 0 h 2126130"/>
              <a:gd name="connsiteX2-161" fmla="*/ 1007889 w 1440402"/>
              <a:gd name="connsiteY2-162" fmla="*/ 759104 h 2126130"/>
              <a:gd name="connsiteX3-163" fmla="*/ 1440402 w 1440402"/>
              <a:gd name="connsiteY3-164" fmla="*/ 1406130 h 2126130"/>
              <a:gd name="connsiteX4-165" fmla="*/ 720402 w 1440402"/>
              <a:gd name="connsiteY4-166" fmla="*/ 2126130 h 2126130"/>
              <a:gd name="connsiteX5-167" fmla="*/ 402 w 1440402"/>
              <a:gd name="connsiteY5-168" fmla="*/ 1406130 h 2126130"/>
              <a:gd name="connsiteX0-169" fmla="*/ 402 w 1440402"/>
              <a:gd name="connsiteY0-170" fmla="*/ 1406130 h 2126130"/>
              <a:gd name="connsiteX1-171" fmla="*/ 802531 w 1440402"/>
              <a:gd name="connsiteY1-172" fmla="*/ 0 h 2126130"/>
              <a:gd name="connsiteX2-173" fmla="*/ 1007889 w 1440402"/>
              <a:gd name="connsiteY2-174" fmla="*/ 759104 h 2126130"/>
              <a:gd name="connsiteX3-175" fmla="*/ 1440402 w 1440402"/>
              <a:gd name="connsiteY3-176" fmla="*/ 1406130 h 2126130"/>
              <a:gd name="connsiteX4-177" fmla="*/ 720402 w 1440402"/>
              <a:gd name="connsiteY4-178" fmla="*/ 2126130 h 2126130"/>
              <a:gd name="connsiteX5-179" fmla="*/ 402 w 1440402"/>
              <a:gd name="connsiteY5-180" fmla="*/ 1406130 h 2126130"/>
              <a:gd name="connsiteX0-181" fmla="*/ 276 w 1406469"/>
              <a:gd name="connsiteY0-182" fmla="*/ 1406130 h 2126138"/>
              <a:gd name="connsiteX1-183" fmla="*/ 802405 w 1406469"/>
              <a:gd name="connsiteY1-184" fmla="*/ 0 h 2126138"/>
              <a:gd name="connsiteX2-185" fmla="*/ 1007763 w 1406469"/>
              <a:gd name="connsiteY2-186" fmla="*/ 759104 h 2126138"/>
              <a:gd name="connsiteX3-187" fmla="*/ 1406468 w 1406469"/>
              <a:gd name="connsiteY3-188" fmla="*/ 1421962 h 2126138"/>
              <a:gd name="connsiteX4-189" fmla="*/ 720276 w 1406469"/>
              <a:gd name="connsiteY4-190" fmla="*/ 2126130 h 2126138"/>
              <a:gd name="connsiteX5-191" fmla="*/ 276 w 1406469"/>
              <a:gd name="connsiteY5-192" fmla="*/ 1406130 h 2126138"/>
              <a:gd name="connsiteX0-193" fmla="*/ 276 w 1409106"/>
              <a:gd name="connsiteY0-194" fmla="*/ 1406130 h 2126141"/>
              <a:gd name="connsiteX1-195" fmla="*/ 802405 w 1409106"/>
              <a:gd name="connsiteY1-196" fmla="*/ 0 h 2126141"/>
              <a:gd name="connsiteX2-197" fmla="*/ 1007763 w 1409106"/>
              <a:gd name="connsiteY2-198" fmla="*/ 759104 h 2126141"/>
              <a:gd name="connsiteX3-199" fmla="*/ 1406468 w 1409106"/>
              <a:gd name="connsiteY3-200" fmla="*/ 1421962 h 2126141"/>
              <a:gd name="connsiteX4-201" fmla="*/ 720276 w 1409106"/>
              <a:gd name="connsiteY4-202" fmla="*/ 2126130 h 2126141"/>
              <a:gd name="connsiteX5-203" fmla="*/ 276 w 1409106"/>
              <a:gd name="connsiteY5-204" fmla="*/ 1406130 h 2126141"/>
              <a:gd name="connsiteX0-205" fmla="*/ 369 w 1410033"/>
              <a:gd name="connsiteY0-206" fmla="*/ 1406130 h 2126141"/>
              <a:gd name="connsiteX1-207" fmla="*/ 802498 w 1410033"/>
              <a:gd name="connsiteY1-208" fmla="*/ 0 h 2126141"/>
              <a:gd name="connsiteX2-209" fmla="*/ 1007856 w 1410033"/>
              <a:gd name="connsiteY2-210" fmla="*/ 759104 h 2126141"/>
              <a:gd name="connsiteX3-211" fmla="*/ 1406561 w 1410033"/>
              <a:gd name="connsiteY3-212" fmla="*/ 1421962 h 2126141"/>
              <a:gd name="connsiteX4-213" fmla="*/ 720369 w 1410033"/>
              <a:gd name="connsiteY4-214" fmla="*/ 2126130 h 2126141"/>
              <a:gd name="connsiteX5-215" fmla="*/ 369 w 1410033"/>
              <a:gd name="connsiteY5-216" fmla="*/ 1406130 h 2126141"/>
              <a:gd name="connsiteX0-217" fmla="*/ 369 w 1414195"/>
              <a:gd name="connsiteY0-218" fmla="*/ 1406130 h 2126143"/>
              <a:gd name="connsiteX1-219" fmla="*/ 802498 w 1414195"/>
              <a:gd name="connsiteY1-220" fmla="*/ 0 h 2126143"/>
              <a:gd name="connsiteX2-221" fmla="*/ 1007856 w 1414195"/>
              <a:gd name="connsiteY2-222" fmla="*/ 759104 h 2126143"/>
              <a:gd name="connsiteX3-223" fmla="*/ 1406561 w 1414195"/>
              <a:gd name="connsiteY3-224" fmla="*/ 1421962 h 2126143"/>
              <a:gd name="connsiteX4-225" fmla="*/ 720369 w 1414195"/>
              <a:gd name="connsiteY4-226" fmla="*/ 2126130 h 2126143"/>
              <a:gd name="connsiteX5-227" fmla="*/ 369 w 1414195"/>
              <a:gd name="connsiteY5-228" fmla="*/ 1406130 h 2126143"/>
              <a:gd name="connsiteX0-229" fmla="*/ 369 w 1414195"/>
              <a:gd name="connsiteY0-230" fmla="*/ 1406130 h 2126143"/>
              <a:gd name="connsiteX1-231" fmla="*/ 802498 w 1414195"/>
              <a:gd name="connsiteY1-232" fmla="*/ 0 h 2126143"/>
              <a:gd name="connsiteX2-233" fmla="*/ 1007856 w 1414195"/>
              <a:gd name="connsiteY2-234" fmla="*/ 759104 h 2126143"/>
              <a:gd name="connsiteX3-235" fmla="*/ 1406561 w 1414195"/>
              <a:gd name="connsiteY3-236" fmla="*/ 1421962 h 2126143"/>
              <a:gd name="connsiteX4-237" fmla="*/ 720369 w 1414195"/>
              <a:gd name="connsiteY4-238" fmla="*/ 2126130 h 2126143"/>
              <a:gd name="connsiteX5-239" fmla="*/ 369 w 1414195"/>
              <a:gd name="connsiteY5-240" fmla="*/ 1406130 h 2126143"/>
            </a:gdLst>
            <a:ahLst/>
            <a:cxnLst>
              <a:cxn ang="0">
                <a:pos x="connsiteX0-229" y="connsiteY0-230"/>
              </a:cxn>
              <a:cxn ang="0">
                <a:pos x="connsiteX1-231" y="connsiteY1-232"/>
              </a:cxn>
              <a:cxn ang="0">
                <a:pos x="connsiteX2-233" y="connsiteY2-234"/>
              </a:cxn>
              <a:cxn ang="0">
                <a:pos x="connsiteX3-235" y="connsiteY3-236"/>
              </a:cxn>
              <a:cxn ang="0">
                <a:pos x="connsiteX4-237" y="connsiteY4-238"/>
              </a:cxn>
              <a:cxn ang="0">
                <a:pos x="connsiteX5-239" y="connsiteY5-240"/>
              </a:cxn>
            </a:cxnLst>
            <a:rect l="l" t="t" r="r" b="b"/>
            <a:pathLst>
              <a:path w="1414195" h="2126143">
                <a:moveTo>
                  <a:pt x="369" y="1406130"/>
                </a:moveTo>
                <a:cubicBezTo>
                  <a:pt x="14057" y="1051775"/>
                  <a:pt x="71025" y="1146630"/>
                  <a:pt x="802498" y="0"/>
                </a:cubicBezTo>
                <a:cubicBezTo>
                  <a:pt x="884286" y="654750"/>
                  <a:pt x="962721" y="671857"/>
                  <a:pt x="1007856" y="759104"/>
                </a:cubicBezTo>
                <a:cubicBezTo>
                  <a:pt x="1410383" y="1305488"/>
                  <a:pt x="1402154" y="1355088"/>
                  <a:pt x="1406561" y="1421962"/>
                </a:cubicBezTo>
                <a:cubicBezTo>
                  <a:pt x="1473758" y="1734237"/>
                  <a:pt x="1085130" y="2128769"/>
                  <a:pt x="720369" y="2126130"/>
                </a:cubicBezTo>
                <a:cubicBezTo>
                  <a:pt x="355608" y="2123491"/>
                  <a:pt x="-13319" y="1760485"/>
                  <a:pt x="369" y="1406130"/>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5316" name="组合 21"/>
          <p:cNvGrpSpPr/>
          <p:nvPr/>
        </p:nvGrpSpPr>
        <p:grpSpPr>
          <a:xfrm>
            <a:off x="4324668" y="1611313"/>
            <a:ext cx="531812" cy="881062"/>
            <a:chOff x="4270200" y="1748671"/>
            <a:chExt cx="697277" cy="1279128"/>
          </a:xfrm>
        </p:grpSpPr>
        <p:sp>
          <p:nvSpPr>
            <p:cNvPr id="78" name="椭圆 3"/>
            <p:cNvSpPr/>
            <p:nvPr/>
          </p:nvSpPr>
          <p:spPr>
            <a:xfrm>
              <a:off x="4270200" y="1748671"/>
              <a:ext cx="697277" cy="1279128"/>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 name="connsiteX0-1" fmla="*/ 0 w 1440000"/>
                <a:gd name="connsiteY0-2" fmla="*/ 720452 h 1440452"/>
                <a:gd name="connsiteX1-3" fmla="*/ 720000 w 1440000"/>
                <a:gd name="connsiteY1-4" fmla="*/ 452 h 1440452"/>
                <a:gd name="connsiteX2-5" fmla="*/ 1440000 w 1440000"/>
                <a:gd name="connsiteY2-6" fmla="*/ 720452 h 1440452"/>
                <a:gd name="connsiteX3-7" fmla="*/ 720000 w 1440000"/>
                <a:gd name="connsiteY3-8" fmla="*/ 1440452 h 1440452"/>
                <a:gd name="connsiteX4-9" fmla="*/ 0 w 1440000"/>
                <a:gd name="connsiteY4-10" fmla="*/ 720452 h 1440452"/>
                <a:gd name="connsiteX0-11" fmla="*/ 13 w 1440013"/>
                <a:gd name="connsiteY0-12" fmla="*/ 1402319 h 2122319"/>
                <a:gd name="connsiteX1-13" fmla="*/ 734527 w 1440013"/>
                <a:gd name="connsiteY1-14" fmla="*/ 147 h 2122319"/>
                <a:gd name="connsiteX2-15" fmla="*/ 1440013 w 1440013"/>
                <a:gd name="connsiteY2-16" fmla="*/ 1402319 h 2122319"/>
                <a:gd name="connsiteX3-17" fmla="*/ 720013 w 1440013"/>
                <a:gd name="connsiteY3-18" fmla="*/ 2122319 h 2122319"/>
                <a:gd name="connsiteX4-19" fmla="*/ 13 w 1440013"/>
                <a:gd name="connsiteY4-20" fmla="*/ 1402319 h 2122319"/>
                <a:gd name="connsiteX0-21" fmla="*/ 13 w 1440013"/>
                <a:gd name="connsiteY0-22" fmla="*/ 1569822 h 2289822"/>
                <a:gd name="connsiteX1-23" fmla="*/ 734527 w 1440013"/>
                <a:gd name="connsiteY1-24" fmla="*/ 167650 h 2289822"/>
                <a:gd name="connsiteX2-25" fmla="*/ 1440013 w 1440013"/>
                <a:gd name="connsiteY2-26" fmla="*/ 1569822 h 2289822"/>
                <a:gd name="connsiteX3-27" fmla="*/ 720013 w 1440013"/>
                <a:gd name="connsiteY3-28" fmla="*/ 2289822 h 2289822"/>
                <a:gd name="connsiteX4-29" fmla="*/ 13 w 1440013"/>
                <a:gd name="connsiteY4-30" fmla="*/ 1569822 h 2289822"/>
                <a:gd name="connsiteX0-31" fmla="*/ 13 w 1440013"/>
                <a:gd name="connsiteY0-32" fmla="*/ 1569822 h 2289822"/>
                <a:gd name="connsiteX1-33" fmla="*/ 734527 w 1440013"/>
                <a:gd name="connsiteY1-34" fmla="*/ 167650 h 2289822"/>
                <a:gd name="connsiteX2-35" fmla="*/ 1440013 w 1440013"/>
                <a:gd name="connsiteY2-36" fmla="*/ 1569822 h 2289822"/>
                <a:gd name="connsiteX3-37" fmla="*/ 720013 w 1440013"/>
                <a:gd name="connsiteY3-38" fmla="*/ 2289822 h 2289822"/>
                <a:gd name="connsiteX4-39" fmla="*/ 13 w 1440013"/>
                <a:gd name="connsiteY4-40" fmla="*/ 1569822 h 2289822"/>
                <a:gd name="connsiteX0-41" fmla="*/ 13 w 1440013"/>
                <a:gd name="connsiteY0-42" fmla="*/ 1402172 h 2122172"/>
                <a:gd name="connsiteX1-43" fmla="*/ 734527 w 1440013"/>
                <a:gd name="connsiteY1-44" fmla="*/ 0 h 2122172"/>
                <a:gd name="connsiteX2-45" fmla="*/ 1440013 w 1440013"/>
                <a:gd name="connsiteY2-46" fmla="*/ 1402172 h 2122172"/>
                <a:gd name="connsiteX3-47" fmla="*/ 720013 w 1440013"/>
                <a:gd name="connsiteY3-48" fmla="*/ 2122172 h 2122172"/>
                <a:gd name="connsiteX4-49" fmla="*/ 13 w 1440013"/>
                <a:gd name="connsiteY4-50" fmla="*/ 1402172 h 2122172"/>
                <a:gd name="connsiteX0-51" fmla="*/ 13 w 1453616"/>
                <a:gd name="connsiteY0-52" fmla="*/ 1420592 h 2140592"/>
                <a:gd name="connsiteX1-53" fmla="*/ 734527 w 1453616"/>
                <a:gd name="connsiteY1-54" fmla="*/ 18420 h 2140592"/>
                <a:gd name="connsiteX2-55" fmla="*/ 1157218 w 1453616"/>
                <a:gd name="connsiteY2-56" fmla="*/ 670657 h 2140592"/>
                <a:gd name="connsiteX3-57" fmla="*/ 1440013 w 1453616"/>
                <a:gd name="connsiteY3-58" fmla="*/ 1420592 h 2140592"/>
                <a:gd name="connsiteX4-59" fmla="*/ 720013 w 1453616"/>
                <a:gd name="connsiteY4-60" fmla="*/ 2140592 h 2140592"/>
                <a:gd name="connsiteX5" fmla="*/ 13 w 1453616"/>
                <a:gd name="connsiteY5" fmla="*/ 1420592 h 2140592"/>
                <a:gd name="connsiteX0-61" fmla="*/ 13 w 1453616"/>
                <a:gd name="connsiteY0-62" fmla="*/ 1402172 h 2122172"/>
                <a:gd name="connsiteX1-63" fmla="*/ 734527 w 1453616"/>
                <a:gd name="connsiteY1-64" fmla="*/ 0 h 2122172"/>
                <a:gd name="connsiteX2-65" fmla="*/ 1157218 w 1453616"/>
                <a:gd name="connsiteY2-66" fmla="*/ 652237 h 2122172"/>
                <a:gd name="connsiteX3-67" fmla="*/ 1440013 w 1453616"/>
                <a:gd name="connsiteY3-68" fmla="*/ 1402172 h 2122172"/>
                <a:gd name="connsiteX4-69" fmla="*/ 720013 w 1453616"/>
                <a:gd name="connsiteY4-70" fmla="*/ 2122172 h 2122172"/>
                <a:gd name="connsiteX5-71" fmla="*/ 13 w 1453616"/>
                <a:gd name="connsiteY5-72" fmla="*/ 1402172 h 2122172"/>
                <a:gd name="connsiteX0-73" fmla="*/ 13 w 1449059"/>
                <a:gd name="connsiteY0-74" fmla="*/ 1402172 h 2122172"/>
                <a:gd name="connsiteX1-75" fmla="*/ 734527 w 1449059"/>
                <a:gd name="connsiteY1-76" fmla="*/ 0 h 2122172"/>
                <a:gd name="connsiteX2-77" fmla="*/ 1007500 w 1449059"/>
                <a:gd name="connsiteY2-78" fmla="*/ 755146 h 2122172"/>
                <a:gd name="connsiteX3-79" fmla="*/ 1440013 w 1449059"/>
                <a:gd name="connsiteY3-80" fmla="*/ 1402172 h 2122172"/>
                <a:gd name="connsiteX4-81" fmla="*/ 720013 w 1449059"/>
                <a:gd name="connsiteY4-82" fmla="*/ 2122172 h 2122172"/>
                <a:gd name="connsiteX5-83" fmla="*/ 13 w 1449059"/>
                <a:gd name="connsiteY5-84" fmla="*/ 1402172 h 2122172"/>
                <a:gd name="connsiteX0-85" fmla="*/ 13 w 1440013"/>
                <a:gd name="connsiteY0-86" fmla="*/ 1402172 h 2122172"/>
                <a:gd name="connsiteX1-87" fmla="*/ 734527 w 1440013"/>
                <a:gd name="connsiteY1-88" fmla="*/ 0 h 2122172"/>
                <a:gd name="connsiteX2-89" fmla="*/ 1007500 w 1440013"/>
                <a:gd name="connsiteY2-90" fmla="*/ 755146 h 2122172"/>
                <a:gd name="connsiteX3-91" fmla="*/ 1440013 w 1440013"/>
                <a:gd name="connsiteY3-92" fmla="*/ 1402172 h 2122172"/>
                <a:gd name="connsiteX4-93" fmla="*/ 720013 w 1440013"/>
                <a:gd name="connsiteY4-94" fmla="*/ 2122172 h 2122172"/>
                <a:gd name="connsiteX5-95" fmla="*/ 13 w 1440013"/>
                <a:gd name="connsiteY5-96" fmla="*/ 1402172 h 2122172"/>
                <a:gd name="connsiteX0-97" fmla="*/ 402 w 1440402"/>
                <a:gd name="connsiteY0-98" fmla="*/ 1406130 h 2126130"/>
                <a:gd name="connsiteX1-99" fmla="*/ 802531 w 1440402"/>
                <a:gd name="connsiteY1-100" fmla="*/ 0 h 2126130"/>
                <a:gd name="connsiteX2-101" fmla="*/ 1007889 w 1440402"/>
                <a:gd name="connsiteY2-102" fmla="*/ 759104 h 2126130"/>
                <a:gd name="connsiteX3-103" fmla="*/ 1440402 w 1440402"/>
                <a:gd name="connsiteY3-104" fmla="*/ 1406130 h 2126130"/>
                <a:gd name="connsiteX4-105" fmla="*/ 720402 w 1440402"/>
                <a:gd name="connsiteY4-106" fmla="*/ 2126130 h 2126130"/>
                <a:gd name="connsiteX5-107" fmla="*/ 402 w 1440402"/>
                <a:gd name="connsiteY5-108" fmla="*/ 1406130 h 2126130"/>
                <a:gd name="connsiteX0-109" fmla="*/ 402 w 1440402"/>
                <a:gd name="connsiteY0-110" fmla="*/ 1406130 h 2126130"/>
                <a:gd name="connsiteX1-111" fmla="*/ 802531 w 1440402"/>
                <a:gd name="connsiteY1-112" fmla="*/ 0 h 2126130"/>
                <a:gd name="connsiteX2-113" fmla="*/ 1007889 w 1440402"/>
                <a:gd name="connsiteY2-114" fmla="*/ 759104 h 2126130"/>
                <a:gd name="connsiteX3-115" fmla="*/ 1440402 w 1440402"/>
                <a:gd name="connsiteY3-116" fmla="*/ 1406130 h 2126130"/>
                <a:gd name="connsiteX4-117" fmla="*/ 720402 w 1440402"/>
                <a:gd name="connsiteY4-118" fmla="*/ 2126130 h 2126130"/>
                <a:gd name="connsiteX5-119" fmla="*/ 402 w 1440402"/>
                <a:gd name="connsiteY5-120" fmla="*/ 1406130 h 2126130"/>
                <a:gd name="connsiteX0-121" fmla="*/ 402 w 1440402"/>
                <a:gd name="connsiteY0-122" fmla="*/ 1406130 h 2126130"/>
                <a:gd name="connsiteX1-123" fmla="*/ 802531 w 1440402"/>
                <a:gd name="connsiteY1-124" fmla="*/ 0 h 2126130"/>
                <a:gd name="connsiteX2-125" fmla="*/ 1007889 w 1440402"/>
                <a:gd name="connsiteY2-126" fmla="*/ 759104 h 2126130"/>
                <a:gd name="connsiteX3-127" fmla="*/ 1440402 w 1440402"/>
                <a:gd name="connsiteY3-128" fmla="*/ 1406130 h 2126130"/>
                <a:gd name="connsiteX4-129" fmla="*/ 720402 w 1440402"/>
                <a:gd name="connsiteY4-130" fmla="*/ 2126130 h 2126130"/>
                <a:gd name="connsiteX5-131" fmla="*/ 402 w 1440402"/>
                <a:gd name="connsiteY5-132" fmla="*/ 1406130 h 2126130"/>
                <a:gd name="connsiteX0-133" fmla="*/ 402 w 1440402"/>
                <a:gd name="connsiteY0-134" fmla="*/ 1406130 h 2126130"/>
                <a:gd name="connsiteX1-135" fmla="*/ 802531 w 1440402"/>
                <a:gd name="connsiteY1-136" fmla="*/ 0 h 2126130"/>
                <a:gd name="connsiteX2-137" fmla="*/ 1007889 w 1440402"/>
                <a:gd name="connsiteY2-138" fmla="*/ 759104 h 2126130"/>
                <a:gd name="connsiteX3-139" fmla="*/ 1440402 w 1440402"/>
                <a:gd name="connsiteY3-140" fmla="*/ 1406130 h 2126130"/>
                <a:gd name="connsiteX4-141" fmla="*/ 720402 w 1440402"/>
                <a:gd name="connsiteY4-142" fmla="*/ 2126130 h 2126130"/>
                <a:gd name="connsiteX5-143" fmla="*/ 402 w 1440402"/>
                <a:gd name="connsiteY5-144" fmla="*/ 1406130 h 2126130"/>
                <a:gd name="connsiteX0-145" fmla="*/ 402 w 1440402"/>
                <a:gd name="connsiteY0-146" fmla="*/ 1406130 h 2126130"/>
                <a:gd name="connsiteX1-147" fmla="*/ 802531 w 1440402"/>
                <a:gd name="connsiteY1-148" fmla="*/ 0 h 2126130"/>
                <a:gd name="connsiteX2-149" fmla="*/ 1007889 w 1440402"/>
                <a:gd name="connsiteY2-150" fmla="*/ 759104 h 2126130"/>
                <a:gd name="connsiteX3-151" fmla="*/ 1440402 w 1440402"/>
                <a:gd name="connsiteY3-152" fmla="*/ 1406130 h 2126130"/>
                <a:gd name="connsiteX4-153" fmla="*/ 720402 w 1440402"/>
                <a:gd name="connsiteY4-154" fmla="*/ 2126130 h 2126130"/>
                <a:gd name="connsiteX5-155" fmla="*/ 402 w 1440402"/>
                <a:gd name="connsiteY5-156" fmla="*/ 1406130 h 2126130"/>
                <a:gd name="connsiteX0-157" fmla="*/ 402 w 1440402"/>
                <a:gd name="connsiteY0-158" fmla="*/ 1406130 h 2126130"/>
                <a:gd name="connsiteX1-159" fmla="*/ 802531 w 1440402"/>
                <a:gd name="connsiteY1-160" fmla="*/ 0 h 2126130"/>
                <a:gd name="connsiteX2-161" fmla="*/ 1007889 w 1440402"/>
                <a:gd name="connsiteY2-162" fmla="*/ 759104 h 2126130"/>
                <a:gd name="connsiteX3-163" fmla="*/ 1440402 w 1440402"/>
                <a:gd name="connsiteY3-164" fmla="*/ 1406130 h 2126130"/>
                <a:gd name="connsiteX4-165" fmla="*/ 720402 w 1440402"/>
                <a:gd name="connsiteY4-166" fmla="*/ 2126130 h 2126130"/>
                <a:gd name="connsiteX5-167" fmla="*/ 402 w 1440402"/>
                <a:gd name="connsiteY5-168" fmla="*/ 1406130 h 2126130"/>
                <a:gd name="connsiteX0-169" fmla="*/ 402 w 1440402"/>
                <a:gd name="connsiteY0-170" fmla="*/ 1406130 h 2126130"/>
                <a:gd name="connsiteX1-171" fmla="*/ 802531 w 1440402"/>
                <a:gd name="connsiteY1-172" fmla="*/ 0 h 2126130"/>
                <a:gd name="connsiteX2-173" fmla="*/ 1007889 w 1440402"/>
                <a:gd name="connsiteY2-174" fmla="*/ 759104 h 2126130"/>
                <a:gd name="connsiteX3-175" fmla="*/ 1440402 w 1440402"/>
                <a:gd name="connsiteY3-176" fmla="*/ 1406130 h 2126130"/>
                <a:gd name="connsiteX4-177" fmla="*/ 720402 w 1440402"/>
                <a:gd name="connsiteY4-178" fmla="*/ 2126130 h 2126130"/>
                <a:gd name="connsiteX5-179" fmla="*/ 402 w 1440402"/>
                <a:gd name="connsiteY5-180" fmla="*/ 1406130 h 2126130"/>
                <a:gd name="connsiteX0-181" fmla="*/ 276 w 1406469"/>
                <a:gd name="connsiteY0-182" fmla="*/ 1406130 h 2126138"/>
                <a:gd name="connsiteX1-183" fmla="*/ 802405 w 1406469"/>
                <a:gd name="connsiteY1-184" fmla="*/ 0 h 2126138"/>
                <a:gd name="connsiteX2-185" fmla="*/ 1007763 w 1406469"/>
                <a:gd name="connsiteY2-186" fmla="*/ 759104 h 2126138"/>
                <a:gd name="connsiteX3-187" fmla="*/ 1406468 w 1406469"/>
                <a:gd name="connsiteY3-188" fmla="*/ 1421962 h 2126138"/>
                <a:gd name="connsiteX4-189" fmla="*/ 720276 w 1406469"/>
                <a:gd name="connsiteY4-190" fmla="*/ 2126130 h 2126138"/>
                <a:gd name="connsiteX5-191" fmla="*/ 276 w 1406469"/>
                <a:gd name="connsiteY5-192" fmla="*/ 1406130 h 2126138"/>
                <a:gd name="connsiteX0-193" fmla="*/ 276 w 1409106"/>
                <a:gd name="connsiteY0-194" fmla="*/ 1406130 h 2126141"/>
                <a:gd name="connsiteX1-195" fmla="*/ 802405 w 1409106"/>
                <a:gd name="connsiteY1-196" fmla="*/ 0 h 2126141"/>
                <a:gd name="connsiteX2-197" fmla="*/ 1007763 w 1409106"/>
                <a:gd name="connsiteY2-198" fmla="*/ 759104 h 2126141"/>
                <a:gd name="connsiteX3-199" fmla="*/ 1406468 w 1409106"/>
                <a:gd name="connsiteY3-200" fmla="*/ 1421962 h 2126141"/>
                <a:gd name="connsiteX4-201" fmla="*/ 720276 w 1409106"/>
                <a:gd name="connsiteY4-202" fmla="*/ 2126130 h 2126141"/>
                <a:gd name="connsiteX5-203" fmla="*/ 276 w 1409106"/>
                <a:gd name="connsiteY5-204" fmla="*/ 1406130 h 2126141"/>
                <a:gd name="connsiteX0-205" fmla="*/ 369 w 1410033"/>
                <a:gd name="connsiteY0-206" fmla="*/ 1406130 h 2126141"/>
                <a:gd name="connsiteX1-207" fmla="*/ 802498 w 1410033"/>
                <a:gd name="connsiteY1-208" fmla="*/ 0 h 2126141"/>
                <a:gd name="connsiteX2-209" fmla="*/ 1007856 w 1410033"/>
                <a:gd name="connsiteY2-210" fmla="*/ 759104 h 2126141"/>
                <a:gd name="connsiteX3-211" fmla="*/ 1406561 w 1410033"/>
                <a:gd name="connsiteY3-212" fmla="*/ 1421962 h 2126141"/>
                <a:gd name="connsiteX4-213" fmla="*/ 720369 w 1410033"/>
                <a:gd name="connsiteY4-214" fmla="*/ 2126130 h 2126141"/>
                <a:gd name="connsiteX5-215" fmla="*/ 369 w 1410033"/>
                <a:gd name="connsiteY5-216" fmla="*/ 1406130 h 2126141"/>
                <a:gd name="connsiteX0-217" fmla="*/ 369 w 1414195"/>
                <a:gd name="connsiteY0-218" fmla="*/ 1406130 h 2126143"/>
                <a:gd name="connsiteX1-219" fmla="*/ 802498 w 1414195"/>
                <a:gd name="connsiteY1-220" fmla="*/ 0 h 2126143"/>
                <a:gd name="connsiteX2-221" fmla="*/ 1007856 w 1414195"/>
                <a:gd name="connsiteY2-222" fmla="*/ 759104 h 2126143"/>
                <a:gd name="connsiteX3-223" fmla="*/ 1406561 w 1414195"/>
                <a:gd name="connsiteY3-224" fmla="*/ 1421962 h 2126143"/>
                <a:gd name="connsiteX4-225" fmla="*/ 720369 w 1414195"/>
                <a:gd name="connsiteY4-226" fmla="*/ 2126130 h 2126143"/>
                <a:gd name="connsiteX5-227" fmla="*/ 369 w 1414195"/>
                <a:gd name="connsiteY5-228" fmla="*/ 1406130 h 2126143"/>
                <a:gd name="connsiteX0-229" fmla="*/ 369 w 1414195"/>
                <a:gd name="connsiteY0-230" fmla="*/ 1406130 h 2126143"/>
                <a:gd name="connsiteX1-231" fmla="*/ 802498 w 1414195"/>
                <a:gd name="connsiteY1-232" fmla="*/ 0 h 2126143"/>
                <a:gd name="connsiteX2-233" fmla="*/ 1007856 w 1414195"/>
                <a:gd name="connsiteY2-234" fmla="*/ 759104 h 2126143"/>
                <a:gd name="connsiteX3-235" fmla="*/ 1406561 w 1414195"/>
                <a:gd name="connsiteY3-236" fmla="*/ 1421962 h 2126143"/>
                <a:gd name="connsiteX4-237" fmla="*/ 720369 w 1414195"/>
                <a:gd name="connsiteY4-238" fmla="*/ 2126130 h 2126143"/>
                <a:gd name="connsiteX5-239" fmla="*/ 369 w 1414195"/>
                <a:gd name="connsiteY5-240" fmla="*/ 1406130 h 2126143"/>
              </a:gdLst>
              <a:ahLst/>
              <a:cxnLst>
                <a:cxn ang="0">
                  <a:pos x="connsiteX0-229" y="connsiteY0-230"/>
                </a:cxn>
                <a:cxn ang="0">
                  <a:pos x="connsiteX1-231" y="connsiteY1-232"/>
                </a:cxn>
                <a:cxn ang="0">
                  <a:pos x="connsiteX2-233" y="connsiteY2-234"/>
                </a:cxn>
                <a:cxn ang="0">
                  <a:pos x="connsiteX3-235" y="connsiteY3-236"/>
                </a:cxn>
                <a:cxn ang="0">
                  <a:pos x="connsiteX4-237" y="connsiteY4-238"/>
                </a:cxn>
                <a:cxn ang="0">
                  <a:pos x="connsiteX5-239" y="connsiteY5-240"/>
                </a:cxn>
              </a:cxnLst>
              <a:rect l="l" t="t" r="r" b="b"/>
              <a:pathLst>
                <a:path w="1414195" h="2126143">
                  <a:moveTo>
                    <a:pt x="369" y="1406130"/>
                  </a:moveTo>
                  <a:cubicBezTo>
                    <a:pt x="14057" y="1051775"/>
                    <a:pt x="71025" y="1146630"/>
                    <a:pt x="802498" y="0"/>
                  </a:cubicBezTo>
                  <a:cubicBezTo>
                    <a:pt x="884286" y="654750"/>
                    <a:pt x="962721" y="671857"/>
                    <a:pt x="1007856" y="759104"/>
                  </a:cubicBezTo>
                  <a:cubicBezTo>
                    <a:pt x="1410383" y="1305488"/>
                    <a:pt x="1402154" y="1355088"/>
                    <a:pt x="1406561" y="1421962"/>
                  </a:cubicBezTo>
                  <a:cubicBezTo>
                    <a:pt x="1473758" y="1734237"/>
                    <a:pt x="1085130" y="2128769"/>
                    <a:pt x="720369" y="2126130"/>
                  </a:cubicBezTo>
                  <a:cubicBezTo>
                    <a:pt x="355608" y="2123491"/>
                    <a:pt x="-13319" y="1760485"/>
                    <a:pt x="369" y="1406130"/>
                  </a:cubicBez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945" name="椭圆 3"/>
            <p:cNvSpPr/>
            <p:nvPr/>
          </p:nvSpPr>
          <p:spPr>
            <a:xfrm>
              <a:off x="4346142" y="2147391"/>
              <a:ext cx="174894" cy="716771"/>
            </a:xfrm>
            <a:custGeom>
              <a:avLst/>
              <a:gdLst/>
              <a:ahLst/>
              <a:cxnLst>
                <a:cxn ang="0">
                  <a:pos x="59" y="471892"/>
                </a:cxn>
                <a:cxn ang="0">
                  <a:pos x="169471" y="0"/>
                </a:cxn>
                <a:cxn ang="0">
                  <a:pos x="162354" y="254752"/>
                </a:cxn>
                <a:cxn ang="0">
                  <a:pos x="139274" y="493866"/>
                </a:cxn>
                <a:cxn ang="0">
                  <a:pos x="152125" y="713521"/>
                </a:cxn>
                <a:cxn ang="0">
                  <a:pos x="59" y="471892"/>
                </a:cxn>
              </a:cxnLst>
              <a:rect l="0" t="0" r="0" b="0"/>
              <a:pathLst>
                <a:path w="828087" h="2135814">
                  <a:moveTo>
                    <a:pt x="279" y="1406130"/>
                  </a:moveTo>
                  <a:cubicBezTo>
                    <a:pt x="13967" y="1051775"/>
                    <a:pt x="70935" y="1146630"/>
                    <a:pt x="802408" y="0"/>
                  </a:cubicBezTo>
                  <a:cubicBezTo>
                    <a:pt x="716109" y="519998"/>
                    <a:pt x="734791" y="409444"/>
                    <a:pt x="768715" y="759103"/>
                  </a:cubicBezTo>
                  <a:cubicBezTo>
                    <a:pt x="723017" y="1255840"/>
                    <a:pt x="655028" y="1177783"/>
                    <a:pt x="659433" y="1471607"/>
                  </a:cubicBezTo>
                  <a:cubicBezTo>
                    <a:pt x="726630" y="1783882"/>
                    <a:pt x="964605" y="2044846"/>
                    <a:pt x="720279" y="2126130"/>
                  </a:cubicBezTo>
                  <a:cubicBezTo>
                    <a:pt x="475953" y="2207414"/>
                    <a:pt x="-13409" y="1760485"/>
                    <a:pt x="279" y="1406130"/>
                  </a:cubicBezTo>
                  <a:close/>
                </a:path>
              </a:pathLst>
            </a:custGeom>
            <a:solidFill>
              <a:srgbClr val="FFFFFF">
                <a:alpha val="76076"/>
              </a:srgbClr>
            </a:solidFill>
            <a:ln w="25400">
              <a:noFill/>
            </a:ln>
          </p:spPr>
          <p:txBody>
            <a:bodyPr/>
            <a:lstStyle/>
            <a:p>
              <a:endParaRPr lang="zh-CN" altLang="en-US"/>
            </a:p>
          </p:txBody>
        </p:sp>
        <p:sp>
          <p:nvSpPr>
            <p:cNvPr id="39946" name="新月形 2"/>
            <p:cNvSpPr/>
            <p:nvPr/>
          </p:nvSpPr>
          <p:spPr>
            <a:xfrm rot="-6292094">
              <a:off x="4627940" y="2725011"/>
              <a:ext cx="122150" cy="386609"/>
            </a:xfrm>
            <a:custGeom>
              <a:avLst/>
              <a:gdLst/>
              <a:ahLst/>
              <a:cxnLst>
                <a:cxn ang="0">
                  <a:pos x="92685" y="386609"/>
                </a:cxn>
                <a:cxn ang="0">
                  <a:pos x="191" y="189652"/>
                </a:cxn>
                <a:cxn ang="0">
                  <a:pos x="122150" y="0"/>
                </a:cxn>
                <a:cxn ang="0">
                  <a:pos x="26418" y="201317"/>
                </a:cxn>
                <a:cxn ang="0">
                  <a:pos x="92685" y="386609"/>
                </a:cxn>
              </a:cxnLst>
              <a:rect l="0" t="0" r="0" b="0"/>
              <a:pathLst>
                <a:path w="123678" h="388073">
                  <a:moveTo>
                    <a:pt x="93844" y="388073"/>
                  </a:moveTo>
                  <a:cubicBezTo>
                    <a:pt x="87476" y="388073"/>
                    <a:pt x="-4779" y="255049"/>
                    <a:pt x="193" y="190370"/>
                  </a:cubicBezTo>
                  <a:cubicBezTo>
                    <a:pt x="5165" y="125691"/>
                    <a:pt x="76930" y="26880"/>
                    <a:pt x="123678" y="0"/>
                  </a:cubicBezTo>
                  <a:cubicBezTo>
                    <a:pt x="90658" y="41668"/>
                    <a:pt x="26748" y="140753"/>
                    <a:pt x="26748" y="202079"/>
                  </a:cubicBezTo>
                  <a:cubicBezTo>
                    <a:pt x="28488" y="261676"/>
                    <a:pt x="100212" y="388073"/>
                    <a:pt x="93844" y="388073"/>
                  </a:cubicBezTo>
                  <a:close/>
                </a:path>
              </a:pathLst>
            </a:custGeom>
            <a:solidFill>
              <a:srgbClr val="FFFFFF">
                <a:alpha val="87056"/>
              </a:srgbClr>
            </a:solidFill>
            <a:ln w="25400">
              <a:noFill/>
            </a:ln>
          </p:spPr>
          <p:txBody>
            <a:bodyPr/>
            <a:lstStyle/>
            <a:p>
              <a:endParaRPr lang="zh-CN" altLang="en-US"/>
            </a:p>
          </p:txBody>
        </p:sp>
      </p:grpSp>
      <p:cxnSp>
        <p:nvCxnSpPr>
          <p:cNvPr id="90" name="直接连接符 89"/>
          <p:cNvCxnSpPr/>
          <p:nvPr/>
        </p:nvCxnSpPr>
        <p:spPr>
          <a:xfrm flipH="1">
            <a:off x="4618355" y="2187575"/>
            <a:ext cx="863600" cy="0"/>
          </a:xfrm>
          <a:prstGeom prst="line">
            <a:avLst/>
          </a:prstGeom>
          <a:ln w="12700">
            <a:solidFill>
              <a:srgbClr val="BE124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4040505" y="3992563"/>
            <a:ext cx="1150938" cy="0"/>
          </a:xfrm>
          <a:prstGeom prst="line">
            <a:avLst/>
          </a:prstGeom>
          <a:ln w="12700">
            <a:solidFill>
              <a:srgbClr val="FF98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3"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5"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6" name="AutoShape 64">
              <a:hlinkClick r:id="rId6"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7"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8" name="文本框 7"/>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21" name="图片 20">
            <a:extLst>
              <a:ext uri="{FF2B5EF4-FFF2-40B4-BE49-F238E27FC236}">
                <a16:creationId xmlns:a16="http://schemas.microsoft.com/office/drawing/2014/main" id="{8EDD1644-D610-4069-802B-C0CAB2E72FA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5316"/>
                                        </p:tgtEl>
                                        <p:attrNameLst>
                                          <p:attrName>style.visibility</p:attrName>
                                        </p:attrNameLst>
                                      </p:cBhvr>
                                      <p:to>
                                        <p:strVal val="visible"/>
                                      </p:to>
                                    </p:set>
                                    <p:animEffect transition="in" filter="circle(in)">
                                      <p:cBhvr>
                                        <p:cTn id="7" dur="500"/>
                                        <p:tgtEl>
                                          <p:spTgt spid="553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5313"/>
                                        </p:tgtEl>
                                        <p:attrNameLst>
                                          <p:attrName>style.visibility</p:attrName>
                                        </p:attrNameLst>
                                      </p:cBhvr>
                                      <p:to>
                                        <p:strVal val="visible"/>
                                      </p:to>
                                    </p:set>
                                    <p:animEffect transition="in" filter="wipe(left)">
                                      <p:cBhvr>
                                        <p:cTn id="15" dur="500"/>
                                        <p:tgtEl>
                                          <p:spTgt spid="55313"/>
                                        </p:tgtEl>
                                      </p:cBhvr>
                                    </p:animEffect>
                                  </p:childTnLst>
                                </p:cTn>
                              </p:par>
                            </p:childTnLst>
                          </p:cTn>
                        </p:par>
                        <p:par>
                          <p:cTn id="16" fill="hold">
                            <p:stCondLst>
                              <p:cond delay="1500"/>
                            </p:stCondLst>
                            <p:childTnLst>
                              <p:par>
                                <p:cTn id="17" presetID="6" presetClass="entr" presetSubtype="16"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circle(in)">
                                      <p:cBhvr>
                                        <p:cTn id="19" dur="500"/>
                                        <p:tgtEl>
                                          <p:spTgt spid="48"/>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right)">
                                      <p:cBhvr>
                                        <p:cTn id="23" dur="500"/>
                                        <p:tgtEl>
                                          <p:spTgt spid="91"/>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55314"/>
                                        </p:tgtEl>
                                        <p:attrNameLst>
                                          <p:attrName>style.visibility</p:attrName>
                                        </p:attrNameLst>
                                      </p:cBhvr>
                                      <p:to>
                                        <p:strVal val="visible"/>
                                      </p:to>
                                    </p:set>
                                    <p:animEffect transition="in" filter="wipe(right)">
                                      <p:cBhvr>
                                        <p:cTn id="27" dur="500"/>
                                        <p:tgtEl>
                                          <p:spTgt spid="55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3" grpId="0"/>
      <p:bldP spid="553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直接连接符 2063"/>
          <p:cNvSpPr/>
          <p:nvPr/>
        </p:nvSpPr>
        <p:spPr>
          <a:xfrm flipV="1">
            <a:off x="494030" y="39878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1986"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5" name="Picture 9" descr="C:\Users\xing\Desktop\图片1.png"/>
          <p:cNvPicPr>
            <a:picLocks noChangeAspect="1"/>
          </p:cNvPicPr>
          <p:nvPr/>
        </p:nvPicPr>
        <p:blipFill>
          <a:blip r:embed="rId3"/>
          <a:stretch>
            <a:fillRect/>
          </a:stretch>
        </p:blipFill>
        <p:spPr>
          <a:xfrm>
            <a:off x="7800975" y="3349625"/>
            <a:ext cx="1794510" cy="2649855"/>
          </a:xfrm>
          <a:prstGeom prst="rect">
            <a:avLst/>
          </a:prstGeom>
          <a:noFill/>
          <a:ln w="9525">
            <a:noFill/>
            <a:miter/>
          </a:ln>
        </p:spPr>
      </p:pic>
      <p:sp>
        <p:nvSpPr>
          <p:cNvPr id="41989" name="文本框 1"/>
          <p:cNvSpPr txBox="1"/>
          <p:nvPr/>
        </p:nvSpPr>
        <p:spPr>
          <a:xfrm>
            <a:off x="541655" y="417195"/>
            <a:ext cx="1965325" cy="365760"/>
          </a:xfrm>
          <a:prstGeom prst="rect">
            <a:avLst/>
          </a:prstGeom>
          <a:noFill/>
          <a:ln w="9525">
            <a:noFill/>
            <a:miter/>
          </a:ln>
        </p:spPr>
        <p:txBody>
          <a:bodyPr wrap="square" anchor="t">
            <a:spAutoFit/>
          </a:bodyPr>
          <a:lstStyle/>
          <a:p>
            <a:pPr lvl="0"/>
            <a:r>
              <a:rPr lang="zh-CN" altLang="en-US">
                <a:solidFill>
                  <a:srgbClr val="0033CC"/>
                </a:solidFill>
                <a:latin typeface="黑体" panose="02010609060101010101" charset="-122"/>
                <a:ea typeface="黑体" panose="02010609060101010101" charset="-122"/>
              </a:rPr>
              <a:t>练习</a:t>
            </a:r>
          </a:p>
        </p:txBody>
      </p:sp>
      <p:sp>
        <p:nvSpPr>
          <p:cNvPr id="3" name="文本框 2"/>
          <p:cNvSpPr txBox="1"/>
          <p:nvPr/>
        </p:nvSpPr>
        <p:spPr>
          <a:xfrm>
            <a:off x="676593" y="819150"/>
            <a:ext cx="6338888" cy="1310640"/>
          </a:xfrm>
          <a:prstGeom prst="rect">
            <a:avLst/>
          </a:prstGeom>
          <a:noFill/>
        </p:spPr>
        <p:txBody>
          <a:bodyPr wrap="square" rtlCol="0">
            <a:spAutoFit/>
          </a:bodyPr>
          <a:lstStyle/>
          <a:p>
            <a:pPr fontAlgn="base"/>
            <a:r>
              <a:rPr lang="zh-CN" altLang="en-US" sz="2000" strike="noStrike" noProof="1">
                <a:solidFill>
                  <a:srgbClr val="7030A0"/>
                </a:solidFill>
                <a:latin typeface="黑体" panose="02010609060101010101" charset="-122"/>
                <a:ea typeface="黑体" panose="02010609060101010101" charset="-122"/>
                <a:cs typeface="+mn-ea"/>
              </a:rPr>
              <a:t>某地块连续三年冬小麦的产量分别为：</a:t>
            </a:r>
            <a:r>
              <a:rPr lang="en-US" altLang="zh-CN" sz="2000" strike="noStrike" noProof="1">
                <a:solidFill>
                  <a:srgbClr val="7030A0"/>
                </a:solidFill>
                <a:latin typeface="黑体" panose="02010609060101010101" charset="-122"/>
                <a:ea typeface="黑体" panose="02010609060101010101" charset="-122"/>
                <a:cs typeface="+mn-ea"/>
              </a:rPr>
              <a:t>7100</a:t>
            </a:r>
            <a:r>
              <a:rPr lang="zh-CN" altLang="en-US" sz="2000" strike="noStrike" noProof="1">
                <a:solidFill>
                  <a:srgbClr val="7030A0"/>
                </a:solidFill>
                <a:latin typeface="黑体" panose="02010609060101010101" charset="-122"/>
                <a:ea typeface="黑体" panose="02010609060101010101" charset="-122"/>
                <a:cs typeface="+mn-ea"/>
              </a:rPr>
              <a:t>、</a:t>
            </a:r>
            <a:r>
              <a:rPr lang="en-US" altLang="zh-CN" sz="2000" strike="noStrike" noProof="1">
                <a:solidFill>
                  <a:srgbClr val="7030A0"/>
                </a:solidFill>
                <a:latin typeface="黑体" panose="02010609060101010101" charset="-122"/>
                <a:ea typeface="黑体" panose="02010609060101010101" charset="-122"/>
                <a:cs typeface="+mn-ea"/>
              </a:rPr>
              <a:t>8200</a:t>
            </a:r>
            <a:r>
              <a:rPr lang="zh-CN" altLang="en-US" sz="2000" strike="noStrike" noProof="1">
                <a:solidFill>
                  <a:srgbClr val="7030A0"/>
                </a:solidFill>
                <a:latin typeface="黑体" panose="02010609060101010101" charset="-122"/>
                <a:ea typeface="黑体" panose="02010609060101010101" charset="-122"/>
                <a:cs typeface="+mn-ea"/>
              </a:rPr>
              <a:t>、</a:t>
            </a:r>
            <a:r>
              <a:rPr lang="en-US" altLang="zh-CN" sz="2000" strike="noStrike" noProof="1">
                <a:solidFill>
                  <a:srgbClr val="7030A0"/>
                </a:solidFill>
                <a:latin typeface="黑体" panose="02010609060101010101" charset="-122"/>
                <a:ea typeface="黑体" panose="02010609060101010101" charset="-122"/>
                <a:cs typeface="+mn-ea"/>
              </a:rPr>
              <a:t>7700</a:t>
            </a:r>
            <a:r>
              <a:rPr lang="zh-CN" altLang="en-US" sz="2000" strike="noStrike" noProof="1">
                <a:solidFill>
                  <a:srgbClr val="7030A0"/>
                </a:solidFill>
                <a:latin typeface="黑体" panose="02010609060101010101" charset="-122"/>
                <a:ea typeface="黑体" panose="02010609060101010101" charset="-122"/>
                <a:cs typeface="+mn-ea"/>
                <a:sym typeface="+mn-ea"/>
              </a:rPr>
              <a:t>kg/hm</a:t>
            </a:r>
            <a:r>
              <a:rPr lang="zh-CN" altLang="en-US" sz="2000" strike="noStrike" baseline="30000" noProof="1">
                <a:solidFill>
                  <a:srgbClr val="7030A0"/>
                </a:solidFill>
                <a:uFillTx/>
                <a:latin typeface="黑体" panose="02010609060101010101" charset="-122"/>
                <a:ea typeface="黑体" panose="02010609060101010101" charset="-122"/>
                <a:cs typeface="+mn-ea"/>
                <a:sym typeface="+mn-ea"/>
              </a:rPr>
              <a:t>2， </a:t>
            </a:r>
            <a:r>
              <a:rPr lang="zh-CN" altLang="en-US" sz="2000" strike="noStrike" noProof="1">
                <a:solidFill>
                  <a:srgbClr val="7030A0"/>
                </a:solidFill>
                <a:uFillTx/>
                <a:latin typeface="黑体" panose="02010609060101010101" charset="-122"/>
                <a:ea typeface="黑体" panose="02010609060101010101" charset="-122"/>
                <a:cs typeface="+mn-ea"/>
                <a:sym typeface="+mn-ea"/>
              </a:rPr>
              <a:t>且不施肥区产量为</a:t>
            </a:r>
            <a:r>
              <a:rPr lang="en-US" altLang="zh-CN" sz="2000" strike="noStrike" noProof="1">
                <a:solidFill>
                  <a:srgbClr val="7030A0"/>
                </a:solidFill>
                <a:uFillTx/>
                <a:latin typeface="黑体" panose="02010609060101010101" charset="-122"/>
                <a:ea typeface="黑体" panose="02010609060101010101" charset="-122"/>
                <a:cs typeface="+mn-ea"/>
                <a:sym typeface="+mn-ea"/>
              </a:rPr>
              <a:t>5800</a:t>
            </a:r>
            <a:r>
              <a:rPr lang="zh-CN" altLang="en-US" sz="2000" strike="noStrike" noProof="1">
                <a:solidFill>
                  <a:srgbClr val="7030A0"/>
                </a:solidFill>
                <a:latin typeface="黑体" panose="02010609060101010101" charset="-122"/>
                <a:ea typeface="黑体" panose="02010609060101010101" charset="-122"/>
                <a:cs typeface="+mn-ea"/>
                <a:sym typeface="+mn-ea"/>
              </a:rPr>
              <a:t>kg/hm</a:t>
            </a:r>
            <a:r>
              <a:rPr lang="zh-CN" altLang="en-US" sz="2000" strike="noStrike" baseline="30000" noProof="1">
                <a:solidFill>
                  <a:srgbClr val="7030A0"/>
                </a:solidFill>
                <a:uFillTx/>
                <a:latin typeface="黑体" panose="02010609060101010101" charset="-122"/>
                <a:ea typeface="黑体" panose="02010609060101010101" charset="-122"/>
                <a:cs typeface="+mn-ea"/>
                <a:sym typeface="+mn-ea"/>
              </a:rPr>
              <a:t>2</a:t>
            </a:r>
            <a:r>
              <a:rPr lang="zh-CN" altLang="en-US" sz="2000" strike="noStrike" noProof="1">
                <a:solidFill>
                  <a:srgbClr val="7030A0"/>
                </a:solidFill>
                <a:uFillTx/>
                <a:latin typeface="黑体" panose="02010609060101010101" charset="-122"/>
                <a:ea typeface="黑体" panose="02010609060101010101" charset="-122"/>
                <a:cs typeface="+mn-ea"/>
                <a:sym typeface="+mn-ea"/>
              </a:rPr>
              <a:t>，尿素氮的利用率为</a:t>
            </a:r>
            <a:r>
              <a:rPr lang="en-US" altLang="zh-CN" sz="2000" strike="noStrike" noProof="1">
                <a:solidFill>
                  <a:srgbClr val="7030A0"/>
                </a:solidFill>
                <a:uFillTx/>
                <a:latin typeface="黑体" panose="02010609060101010101" charset="-122"/>
                <a:ea typeface="黑体" panose="02010609060101010101" charset="-122"/>
                <a:cs typeface="+mn-ea"/>
                <a:sym typeface="+mn-ea"/>
              </a:rPr>
              <a:t>38%</a:t>
            </a:r>
            <a:r>
              <a:rPr lang="zh-CN" altLang="en-US" sz="2000" strike="noStrike" noProof="1">
                <a:solidFill>
                  <a:srgbClr val="7030A0"/>
                </a:solidFill>
                <a:uFillTx/>
                <a:latin typeface="黑体" panose="02010609060101010101" charset="-122"/>
                <a:ea typeface="黑体" panose="02010609060101010101" charset="-122"/>
                <a:cs typeface="+mn-ea"/>
                <a:sym typeface="+mn-ea"/>
              </a:rPr>
              <a:t>，厩肥是氮含量为</a:t>
            </a:r>
            <a:r>
              <a:rPr lang="en-US" altLang="zh-CN" sz="2000" strike="noStrike" noProof="1">
                <a:solidFill>
                  <a:srgbClr val="7030A0"/>
                </a:solidFill>
                <a:uFillTx/>
                <a:latin typeface="黑体" panose="02010609060101010101" charset="-122"/>
                <a:ea typeface="黑体" panose="02010609060101010101" charset="-122"/>
                <a:cs typeface="+mn-ea"/>
                <a:sym typeface="+mn-ea"/>
              </a:rPr>
              <a:t>0.5%</a:t>
            </a:r>
            <a:r>
              <a:rPr lang="zh-CN" altLang="en-US" sz="2000" strike="noStrike" noProof="1">
                <a:solidFill>
                  <a:srgbClr val="7030A0"/>
                </a:solidFill>
                <a:uFillTx/>
                <a:latin typeface="黑体" panose="02010609060101010101" charset="-122"/>
                <a:ea typeface="黑体" panose="02010609060101010101" charset="-122"/>
                <a:cs typeface="+mn-ea"/>
                <a:sym typeface="+mn-ea"/>
              </a:rPr>
              <a:t>，其利用率为</a:t>
            </a:r>
            <a:r>
              <a:rPr lang="en-US" altLang="zh-CN" sz="2000" strike="noStrike" noProof="1">
                <a:solidFill>
                  <a:srgbClr val="7030A0"/>
                </a:solidFill>
                <a:uFillTx/>
                <a:latin typeface="黑体" panose="02010609060101010101" charset="-122"/>
                <a:ea typeface="黑体" panose="02010609060101010101" charset="-122"/>
                <a:cs typeface="+mn-ea"/>
                <a:sym typeface="+mn-ea"/>
              </a:rPr>
              <a:t>15%</a:t>
            </a:r>
            <a:r>
              <a:rPr lang="zh-CN" altLang="en-US" sz="2000" strike="noStrike" noProof="1">
                <a:solidFill>
                  <a:srgbClr val="7030A0"/>
                </a:solidFill>
                <a:uFillTx/>
                <a:latin typeface="黑体" panose="02010609060101010101" charset="-122"/>
                <a:ea typeface="黑体" panose="02010609060101010101" charset="-122"/>
                <a:cs typeface="+mn-ea"/>
                <a:sym typeface="+mn-ea"/>
              </a:rPr>
              <a:t>，问明年冬小麦计划产量和</a:t>
            </a:r>
            <a:r>
              <a:rPr lang="en-US" altLang="zh-CN" sz="2000" strike="noStrike" noProof="1">
                <a:solidFill>
                  <a:srgbClr val="7030A0"/>
                </a:solidFill>
                <a:uFillTx/>
                <a:latin typeface="黑体" panose="02010609060101010101" charset="-122"/>
                <a:ea typeface="黑体" panose="02010609060101010101" charset="-122"/>
                <a:cs typeface="+mn-ea"/>
                <a:sym typeface="+mn-ea"/>
              </a:rPr>
              <a:t>N</a:t>
            </a:r>
            <a:r>
              <a:rPr lang="zh-CN" altLang="en-US" sz="2000" strike="noStrike" noProof="1">
                <a:solidFill>
                  <a:srgbClr val="7030A0"/>
                </a:solidFill>
                <a:uFillTx/>
                <a:latin typeface="黑体" panose="02010609060101010101" charset="-122"/>
                <a:ea typeface="黑体" panose="02010609060101010101" charset="-122"/>
                <a:cs typeface="+mn-ea"/>
                <a:sym typeface="+mn-ea"/>
              </a:rPr>
              <a:t>、</a:t>
            </a:r>
            <a:r>
              <a:rPr lang="en-US" altLang="zh-CN" sz="2000" strike="noStrike" noProof="1">
                <a:solidFill>
                  <a:srgbClr val="7030A0"/>
                </a:solidFill>
                <a:uFillTx/>
                <a:latin typeface="黑体" panose="02010609060101010101" charset="-122"/>
                <a:ea typeface="黑体" panose="02010609060101010101" charset="-122"/>
                <a:cs typeface="+mn-ea"/>
                <a:sym typeface="+mn-ea"/>
              </a:rPr>
              <a:t>P</a:t>
            </a:r>
            <a:r>
              <a:rPr lang="zh-CN" altLang="en-US" sz="2000" strike="noStrike" noProof="1">
                <a:solidFill>
                  <a:srgbClr val="7030A0"/>
                </a:solidFill>
                <a:uFillTx/>
                <a:latin typeface="黑体" panose="02010609060101010101" charset="-122"/>
                <a:ea typeface="黑体" panose="02010609060101010101" charset="-122"/>
                <a:cs typeface="+mn-ea"/>
                <a:sym typeface="+mn-ea"/>
              </a:rPr>
              <a:t>、</a:t>
            </a:r>
            <a:r>
              <a:rPr lang="en-US" altLang="zh-CN" sz="2000" strike="noStrike" noProof="1">
                <a:solidFill>
                  <a:srgbClr val="7030A0"/>
                </a:solidFill>
                <a:uFillTx/>
                <a:latin typeface="黑体" panose="02010609060101010101" charset="-122"/>
                <a:ea typeface="黑体" panose="02010609060101010101" charset="-122"/>
                <a:cs typeface="+mn-ea"/>
                <a:sym typeface="+mn-ea"/>
              </a:rPr>
              <a:t>K</a:t>
            </a:r>
            <a:r>
              <a:rPr lang="zh-CN" altLang="en-US" sz="2000" strike="noStrike" noProof="1">
                <a:solidFill>
                  <a:srgbClr val="7030A0"/>
                </a:solidFill>
                <a:uFillTx/>
                <a:latin typeface="黑体" panose="02010609060101010101" charset="-122"/>
                <a:ea typeface="黑体" panose="02010609060101010101" charset="-122"/>
                <a:cs typeface="+mn-ea"/>
                <a:sym typeface="+mn-ea"/>
              </a:rPr>
              <a:t>施用量？</a:t>
            </a:r>
          </a:p>
        </p:txBody>
      </p:sp>
      <p:sp>
        <p:nvSpPr>
          <p:cNvPr id="4" name="文本框 3"/>
          <p:cNvSpPr txBox="1"/>
          <p:nvPr/>
        </p:nvSpPr>
        <p:spPr>
          <a:xfrm>
            <a:off x="667068" y="2100263"/>
            <a:ext cx="6221413" cy="4206240"/>
          </a:xfrm>
          <a:prstGeom prst="rect">
            <a:avLst/>
          </a:prstGeom>
          <a:noFill/>
        </p:spPr>
        <p:txBody>
          <a:bodyPr wrap="square" rtlCol="0">
            <a:spAutoFit/>
          </a:bodyPr>
          <a:lstStyle/>
          <a:p>
            <a:pPr fontAlgn="base"/>
            <a:r>
              <a:rPr lang="zh-CN" altLang="en-US" sz="1800" strike="noStrike" noProof="1">
                <a:solidFill>
                  <a:srgbClr val="92D050"/>
                </a:solidFill>
                <a:latin typeface="黑体" panose="02010609060101010101" charset="-122"/>
                <a:ea typeface="黑体" panose="02010609060101010101" charset="-122"/>
                <a:cs typeface="+mn-ea"/>
              </a:rPr>
              <a:t>解：</a:t>
            </a:r>
            <a:endParaRPr lang="zh-CN" altLang="en-US" sz="1800" strike="noStrike" noProof="1">
              <a:solidFill>
                <a:srgbClr val="92D050"/>
              </a:solidFill>
              <a:latin typeface="黑体" panose="02010609060101010101" charset="-122"/>
              <a:ea typeface="黑体" panose="02010609060101010101" charset="-122"/>
            </a:endParaRPr>
          </a:p>
          <a:p>
            <a:pPr fontAlgn="base"/>
            <a:r>
              <a:rPr lang="en-US" altLang="zh-CN" sz="1800" strike="noStrike" noProof="1">
                <a:solidFill>
                  <a:srgbClr val="92D050"/>
                </a:solidFill>
                <a:latin typeface="黑体" panose="02010609060101010101" charset="-122"/>
                <a:ea typeface="黑体" panose="02010609060101010101" charset="-122"/>
                <a:cs typeface="+mn-ea"/>
              </a:rPr>
              <a:t>1</a:t>
            </a:r>
            <a:r>
              <a:rPr lang="zh-CN" altLang="en-US" sz="1800" strike="noStrike" noProof="1">
                <a:solidFill>
                  <a:srgbClr val="92D050"/>
                </a:solidFill>
                <a:latin typeface="黑体" panose="02010609060101010101" charset="-122"/>
                <a:ea typeface="黑体" panose="02010609060101010101" charset="-122"/>
                <a:cs typeface="+mn-ea"/>
              </a:rPr>
              <a:t>、目标产量＝（</a:t>
            </a:r>
            <a:r>
              <a:rPr lang="en-US" altLang="zh-CN" sz="1800" strike="noStrike" noProof="1">
                <a:solidFill>
                  <a:srgbClr val="92D050"/>
                </a:solidFill>
                <a:latin typeface="黑体" panose="02010609060101010101" charset="-122"/>
                <a:ea typeface="黑体" panose="02010609060101010101" charset="-122"/>
                <a:cs typeface="+mn-ea"/>
              </a:rPr>
              <a:t>1+</a:t>
            </a:r>
            <a:r>
              <a:rPr lang="zh-CN" altLang="en-US" sz="1800" strike="noStrike" noProof="1">
                <a:solidFill>
                  <a:srgbClr val="92D050"/>
                </a:solidFill>
                <a:latin typeface="黑体" panose="02010609060101010101" charset="-122"/>
                <a:ea typeface="黑体" panose="02010609060101010101" charset="-122"/>
                <a:cs typeface="+mn-ea"/>
              </a:rPr>
              <a:t>递增率）</a:t>
            </a:r>
            <a:r>
              <a:rPr lang="en-US" altLang="zh-CN" sz="1800" strike="noStrike" noProof="1">
                <a:solidFill>
                  <a:srgbClr val="92D050"/>
                </a:solidFill>
                <a:latin typeface="黑体" panose="02010609060101010101" charset="-122"/>
                <a:ea typeface="黑体" panose="02010609060101010101" charset="-122"/>
                <a:cs typeface="+mn-ea"/>
              </a:rPr>
              <a:t>*</a:t>
            </a:r>
            <a:r>
              <a:rPr lang="zh-CN" altLang="en-US" sz="1800" strike="noStrike" noProof="1">
                <a:solidFill>
                  <a:srgbClr val="92D050"/>
                </a:solidFill>
                <a:latin typeface="黑体" panose="02010609060101010101" charset="-122"/>
                <a:ea typeface="黑体" panose="02010609060101010101" charset="-122"/>
                <a:cs typeface="+mn-ea"/>
              </a:rPr>
              <a:t>前三年平均产量＝（</a:t>
            </a:r>
            <a:r>
              <a:rPr lang="en-US" altLang="zh-CN" sz="1800" strike="noStrike" noProof="1">
                <a:solidFill>
                  <a:srgbClr val="92D050"/>
                </a:solidFill>
                <a:latin typeface="黑体" panose="02010609060101010101" charset="-122"/>
                <a:ea typeface="黑体" panose="02010609060101010101" charset="-122"/>
                <a:cs typeface="+mn-ea"/>
              </a:rPr>
              <a:t>1+10%</a:t>
            </a:r>
            <a:r>
              <a:rPr lang="zh-CN" altLang="en-US" sz="1800" strike="noStrike" noProof="1">
                <a:solidFill>
                  <a:srgbClr val="92D050"/>
                </a:solidFill>
                <a:latin typeface="黑体" panose="02010609060101010101" charset="-122"/>
                <a:ea typeface="黑体" panose="02010609060101010101" charset="-122"/>
                <a:cs typeface="+mn-ea"/>
              </a:rPr>
              <a:t>）</a:t>
            </a:r>
            <a:r>
              <a:rPr lang="en-US" altLang="zh-CN" sz="1800" strike="noStrike" noProof="1">
                <a:solidFill>
                  <a:srgbClr val="92D050"/>
                </a:solidFill>
                <a:latin typeface="黑体" panose="02010609060101010101" charset="-122"/>
                <a:ea typeface="黑体" panose="02010609060101010101" charset="-122"/>
                <a:cs typeface="+mn-ea"/>
              </a:rPr>
              <a:t>7667</a:t>
            </a:r>
            <a:r>
              <a:rPr lang="zh-CN" altLang="en-US" sz="1800" strike="noStrike" noProof="1">
                <a:solidFill>
                  <a:srgbClr val="92D050"/>
                </a:solidFill>
                <a:latin typeface="黑体" panose="02010609060101010101" charset="-122"/>
                <a:ea typeface="黑体" panose="02010609060101010101" charset="-122"/>
                <a:cs typeface="+mn-ea"/>
              </a:rPr>
              <a:t>＝</a:t>
            </a:r>
            <a:r>
              <a:rPr lang="en-US" altLang="zh-CN" sz="1800" strike="noStrike" noProof="1">
                <a:solidFill>
                  <a:srgbClr val="92D050"/>
                </a:solidFill>
                <a:latin typeface="黑体" panose="02010609060101010101" charset="-122"/>
                <a:ea typeface="黑体" panose="02010609060101010101" charset="-122"/>
                <a:cs typeface="+mn-ea"/>
              </a:rPr>
              <a:t>8400</a:t>
            </a:r>
            <a:r>
              <a:rPr lang="en-US" altLang="zh-CN" sz="1800" strike="noStrike" noProof="1">
                <a:solidFill>
                  <a:srgbClr val="92D050"/>
                </a:solidFill>
                <a:latin typeface="宋体" panose="02010600030101010101" pitchFamily="2" charset="-122"/>
                <a:ea typeface="宋体" panose="02010600030101010101" pitchFamily="2" charset="-122"/>
                <a:cs typeface="+mn-ea"/>
              </a:rPr>
              <a:t>≈8400</a:t>
            </a:r>
            <a:r>
              <a:rPr lang="zh-CN" altLang="en-US" sz="1800" strike="noStrike" noProof="1">
                <a:solidFill>
                  <a:srgbClr val="92D050"/>
                </a:solidFill>
                <a:latin typeface="黑体" panose="02010609060101010101" charset="-122"/>
                <a:ea typeface="黑体" panose="02010609060101010101" charset="-122"/>
                <a:cs typeface="+mn-ea"/>
                <a:sym typeface="+mn-ea"/>
              </a:rPr>
              <a:t>kg/hm</a:t>
            </a:r>
            <a:r>
              <a:rPr lang="zh-CN" altLang="en-US" sz="1800" strike="noStrike" baseline="30000" noProof="1">
                <a:solidFill>
                  <a:srgbClr val="92D050"/>
                </a:solidFill>
                <a:uFillTx/>
                <a:latin typeface="黑体" panose="02010609060101010101" charset="-122"/>
                <a:ea typeface="黑体" panose="02010609060101010101" charset="-122"/>
                <a:cs typeface="+mn-ea"/>
                <a:sym typeface="+mn-ea"/>
              </a:rPr>
              <a:t>2</a:t>
            </a:r>
            <a:endParaRPr lang="zh-CN" altLang="en-US" sz="1800" strike="noStrike" baseline="30000" noProof="1">
              <a:solidFill>
                <a:srgbClr val="92D050"/>
              </a:solidFill>
              <a:uFillTx/>
              <a:latin typeface="黑体" panose="02010609060101010101" charset="-122"/>
              <a:ea typeface="黑体" panose="02010609060101010101" charset="-122"/>
              <a:sym typeface="+mn-ea"/>
            </a:endParaRPr>
          </a:p>
          <a:p>
            <a:pPr fontAlgn="base"/>
            <a:r>
              <a:rPr lang="en-US" altLang="zh-CN" sz="1800" strike="noStrike" noProof="1">
                <a:solidFill>
                  <a:srgbClr val="92D050"/>
                </a:solidFill>
                <a:latin typeface="宋体" panose="02010600030101010101" pitchFamily="2" charset="-122"/>
                <a:ea typeface="宋体" panose="02010600030101010101" pitchFamily="2" charset="-122"/>
                <a:cs typeface="+mn-ea"/>
              </a:rPr>
              <a:t>2</a:t>
            </a:r>
            <a:r>
              <a:rPr lang="zh-CN" altLang="en-US" sz="1800" strike="noStrike" noProof="1">
                <a:solidFill>
                  <a:srgbClr val="92D050"/>
                </a:solidFill>
                <a:latin typeface="宋体" panose="02010600030101010101" pitchFamily="2" charset="-122"/>
                <a:ea typeface="宋体" panose="02010600030101010101" pitchFamily="2" charset="-122"/>
                <a:cs typeface="+mn-ea"/>
              </a:rPr>
              <a:t>、基础产量＝</a:t>
            </a:r>
            <a:r>
              <a:rPr lang="en-US" altLang="zh-CN" sz="1800" strike="noStrike" noProof="1">
                <a:solidFill>
                  <a:srgbClr val="92D050"/>
                </a:solidFill>
                <a:latin typeface="宋体" panose="02010600030101010101" pitchFamily="2" charset="-122"/>
                <a:ea typeface="宋体" panose="02010600030101010101" pitchFamily="2" charset="-122"/>
                <a:cs typeface="+mn-ea"/>
              </a:rPr>
              <a:t>5800</a:t>
            </a:r>
            <a:r>
              <a:rPr lang="zh-CN" altLang="en-US" sz="1800" strike="noStrike" noProof="1">
                <a:solidFill>
                  <a:srgbClr val="92D050"/>
                </a:solidFill>
                <a:latin typeface="黑体" panose="02010609060101010101" charset="-122"/>
                <a:ea typeface="黑体" panose="02010609060101010101" charset="-122"/>
                <a:cs typeface="+mn-ea"/>
                <a:sym typeface="+mn-ea"/>
              </a:rPr>
              <a:t>kg/hm</a:t>
            </a:r>
            <a:r>
              <a:rPr lang="zh-CN" altLang="en-US" sz="1800" strike="noStrike" baseline="30000" noProof="1">
                <a:solidFill>
                  <a:srgbClr val="92D050"/>
                </a:solidFill>
                <a:uFillTx/>
                <a:latin typeface="黑体" panose="02010609060101010101" charset="-122"/>
                <a:ea typeface="黑体" panose="02010609060101010101" charset="-122"/>
                <a:cs typeface="+mn-ea"/>
                <a:sym typeface="+mn-ea"/>
              </a:rPr>
              <a:t>2</a:t>
            </a:r>
            <a:endParaRPr lang="zh-CN" altLang="en-US" sz="1800" strike="noStrike" baseline="30000" noProof="1">
              <a:solidFill>
                <a:srgbClr val="92D050"/>
              </a:solidFill>
              <a:uFillTx/>
              <a:latin typeface="黑体" panose="02010609060101010101" charset="-122"/>
              <a:ea typeface="黑体" panose="02010609060101010101" charset="-122"/>
              <a:sym typeface="+mn-ea"/>
            </a:endParaRPr>
          </a:p>
          <a:p>
            <a:pPr fontAlgn="base"/>
            <a:r>
              <a:rPr lang="en-US" altLang="zh-CN" sz="1800" strike="noStrike" noProof="1">
                <a:solidFill>
                  <a:srgbClr val="92D050"/>
                </a:solidFill>
                <a:latin typeface="宋体" panose="02010600030101010101" pitchFamily="2" charset="-122"/>
                <a:ea typeface="宋体" panose="02010600030101010101" pitchFamily="2" charset="-122"/>
                <a:cs typeface="+mn-ea"/>
              </a:rPr>
              <a:t>3</a:t>
            </a:r>
            <a:r>
              <a:rPr lang="zh-CN" altLang="en-US" sz="1800" strike="noStrike" noProof="1">
                <a:solidFill>
                  <a:srgbClr val="92D050"/>
                </a:solidFill>
                <a:latin typeface="宋体" panose="02010600030101010101" pitchFamily="2" charset="-122"/>
                <a:ea typeface="宋体" panose="02010600030101010101" pitchFamily="2" charset="-122"/>
                <a:cs typeface="+mn-ea"/>
              </a:rPr>
              <a:t>、养分系数：百公斤冬小麦吸收</a:t>
            </a:r>
            <a:r>
              <a:rPr lang="en-US" altLang="zh-CN" sz="1800" strike="noStrike" noProof="1">
                <a:solidFill>
                  <a:srgbClr val="92D050"/>
                </a:solidFill>
                <a:latin typeface="宋体" panose="02010600030101010101" pitchFamily="2" charset="-122"/>
                <a:ea typeface="宋体" panose="02010600030101010101" pitchFamily="2" charset="-122"/>
                <a:cs typeface="+mn-ea"/>
              </a:rPr>
              <a:t>N</a:t>
            </a:r>
            <a:r>
              <a:rPr lang="zh-CN" altLang="en-US" sz="1800" strike="noStrike" noProof="1">
                <a:solidFill>
                  <a:srgbClr val="92D050"/>
                </a:solidFill>
                <a:latin typeface="宋体" panose="02010600030101010101" pitchFamily="2" charset="-122"/>
                <a:ea typeface="宋体" panose="02010600030101010101" pitchFamily="2" charset="-122"/>
                <a:cs typeface="+mn-ea"/>
              </a:rPr>
              <a:t>、</a:t>
            </a:r>
            <a:r>
              <a:rPr lang="en-US" altLang="zh-CN" sz="1800" strike="noStrike" noProof="1">
                <a:solidFill>
                  <a:srgbClr val="92D050"/>
                </a:solidFill>
                <a:latin typeface="宋体" panose="02010600030101010101" pitchFamily="2" charset="-122"/>
                <a:ea typeface="宋体" panose="02010600030101010101" pitchFamily="2" charset="-122"/>
                <a:cs typeface="+mn-ea"/>
              </a:rPr>
              <a:t>P</a:t>
            </a:r>
            <a:r>
              <a:rPr lang="zh-CN" altLang="en-US" sz="1800" strike="noStrike" noProof="1">
                <a:solidFill>
                  <a:srgbClr val="92D050"/>
                </a:solidFill>
                <a:latin typeface="宋体" panose="02010600030101010101" pitchFamily="2" charset="-122"/>
                <a:ea typeface="宋体" panose="02010600030101010101" pitchFamily="2" charset="-122"/>
                <a:cs typeface="+mn-ea"/>
              </a:rPr>
              <a:t>、</a:t>
            </a:r>
            <a:r>
              <a:rPr lang="en-US" altLang="zh-CN" sz="1800" strike="noStrike" noProof="1">
                <a:solidFill>
                  <a:srgbClr val="92D050"/>
                </a:solidFill>
                <a:latin typeface="宋体" panose="02010600030101010101" pitchFamily="2" charset="-122"/>
                <a:ea typeface="宋体" panose="02010600030101010101" pitchFamily="2" charset="-122"/>
                <a:cs typeface="+mn-ea"/>
              </a:rPr>
              <a:t>K</a:t>
            </a:r>
            <a:r>
              <a:rPr lang="zh-CN" altLang="en-US" sz="1800" strike="noStrike" noProof="1">
                <a:solidFill>
                  <a:srgbClr val="92D050"/>
                </a:solidFill>
                <a:latin typeface="宋体" panose="02010600030101010101" pitchFamily="2" charset="-122"/>
                <a:ea typeface="宋体" panose="02010600030101010101" pitchFamily="2" charset="-122"/>
                <a:cs typeface="+mn-ea"/>
              </a:rPr>
              <a:t>养分系数分别为</a:t>
            </a:r>
            <a:r>
              <a:rPr lang="en-US" altLang="zh-CN" sz="1800" strike="noStrike" noProof="1">
                <a:solidFill>
                  <a:srgbClr val="92D050"/>
                </a:solidFill>
                <a:latin typeface="宋体" panose="02010600030101010101" pitchFamily="2" charset="-122"/>
                <a:ea typeface="宋体" panose="02010600030101010101" pitchFamily="2" charset="-122"/>
                <a:cs typeface="+mn-ea"/>
              </a:rPr>
              <a:t>3.00</a:t>
            </a:r>
            <a:r>
              <a:rPr lang="zh-CN" altLang="en-US" sz="1800" strike="noStrike" noProof="1">
                <a:solidFill>
                  <a:srgbClr val="92D050"/>
                </a:solidFill>
                <a:latin typeface="宋体" panose="02010600030101010101" pitchFamily="2" charset="-122"/>
                <a:ea typeface="宋体" panose="02010600030101010101" pitchFamily="2" charset="-122"/>
                <a:cs typeface="+mn-ea"/>
              </a:rPr>
              <a:t>、</a:t>
            </a:r>
            <a:r>
              <a:rPr lang="en-US" altLang="zh-CN" sz="1800" strike="noStrike" noProof="1">
                <a:solidFill>
                  <a:srgbClr val="92D050"/>
                </a:solidFill>
                <a:latin typeface="宋体" panose="02010600030101010101" pitchFamily="2" charset="-122"/>
                <a:ea typeface="宋体" panose="02010600030101010101" pitchFamily="2" charset="-122"/>
                <a:cs typeface="+mn-ea"/>
              </a:rPr>
              <a:t>1.25</a:t>
            </a:r>
            <a:r>
              <a:rPr lang="zh-CN" altLang="en-US" sz="1800" strike="noStrike" noProof="1">
                <a:solidFill>
                  <a:srgbClr val="92D050"/>
                </a:solidFill>
                <a:latin typeface="宋体" panose="02010600030101010101" pitchFamily="2" charset="-122"/>
                <a:ea typeface="宋体" panose="02010600030101010101" pitchFamily="2" charset="-122"/>
                <a:cs typeface="+mn-ea"/>
              </a:rPr>
              <a:t>、</a:t>
            </a:r>
            <a:r>
              <a:rPr lang="en-US" altLang="zh-CN" sz="1800" strike="noStrike" noProof="1">
                <a:solidFill>
                  <a:srgbClr val="92D050"/>
                </a:solidFill>
                <a:latin typeface="宋体" panose="02010600030101010101" pitchFamily="2" charset="-122"/>
                <a:ea typeface="宋体" panose="02010600030101010101" pitchFamily="2" charset="-122"/>
                <a:cs typeface="+mn-ea"/>
              </a:rPr>
              <a:t>2.5</a:t>
            </a:r>
            <a:endParaRPr lang="en-US" altLang="zh-CN" sz="1800" strike="noStrike" noProof="1">
              <a:solidFill>
                <a:srgbClr val="92D050"/>
              </a:solidFill>
              <a:latin typeface="宋体" panose="02010600030101010101" pitchFamily="2" charset="-122"/>
              <a:ea typeface="宋体" panose="02010600030101010101" pitchFamily="2" charset="-122"/>
            </a:endParaRPr>
          </a:p>
          <a:p>
            <a:pPr fontAlgn="base"/>
            <a:r>
              <a:rPr lang="en-US" altLang="zh-CN" sz="1800" strike="noStrike" noProof="1">
                <a:solidFill>
                  <a:srgbClr val="92D050"/>
                </a:solidFill>
                <a:latin typeface="宋体" panose="02010600030101010101" pitchFamily="2" charset="-122"/>
                <a:ea typeface="宋体" panose="02010600030101010101" pitchFamily="2" charset="-122"/>
                <a:cs typeface="+mn-ea"/>
              </a:rPr>
              <a:t>4</a:t>
            </a:r>
            <a:r>
              <a:rPr lang="zh-CN" altLang="en-US" sz="1800" strike="noStrike" noProof="1">
                <a:solidFill>
                  <a:srgbClr val="92D050"/>
                </a:solidFill>
                <a:latin typeface="宋体" panose="02010600030101010101" pitchFamily="2" charset="-122"/>
                <a:ea typeface="宋体" panose="02010600030101010101" pitchFamily="2" charset="-122"/>
                <a:cs typeface="+mn-ea"/>
              </a:rPr>
              <a:t>、计算尿素用量 可根据地力差减法计算：</a:t>
            </a:r>
            <a:endParaRPr lang="zh-CN" altLang="en-US" sz="1800" strike="noStrike" noProof="1">
              <a:solidFill>
                <a:srgbClr val="92D050"/>
              </a:solidFill>
              <a:latin typeface="宋体" panose="02010600030101010101" pitchFamily="2" charset="-122"/>
              <a:ea typeface="宋体" panose="02010600030101010101" pitchFamily="2" charset="-122"/>
            </a:endParaRPr>
          </a:p>
          <a:p>
            <a:pPr fontAlgn="base"/>
            <a:r>
              <a:rPr lang="zh-CN" altLang="en-US" sz="1800" strike="noStrike" noProof="1">
                <a:solidFill>
                  <a:srgbClr val="92D050"/>
                </a:solidFill>
                <a:latin typeface="宋体" panose="02010600030101010101" pitchFamily="2" charset="-122"/>
                <a:ea typeface="宋体" panose="02010600030101010101" pitchFamily="2" charset="-122"/>
                <a:cs typeface="+mn-ea"/>
              </a:rPr>
              <a:t>尿素施用量＝</a:t>
            </a:r>
            <a:r>
              <a:rPr lang="zh-CN" altLang="en-US" sz="1800" strike="noStrike" noProof="1">
                <a:solidFill>
                  <a:srgbClr val="92D050"/>
                </a:solidFill>
                <a:latin typeface="黑体" panose="02010609060101010101" charset="-122"/>
                <a:ea typeface="黑体" panose="02010609060101010101" charset="-122"/>
                <a:cs typeface="+mn-ea"/>
                <a:sym typeface="+mn-ea"/>
              </a:rPr>
              <a:t>（目标产量</a:t>
            </a:r>
            <a:r>
              <a:rPr lang="en-US" altLang="zh-CN" sz="1800" strike="noStrike" noProof="1">
                <a:solidFill>
                  <a:srgbClr val="92D050"/>
                </a:solidFill>
                <a:latin typeface="黑体" panose="02010609060101010101" charset="-122"/>
                <a:ea typeface="黑体" panose="02010609060101010101" charset="-122"/>
                <a:cs typeface="+mn-ea"/>
                <a:sym typeface="+mn-ea"/>
              </a:rPr>
              <a:t>-</a:t>
            </a:r>
            <a:r>
              <a:rPr lang="zh-CN" altLang="en-US" sz="1800" strike="noStrike" noProof="1">
                <a:solidFill>
                  <a:srgbClr val="92D050"/>
                </a:solidFill>
                <a:latin typeface="黑体" panose="02010609060101010101" charset="-122"/>
                <a:ea typeface="黑体" panose="02010609060101010101" charset="-122"/>
                <a:cs typeface="+mn-ea"/>
                <a:sym typeface="+mn-ea"/>
              </a:rPr>
              <a:t>空白产量）*作物单位产量养分吸收量</a:t>
            </a:r>
            <a:r>
              <a:rPr lang="en-US" altLang="zh-CN" sz="1800" strike="noStrike" noProof="1">
                <a:solidFill>
                  <a:srgbClr val="92D050"/>
                </a:solidFill>
                <a:latin typeface="黑体" panose="02010609060101010101" charset="-122"/>
                <a:ea typeface="黑体" panose="02010609060101010101" charset="-122"/>
                <a:cs typeface="+mn-ea"/>
                <a:sym typeface="+mn-ea"/>
              </a:rPr>
              <a:t>/</a:t>
            </a:r>
            <a:r>
              <a:rPr lang="zh-CN" altLang="en-US" sz="1800" strike="noStrike" noProof="1">
                <a:solidFill>
                  <a:srgbClr val="92D050"/>
                </a:solidFill>
                <a:latin typeface="黑体" panose="02010609060101010101" charset="-122"/>
                <a:ea typeface="黑体" panose="02010609060101010101" charset="-122"/>
                <a:cs typeface="+mn-ea"/>
                <a:sym typeface="+mn-ea"/>
              </a:rPr>
              <a:t>（肥料中养分含量*肥料当季利用率）＝（</a:t>
            </a:r>
            <a:r>
              <a:rPr lang="en-US" altLang="zh-CN" sz="1800" strike="noStrike" noProof="1">
                <a:solidFill>
                  <a:srgbClr val="92D050"/>
                </a:solidFill>
                <a:latin typeface="黑体" panose="02010609060101010101" charset="-122"/>
                <a:ea typeface="黑体" panose="02010609060101010101" charset="-122"/>
                <a:cs typeface="+mn-ea"/>
                <a:sym typeface="+mn-ea"/>
              </a:rPr>
              <a:t>8400</a:t>
            </a:r>
            <a:r>
              <a:rPr lang="zh-CN" altLang="en-US" sz="1800" strike="noStrike" noProof="1">
                <a:solidFill>
                  <a:srgbClr val="92D050"/>
                </a:solidFill>
                <a:latin typeface="黑体" panose="02010609060101010101" charset="-122"/>
                <a:ea typeface="黑体" panose="02010609060101010101" charset="-122"/>
                <a:cs typeface="+mn-ea"/>
                <a:sym typeface="+mn-ea"/>
              </a:rPr>
              <a:t>－</a:t>
            </a:r>
            <a:r>
              <a:rPr lang="en-US" altLang="zh-CN" sz="1800" strike="noStrike" noProof="1">
                <a:solidFill>
                  <a:srgbClr val="92D050"/>
                </a:solidFill>
                <a:latin typeface="黑体" panose="02010609060101010101" charset="-122"/>
                <a:ea typeface="黑体" panose="02010609060101010101" charset="-122"/>
                <a:cs typeface="+mn-ea"/>
                <a:sym typeface="+mn-ea"/>
              </a:rPr>
              <a:t>5800</a:t>
            </a:r>
            <a:r>
              <a:rPr lang="zh-CN" altLang="en-US" sz="1800" strike="noStrike" noProof="1">
                <a:solidFill>
                  <a:srgbClr val="92D050"/>
                </a:solidFill>
                <a:latin typeface="黑体" panose="02010609060101010101" charset="-122"/>
                <a:ea typeface="黑体" panose="02010609060101010101" charset="-122"/>
                <a:cs typeface="+mn-ea"/>
                <a:sym typeface="+mn-ea"/>
              </a:rPr>
              <a:t>）</a:t>
            </a:r>
            <a:r>
              <a:rPr lang="zh-CN" altLang="en-US"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a:t>
            </a:r>
            <a:r>
              <a:rPr lang="en-US" altLang="zh-CN"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100*3/46%*38%</a:t>
            </a:r>
            <a:r>
              <a:rPr lang="zh-CN" altLang="en-US"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a:t>
            </a:r>
            <a:r>
              <a:rPr lang="en-US" altLang="zh-CN"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446</a:t>
            </a:r>
            <a:r>
              <a:rPr lang="en-US" altLang="zh-CN" sz="1800" strike="noStrike" noProof="1">
                <a:solidFill>
                  <a:srgbClr val="92D050"/>
                </a:solidFill>
                <a:latin typeface="宋体" panose="02010600030101010101" pitchFamily="2" charset="-122"/>
                <a:ea typeface="宋体" panose="02010600030101010101" pitchFamily="2" charset="-122"/>
                <a:cs typeface="+mn-ea"/>
                <a:sym typeface="+mn-ea"/>
              </a:rPr>
              <a:t>≈450</a:t>
            </a:r>
            <a:r>
              <a:rPr lang="zh-CN" altLang="en-US" sz="1800" strike="noStrike" noProof="1">
                <a:solidFill>
                  <a:srgbClr val="92D050"/>
                </a:solidFill>
                <a:latin typeface="黑体" panose="02010609060101010101" charset="-122"/>
                <a:ea typeface="黑体" panose="02010609060101010101" charset="-122"/>
                <a:cs typeface="+mn-ea"/>
                <a:sym typeface="+mn-ea"/>
              </a:rPr>
              <a:t>kg/hm</a:t>
            </a:r>
            <a:r>
              <a:rPr lang="zh-CN" altLang="en-US" sz="1800" strike="noStrike" baseline="30000" noProof="1">
                <a:solidFill>
                  <a:srgbClr val="92D050"/>
                </a:solidFill>
                <a:uFillTx/>
                <a:latin typeface="黑体" panose="02010609060101010101" charset="-122"/>
                <a:ea typeface="黑体" panose="02010609060101010101" charset="-122"/>
                <a:cs typeface="+mn-ea"/>
                <a:sym typeface="+mn-ea"/>
              </a:rPr>
              <a:t>2</a:t>
            </a:r>
            <a:endParaRPr lang="zh-CN" altLang="en-US" sz="1800" strike="noStrike" baseline="30000" noProof="1">
              <a:solidFill>
                <a:srgbClr val="92D050"/>
              </a:solidFill>
              <a:uFillTx/>
              <a:latin typeface="黑体" panose="02010609060101010101" charset="-122"/>
              <a:ea typeface="黑体" panose="02010609060101010101" charset="-122"/>
              <a:sym typeface="+mn-ea"/>
            </a:endParaRPr>
          </a:p>
          <a:p>
            <a:pPr fontAlgn="base"/>
            <a:r>
              <a:rPr lang="zh-CN" altLang="en-US" sz="1800" strike="noStrike" noProof="1">
                <a:solidFill>
                  <a:srgbClr val="92D050"/>
                </a:solidFill>
                <a:uFillTx/>
                <a:latin typeface="黑体" panose="02010609060101010101" charset="-122"/>
                <a:ea typeface="黑体" panose="02010609060101010101" charset="-122"/>
                <a:cs typeface="宋体" panose="02010600030101010101" pitchFamily="2" charset="-122"/>
                <a:sym typeface="+mn-ea"/>
              </a:rPr>
              <a:t>若用</a:t>
            </a:r>
            <a:r>
              <a:rPr lang="en-US" altLang="zh-CN" sz="1800" strike="noStrike" noProof="1">
                <a:solidFill>
                  <a:srgbClr val="92D050"/>
                </a:solidFill>
                <a:uFillTx/>
                <a:latin typeface="黑体" panose="02010609060101010101" charset="-122"/>
                <a:ea typeface="黑体" panose="02010609060101010101" charset="-122"/>
                <a:cs typeface="宋体" panose="02010600030101010101" pitchFamily="2" charset="-122"/>
                <a:sym typeface="+mn-ea"/>
              </a:rPr>
              <a:t>3000</a:t>
            </a:r>
            <a:r>
              <a:rPr lang="zh-CN" altLang="en-US" sz="1800" strike="noStrike" noProof="1">
                <a:solidFill>
                  <a:srgbClr val="92D050"/>
                </a:solidFill>
                <a:latin typeface="黑体" panose="02010609060101010101" charset="-122"/>
                <a:ea typeface="黑体" panose="02010609060101010101" charset="-122"/>
                <a:cs typeface="+mn-ea"/>
                <a:sym typeface="+mn-ea"/>
              </a:rPr>
              <a:t>kg/hm</a:t>
            </a:r>
            <a:r>
              <a:rPr lang="zh-CN" altLang="en-US" sz="1800" strike="noStrike" baseline="30000" noProof="1">
                <a:solidFill>
                  <a:srgbClr val="92D050"/>
                </a:solidFill>
                <a:uFillTx/>
                <a:latin typeface="黑体" panose="02010609060101010101" charset="-122"/>
                <a:ea typeface="黑体" panose="02010609060101010101" charset="-122"/>
                <a:cs typeface="+mn-ea"/>
                <a:sym typeface="+mn-ea"/>
              </a:rPr>
              <a:t>2</a:t>
            </a:r>
            <a:r>
              <a:rPr lang="zh-CN" altLang="en-US" sz="1800" strike="noStrike" noProof="1">
                <a:solidFill>
                  <a:srgbClr val="92D050"/>
                </a:solidFill>
                <a:uFillTx/>
                <a:latin typeface="黑体" panose="02010609060101010101" charset="-122"/>
                <a:ea typeface="黑体" panose="02010609060101010101" charset="-122"/>
                <a:cs typeface="+mn-ea"/>
                <a:sym typeface="+mn-ea"/>
              </a:rPr>
              <a:t>厩肥作基肥，则</a:t>
            </a:r>
            <a:endParaRPr lang="zh-CN" altLang="en-US" sz="1800" strike="noStrike" noProof="1">
              <a:solidFill>
                <a:srgbClr val="92D050"/>
              </a:solidFill>
              <a:uFillTx/>
              <a:latin typeface="黑体" panose="02010609060101010101" charset="-122"/>
              <a:ea typeface="黑体" panose="02010609060101010101" charset="-122"/>
              <a:sym typeface="+mn-ea"/>
            </a:endParaRPr>
          </a:p>
          <a:p>
            <a:pPr fontAlgn="base"/>
            <a:r>
              <a:rPr lang="zh-CN" altLang="en-US" sz="1800" strike="noStrike" noProof="1">
                <a:solidFill>
                  <a:srgbClr val="92D050"/>
                </a:solidFill>
                <a:uFillTx/>
                <a:latin typeface="黑体" panose="02010609060101010101" charset="-122"/>
                <a:ea typeface="黑体" panose="02010609060101010101" charset="-122"/>
                <a:cs typeface="+mn-ea"/>
                <a:sym typeface="+mn-ea"/>
              </a:rPr>
              <a:t>尿素用量＝</a:t>
            </a:r>
            <a:r>
              <a:rPr lang="zh-CN" altLang="en-US" sz="1800" strike="noStrike" noProof="1">
                <a:solidFill>
                  <a:srgbClr val="92D050"/>
                </a:solidFill>
                <a:uFillTx/>
                <a:latin typeface="宋体" panose="02010600030101010101" pitchFamily="2" charset="-122"/>
                <a:ea typeface="宋体" panose="02010600030101010101" pitchFamily="2" charset="-122"/>
                <a:cs typeface="+mn-ea"/>
                <a:sym typeface="+mn-ea"/>
              </a:rPr>
              <a:t>〔</a:t>
            </a:r>
            <a:r>
              <a:rPr lang="zh-CN" altLang="en-US" sz="1800" strike="noStrike" noProof="1">
                <a:solidFill>
                  <a:srgbClr val="92D050"/>
                </a:solidFill>
                <a:latin typeface="黑体" panose="02010609060101010101" charset="-122"/>
                <a:ea typeface="黑体" panose="02010609060101010101" charset="-122"/>
                <a:cs typeface="+mn-ea"/>
                <a:sym typeface="+mn-ea"/>
              </a:rPr>
              <a:t>（</a:t>
            </a:r>
            <a:r>
              <a:rPr lang="en-US" altLang="zh-CN" sz="1800" strike="noStrike" noProof="1">
                <a:solidFill>
                  <a:srgbClr val="92D050"/>
                </a:solidFill>
                <a:latin typeface="黑体" panose="02010609060101010101" charset="-122"/>
                <a:ea typeface="黑体" panose="02010609060101010101" charset="-122"/>
                <a:cs typeface="+mn-ea"/>
                <a:sym typeface="+mn-ea"/>
              </a:rPr>
              <a:t>8400</a:t>
            </a:r>
            <a:r>
              <a:rPr lang="zh-CN" altLang="en-US" sz="1800" strike="noStrike" noProof="1">
                <a:solidFill>
                  <a:srgbClr val="92D050"/>
                </a:solidFill>
                <a:latin typeface="黑体" panose="02010609060101010101" charset="-122"/>
                <a:ea typeface="黑体" panose="02010609060101010101" charset="-122"/>
                <a:cs typeface="+mn-ea"/>
                <a:sym typeface="+mn-ea"/>
              </a:rPr>
              <a:t>－</a:t>
            </a:r>
            <a:r>
              <a:rPr lang="en-US" altLang="zh-CN" sz="1800" strike="noStrike" noProof="1">
                <a:solidFill>
                  <a:srgbClr val="92D050"/>
                </a:solidFill>
                <a:latin typeface="黑体" panose="02010609060101010101" charset="-122"/>
                <a:ea typeface="黑体" panose="02010609060101010101" charset="-122"/>
                <a:cs typeface="+mn-ea"/>
                <a:sym typeface="+mn-ea"/>
              </a:rPr>
              <a:t>5800</a:t>
            </a:r>
            <a:r>
              <a:rPr lang="zh-CN" altLang="en-US" sz="1800" strike="noStrike" noProof="1">
                <a:solidFill>
                  <a:srgbClr val="92D050"/>
                </a:solidFill>
                <a:latin typeface="黑体" panose="02010609060101010101" charset="-122"/>
                <a:ea typeface="黑体" panose="02010609060101010101" charset="-122"/>
                <a:cs typeface="+mn-ea"/>
                <a:sym typeface="+mn-ea"/>
              </a:rPr>
              <a:t>）</a:t>
            </a:r>
            <a:r>
              <a:rPr lang="zh-CN" altLang="en-US"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a:t>
            </a:r>
            <a:r>
              <a:rPr lang="en-US" altLang="zh-CN" sz="1800" strike="noStrike" noProof="1">
                <a:solidFill>
                  <a:srgbClr val="92D050"/>
                </a:solidFill>
                <a:latin typeface="宋体" panose="02010600030101010101" pitchFamily="2" charset="-122"/>
                <a:ea typeface="黑体" panose="02010609060101010101" charset="-122"/>
                <a:cs typeface="宋体" panose="02010600030101010101" pitchFamily="2" charset="-122"/>
                <a:sym typeface="+mn-ea"/>
              </a:rPr>
              <a:t>100*3/38%-3000*0.5%*15%</a:t>
            </a:r>
            <a:r>
              <a:rPr lang="en-US" altLang="zh-CN" sz="1800" strike="noStrike" noProof="1">
                <a:solidFill>
                  <a:srgbClr val="92D050"/>
                </a:solidFill>
                <a:latin typeface="宋体" panose="02010600030101010101" pitchFamily="2" charset="-122"/>
                <a:ea typeface="宋体" panose="02010600030101010101" pitchFamily="2" charset="-122"/>
                <a:cs typeface="宋体" panose="02010600030101010101" pitchFamily="2" charset="-122"/>
                <a:sym typeface="+mn-ea"/>
              </a:rPr>
              <a:t>〕/46%=397</a:t>
            </a:r>
            <a:r>
              <a:rPr lang="en-US" altLang="zh-CN" sz="1800" strike="noStrike" noProof="1">
                <a:solidFill>
                  <a:srgbClr val="92D050"/>
                </a:solidFill>
                <a:latin typeface="宋体" panose="02010600030101010101" pitchFamily="2" charset="-122"/>
                <a:ea typeface="宋体" panose="02010600030101010101" pitchFamily="2" charset="-122"/>
                <a:cs typeface="+mn-ea"/>
                <a:sym typeface="+mn-ea"/>
              </a:rPr>
              <a:t>≈400</a:t>
            </a:r>
            <a:r>
              <a:rPr lang="zh-CN" altLang="en-US" sz="1800" strike="noStrike" noProof="1">
                <a:solidFill>
                  <a:srgbClr val="92D050"/>
                </a:solidFill>
                <a:latin typeface="黑体" panose="02010609060101010101" charset="-122"/>
                <a:ea typeface="黑体" panose="02010609060101010101" charset="-122"/>
                <a:cs typeface="+mn-ea"/>
                <a:sym typeface="+mn-ea"/>
              </a:rPr>
              <a:t>kg/hm</a:t>
            </a:r>
            <a:r>
              <a:rPr lang="zh-CN" altLang="en-US" sz="1800" strike="noStrike" baseline="30000" noProof="1">
                <a:solidFill>
                  <a:srgbClr val="92D050"/>
                </a:solidFill>
                <a:uFillTx/>
                <a:latin typeface="黑体" panose="02010609060101010101" charset="-122"/>
                <a:ea typeface="黑体" panose="02010609060101010101" charset="-122"/>
                <a:cs typeface="+mn-ea"/>
                <a:sym typeface="+mn-ea"/>
              </a:rPr>
              <a:t>2</a:t>
            </a:r>
            <a:endParaRPr lang="zh-CN" altLang="en-US" sz="1800" strike="noStrike" baseline="30000" noProof="1">
              <a:solidFill>
                <a:srgbClr val="92D050"/>
              </a:solidFill>
              <a:uFillTx/>
              <a:latin typeface="黑体" panose="02010609060101010101" charset="-122"/>
              <a:ea typeface="黑体" panose="02010609060101010101" charset="-122"/>
              <a:cs typeface="宋体" panose="02010600030101010101" pitchFamily="2" charset="-122"/>
              <a:sym typeface="+mn-ea"/>
            </a:endParaRPr>
          </a:p>
          <a:p>
            <a:pPr fontAlgn="base"/>
            <a:endParaRPr lang="zh-CN" altLang="en-US" sz="1800" strike="noStrike" noProof="1">
              <a:solidFill>
                <a:srgbClr val="0000FF"/>
              </a:solidFill>
              <a:uFillTx/>
              <a:latin typeface="黑体" panose="02010609060101010101" charset="-122"/>
              <a:ea typeface="黑体" panose="02010609060101010101" charset="-122"/>
              <a:cs typeface="宋体" panose="02010600030101010101" pitchFamily="2" charset="-122"/>
              <a:sym typeface="+mn-ea"/>
            </a:endParaRPr>
          </a:p>
          <a:p>
            <a:pPr fontAlgn="base"/>
            <a:endParaRPr lang="zh-CN" altLang="en-US" sz="1800" strike="noStrike" noProof="1">
              <a:solidFill>
                <a:srgbClr val="0000FF"/>
              </a:solidFill>
              <a:latin typeface="宋体" panose="02010600030101010101" pitchFamily="2" charset="-122"/>
              <a:ea typeface="宋体" panose="02010600030101010101" pitchFamily="2" charset="-122"/>
            </a:endParaRPr>
          </a:p>
        </p:txBody>
      </p:sp>
      <p:grpSp>
        <p:nvGrpSpPr>
          <p:cNvPr id="2"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6"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7"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1" name="文本框 10"/>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AADC6075-390F-4B4E-942B-3DFF8980ED8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0" fill="hold"/>
                                        <p:tgtEl>
                                          <p:spTgt spid="3"/>
                                        </p:tgtEl>
                                        <p:attrNameLst>
                                          <p:attrName>ppt_x</p:attrName>
                                        </p:attrNameLst>
                                      </p:cBhvr>
                                      <p:tavLst>
                                        <p:tav tm="0">
                                          <p:val>
                                            <p:strVal val="0-#ppt_w/2"/>
                                          </p:val>
                                        </p:tav>
                                        <p:tav tm="100000">
                                          <p:val>
                                            <p:strVal val="#ppt_x"/>
                                          </p:val>
                                        </p:tav>
                                      </p:tavLst>
                                    </p:anim>
                                    <p:anim calcmode="lin" valueType="num">
                                      <p:cBhvr additive="base">
                                        <p:cTn id="13" dur="5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2922905" y="504825"/>
            <a:ext cx="3476625" cy="638175"/>
          </a:xfrm>
        </p:spPr>
        <p:txBody>
          <a:bodyPr anchor="ctr">
            <a:noAutofit/>
          </a:bodyPr>
          <a:lstStyle/>
          <a:p>
            <a:pPr algn="ctr" defTabSz="914400">
              <a:buNone/>
            </a:pPr>
            <a:r>
              <a:rPr lang="zh-CN" altLang="en-US" sz="2800" b="0" kern="1200" baseline="0">
                <a:solidFill>
                  <a:srgbClr val="0033CC"/>
                </a:solidFill>
                <a:latin typeface="黑体" panose="02010609060101010101" charset="-122"/>
                <a:ea typeface="黑体" panose="02010609060101010101" charset="-122"/>
                <a:cs typeface="+mj-cs"/>
              </a:rPr>
              <a:t>测土配方施肥流程图</a:t>
            </a:r>
          </a:p>
        </p:txBody>
      </p:sp>
      <p:sp>
        <p:nvSpPr>
          <p:cNvPr id="44034" name="直接连接符 2063"/>
          <p:cNvSpPr/>
          <p:nvPr/>
        </p:nvSpPr>
        <p:spPr>
          <a:xfrm flipV="1">
            <a:off x="494030" y="38544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4035" name="直接连接符 2064"/>
          <p:cNvSpPr/>
          <p:nvPr/>
        </p:nvSpPr>
        <p:spPr>
          <a:xfrm flipH="1">
            <a:off x="494030" y="39814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388938" y="1247775"/>
            <a:ext cx="9151937" cy="5133975"/>
          </a:xfrm>
          <a:prstGeom prst="rect">
            <a:avLst/>
          </a:prstGeom>
          <a:noFill/>
          <a:ln w="9525">
            <a:noFill/>
            <a:miter/>
          </a:ln>
        </p:spPr>
      </p:pic>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7"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7"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4" name="图片 13">
            <a:extLst>
              <a:ext uri="{FF2B5EF4-FFF2-40B4-BE49-F238E27FC236}">
                <a16:creationId xmlns:a16="http://schemas.microsoft.com/office/drawing/2014/main" id="{AF6CB1DC-E80D-4AE3-B039-1CC205EACA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标题 3"/>
          <p:cNvSpPr>
            <a:spLocks noGrp="1" noChangeArrowheads="1"/>
          </p:cNvSpPr>
          <p:nvPr>
            <p:ph type="ctrTitle"/>
          </p:nvPr>
        </p:nvSpPr>
        <p:spPr>
          <a:xfrm>
            <a:off x="8682304" y="1623665"/>
            <a:ext cx="387047" cy="3141256"/>
          </a:xfrm>
        </p:spPr>
        <p:txBody>
          <a:bodyPr anchor="ctr">
            <a:normAutofit/>
          </a:bodyPr>
          <a:lstStyle/>
          <a:p>
            <a:pPr algn="l"/>
            <a:r>
              <a:rPr lang="zh-CN" altLang="en-US" sz="2165" dirty="0">
                <a:solidFill>
                  <a:srgbClr val="0033CC"/>
                </a:solidFill>
                <a:latin typeface="黑体" panose="02010609060101010101" charset="-122"/>
                <a:ea typeface="黑体" panose="02010609060101010101" charset="-122"/>
              </a:rPr>
              <a:t>田间取土原则</a:t>
            </a:r>
          </a:p>
        </p:txBody>
      </p:sp>
      <p:pic>
        <p:nvPicPr>
          <p:cNvPr id="11" name="图片 10" descr="黑板副本.png"/>
          <p:cNvPicPr>
            <a:picLocks noChangeAspect="1"/>
          </p:cNvPicPr>
          <p:nvPr/>
        </p:nvPicPr>
        <p:blipFill>
          <a:blip r:embed="rId5"/>
          <a:stretch>
            <a:fillRect/>
          </a:stretch>
        </p:blipFill>
        <p:spPr>
          <a:xfrm>
            <a:off x="1856877" y="1447734"/>
            <a:ext cx="5833313" cy="3897079"/>
          </a:xfrm>
          <a:prstGeom prst="rect">
            <a:avLst/>
          </a:prstGeom>
        </p:spPr>
      </p:pic>
      <p:sp>
        <p:nvSpPr>
          <p:cNvPr id="21" name="矩形 20"/>
          <p:cNvSpPr>
            <a:spLocks noChangeArrowheads="1"/>
          </p:cNvSpPr>
          <p:nvPr/>
        </p:nvSpPr>
        <p:spPr bwMode="auto">
          <a:xfrm>
            <a:off x="2374320" y="2274407"/>
            <a:ext cx="4922706" cy="2075180"/>
          </a:xfrm>
          <a:prstGeom prst="rect">
            <a:avLst/>
          </a:prstGeom>
          <a:noFill/>
          <a:ln w="9525">
            <a:noFill/>
            <a:miter lim="800000"/>
          </a:ln>
        </p:spPr>
        <p:txBody>
          <a:bodyPr wrap="square">
            <a:spAutoFit/>
          </a:bodyPr>
          <a:lstStyle/>
          <a:p>
            <a:pPr>
              <a:lnSpc>
                <a:spcPct val="150000"/>
              </a:lnSpc>
            </a:pPr>
            <a:r>
              <a:rPr lang="en-GB" sz="2165" b="1" dirty="0" err="1">
                <a:solidFill>
                  <a:schemeClr val="bg1"/>
                </a:solidFill>
                <a:latin typeface="华文楷体" panose="02010600040101010101" pitchFamily="2" charset="-122"/>
                <a:ea typeface="华文楷体" panose="02010600040101010101" pitchFamily="2" charset="-122"/>
                <a:sym typeface="宋体" panose="02010600030101010101" pitchFamily="2" charset="-122"/>
              </a:rPr>
              <a:t>遵循原则：由于土壤的不均一性，使各个体都存在着一定程度的变异</a:t>
            </a:r>
            <a:r>
              <a:rPr lang="en-GB" sz="2165" b="1" dirty="0">
                <a:solidFill>
                  <a:schemeClr val="bg1"/>
                </a:solidFill>
                <a:latin typeface="华文楷体" panose="02010600040101010101" pitchFamily="2" charset="-122"/>
                <a:ea typeface="华文楷体" panose="02010600040101010101" pitchFamily="2" charset="-122"/>
                <a:sym typeface="宋体" panose="02010600030101010101" pitchFamily="2" charset="-122"/>
              </a:rPr>
              <a:t>。</a:t>
            </a:r>
            <a:r>
              <a:rPr lang="en-GB" sz="2165" b="1" dirty="0" err="1">
                <a:solidFill>
                  <a:schemeClr val="bg1"/>
                </a:solidFill>
                <a:latin typeface="华文楷体" panose="02010600040101010101" pitchFamily="2" charset="-122"/>
                <a:ea typeface="华文楷体" panose="02010600040101010101" pitchFamily="2" charset="-122"/>
                <a:sym typeface="宋体" panose="02010600030101010101" pitchFamily="2" charset="-122"/>
              </a:rPr>
              <a:t>因此，采集样品必须按照一定采样路线和“随机”多点混合的原则</a:t>
            </a:r>
            <a:r>
              <a:rPr lang="en-GB" sz="2165" b="1" dirty="0">
                <a:solidFill>
                  <a:schemeClr val="bg1"/>
                </a:solidFill>
                <a:latin typeface="华文楷体" panose="02010600040101010101" pitchFamily="2" charset="-122"/>
                <a:ea typeface="华文楷体" panose="02010600040101010101" pitchFamily="2" charset="-122"/>
                <a:sym typeface="宋体" panose="02010600030101010101" pitchFamily="2" charset="-122"/>
              </a:rPr>
              <a:t>。</a:t>
            </a:r>
          </a:p>
        </p:txBody>
      </p:sp>
      <p:sp>
        <p:nvSpPr>
          <p:cNvPr id="8" name="标题 3"/>
          <p:cNvSpPr txBox="1">
            <a:spLocks noChangeArrowheads="1"/>
          </p:cNvSpPr>
          <p:nvPr/>
        </p:nvSpPr>
        <p:spPr>
          <a:xfrm>
            <a:off x="309260" y="1470827"/>
            <a:ext cx="387047" cy="3141256"/>
          </a:xfrm>
          <a:prstGeom prst="rect">
            <a:avLst/>
          </a:prstGeom>
        </p:spPr>
        <p:txBody>
          <a:bodyPr vert="horz" lIns="99034" tIns="49517" rIns="99034" bIns="49517"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165" b="0" i="0" u="none" strike="noStrike" kern="1200" cap="none" spc="0" normalizeH="0" baseline="0" noProof="0" dirty="0">
                <a:ln>
                  <a:noFill/>
                </a:ln>
                <a:solidFill>
                  <a:srgbClr val="0033CC"/>
                </a:solidFill>
                <a:effectLst/>
                <a:uLnTx/>
                <a:uFillTx/>
                <a:latin typeface="黑体" panose="02010609060101010101" charset="-122"/>
                <a:ea typeface="黑体" panose="02010609060101010101" charset="-122"/>
                <a:cs typeface="+mj-cs"/>
              </a:rPr>
              <a:t>田间取土时间</a:t>
            </a:r>
          </a:p>
        </p:txBody>
      </p:sp>
      <p:pic>
        <p:nvPicPr>
          <p:cNvPr id="10" name="语音 取土时间.wav">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6"/>
          <a:stretch>
            <a:fillRect/>
          </a:stretch>
        </p:blipFill>
        <p:spPr>
          <a:xfrm>
            <a:off x="404193" y="4112882"/>
            <a:ext cx="330115" cy="330115"/>
          </a:xfrm>
          <a:prstGeom prst="rect">
            <a:avLst/>
          </a:prstGeom>
        </p:spPr>
      </p:pic>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7"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8"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2" name="AutoShape 49">
              <a:hlinkClick r:id="rId9"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7" name="AutoShape 64">
              <a:hlinkClick r:id="rId10"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3" name="AutoShape 42">
              <a:hlinkClick r:id="rId11"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4" name="标题 3"/>
          <p:cNvSpPr>
            <a:spLocks noGrp="1"/>
          </p:cNvSpPr>
          <p:nvPr/>
        </p:nvSpPr>
        <p:spPr>
          <a:xfrm>
            <a:off x="404178" y="518478"/>
            <a:ext cx="3044825" cy="63817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914400">
              <a:buNone/>
            </a:pPr>
            <a:r>
              <a:rPr lang="zh-CN" altLang="en-US" sz="2800" b="0" kern="1200" baseline="0">
                <a:solidFill>
                  <a:srgbClr val="0033CC"/>
                </a:solidFill>
                <a:latin typeface="黑体" panose="02010609060101010101" charset="-122"/>
                <a:ea typeface="黑体" panose="02010609060101010101" charset="-122"/>
                <a:cs typeface="+mj-cs"/>
              </a:rPr>
              <a:t>步聚一：田间取土</a:t>
            </a:r>
          </a:p>
        </p:txBody>
      </p:sp>
      <p:sp>
        <p:nvSpPr>
          <p:cNvPr id="15" name="文本框 14"/>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7" name="图片 16">
            <a:extLst>
              <a:ext uri="{FF2B5EF4-FFF2-40B4-BE49-F238E27FC236}">
                <a16:creationId xmlns:a16="http://schemas.microsoft.com/office/drawing/2014/main" id="{53CA51E0-E23F-426D-A312-FA0D1142FE4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2000"/>
                                        <p:tgtEl>
                                          <p:spTgt spid="4"/>
                                        </p:tgtEl>
                                      </p:cBhvr>
                                    </p:animEffec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3000"/>
                                        <p:tgtEl>
                                          <p:spTgt spid="21"/>
                                        </p:tgtEl>
                                      </p:cBhvr>
                                    </p:animEffect>
                                    <p:anim calcmode="lin" valueType="num">
                                      <p:cBhvr>
                                        <p:cTn id="17" dur="3000" fill="hold"/>
                                        <p:tgtEl>
                                          <p:spTgt spid="21"/>
                                        </p:tgtEl>
                                        <p:attrNameLst>
                                          <p:attrName>ppt_x</p:attrName>
                                        </p:attrNameLst>
                                      </p:cBhvr>
                                      <p:tavLst>
                                        <p:tav tm="0">
                                          <p:val>
                                            <p:strVal val="#ppt_x"/>
                                          </p:val>
                                        </p:tav>
                                        <p:tav tm="100000">
                                          <p:val>
                                            <p:strVal val="#ppt_x"/>
                                          </p:val>
                                        </p:tav>
                                      </p:tavLst>
                                    </p:anim>
                                    <p:anim calcmode="lin" valueType="num">
                                      <p:cBhvr>
                                        <p:cTn id="18" dur="3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41611" fill="hold"/>
                                        <p:tgtEl>
                                          <p:spTgt spid="10"/>
                                        </p:tgtEl>
                                      </p:cBhvr>
                                    </p:cmd>
                                  </p:childTnLst>
                                </p:cTn>
                              </p:par>
                            </p:childTnLst>
                          </p:cTn>
                        </p:par>
                      </p:childTnLst>
                    </p:cTn>
                  </p:par>
                </p:childTnLst>
              </p:cTn>
              <p:nextCondLst>
                <p:cond evt="onClick" delay="0">
                  <p:tgtEl>
                    <p:spTgt spid="10"/>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4" grpId="0"/>
      <p:bldP spid="21" grpId="0"/>
      <p:bldP spid="8"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5618" y="344488"/>
            <a:ext cx="3044825" cy="638175"/>
          </a:xfrm>
        </p:spPr>
        <p:txBody>
          <a:bodyPr anchor="ctr"/>
          <a:lstStyle/>
          <a:p>
            <a:pPr algn="l" defTabSz="914400">
              <a:buNone/>
            </a:pPr>
            <a:r>
              <a:rPr lang="zh-CN" altLang="en-US" sz="2400" b="0" kern="1200" baseline="0">
                <a:solidFill>
                  <a:srgbClr val="0033CC"/>
                </a:solidFill>
                <a:latin typeface="黑体" panose="02010609060101010101" charset="-122"/>
                <a:ea typeface="黑体" panose="02010609060101010101" charset="-122"/>
                <a:cs typeface="+mj-cs"/>
              </a:rPr>
              <a:t>田间取土</a:t>
            </a:r>
            <a:r>
              <a:rPr lang="en-US" altLang="zh-CN" sz="2400" b="0" kern="1200" baseline="0">
                <a:solidFill>
                  <a:srgbClr val="0033CC"/>
                </a:solidFill>
                <a:latin typeface="黑体" panose="02010609060101010101" charset="-122"/>
                <a:ea typeface="黑体" panose="02010609060101010101" charset="-122"/>
                <a:cs typeface="+mj-cs"/>
              </a:rPr>
              <a:t>——</a:t>
            </a:r>
            <a:r>
              <a:rPr lang="zh-CN" altLang="en-US" sz="2400" b="0" kern="1200" baseline="0">
                <a:solidFill>
                  <a:srgbClr val="0033CC"/>
                </a:solidFill>
                <a:latin typeface="黑体" panose="02010609060101010101" charset="-122"/>
                <a:ea typeface="黑体" panose="02010609060101010101" charset="-122"/>
                <a:cs typeface="+mj-cs"/>
              </a:rPr>
              <a:t>深度</a:t>
            </a:r>
          </a:p>
        </p:txBody>
      </p:sp>
      <p:sp>
        <p:nvSpPr>
          <p:cNvPr id="46082"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6083"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3" name="组合 2"/>
          <p:cNvGrpSpPr/>
          <p:nvPr/>
        </p:nvGrpSpPr>
        <p:grpSpPr>
          <a:xfrm>
            <a:off x="811530" y="998538"/>
            <a:ext cx="3632200" cy="4832350"/>
            <a:chOff x="705" y="1643"/>
            <a:chExt cx="5719" cy="7609"/>
          </a:xfrm>
        </p:grpSpPr>
        <p:pic>
          <p:nvPicPr>
            <p:cNvPr id="46086" name="图片 1" descr="田间取土"/>
            <p:cNvPicPr>
              <a:picLocks noChangeAspect="1"/>
            </p:cNvPicPr>
            <p:nvPr/>
          </p:nvPicPr>
          <p:blipFill>
            <a:blip r:embed="rId4"/>
            <a:stretch>
              <a:fillRect/>
            </a:stretch>
          </p:blipFill>
          <p:spPr>
            <a:xfrm>
              <a:off x="705" y="1643"/>
              <a:ext cx="5682" cy="6344"/>
            </a:xfrm>
            <a:prstGeom prst="rect">
              <a:avLst/>
            </a:prstGeom>
            <a:noFill/>
            <a:ln w="9525">
              <a:noFill/>
              <a:miter/>
            </a:ln>
          </p:spPr>
        </p:pic>
        <p:sp>
          <p:nvSpPr>
            <p:cNvPr id="46087" name="文本框 5"/>
            <p:cNvSpPr txBox="1"/>
            <p:nvPr/>
          </p:nvSpPr>
          <p:spPr>
            <a:xfrm>
              <a:off x="781" y="8148"/>
              <a:ext cx="5643" cy="1104"/>
            </a:xfrm>
            <a:prstGeom prst="rect">
              <a:avLst/>
            </a:prstGeom>
            <a:noFill/>
            <a:ln w="9525">
              <a:noFill/>
              <a:miter/>
            </a:ln>
          </p:spPr>
          <p:txBody>
            <a:bodyPr wrap="square" anchor="t">
              <a:spAutoFit/>
            </a:bodyPr>
            <a:lstStyle/>
            <a:p>
              <a:pPr lvl="0"/>
              <a:r>
                <a:rPr lang="zh-CN" altLang="en-US" sz="2000">
                  <a:latin typeface="黑体" panose="02010609060101010101" charset="-122"/>
                  <a:ea typeface="黑体" panose="02010609060101010101" charset="-122"/>
                </a:rPr>
                <a:t>大田作物，如麦、棉等作物一般取0－20厘米的耕层土壤。</a:t>
              </a:r>
            </a:p>
          </p:txBody>
        </p:sp>
      </p:grpSp>
      <p:grpSp>
        <p:nvGrpSpPr>
          <p:cNvPr id="8" name="组合 7"/>
          <p:cNvGrpSpPr/>
          <p:nvPr/>
        </p:nvGrpSpPr>
        <p:grpSpPr>
          <a:xfrm>
            <a:off x="4421505" y="998538"/>
            <a:ext cx="4356100" cy="5338762"/>
            <a:chOff x="6295" y="178"/>
            <a:chExt cx="6859" cy="11423"/>
          </a:xfrm>
        </p:grpSpPr>
        <p:pic>
          <p:nvPicPr>
            <p:cNvPr id="46089" name="图片 4" descr="果园取土"/>
            <p:cNvPicPr>
              <a:picLocks noChangeAspect="1"/>
            </p:cNvPicPr>
            <p:nvPr/>
          </p:nvPicPr>
          <p:blipFill>
            <a:blip r:embed="rId5"/>
            <a:stretch>
              <a:fillRect/>
            </a:stretch>
          </p:blipFill>
          <p:spPr>
            <a:xfrm>
              <a:off x="6492" y="178"/>
              <a:ext cx="6255" cy="8201"/>
            </a:xfrm>
            <a:prstGeom prst="rect">
              <a:avLst/>
            </a:prstGeom>
            <a:noFill/>
            <a:ln w="9525">
              <a:noFill/>
              <a:miter/>
            </a:ln>
          </p:spPr>
        </p:pic>
        <p:sp>
          <p:nvSpPr>
            <p:cNvPr id="46090" name="文本框 6"/>
            <p:cNvSpPr txBox="1"/>
            <p:nvPr/>
          </p:nvSpPr>
          <p:spPr>
            <a:xfrm>
              <a:off x="6295" y="8145"/>
              <a:ext cx="6859" cy="3456"/>
            </a:xfrm>
            <a:prstGeom prst="rect">
              <a:avLst/>
            </a:prstGeom>
            <a:noFill/>
            <a:ln w="9525">
              <a:noFill/>
              <a:miter/>
            </a:ln>
          </p:spPr>
          <p:txBody>
            <a:bodyPr wrap="square" anchor="t">
              <a:spAutoFit/>
            </a:bodyPr>
            <a:lstStyle/>
            <a:p>
              <a:pPr lvl="0"/>
              <a:r>
                <a:rPr lang="zh-CN" altLang="en-US" sz="2000">
                  <a:latin typeface="黑体" panose="02010609060101010101" charset="-122"/>
                  <a:ea typeface="黑体" panose="02010609060101010101" charset="-122"/>
                </a:rPr>
                <a:t>果园土壤一般采取分层取样，深根果树可以分为0－20厘米、20－60厘米、60－100厘米三层，浅根果树可分为两层取样，如葡萄可0－20厘米和20－40厘米。</a:t>
              </a:r>
            </a:p>
          </p:txBody>
        </p:sp>
      </p:grpSp>
      <p:grpSp>
        <p:nvGrpSpPr>
          <p:cNvPr id="12"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13" name="AutoShape 20">
              <a:hlinkClick r:id="rId6"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14" name="AutoShape 42">
              <a:hlinkClick r:id="rId7"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15" name="AutoShape 49">
              <a:hlinkClick r:id="rId8"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16" name="AutoShape 64">
              <a:hlinkClick r:id="rId9"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7" name="AutoShape 42">
              <a:hlinkClick r:id="rId10"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9" name="图片 18">
            <a:extLst>
              <a:ext uri="{FF2B5EF4-FFF2-40B4-BE49-F238E27FC236}">
                <a16:creationId xmlns:a16="http://schemas.microsoft.com/office/drawing/2014/main" id="{61C09EE0-6505-44DE-8D63-7A12981410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sndAc>
      <p:stSnd>
        <p:snd r:embed="rId3" name="语音 取土时间.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7"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0" fill="hold"/>
                                        <p:tgtEl>
                                          <p:spTgt spid="3"/>
                                        </p:tgtEl>
                                        <p:attrNameLst>
                                          <p:attrName>ppt_x</p:attrName>
                                        </p:attrNameLst>
                                      </p:cBhvr>
                                      <p:tavLst>
                                        <p:tav tm="0">
                                          <p:val>
                                            <p:strVal val="1+#ppt_w/2"/>
                                          </p:val>
                                        </p:tav>
                                        <p:tav tm="100000">
                                          <p:val>
                                            <p:strVal val="#ppt_x"/>
                                          </p:val>
                                        </p:tav>
                                      </p:tavLst>
                                    </p:anim>
                                    <p:anim calcmode="lin" valueType="num">
                                      <p:cBhvr>
                                        <p:cTn id="12" dur="5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7000"/>
                            </p:stCondLst>
                            <p:childTnLst>
                              <p:par>
                                <p:cTn id="14" presetID="7"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0" fill="hold"/>
                                        <p:tgtEl>
                                          <p:spTgt spid="8"/>
                                        </p:tgtEl>
                                        <p:attrNameLst>
                                          <p:attrName>ppt_x</p:attrName>
                                        </p:attrNameLst>
                                      </p:cBhvr>
                                      <p:tavLst>
                                        <p:tav tm="0">
                                          <p:val>
                                            <p:strVal val="1+#ppt_w/2"/>
                                          </p:val>
                                        </p:tav>
                                        <p:tav tm="100000">
                                          <p:val>
                                            <p:strVal val="#ppt_x"/>
                                          </p:val>
                                        </p:tav>
                                      </p:tavLst>
                                    </p:anim>
                                    <p:anim calcmode="lin" valueType="num">
                                      <p:cBhvr>
                                        <p:cTn id="17" dur="5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4030" y="639445"/>
            <a:ext cx="3044825" cy="638175"/>
          </a:xfrm>
        </p:spPr>
        <p:txBody>
          <a:bodyPr anchor="ctr"/>
          <a:lstStyle/>
          <a:p>
            <a:pPr algn="l" defTabSz="914400">
              <a:buNone/>
            </a:pPr>
            <a:r>
              <a:rPr lang="zh-CN" altLang="en-US" sz="2400" b="0" kern="1200" baseline="0">
                <a:solidFill>
                  <a:srgbClr val="0033CC"/>
                </a:solidFill>
                <a:latin typeface="黑体" panose="02010609060101010101" charset="-122"/>
                <a:ea typeface="黑体" panose="02010609060101010101" charset="-122"/>
                <a:cs typeface="+mj-cs"/>
              </a:rPr>
              <a:t>田间取土</a:t>
            </a:r>
            <a:r>
              <a:rPr lang="en-US" altLang="zh-CN" sz="2400" b="0" kern="1200" baseline="0">
                <a:solidFill>
                  <a:srgbClr val="0033CC"/>
                </a:solidFill>
                <a:latin typeface="黑体" panose="02010609060101010101" charset="-122"/>
                <a:ea typeface="黑体" panose="02010609060101010101" charset="-122"/>
                <a:cs typeface="+mj-cs"/>
              </a:rPr>
              <a:t>——</a:t>
            </a:r>
            <a:r>
              <a:rPr lang="zh-CN" altLang="en-US" sz="2400" b="0" kern="1200" baseline="0">
                <a:solidFill>
                  <a:srgbClr val="0033CC"/>
                </a:solidFill>
                <a:latin typeface="黑体" panose="02010609060101010101" charset="-122"/>
                <a:ea typeface="黑体" panose="02010609060101010101" charset="-122"/>
                <a:cs typeface="+mj-cs"/>
              </a:rPr>
              <a:t>方法</a:t>
            </a:r>
          </a:p>
        </p:txBody>
      </p:sp>
      <p:sp>
        <p:nvSpPr>
          <p:cNvPr id="48130"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48131"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7" name="矩形 3"/>
          <p:cNvSpPr/>
          <p:nvPr/>
        </p:nvSpPr>
        <p:spPr>
          <a:xfrm>
            <a:off x="1576070" y="1717993"/>
            <a:ext cx="7429500" cy="287972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 name="圆角矩形 1"/>
          <p:cNvSpPr/>
          <p:nvPr/>
        </p:nvSpPr>
        <p:spPr>
          <a:xfrm>
            <a:off x="1621155" y="1673225"/>
            <a:ext cx="6702425" cy="1951038"/>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008000"/>
            </a:solidFill>
            <a:prstDash val="solid"/>
          </a:ln>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1757680" y="1763713"/>
            <a:ext cx="5832475" cy="1463040"/>
          </a:xfrm>
          <a:prstGeom prst="rect">
            <a:avLst/>
          </a:prstGeom>
          <a:noFill/>
          <a:ln w="9525">
            <a:noFill/>
            <a:miter/>
          </a:ln>
        </p:spPr>
        <p:txBody>
          <a:bodyPr wrap="square" anchor="t">
            <a:spAutoFit/>
          </a:bodyPr>
          <a:lstStyle/>
          <a:p>
            <a:pPr lvl="0">
              <a:lnSpc>
                <a:spcPct val="150000"/>
              </a:lnSpc>
            </a:pPr>
            <a:r>
              <a:rPr lang="en-GB" altLang="x-none" sz="2000" b="1" dirty="0">
                <a:solidFill>
                  <a:schemeClr val="bg1"/>
                </a:solidFill>
                <a:latin typeface="黑体" panose="02010609060101010101" charset="-122"/>
                <a:ea typeface="黑体" panose="02010609060101010101" charset="-122"/>
                <a:sym typeface="宋体" panose="02010600030101010101" pitchFamily="2" charset="-122"/>
              </a:rPr>
              <a:t>遵循原则：由于土壤的不均一性，使各个体都存在着一定程度的变异。因此，采集样品必须按照一定采样路线和“随机”多点混合的原则。</a:t>
            </a:r>
          </a:p>
        </p:txBody>
      </p:sp>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9"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10" name="AutoShape 64">
              <a:hlinkClick r:id="rId6"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1"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6F9EA759-89C7-465C-9EF2-8368504A82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 name="图片 13" descr="黑板副本.png"/>
          <p:cNvPicPr>
            <a:picLocks noChangeAspect="1"/>
          </p:cNvPicPr>
          <p:nvPr/>
        </p:nvPicPr>
        <p:blipFill>
          <a:blip r:embed="rId3"/>
          <a:stretch>
            <a:fillRect/>
          </a:stretch>
        </p:blipFill>
        <p:spPr>
          <a:xfrm>
            <a:off x="1674734" y="1572088"/>
            <a:ext cx="6529655" cy="4362288"/>
          </a:xfrm>
          <a:prstGeom prst="rect">
            <a:avLst/>
          </a:prstGeom>
        </p:spPr>
      </p:pic>
      <p:grpSp>
        <p:nvGrpSpPr>
          <p:cNvPr id="5" name="组合 4"/>
          <p:cNvGrpSpPr/>
          <p:nvPr/>
        </p:nvGrpSpPr>
        <p:grpSpPr bwMode="auto">
          <a:xfrm>
            <a:off x="2196096" y="2167916"/>
            <a:ext cx="3094853" cy="2301402"/>
            <a:chOff x="609" y="1431"/>
            <a:chExt cx="5065" cy="4179"/>
          </a:xfrm>
        </p:grpSpPr>
        <p:pic>
          <p:nvPicPr>
            <p:cNvPr id="28687" name="图片 -2147482618"/>
            <p:cNvPicPr>
              <a:picLocks noChangeAspect="1" noChangeArrowheads="1"/>
            </p:cNvPicPr>
            <p:nvPr/>
          </p:nvPicPr>
          <p:blipFill>
            <a:blip r:embed="rId4"/>
            <a:srcRect/>
            <a:stretch>
              <a:fillRect/>
            </a:stretch>
          </p:blipFill>
          <p:spPr bwMode="auto">
            <a:xfrm>
              <a:off x="609" y="1431"/>
              <a:ext cx="5065" cy="3455"/>
            </a:xfrm>
            <a:prstGeom prst="rect">
              <a:avLst/>
            </a:prstGeom>
            <a:noFill/>
            <a:ln w="9525">
              <a:noFill/>
              <a:miter lim="800000"/>
              <a:headEnd/>
              <a:tailEnd/>
            </a:ln>
          </p:spPr>
        </p:pic>
        <p:sp>
          <p:nvSpPr>
            <p:cNvPr id="28688" name="文本框 1"/>
            <p:cNvSpPr txBox="1">
              <a:spLocks noChangeArrowheads="1"/>
            </p:cNvSpPr>
            <p:nvPr/>
          </p:nvSpPr>
          <p:spPr bwMode="auto">
            <a:xfrm>
              <a:off x="872" y="4904"/>
              <a:ext cx="4482" cy="706"/>
            </a:xfrm>
            <a:prstGeom prst="rect">
              <a:avLst/>
            </a:prstGeom>
            <a:noFill/>
            <a:ln w="9525">
              <a:noFill/>
              <a:miter lim="800000"/>
            </a:ln>
          </p:spPr>
          <p:txBody>
            <a:bodyPr>
              <a:spAutoFit/>
            </a:bodyPr>
            <a:lstStyle/>
            <a:p>
              <a:pPr algn="ctr"/>
              <a:r>
                <a:rPr lang="zh-CN" altLang="en-US" sz="1950" dirty="0">
                  <a:solidFill>
                    <a:schemeClr val="bg1"/>
                  </a:solidFill>
                  <a:latin typeface="Times New Roman" panose="02020603050405020304" pitchFamily="18" charset="0"/>
                  <a:cs typeface="Times New Roman" panose="02020603050405020304" pitchFamily="18" charset="0"/>
                </a:rPr>
                <a:t>五点取土法</a:t>
              </a:r>
            </a:p>
          </p:txBody>
        </p:sp>
      </p:grpSp>
      <p:grpSp>
        <p:nvGrpSpPr>
          <p:cNvPr id="6" name="组合 5"/>
          <p:cNvGrpSpPr/>
          <p:nvPr/>
        </p:nvGrpSpPr>
        <p:grpSpPr bwMode="auto">
          <a:xfrm>
            <a:off x="4749350" y="3328486"/>
            <a:ext cx="3094853" cy="2205175"/>
            <a:chOff x="5995" y="1502"/>
            <a:chExt cx="5915" cy="3385"/>
          </a:xfrm>
        </p:grpSpPr>
        <p:pic>
          <p:nvPicPr>
            <p:cNvPr id="28685" name="图片 1073742849"/>
            <p:cNvPicPr>
              <a:picLocks noChangeAspect="1" noChangeArrowheads="1"/>
            </p:cNvPicPr>
            <p:nvPr/>
          </p:nvPicPr>
          <p:blipFill>
            <a:blip r:embed="rId5"/>
            <a:srcRect/>
            <a:stretch>
              <a:fillRect/>
            </a:stretch>
          </p:blipFill>
          <p:spPr bwMode="auto">
            <a:xfrm>
              <a:off x="5995" y="1502"/>
              <a:ext cx="5915" cy="2749"/>
            </a:xfrm>
            <a:prstGeom prst="rect">
              <a:avLst/>
            </a:prstGeom>
            <a:noFill/>
            <a:ln w="9525">
              <a:noFill/>
              <a:miter lim="800000"/>
              <a:headEnd/>
              <a:tailEnd/>
            </a:ln>
          </p:spPr>
        </p:pic>
        <p:sp>
          <p:nvSpPr>
            <p:cNvPr id="28686" name="文本框 2"/>
            <p:cNvSpPr txBox="1">
              <a:spLocks noChangeArrowheads="1"/>
            </p:cNvSpPr>
            <p:nvPr/>
          </p:nvSpPr>
          <p:spPr bwMode="auto">
            <a:xfrm>
              <a:off x="6407" y="4290"/>
              <a:ext cx="4673" cy="597"/>
            </a:xfrm>
            <a:prstGeom prst="rect">
              <a:avLst/>
            </a:prstGeom>
            <a:noFill/>
            <a:ln w="9525">
              <a:noFill/>
              <a:miter lim="800000"/>
            </a:ln>
          </p:spPr>
          <p:txBody>
            <a:bodyPr>
              <a:spAutoFit/>
            </a:bodyPr>
            <a:lstStyle/>
            <a:p>
              <a:pPr algn="ctr"/>
              <a:r>
                <a:rPr lang="en-US" altLang="zh-CN" sz="1950" dirty="0">
                  <a:latin typeface="Times New Roman" panose="02020603050405020304" pitchFamily="18" charset="0"/>
                  <a:cs typeface="Times New Roman" panose="02020603050405020304" pitchFamily="18" charset="0"/>
                </a:rPr>
                <a:t>“</a:t>
              </a:r>
              <a:r>
                <a:rPr lang="en-US" altLang="zh-CN" sz="1950" dirty="0">
                  <a:solidFill>
                    <a:schemeClr val="bg1"/>
                  </a:solidFill>
                  <a:latin typeface="Times New Roman" panose="02020603050405020304" pitchFamily="18" charset="0"/>
                  <a:cs typeface="Times New Roman" panose="02020603050405020304" pitchFamily="18" charset="0"/>
                  <a:sym typeface="Arial" panose="020B0604020202020204" pitchFamily="34" charset="0"/>
                </a:rPr>
                <a:t>S</a:t>
              </a:r>
              <a:r>
                <a:rPr lang="en-US" altLang="zh-CN" sz="1950" dirty="0">
                  <a:solidFill>
                    <a:schemeClr val="bg1"/>
                  </a:solidFill>
                  <a:latin typeface="Times New Roman" panose="02020603050405020304" pitchFamily="18" charset="0"/>
                  <a:cs typeface="Times New Roman" panose="02020603050405020304" pitchFamily="18" charset="0"/>
                </a:rPr>
                <a:t>”</a:t>
              </a:r>
              <a:r>
                <a:rPr lang="zh-CN" altLang="en-US" sz="1950" dirty="0">
                  <a:solidFill>
                    <a:schemeClr val="bg1"/>
                  </a:solidFill>
                  <a:latin typeface="Times New Roman" panose="02020603050405020304" pitchFamily="18" charset="0"/>
                </a:rPr>
                <a:t>形法</a:t>
              </a:r>
            </a:p>
          </p:txBody>
        </p:sp>
      </p:grpSp>
      <p:sp>
        <p:nvSpPr>
          <p:cNvPr id="12" name="标题 3"/>
          <p:cNvSpPr txBox="1">
            <a:spLocks noChangeArrowheads="1"/>
          </p:cNvSpPr>
          <p:nvPr/>
        </p:nvSpPr>
        <p:spPr>
          <a:xfrm>
            <a:off x="367030" y="529590"/>
            <a:ext cx="2653030" cy="563245"/>
          </a:xfrm>
          <a:prstGeom prst="rect">
            <a:avLst/>
          </a:prstGeom>
        </p:spPr>
        <p:txBody>
          <a:bodyPr vert="horz" lIns="99034" tIns="49517" rIns="99034" bIns="49517"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165" b="0" i="0" u="none" strike="noStrike" kern="1200" cap="none" spc="0" normalizeH="0" baseline="0" noProof="0" dirty="0">
                <a:ln>
                  <a:noFill/>
                </a:ln>
                <a:solidFill>
                  <a:srgbClr val="0033CC"/>
                </a:solidFill>
                <a:effectLst/>
                <a:uLnTx/>
                <a:uFillTx/>
                <a:latin typeface="黑体" panose="02010609060101010101" charset="-122"/>
                <a:ea typeface="黑体" panose="02010609060101010101" charset="-122"/>
                <a:cs typeface="+mj-cs"/>
              </a:rPr>
              <a:t>田间取土方法</a:t>
            </a:r>
          </a:p>
        </p:txBody>
      </p:sp>
      <p:grpSp>
        <p:nvGrpSpPr>
          <p:cNvPr id="8"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2" name="AutoShape 20">
              <a:hlinkClick r:id="rId6"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3" name="AutoShape 42">
              <a:hlinkClick r:id="rId7"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13" name="AutoShape 49">
              <a:hlinkClick r:id="rId8"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 name="AutoShape 64">
              <a:hlinkClick r:id="rId9"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5" name="AutoShape 42">
              <a:hlinkClick r:id="rId10"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7" name="文本框 6"/>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8" name="图片 17">
            <a:extLst>
              <a:ext uri="{FF2B5EF4-FFF2-40B4-BE49-F238E27FC236}">
                <a16:creationId xmlns:a16="http://schemas.microsoft.com/office/drawing/2014/main" id="{20D59D7C-571E-47CA-98D1-D41B66B26D4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 name="图片 10" descr="黑板副本.png"/>
          <p:cNvPicPr>
            <a:picLocks noChangeAspect="1"/>
          </p:cNvPicPr>
          <p:nvPr/>
        </p:nvPicPr>
        <p:blipFill>
          <a:blip r:embed="rId5"/>
          <a:stretch>
            <a:fillRect/>
          </a:stretch>
        </p:blipFill>
        <p:spPr>
          <a:xfrm>
            <a:off x="1856877" y="1470307"/>
            <a:ext cx="6142799" cy="4103839"/>
          </a:xfrm>
          <a:prstGeom prst="rect">
            <a:avLst/>
          </a:prstGeom>
        </p:spPr>
      </p:pic>
      <p:sp>
        <p:nvSpPr>
          <p:cNvPr id="9" name="标题 3"/>
          <p:cNvSpPr txBox="1">
            <a:spLocks noChangeArrowheads="1"/>
          </p:cNvSpPr>
          <p:nvPr/>
        </p:nvSpPr>
        <p:spPr>
          <a:xfrm>
            <a:off x="338455" y="563880"/>
            <a:ext cx="2805430" cy="565785"/>
          </a:xfrm>
          <a:prstGeom prst="rect">
            <a:avLst/>
          </a:prstGeom>
        </p:spPr>
        <p:txBody>
          <a:bodyPr vert="horz" lIns="99034" tIns="49517" rIns="99034" bIns="49517"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165" b="0" i="0" u="none" strike="noStrike" kern="1200" cap="none" spc="0" normalizeH="0" baseline="0" noProof="0" dirty="0">
                <a:ln>
                  <a:noFill/>
                </a:ln>
                <a:solidFill>
                  <a:srgbClr val="0033CC"/>
                </a:solidFill>
                <a:effectLst/>
                <a:uLnTx/>
                <a:uFillTx/>
                <a:latin typeface="黑体" panose="02010609060101010101" charset="-122"/>
                <a:ea typeface="黑体" panose="02010609060101010101" charset="-122"/>
                <a:cs typeface="+mj-cs"/>
              </a:rPr>
              <a:t>土样处理方法</a:t>
            </a:r>
          </a:p>
        </p:txBody>
      </p:sp>
      <p:pic>
        <p:nvPicPr>
          <p:cNvPr id="15" name="未命名新1.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6" cstate="print"/>
          <a:stretch>
            <a:fillRect/>
          </a:stretch>
        </p:blipFill>
        <p:spPr>
          <a:xfrm>
            <a:off x="2398476" y="2062946"/>
            <a:ext cx="5029136" cy="2969602"/>
          </a:xfrm>
          <a:prstGeom prst="rect">
            <a:avLst/>
          </a:prstGeom>
        </p:spPr>
      </p:pic>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7"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8"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2" name="AutoShape 49">
              <a:hlinkClick r:id="rId9"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 name="AutoShape 64">
              <a:hlinkClick r:id="rId10"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7" name="AutoShape 42">
              <a:hlinkClick r:id="rId11"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4" name="文本框 1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3" name="图片 12">
            <a:extLst>
              <a:ext uri="{FF2B5EF4-FFF2-40B4-BE49-F238E27FC236}">
                <a16:creationId xmlns:a16="http://schemas.microsoft.com/office/drawing/2014/main" id="{6011D2BE-1B54-43A9-ABA7-DB61474594F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video>
              <p:cMediaNode>
                <p:cTn id="13" fill="hold" display="0">
                  <p:stCondLst>
                    <p:cond delay="indefinite"/>
                  </p:stCondLst>
                  <p:endCondLst>
                    <p:cond evt="onNext" delay="0">
                      <p:tgtEl>
                        <p:sldTgt/>
                      </p:tgtEl>
                    </p:cond>
                    <p:cond evt="onPrev" delay="0">
                      <p:tgtEl>
                        <p:sldTgt/>
                      </p:tgtEl>
                    </p:cond>
                  </p:endCondLst>
                </p:cTn>
                <p:tgtEl>
                  <p:spTgt spid="15"/>
                </p:tgtEl>
              </p:cMediaNode>
            </p:video>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3713" y="559435"/>
            <a:ext cx="3044825" cy="638175"/>
          </a:xfrm>
        </p:spPr>
        <p:txBody>
          <a:bodyPr anchor="ctr"/>
          <a:lstStyle/>
          <a:p>
            <a:pPr algn="l" defTabSz="914400">
              <a:buNone/>
            </a:pPr>
            <a:r>
              <a:rPr lang="zh-CN" altLang="en-US" sz="2800" b="0" kern="1200" baseline="0">
                <a:solidFill>
                  <a:srgbClr val="0033CC"/>
                </a:solidFill>
                <a:latin typeface="黑体" panose="02010609060101010101" charset="-122"/>
                <a:ea typeface="黑体" panose="02010609060101010101" charset="-122"/>
                <a:cs typeface="+mj-cs"/>
              </a:rPr>
              <a:t>步聚二：分析土样</a:t>
            </a:r>
          </a:p>
        </p:txBody>
      </p:sp>
      <p:sp>
        <p:nvSpPr>
          <p:cNvPr id="52226"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2227"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7" name="矩形 3"/>
          <p:cNvSpPr/>
          <p:nvPr/>
        </p:nvSpPr>
        <p:spPr>
          <a:xfrm>
            <a:off x="1576070" y="1672908"/>
            <a:ext cx="7429500" cy="287972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 name="圆角矩形 1"/>
          <p:cNvSpPr/>
          <p:nvPr/>
        </p:nvSpPr>
        <p:spPr>
          <a:xfrm>
            <a:off x="1621155" y="1628775"/>
            <a:ext cx="6702425" cy="1951038"/>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008000"/>
            </a:solidFill>
            <a:prstDash val="solid"/>
          </a:ln>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1757680" y="1673225"/>
            <a:ext cx="5876925" cy="1463040"/>
          </a:xfrm>
          <a:prstGeom prst="rect">
            <a:avLst/>
          </a:prstGeom>
          <a:noFill/>
          <a:ln w="9525">
            <a:noFill/>
            <a:miter/>
          </a:ln>
        </p:spPr>
        <p:txBody>
          <a:bodyPr wrap="square" anchor="t">
            <a:spAutoFit/>
          </a:bodyPr>
          <a:lstStyle/>
          <a:p>
            <a:pPr lvl="0">
              <a:lnSpc>
                <a:spcPct val="150000"/>
              </a:lnSpc>
            </a:pPr>
            <a:r>
              <a:rPr lang="en-GB" altLang="x-none" sz="2000" dirty="0">
                <a:solidFill>
                  <a:schemeClr val="bg1"/>
                </a:solidFill>
                <a:latin typeface="黑体" panose="02010609060101010101" charset="-122"/>
                <a:ea typeface="黑体" panose="02010609060101010101" charset="-122"/>
                <a:sym typeface="Arial" panose="020B0604020202020204" pitchFamily="34" charset="0"/>
              </a:rPr>
              <a:t>按有关国标、行标或土壤分析技术规范分析所需测定的土壤养分属性，包括土壤有机质、PH、碱解氮、有效磷、速效钾、有效硼和有效锌等项目。</a:t>
            </a:r>
            <a:endParaRPr lang="en-GB" altLang="x-none" sz="2000" b="1" dirty="0">
              <a:solidFill>
                <a:schemeClr val="bg1"/>
              </a:solidFill>
              <a:latin typeface="黑体" panose="02010609060101010101" charset="-122"/>
              <a:ea typeface="黑体" panose="02010609060101010101" charset="-122"/>
              <a:sym typeface="Arial" panose="020B0604020202020204" pitchFamily="34" charset="0"/>
            </a:endParaRPr>
          </a:p>
        </p:txBody>
      </p:sp>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6"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1" name="文本框 10"/>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2" name="图片 11" descr="QQ图片20160921082625"/>
          <p:cNvPicPr>
            <a:picLocks noChangeAspect="1"/>
          </p:cNvPicPr>
          <p:nvPr/>
        </p:nvPicPr>
        <p:blipFill>
          <a:blip r:embed="rId8"/>
          <a:stretch>
            <a:fillRect/>
          </a:stretch>
        </p:blipFill>
        <p:spPr>
          <a:xfrm>
            <a:off x="5983605" y="-10795"/>
            <a:ext cx="473075" cy="469265"/>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农业专家提倡测土配方施肥1.wmv">
            <a:hlinkClick r:id="" action="ppaction://media"/>
          </p:cNvPr>
          <p:cNvPicPr/>
          <p:nvPr>
            <a:videoFile r:link="rId2"/>
            <p:extLst>
              <p:ext uri="{DAA4B4D4-6D71-4841-9C94-3DE7FCFB9230}">
                <p14:media xmlns:p14="http://schemas.microsoft.com/office/powerpoint/2010/main" r:link="rId1"/>
              </p:ext>
            </p:extLst>
          </p:nvPr>
        </p:nvPicPr>
        <p:blipFill>
          <a:blip r:embed="rId4"/>
          <a:stretch>
            <a:fillRect/>
          </a:stretch>
        </p:blipFill>
        <p:spPr>
          <a:xfrm>
            <a:off x="370840" y="453390"/>
            <a:ext cx="9271635" cy="6182360"/>
          </a:xfrm>
          <a:prstGeom prst="rect">
            <a:avLst/>
          </a:prstGeom>
        </p:spPr>
      </p:pic>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562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1">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togglePause">
                                      <p:cBhvr additive="base">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5618" y="377190"/>
            <a:ext cx="3044825" cy="492125"/>
          </a:xfrm>
        </p:spPr>
        <p:txBody>
          <a:bodyPr anchor="ctr"/>
          <a:lstStyle/>
          <a:p>
            <a:pPr algn="l" defTabSz="914400">
              <a:buNone/>
            </a:pPr>
            <a:r>
              <a:rPr lang="zh-CN" altLang="en-US" sz="2400" b="0" kern="1200" baseline="0">
                <a:solidFill>
                  <a:srgbClr val="0033CC"/>
                </a:solidFill>
                <a:latin typeface="黑体" panose="02010609060101010101" charset="-122"/>
                <a:ea typeface="黑体" panose="02010609060101010101" charset="-122"/>
                <a:cs typeface="+mj-cs"/>
              </a:rPr>
              <a:t>分析土样</a:t>
            </a:r>
          </a:p>
        </p:txBody>
      </p:sp>
      <p:sp>
        <p:nvSpPr>
          <p:cNvPr id="54274" name="直接连接符 2063"/>
          <p:cNvSpPr/>
          <p:nvPr/>
        </p:nvSpPr>
        <p:spPr>
          <a:xfrm flipV="1">
            <a:off x="494030" y="38544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4275" name="直接连接符 2064"/>
          <p:cNvSpPr/>
          <p:nvPr/>
        </p:nvSpPr>
        <p:spPr>
          <a:xfrm flipH="1">
            <a:off x="494030" y="39814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3" name="图片 2" descr="DSC04001.JPG"/>
          <p:cNvPicPr>
            <a:picLocks noChangeAspect="1"/>
          </p:cNvPicPr>
          <p:nvPr/>
        </p:nvPicPr>
        <p:blipFill>
          <a:blip r:embed="rId3" cstate="print"/>
          <a:srcRect/>
          <a:stretch>
            <a:fillRect/>
          </a:stretch>
        </p:blipFill>
        <p:spPr bwMode="auto">
          <a:xfrm>
            <a:off x="1036955" y="3800475"/>
            <a:ext cx="3600450" cy="26727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descr="DSC03987.JPG"/>
          <p:cNvPicPr>
            <a:picLocks noChangeAspect="1"/>
          </p:cNvPicPr>
          <p:nvPr/>
        </p:nvPicPr>
        <p:blipFill>
          <a:blip r:embed="rId4" cstate="print"/>
          <a:srcRect/>
          <a:stretch>
            <a:fillRect/>
          </a:stretch>
        </p:blipFill>
        <p:spPr bwMode="auto">
          <a:xfrm>
            <a:off x="5537839" y="3800794"/>
            <a:ext cx="3600000" cy="26495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图片 12" descr="DSC03993.JPG"/>
          <p:cNvPicPr>
            <a:picLocks noChangeAspect="1"/>
          </p:cNvPicPr>
          <p:nvPr/>
        </p:nvPicPr>
        <p:blipFill>
          <a:blip r:embed="rId5" cstate="print"/>
          <a:srcRect/>
          <a:stretch>
            <a:fillRect/>
          </a:stretch>
        </p:blipFill>
        <p:spPr bwMode="auto">
          <a:xfrm>
            <a:off x="5537839" y="814280"/>
            <a:ext cx="3600000" cy="27007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11" descr="DSC04274.JPG"/>
          <p:cNvPicPr>
            <a:picLocks noChangeAspect="1"/>
          </p:cNvPicPr>
          <p:nvPr/>
        </p:nvPicPr>
        <p:blipFill>
          <a:blip r:embed="rId6" cstate="print"/>
          <a:srcRect/>
          <a:stretch>
            <a:fillRect/>
          </a:stretch>
        </p:blipFill>
        <p:spPr bwMode="auto">
          <a:xfrm>
            <a:off x="1050580" y="755621"/>
            <a:ext cx="3600000" cy="27007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矩形 5"/>
          <p:cNvSpPr/>
          <p:nvPr/>
        </p:nvSpPr>
        <p:spPr>
          <a:xfrm>
            <a:off x="4682171" y="1898960"/>
            <a:ext cx="857256" cy="3383280"/>
          </a:xfrm>
          <a:prstGeom prst="rect">
            <a:avLst/>
          </a:prstGeom>
          <a:noFill/>
        </p:spPr>
        <p:txBody>
          <a:bodyPr>
            <a:spAutoFit/>
            <a:scene3d>
              <a:camera prst="perspectiveRight"/>
              <a:lightRig rig="contrasting" dir="t">
                <a:rot lat="0" lon="0" rev="4500000"/>
              </a:lightRig>
            </a:scene3d>
            <a:sp3d extrusionH="57150" contourW="6350" prstMaterial="metal">
              <a:bevelT w="127000" h="31750" prst="coolSlant"/>
              <a:contourClr>
                <a:schemeClr val="accent1">
                  <a:shade val="75000"/>
                </a:schemeClr>
              </a:contourClr>
            </a:sp3d>
          </a:bodyPr>
          <a:lstStyle/>
          <a:p>
            <a:pPr marL="0" marR="0" lvl="0" indent="0" algn="ctr" defTabSz="914400" rtl="0" eaLnBrk="1" fontAlgn="base" latinLnBrk="0" hangingPunct="1">
              <a:spcBef>
                <a:spcPct val="0"/>
              </a:spcBef>
              <a:spcAft>
                <a:spcPct val="0"/>
              </a:spcAft>
              <a:buClrTx/>
              <a:buSzTx/>
              <a:buFontTx/>
              <a:buNone/>
              <a:defRPr/>
            </a:pPr>
            <a:r>
              <a:rPr kumimoji="0" lang="zh-CN" altLang="en-US" sz="5400" b="1" i="0" u="none" strike="noStrike" kern="1200" cap="all" spc="0" normalizeH="0" baseline="0" noProof="0" dirty="0">
                <a:ln w="0"/>
                <a:gradFill flip="none" rotWithShape="1">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path path="circle">
                    <a:fillToRect l="50000" t="50000" r="50000" b="50000"/>
                  </a:path>
                  <a:tileRect/>
                </a:gradFill>
                <a:effectLst>
                  <a:reflection blurRad="12700" stA="50000" endPos="50000" dist="5000" dir="5400000" sy="-100000" rotWithShape="0"/>
                </a:effectLst>
                <a:uLnTx/>
                <a:uFillTx/>
                <a:latin typeface="+mn-ea"/>
                <a:ea typeface="+mn-ea"/>
                <a:cs typeface="+mn-cs"/>
              </a:rPr>
              <a:t>分析化验</a:t>
            </a:r>
          </a:p>
        </p:txBody>
      </p:sp>
      <p:grpSp>
        <p:nvGrpSpPr>
          <p:cNvPr id="2" name="组合 4100"/>
          <p:cNvGrpSpPr/>
          <p:nvPr/>
        </p:nvGrpSpPr>
        <p:grpSpPr>
          <a:xfrm>
            <a:off x="792471" y="624267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7" name="AutoShape 20">
              <a:hlinkClick r:id="rId7"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10" name="AutoShape 42">
              <a:hlinkClick r:id="rId8"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11" name="AutoShape 49">
              <a:hlinkClick r:id="rId9"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12" name="AutoShape 64">
              <a:hlinkClick r:id="rId10"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3" name="AutoShape 42">
              <a:hlinkClick r:id="rId11"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4" name="文本框 1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8" name="图片 17">
            <a:extLst>
              <a:ext uri="{FF2B5EF4-FFF2-40B4-BE49-F238E27FC236}">
                <a16:creationId xmlns:a16="http://schemas.microsoft.com/office/drawing/2014/main" id="{E1B235B7-7D7C-48F5-A71B-D763D3B1487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17"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2000" fill="hold"/>
                                        <p:tgtEl>
                                          <p:spTgt spid="9"/>
                                        </p:tgtEl>
                                        <p:attrNameLst>
                                          <p:attrName>ppt_x</p:attrName>
                                        </p:attrNameLst>
                                      </p:cBhvr>
                                      <p:tavLst>
                                        <p:tav tm="0">
                                          <p:val>
                                            <p:strVal val="#ppt_x+#ppt_w/2"/>
                                          </p:val>
                                        </p:tav>
                                        <p:tav tm="100000">
                                          <p:val>
                                            <p:strVal val="#ppt_x"/>
                                          </p:val>
                                        </p:tav>
                                      </p:tavLst>
                                    </p:anim>
                                    <p:anim calcmode="lin" valueType="num">
                                      <p:cBhvr>
                                        <p:cTn id="12" dur="2000" fill="hold"/>
                                        <p:tgtEl>
                                          <p:spTgt spid="9"/>
                                        </p:tgtEl>
                                        <p:attrNameLst>
                                          <p:attrName>ppt_y</p:attrName>
                                        </p:attrNameLst>
                                      </p:cBhvr>
                                      <p:tavLst>
                                        <p:tav tm="0">
                                          <p:val>
                                            <p:strVal val="#ppt_y"/>
                                          </p:val>
                                        </p:tav>
                                        <p:tav tm="100000">
                                          <p:val>
                                            <p:strVal val="#ppt_y"/>
                                          </p:val>
                                        </p:tav>
                                      </p:tavLst>
                                    </p:anim>
                                    <p:anim calcmode="lin" valueType="num">
                                      <p:cBhvr>
                                        <p:cTn id="13" dur="2000" fill="hold"/>
                                        <p:tgtEl>
                                          <p:spTgt spid="9"/>
                                        </p:tgtEl>
                                        <p:attrNameLst>
                                          <p:attrName>ppt_w</p:attrName>
                                        </p:attrNameLst>
                                      </p:cBhvr>
                                      <p:tavLst>
                                        <p:tav tm="0">
                                          <p:val>
                                            <p:fltVal val="0"/>
                                          </p:val>
                                        </p:tav>
                                        <p:tav tm="100000">
                                          <p:val>
                                            <p:strVal val="#ppt_w"/>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4000"/>
                            </p:stCondLst>
                            <p:childTnLst>
                              <p:par>
                                <p:cTn id="16" presetID="17"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2000" fill="hold"/>
                                        <p:tgtEl>
                                          <p:spTgt spid="8"/>
                                        </p:tgtEl>
                                        <p:attrNameLst>
                                          <p:attrName>ppt_x</p:attrName>
                                        </p:attrNameLst>
                                      </p:cBhvr>
                                      <p:tavLst>
                                        <p:tav tm="0">
                                          <p:val>
                                            <p:strVal val="#ppt_x-#ppt_w/2"/>
                                          </p:val>
                                        </p:tav>
                                        <p:tav tm="100000">
                                          <p:val>
                                            <p:strVal val="#ppt_x"/>
                                          </p:val>
                                        </p:tav>
                                      </p:tavLst>
                                    </p:anim>
                                    <p:anim calcmode="lin" valueType="num">
                                      <p:cBhvr>
                                        <p:cTn id="19" dur="2000" fill="hold"/>
                                        <p:tgtEl>
                                          <p:spTgt spid="8"/>
                                        </p:tgtEl>
                                        <p:attrNameLst>
                                          <p:attrName>ppt_y</p:attrName>
                                        </p:attrNameLst>
                                      </p:cBhvr>
                                      <p:tavLst>
                                        <p:tav tm="0">
                                          <p:val>
                                            <p:strVal val="#ppt_y"/>
                                          </p:val>
                                        </p:tav>
                                        <p:tav tm="100000">
                                          <p:val>
                                            <p:strVal val="#ppt_y"/>
                                          </p:val>
                                        </p:tav>
                                      </p:tavLst>
                                    </p:anim>
                                    <p:anim calcmode="lin" valueType="num">
                                      <p:cBhvr>
                                        <p:cTn id="20" dur="2000" fill="hold"/>
                                        <p:tgtEl>
                                          <p:spTgt spid="8"/>
                                        </p:tgtEl>
                                        <p:attrNameLst>
                                          <p:attrName>ppt_w</p:attrName>
                                        </p:attrNameLst>
                                      </p:cBhvr>
                                      <p:tavLst>
                                        <p:tav tm="0">
                                          <p:val>
                                            <p:fltVal val="0"/>
                                          </p:val>
                                        </p:tav>
                                        <p:tav tm="100000">
                                          <p:val>
                                            <p:strVal val="#ppt_w"/>
                                          </p:val>
                                        </p:tav>
                                      </p:tavLst>
                                    </p:anim>
                                    <p:anim calcmode="lin" valueType="num">
                                      <p:cBhvr>
                                        <p:cTn id="21" dur="2000" fill="hold"/>
                                        <p:tgtEl>
                                          <p:spTgt spid="8"/>
                                        </p:tgtEl>
                                        <p:attrNameLst>
                                          <p:attrName>ppt_h</p:attrName>
                                        </p:attrNameLst>
                                      </p:cBhvr>
                                      <p:tavLst>
                                        <p:tav tm="0">
                                          <p:val>
                                            <p:strVal val="#ppt_h"/>
                                          </p:val>
                                        </p:tav>
                                        <p:tav tm="100000">
                                          <p:val>
                                            <p:strVal val="#ppt_h"/>
                                          </p:val>
                                        </p:tav>
                                      </p:tavLst>
                                    </p:anim>
                                  </p:childTnLst>
                                </p:cTn>
                              </p:par>
                            </p:childTnLst>
                          </p:cTn>
                        </p:par>
                        <p:par>
                          <p:cTn id="22" fill="hold">
                            <p:stCondLst>
                              <p:cond delay="6000"/>
                            </p:stCondLst>
                            <p:childTnLst>
                              <p:par>
                                <p:cTn id="23" presetID="17" presetClass="entr" presetSubtype="8" fill="hold" nodeType="after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0" fill="hold"/>
                                        <p:tgtEl>
                                          <p:spTgt spid="5"/>
                                        </p:tgtEl>
                                        <p:attrNameLst>
                                          <p:attrName>ppt_x</p:attrName>
                                        </p:attrNameLst>
                                      </p:cBhvr>
                                      <p:tavLst>
                                        <p:tav tm="0">
                                          <p:val>
                                            <p:strVal val="#ppt_x-#ppt_w/2"/>
                                          </p:val>
                                        </p:tav>
                                        <p:tav tm="100000">
                                          <p:val>
                                            <p:strVal val="#ppt_x"/>
                                          </p:val>
                                        </p:tav>
                                      </p:tavLst>
                                    </p:anim>
                                    <p:anim calcmode="lin" valueType="num">
                                      <p:cBhvr>
                                        <p:cTn id="26" dur="2000" fill="hold"/>
                                        <p:tgtEl>
                                          <p:spTgt spid="5"/>
                                        </p:tgtEl>
                                        <p:attrNameLst>
                                          <p:attrName>ppt_y</p:attrName>
                                        </p:attrNameLst>
                                      </p:cBhvr>
                                      <p:tavLst>
                                        <p:tav tm="0">
                                          <p:val>
                                            <p:strVal val="#ppt_y"/>
                                          </p:val>
                                        </p:tav>
                                        <p:tav tm="100000">
                                          <p:val>
                                            <p:strVal val="#ppt_y"/>
                                          </p:val>
                                        </p:tav>
                                      </p:tavLst>
                                    </p:anim>
                                    <p:anim calcmode="lin" valueType="num">
                                      <p:cBhvr>
                                        <p:cTn id="27" dur="2000" fill="hold"/>
                                        <p:tgtEl>
                                          <p:spTgt spid="5"/>
                                        </p:tgtEl>
                                        <p:attrNameLst>
                                          <p:attrName>ppt_w</p:attrName>
                                        </p:attrNameLst>
                                      </p:cBhvr>
                                      <p:tavLst>
                                        <p:tav tm="0">
                                          <p:val>
                                            <p:fltVal val="0"/>
                                          </p:val>
                                        </p:tav>
                                        <p:tav tm="100000">
                                          <p:val>
                                            <p:strVal val="#ppt_w"/>
                                          </p:val>
                                        </p:tav>
                                      </p:tavLst>
                                    </p:anim>
                                    <p:anim calcmode="lin" valueType="num">
                                      <p:cBhvr>
                                        <p:cTn id="28" dur="2000" fill="hold"/>
                                        <p:tgtEl>
                                          <p:spTgt spid="5"/>
                                        </p:tgtEl>
                                        <p:attrNameLst>
                                          <p:attrName>ppt_h</p:attrName>
                                        </p:attrNameLst>
                                      </p:cBhvr>
                                      <p:tavLst>
                                        <p:tav tm="0">
                                          <p:val>
                                            <p:strVal val="#ppt_h"/>
                                          </p:val>
                                        </p:tav>
                                        <p:tav tm="100000">
                                          <p:val>
                                            <p:strVal val="#ppt_h"/>
                                          </p:val>
                                        </p:tav>
                                      </p:tavLst>
                                    </p:anim>
                                  </p:childTnLst>
                                </p:cTn>
                              </p:par>
                            </p:childTnLst>
                          </p:cTn>
                        </p:par>
                        <p:par>
                          <p:cTn id="29" fill="hold">
                            <p:stCondLst>
                              <p:cond delay="9000"/>
                            </p:stCondLst>
                            <p:childTnLst>
                              <p:par>
                                <p:cTn id="30" presetID="26"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80">
                                          <p:stCondLst>
                                            <p:cond delay="0"/>
                                          </p:stCondLst>
                                        </p:cTn>
                                        <p:tgtEl>
                                          <p:spTgt spid="6"/>
                                        </p:tgtEl>
                                      </p:cBhvr>
                                    </p:animEffect>
                                    <p:anim calcmode="lin" valueType="num">
                                      <p:cBhvr>
                                        <p:cTn id="3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8" dur="26">
                                          <p:stCondLst>
                                            <p:cond delay="650"/>
                                          </p:stCondLst>
                                        </p:cTn>
                                        <p:tgtEl>
                                          <p:spTgt spid="6"/>
                                        </p:tgtEl>
                                      </p:cBhvr>
                                      <p:to x="100000" y="60000"/>
                                    </p:animScale>
                                    <p:animScale>
                                      <p:cBhvr>
                                        <p:cTn id="39" dur="166" decel="50000">
                                          <p:stCondLst>
                                            <p:cond delay="676"/>
                                          </p:stCondLst>
                                        </p:cTn>
                                        <p:tgtEl>
                                          <p:spTgt spid="6"/>
                                        </p:tgtEl>
                                      </p:cBhvr>
                                      <p:to x="100000" y="100000"/>
                                    </p:animScale>
                                    <p:animScale>
                                      <p:cBhvr>
                                        <p:cTn id="40" dur="26">
                                          <p:stCondLst>
                                            <p:cond delay="1312"/>
                                          </p:stCondLst>
                                        </p:cTn>
                                        <p:tgtEl>
                                          <p:spTgt spid="6"/>
                                        </p:tgtEl>
                                      </p:cBhvr>
                                      <p:to x="100000" y="80000"/>
                                    </p:animScale>
                                    <p:animScale>
                                      <p:cBhvr>
                                        <p:cTn id="41" dur="166" decel="50000">
                                          <p:stCondLst>
                                            <p:cond delay="1338"/>
                                          </p:stCondLst>
                                        </p:cTn>
                                        <p:tgtEl>
                                          <p:spTgt spid="6"/>
                                        </p:tgtEl>
                                      </p:cBhvr>
                                      <p:to x="100000" y="100000"/>
                                    </p:animScale>
                                    <p:animScale>
                                      <p:cBhvr>
                                        <p:cTn id="42" dur="26">
                                          <p:stCondLst>
                                            <p:cond delay="1642"/>
                                          </p:stCondLst>
                                        </p:cTn>
                                        <p:tgtEl>
                                          <p:spTgt spid="6"/>
                                        </p:tgtEl>
                                      </p:cBhvr>
                                      <p:to x="100000" y="90000"/>
                                    </p:animScale>
                                    <p:animScale>
                                      <p:cBhvr>
                                        <p:cTn id="43" dur="166" decel="50000">
                                          <p:stCondLst>
                                            <p:cond delay="1668"/>
                                          </p:stCondLst>
                                        </p:cTn>
                                        <p:tgtEl>
                                          <p:spTgt spid="6"/>
                                        </p:tgtEl>
                                      </p:cBhvr>
                                      <p:to x="100000" y="100000"/>
                                    </p:animScale>
                                    <p:animScale>
                                      <p:cBhvr>
                                        <p:cTn id="44" dur="26">
                                          <p:stCondLst>
                                            <p:cond delay="1808"/>
                                          </p:stCondLst>
                                        </p:cTn>
                                        <p:tgtEl>
                                          <p:spTgt spid="6"/>
                                        </p:tgtEl>
                                      </p:cBhvr>
                                      <p:to x="100000" y="95000"/>
                                    </p:animScale>
                                    <p:animScale>
                                      <p:cBhvr>
                                        <p:cTn id="4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41655" y="443865"/>
            <a:ext cx="3044825" cy="528638"/>
          </a:xfrm>
        </p:spPr>
        <p:txBody>
          <a:bodyPr anchor="ctr"/>
          <a:lstStyle/>
          <a:p>
            <a:pPr algn="l" defTabSz="914400">
              <a:buNone/>
            </a:pPr>
            <a:r>
              <a:rPr lang="zh-CN" altLang="en-US" sz="2400" b="0" kern="1200" baseline="0">
                <a:solidFill>
                  <a:srgbClr val="0033CC"/>
                </a:solidFill>
                <a:latin typeface="黑体" panose="02010609060101010101" charset="-122"/>
                <a:ea typeface="黑体" panose="02010609060101010101" charset="-122"/>
                <a:cs typeface="+mj-cs"/>
              </a:rPr>
              <a:t>分析土样</a:t>
            </a:r>
          </a:p>
        </p:txBody>
      </p:sp>
      <p:sp>
        <p:nvSpPr>
          <p:cNvPr id="56322"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6323"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6" name="Freeform 5"/>
          <p:cNvSpPr/>
          <p:nvPr/>
        </p:nvSpPr>
        <p:spPr bwMode="auto">
          <a:xfrm rot="12714288">
            <a:off x="3487352" y="2091124"/>
            <a:ext cx="1296879" cy="1536668"/>
          </a:xfrm>
          <a:custGeom>
            <a:avLst/>
            <a:gdLst>
              <a:gd name="T0" fmla="*/ 733 w 1212"/>
              <a:gd name="T1" fmla="*/ 1300 h 1378"/>
              <a:gd name="T2" fmla="*/ 712 w 1212"/>
              <a:gd name="T3" fmla="*/ 1293 h 1378"/>
              <a:gd name="T4" fmla="*/ 144 w 1212"/>
              <a:gd name="T5" fmla="*/ 204 h 1378"/>
              <a:gd name="T6" fmla="*/ 159 w 1212"/>
              <a:gd name="T7" fmla="*/ 160 h 1378"/>
              <a:gd name="T8" fmla="*/ 593 w 1212"/>
              <a:gd name="T9" fmla="*/ 0 h 1378"/>
              <a:gd name="T10" fmla="*/ 400 w 1212"/>
              <a:gd name="T11" fmla="*/ 285 h 1378"/>
              <a:gd name="T12" fmla="*/ 792 w 1212"/>
              <a:gd name="T13" fmla="*/ 1037 h 1378"/>
              <a:gd name="T14" fmla="*/ 814 w 1212"/>
              <a:gd name="T15" fmla="*/ 1043 h 1378"/>
              <a:gd name="T16" fmla="*/ 838 w 1212"/>
              <a:gd name="T17" fmla="*/ 966 h 1378"/>
              <a:gd name="T18" fmla="*/ 1212 w 1212"/>
              <a:gd name="T19" fmla="*/ 1310 h 1378"/>
              <a:gd name="T20" fmla="*/ 709 w 1212"/>
              <a:gd name="T21" fmla="*/ 1378 h 1378"/>
              <a:gd name="T22" fmla="*/ 733 w 1212"/>
              <a:gd name="T23" fmla="*/ 1300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2" h="1378">
                <a:moveTo>
                  <a:pt x="733" y="1300"/>
                </a:moveTo>
                <a:cubicBezTo>
                  <a:pt x="726" y="1298"/>
                  <a:pt x="719" y="1295"/>
                  <a:pt x="712" y="1293"/>
                </a:cubicBezTo>
                <a:cubicBezTo>
                  <a:pt x="254" y="1149"/>
                  <a:pt x="0" y="662"/>
                  <a:pt x="144" y="204"/>
                </a:cubicBezTo>
                <a:cubicBezTo>
                  <a:pt x="149" y="190"/>
                  <a:pt x="154" y="175"/>
                  <a:pt x="159" y="160"/>
                </a:cubicBezTo>
                <a:cubicBezTo>
                  <a:pt x="315" y="147"/>
                  <a:pt x="465" y="92"/>
                  <a:pt x="593" y="0"/>
                </a:cubicBezTo>
                <a:cubicBezTo>
                  <a:pt x="505" y="72"/>
                  <a:pt x="437" y="169"/>
                  <a:pt x="400" y="285"/>
                </a:cubicBezTo>
                <a:cubicBezTo>
                  <a:pt x="301" y="601"/>
                  <a:pt x="476" y="938"/>
                  <a:pt x="792" y="1037"/>
                </a:cubicBezTo>
                <a:cubicBezTo>
                  <a:pt x="799" y="1040"/>
                  <a:pt x="806" y="1042"/>
                  <a:pt x="814" y="1043"/>
                </a:cubicBezTo>
                <a:cubicBezTo>
                  <a:pt x="838" y="966"/>
                  <a:pt x="838" y="966"/>
                  <a:pt x="838" y="966"/>
                </a:cubicBezTo>
                <a:cubicBezTo>
                  <a:pt x="1212" y="1310"/>
                  <a:pt x="1212" y="1310"/>
                  <a:pt x="1212" y="1310"/>
                </a:cubicBezTo>
                <a:cubicBezTo>
                  <a:pt x="709" y="1378"/>
                  <a:pt x="709" y="1378"/>
                  <a:pt x="709" y="1378"/>
                </a:cubicBezTo>
                <a:lnTo>
                  <a:pt x="733" y="1300"/>
                </a:lnTo>
                <a:close/>
              </a:path>
            </a:pathLst>
          </a:custGeom>
          <a:gradFill flip="none" rotWithShape="1">
            <a:gsLst>
              <a:gs pos="0">
                <a:srgbClr val="FABE00"/>
              </a:gs>
              <a:gs pos="100000">
                <a:srgbClr val="F08200"/>
              </a:gs>
            </a:gsLst>
            <a:path path="shape">
              <a:fillToRect l="50000" t="50000" r="50000" b="50000"/>
            </a:path>
            <a:tileRect/>
          </a:gradFill>
          <a:ln>
            <a:noFill/>
          </a:ln>
          <a:scene3d>
            <a:camera prst="orthographicFront"/>
            <a:lightRig rig="threePt" dir="t"/>
          </a:scene3d>
          <a:sp3d extrusionH="76200" prstMaterial="softEdge">
            <a:bevelT/>
            <a:extrusionClr>
              <a:srgbClr val="FF0000"/>
            </a:extrusionClr>
          </a:sp3d>
        </p:spPr>
        <p:txBody>
          <a:bodyPr/>
          <a:lstStyle/>
          <a:p>
            <a:pPr marL="0" marR="0" lvl="0" indent="0" algn="l" defTabSz="914400" rtl="0" eaLnBrk="1" fontAlgn="base" latinLnBrk="0" hangingPunct="1">
              <a:lnSpc>
                <a:spcPct val="200000"/>
              </a:lnSpc>
              <a:spcBef>
                <a:spcPts val="0"/>
              </a:spcBef>
              <a:spcAft>
                <a:spcPts val="0"/>
              </a:spcAft>
              <a:buClrTx/>
              <a:buSzTx/>
              <a:buFont typeface="Arial" panose="020B0604020202020204" pitchFamily="34" charset="0"/>
              <a:buNone/>
              <a:defRPr/>
            </a:pP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7" name="Freeform 5"/>
          <p:cNvSpPr/>
          <p:nvPr/>
        </p:nvSpPr>
        <p:spPr bwMode="auto">
          <a:xfrm rot="200765">
            <a:off x="4717238" y="2278875"/>
            <a:ext cx="1296888" cy="1536668"/>
          </a:xfrm>
          <a:custGeom>
            <a:avLst/>
            <a:gdLst>
              <a:gd name="T0" fmla="*/ 733 w 1212"/>
              <a:gd name="T1" fmla="*/ 1300 h 1378"/>
              <a:gd name="T2" fmla="*/ 712 w 1212"/>
              <a:gd name="T3" fmla="*/ 1293 h 1378"/>
              <a:gd name="T4" fmla="*/ 144 w 1212"/>
              <a:gd name="T5" fmla="*/ 204 h 1378"/>
              <a:gd name="T6" fmla="*/ 159 w 1212"/>
              <a:gd name="T7" fmla="*/ 160 h 1378"/>
              <a:gd name="T8" fmla="*/ 593 w 1212"/>
              <a:gd name="T9" fmla="*/ 0 h 1378"/>
              <a:gd name="T10" fmla="*/ 400 w 1212"/>
              <a:gd name="T11" fmla="*/ 285 h 1378"/>
              <a:gd name="T12" fmla="*/ 792 w 1212"/>
              <a:gd name="T13" fmla="*/ 1037 h 1378"/>
              <a:gd name="T14" fmla="*/ 814 w 1212"/>
              <a:gd name="T15" fmla="*/ 1043 h 1378"/>
              <a:gd name="T16" fmla="*/ 838 w 1212"/>
              <a:gd name="T17" fmla="*/ 966 h 1378"/>
              <a:gd name="T18" fmla="*/ 1212 w 1212"/>
              <a:gd name="T19" fmla="*/ 1310 h 1378"/>
              <a:gd name="T20" fmla="*/ 709 w 1212"/>
              <a:gd name="T21" fmla="*/ 1378 h 1378"/>
              <a:gd name="T22" fmla="*/ 733 w 1212"/>
              <a:gd name="T23" fmla="*/ 1300 h 1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2" h="1378">
                <a:moveTo>
                  <a:pt x="733" y="1300"/>
                </a:moveTo>
                <a:cubicBezTo>
                  <a:pt x="726" y="1298"/>
                  <a:pt x="719" y="1295"/>
                  <a:pt x="712" y="1293"/>
                </a:cubicBezTo>
                <a:cubicBezTo>
                  <a:pt x="254" y="1149"/>
                  <a:pt x="0" y="662"/>
                  <a:pt x="144" y="204"/>
                </a:cubicBezTo>
                <a:cubicBezTo>
                  <a:pt x="149" y="190"/>
                  <a:pt x="154" y="175"/>
                  <a:pt x="159" y="160"/>
                </a:cubicBezTo>
                <a:cubicBezTo>
                  <a:pt x="315" y="147"/>
                  <a:pt x="465" y="92"/>
                  <a:pt x="593" y="0"/>
                </a:cubicBezTo>
                <a:cubicBezTo>
                  <a:pt x="505" y="72"/>
                  <a:pt x="437" y="169"/>
                  <a:pt x="400" y="285"/>
                </a:cubicBezTo>
                <a:cubicBezTo>
                  <a:pt x="301" y="601"/>
                  <a:pt x="476" y="938"/>
                  <a:pt x="792" y="1037"/>
                </a:cubicBezTo>
                <a:cubicBezTo>
                  <a:pt x="799" y="1040"/>
                  <a:pt x="806" y="1042"/>
                  <a:pt x="814" y="1043"/>
                </a:cubicBezTo>
                <a:cubicBezTo>
                  <a:pt x="838" y="966"/>
                  <a:pt x="838" y="966"/>
                  <a:pt x="838" y="966"/>
                </a:cubicBezTo>
                <a:cubicBezTo>
                  <a:pt x="1212" y="1310"/>
                  <a:pt x="1212" y="1310"/>
                  <a:pt x="1212" y="1310"/>
                </a:cubicBezTo>
                <a:cubicBezTo>
                  <a:pt x="709" y="1378"/>
                  <a:pt x="709" y="1378"/>
                  <a:pt x="709" y="1378"/>
                </a:cubicBezTo>
                <a:lnTo>
                  <a:pt x="733" y="1300"/>
                </a:lnTo>
                <a:close/>
              </a:path>
            </a:pathLst>
          </a:custGeom>
          <a:gradFill flip="none" rotWithShape="1">
            <a:gsLst>
              <a:gs pos="0">
                <a:srgbClr val="009CE2"/>
              </a:gs>
              <a:gs pos="100000">
                <a:srgbClr val="00479D"/>
              </a:gs>
            </a:gsLst>
            <a:path path="shape">
              <a:fillToRect l="50000" t="50000" r="50000" b="50000"/>
            </a:path>
            <a:tileRect/>
          </a:gradFill>
          <a:ln>
            <a:noFill/>
          </a:ln>
          <a:scene3d>
            <a:camera prst="orthographicFront"/>
            <a:lightRig rig="threePt" dir="t"/>
          </a:scene3d>
          <a:sp3d extrusionH="76200" prstMaterial="softEdge">
            <a:bevelT/>
            <a:extrusionClr>
              <a:srgbClr val="FF0000"/>
            </a:extrusionClr>
          </a:sp3d>
        </p:spPr>
        <p:txBody>
          <a:bodyPr/>
          <a:lstStyle/>
          <a:p>
            <a:pPr marL="0" marR="0" lvl="0" indent="0" algn="l" defTabSz="914400" rtl="0" eaLnBrk="1" fontAlgn="base" latinLnBrk="0" hangingPunct="1">
              <a:lnSpc>
                <a:spcPct val="200000"/>
              </a:lnSpc>
              <a:spcBef>
                <a:spcPts val="0"/>
              </a:spcBef>
              <a:spcAft>
                <a:spcPts val="0"/>
              </a:spcAft>
              <a:buClrTx/>
              <a:buSzTx/>
              <a:buFont typeface="Arial" panose="020B0604020202020204" pitchFamily="34" charset="0"/>
              <a:buNone/>
              <a:defRPr/>
            </a:pPr>
            <a:endParaRPr kumimoji="0" lang="zh-CN" altLang="en-US" sz="18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8" name="任意多边形 27"/>
          <p:cNvSpPr/>
          <p:nvPr/>
        </p:nvSpPr>
        <p:spPr>
          <a:xfrm rot="20366525">
            <a:off x="4458465" y="1905674"/>
            <a:ext cx="281827" cy="1342734"/>
          </a:xfrm>
          <a:custGeom>
            <a:avLst/>
            <a:gdLst>
              <a:gd name="connsiteX0" fmla="*/ 0 w 405773"/>
              <a:gd name="connsiteY0" fmla="*/ 0 h 1852803"/>
              <a:gd name="connsiteX1" fmla="*/ 10957 w 405773"/>
              <a:gd name="connsiteY1" fmla="*/ 9815 h 1852803"/>
              <a:gd name="connsiteX2" fmla="*/ 107745 w 405773"/>
              <a:gd name="connsiteY2" fmla="*/ 1798307 h 1852803"/>
              <a:gd name="connsiteX3" fmla="*/ 61396 w 405773"/>
              <a:gd name="connsiteY3" fmla="*/ 1852803 h 1852803"/>
              <a:gd name="connsiteX4" fmla="*/ 0 w 405773"/>
              <a:gd name="connsiteY4" fmla="*/ 1838723 h 1852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773" h="1852803">
                <a:moveTo>
                  <a:pt x="0" y="0"/>
                </a:moveTo>
                <a:lnTo>
                  <a:pt x="10957" y="9815"/>
                </a:lnTo>
                <a:cubicBezTo>
                  <a:pt x="492826" y="487530"/>
                  <a:pt x="543738" y="1260071"/>
                  <a:pt x="107745" y="1798307"/>
                </a:cubicBezTo>
                <a:cubicBezTo>
                  <a:pt x="92672" y="1815518"/>
                  <a:pt x="77034" y="1834160"/>
                  <a:pt x="61396" y="1852803"/>
                </a:cubicBezTo>
                <a:lnTo>
                  <a:pt x="0" y="1838723"/>
                </a:lnTo>
                <a:close/>
              </a:path>
            </a:pathLst>
          </a:custGeom>
          <a:gradFill flip="none" rotWithShape="1">
            <a:gsLst>
              <a:gs pos="0">
                <a:schemeClr val="bg1">
                  <a:alpha val="0"/>
                </a:schemeClr>
              </a:gs>
              <a:gs pos="91000">
                <a:schemeClr val="bg1">
                  <a:alpha val="22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200000"/>
              </a:lnSpc>
              <a:spcBef>
                <a:spcPts val="0"/>
              </a:spcBef>
              <a:spcAft>
                <a:spcPts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黑体" panose="02010609060101010101" charset="-122"/>
              <a:ea typeface="黑体" panose="02010609060101010101" charset="-122"/>
              <a:cs typeface="+mn-cs"/>
            </a:endParaRPr>
          </a:p>
        </p:txBody>
      </p:sp>
      <p:sp>
        <p:nvSpPr>
          <p:cNvPr id="29" name="任意多边形 28"/>
          <p:cNvSpPr/>
          <p:nvPr/>
        </p:nvSpPr>
        <p:spPr>
          <a:xfrm rot="10139744">
            <a:off x="4581843" y="2138363"/>
            <a:ext cx="282575" cy="1343025"/>
          </a:xfrm>
          <a:custGeom>
            <a:avLst/>
            <a:gdLst>
              <a:gd name="connsiteX0" fmla="*/ 0 w 405773"/>
              <a:gd name="connsiteY0" fmla="*/ 0 h 1852803"/>
              <a:gd name="connsiteX1" fmla="*/ 10957 w 405773"/>
              <a:gd name="connsiteY1" fmla="*/ 9815 h 1852803"/>
              <a:gd name="connsiteX2" fmla="*/ 107745 w 405773"/>
              <a:gd name="connsiteY2" fmla="*/ 1798307 h 1852803"/>
              <a:gd name="connsiteX3" fmla="*/ 61396 w 405773"/>
              <a:gd name="connsiteY3" fmla="*/ 1852803 h 1852803"/>
              <a:gd name="connsiteX4" fmla="*/ 0 w 405773"/>
              <a:gd name="connsiteY4" fmla="*/ 1838723 h 1852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773" h="1852803">
                <a:moveTo>
                  <a:pt x="0" y="0"/>
                </a:moveTo>
                <a:lnTo>
                  <a:pt x="10957" y="9815"/>
                </a:lnTo>
                <a:cubicBezTo>
                  <a:pt x="492826" y="487530"/>
                  <a:pt x="543738" y="1260071"/>
                  <a:pt x="107745" y="1798307"/>
                </a:cubicBezTo>
                <a:cubicBezTo>
                  <a:pt x="92672" y="1815518"/>
                  <a:pt x="77034" y="1834160"/>
                  <a:pt x="61396" y="1852803"/>
                </a:cubicBezTo>
                <a:lnTo>
                  <a:pt x="0" y="1838723"/>
                </a:lnTo>
                <a:close/>
              </a:path>
            </a:pathLst>
          </a:custGeom>
          <a:gradFill flip="none" rotWithShape="1">
            <a:gsLst>
              <a:gs pos="0">
                <a:schemeClr val="bg1">
                  <a:alpha val="0"/>
                </a:schemeClr>
              </a:gs>
              <a:gs pos="91000">
                <a:schemeClr val="bg1">
                  <a:alpha val="8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200000"/>
              </a:lnSpc>
              <a:spcBef>
                <a:spcPts val="0"/>
              </a:spcBef>
              <a:spcAft>
                <a:spcPts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黑体" panose="02010609060101010101" charset="-122"/>
              <a:ea typeface="黑体" panose="02010609060101010101" charset="-122"/>
              <a:cs typeface="+mn-cs"/>
            </a:endParaRPr>
          </a:p>
        </p:txBody>
      </p:sp>
      <p:sp>
        <p:nvSpPr>
          <p:cNvPr id="5" name="文本框 4"/>
          <p:cNvSpPr txBox="1"/>
          <p:nvPr/>
        </p:nvSpPr>
        <p:spPr>
          <a:xfrm>
            <a:off x="757555" y="1165225"/>
            <a:ext cx="3114675" cy="2286000"/>
          </a:xfrm>
          <a:prstGeom prst="rect">
            <a:avLst/>
          </a:prstGeom>
          <a:noFill/>
          <a:ln w="9525">
            <a:noFill/>
            <a:miter/>
          </a:ln>
        </p:spPr>
        <p:txBody>
          <a:bodyPr wrap="square" anchor="t">
            <a:spAutoFit/>
          </a:bodyPr>
          <a:lstStyle/>
          <a:p>
            <a:pPr lvl="0" defTabSz="914400">
              <a:spcBef>
                <a:spcPct val="50000"/>
              </a:spcBef>
              <a:buClr>
                <a:schemeClr val="bg2"/>
              </a:buClr>
              <a:buFont typeface="Monotype Sorts" pitchFamily="2" charset="2"/>
              <a:buChar char="•"/>
            </a:pPr>
            <a:r>
              <a:rPr lang="en-GB" altLang="x-none" dirty="0">
                <a:solidFill>
                  <a:srgbClr val="0000FF"/>
                </a:solidFill>
                <a:latin typeface="黑体" panose="02010609060101010101" charset="-122"/>
                <a:ea typeface="黑体" panose="02010609060101010101" charset="-122"/>
                <a:sym typeface="Arial" panose="020B0604020202020204" pitchFamily="34" charset="0"/>
              </a:rPr>
              <a:t>目前大多数土壤养分速测仪尚未建立完善的推荐施肥指标。当只有一两个土样时，土壤养分速测仪才能体现“快速”；相反，当样品数量达到一定批量后(3个以上时)，与化验室的常规测试相比“速测”就成“慢测”了</a:t>
            </a:r>
            <a:r>
              <a:rPr lang="zh-CN" altLang="en-GB" dirty="0">
                <a:solidFill>
                  <a:srgbClr val="0000FF"/>
                </a:solidFill>
                <a:latin typeface="黑体" panose="02010609060101010101" charset="-122"/>
                <a:ea typeface="黑体" panose="02010609060101010101" charset="-122"/>
                <a:sym typeface="Arial" panose="020B0604020202020204" pitchFamily="34" charset="0"/>
              </a:rPr>
              <a:t>。</a:t>
            </a:r>
          </a:p>
        </p:txBody>
      </p:sp>
      <p:sp>
        <p:nvSpPr>
          <p:cNvPr id="6" name="文本框 5"/>
          <p:cNvSpPr txBox="1"/>
          <p:nvPr/>
        </p:nvSpPr>
        <p:spPr>
          <a:xfrm>
            <a:off x="6007418" y="3017838"/>
            <a:ext cx="3159125" cy="2286000"/>
          </a:xfrm>
          <a:prstGeom prst="rect">
            <a:avLst/>
          </a:prstGeom>
          <a:noFill/>
          <a:ln w="9525">
            <a:noFill/>
            <a:miter/>
          </a:ln>
        </p:spPr>
        <p:txBody>
          <a:bodyPr wrap="square" anchor="t">
            <a:spAutoFit/>
          </a:bodyPr>
          <a:lstStyle/>
          <a:p>
            <a:pPr lvl="0"/>
            <a:r>
              <a:rPr lang="zh-CN" altLang="en-US">
                <a:solidFill>
                  <a:srgbClr val="0000FF"/>
                </a:solidFill>
                <a:latin typeface="黑体" panose="02010609060101010101" charset="-122"/>
                <a:ea typeface="黑体" panose="02010609060101010101" charset="-122"/>
                <a:sym typeface="宋体" panose="02010600030101010101" pitchFamily="2" charset="-122"/>
              </a:rPr>
              <a:t>测土配方施肥</a:t>
            </a:r>
            <a:r>
              <a:rPr lang="zh-CN" altLang="en-US">
                <a:solidFill>
                  <a:srgbClr val="0000FF"/>
                </a:solidFill>
                <a:latin typeface="黑体" panose="02010609060101010101" charset="-122"/>
                <a:ea typeface="黑体" panose="02010609060101010101" charset="-122"/>
                <a:sym typeface="Arial" panose="020B0604020202020204" pitchFamily="34" charset="0"/>
              </a:rPr>
              <a:t>不只是通过化验室分析结果，开个“方子”就可以“抓药”的简单过程。不同作物的肥料田间试验是了解肥料施用效果、作物生长状况和养分吸收过程及结果最直接、最有效的方法，是开展测土配方施肥工作的基础。</a:t>
            </a:r>
          </a:p>
        </p:txBody>
      </p:sp>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2"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7"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6"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1" name="文本框 10"/>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9" name="图片 18">
            <a:extLst>
              <a:ext uri="{FF2B5EF4-FFF2-40B4-BE49-F238E27FC236}">
                <a16:creationId xmlns:a16="http://schemas.microsoft.com/office/drawing/2014/main" id="{430985C5-5216-4664-A21F-1C6768BE7B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par>
                                <p:cTn id="13" presetID="2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par>
                                <p:cTn id="21" presetID="22"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94030" y="558165"/>
            <a:ext cx="3518535" cy="539750"/>
          </a:xfrm>
        </p:spPr>
        <p:txBody>
          <a:bodyPr anchor="ctr">
            <a:normAutofit fontScale="90000"/>
          </a:bodyPr>
          <a:lstStyle/>
          <a:p>
            <a:pPr algn="l" defTabSz="914400">
              <a:buNone/>
            </a:pPr>
            <a:r>
              <a:rPr lang="zh-CN" altLang="en-US" sz="2800" b="0" kern="1200" baseline="0">
                <a:solidFill>
                  <a:srgbClr val="0033CC"/>
                </a:solidFill>
                <a:latin typeface="黑体" panose="02010609060101010101" charset="-122"/>
                <a:ea typeface="黑体" panose="02010609060101010101" charset="-122"/>
                <a:cs typeface="+mj-cs"/>
                <a:sym typeface="Arial" panose="020B0604020202020204" pitchFamily="34" charset="0"/>
              </a:rPr>
              <a:t>步聚三：制定施肥方案</a:t>
            </a:r>
          </a:p>
        </p:txBody>
      </p:sp>
      <p:sp>
        <p:nvSpPr>
          <p:cNvPr id="58370" name="直接连接符 2063"/>
          <p:cNvSpPr/>
          <p:nvPr/>
        </p:nvSpPr>
        <p:spPr>
          <a:xfrm flipV="1">
            <a:off x="494030" y="39878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58371"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7" name="矩形 3"/>
          <p:cNvSpPr/>
          <p:nvPr/>
        </p:nvSpPr>
        <p:spPr>
          <a:xfrm>
            <a:off x="1576070" y="1672908"/>
            <a:ext cx="7429500" cy="287972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 name="圆角矩形 1"/>
          <p:cNvSpPr/>
          <p:nvPr/>
        </p:nvSpPr>
        <p:spPr>
          <a:xfrm>
            <a:off x="1621155" y="1628775"/>
            <a:ext cx="6702425" cy="1951038"/>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008000"/>
            </a:solidFill>
            <a:prstDash val="solid"/>
          </a:ln>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1757680" y="1673225"/>
            <a:ext cx="6092825" cy="1920240"/>
          </a:xfrm>
          <a:prstGeom prst="rect">
            <a:avLst/>
          </a:prstGeom>
          <a:noFill/>
          <a:ln w="9525">
            <a:noFill/>
            <a:miter/>
          </a:ln>
        </p:spPr>
        <p:txBody>
          <a:bodyPr wrap="square" anchor="t">
            <a:spAutoFit/>
          </a:bodyPr>
          <a:lstStyle/>
          <a:p>
            <a:pPr lvl="0">
              <a:lnSpc>
                <a:spcPct val="150000"/>
              </a:lnSpc>
            </a:pPr>
            <a:r>
              <a:rPr lang="en-GB" altLang="x-none" sz="2000" dirty="0">
                <a:solidFill>
                  <a:schemeClr val="bg1"/>
                </a:solidFill>
                <a:latin typeface="黑体" panose="02010609060101010101" charset="-122"/>
                <a:ea typeface="黑体" panose="02010609060101010101" charset="-122"/>
                <a:sym typeface="Arial" panose="020B0604020202020204" pitchFamily="34" charset="0"/>
              </a:rPr>
              <a:t>组织有关专家，汇总分析土壤测试和田间试验数据结果，根据我县气候条件、土壤类型、作物品种、产量水平、耕作制度等差异，通过化验、试验得到的参数，建立施肥模型，制定配方。</a:t>
            </a:r>
          </a:p>
        </p:txBody>
      </p:sp>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6"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1" name="文本框 10"/>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2" name="图片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01015" y="573405"/>
            <a:ext cx="3044825" cy="473075"/>
          </a:xfrm>
        </p:spPr>
        <p:txBody>
          <a:bodyPr anchor="ctr">
            <a:noAutofit/>
          </a:bodyPr>
          <a:lstStyle/>
          <a:p>
            <a:pPr algn="l" defTabSz="914400">
              <a:buNone/>
            </a:pPr>
            <a:r>
              <a:rPr lang="zh-CN" altLang="en-US" sz="2800" b="0" kern="1200" baseline="0">
                <a:solidFill>
                  <a:srgbClr val="0033CC"/>
                </a:solidFill>
                <a:latin typeface="黑体" panose="02010609060101010101" charset="-122"/>
                <a:ea typeface="黑体" panose="02010609060101010101" charset="-122"/>
                <a:cs typeface="+mj-cs"/>
                <a:sym typeface="宋体" panose="02010600030101010101" pitchFamily="2" charset="-122"/>
              </a:rPr>
              <a:t>步聚四：施肥</a:t>
            </a:r>
          </a:p>
        </p:txBody>
      </p:sp>
      <p:sp>
        <p:nvSpPr>
          <p:cNvPr id="60418"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60419" name="直接连接符 2064"/>
          <p:cNvSpPr/>
          <p:nvPr/>
        </p:nvSpPr>
        <p:spPr>
          <a:xfrm flipH="1">
            <a:off x="501015" y="44005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7" name="矩形 3"/>
          <p:cNvSpPr/>
          <p:nvPr/>
        </p:nvSpPr>
        <p:spPr>
          <a:xfrm>
            <a:off x="1576070" y="1672908"/>
            <a:ext cx="7429500" cy="2879725"/>
          </a:xfrm>
          <a:custGeom>
            <a:avLst/>
            <a:gdLst>
              <a:gd name="connsiteX0" fmla="*/ 0 w 5400600"/>
              <a:gd name="connsiteY0" fmla="*/ 0 h 1584176"/>
              <a:gd name="connsiteX1" fmla="*/ 5400600 w 5400600"/>
              <a:gd name="connsiteY1" fmla="*/ 0 h 1584176"/>
              <a:gd name="connsiteX2" fmla="*/ 5400600 w 5400600"/>
              <a:gd name="connsiteY2" fmla="*/ 1584176 h 1584176"/>
              <a:gd name="connsiteX3" fmla="*/ 0 w 5400600"/>
              <a:gd name="connsiteY3" fmla="*/ 1584176 h 1584176"/>
              <a:gd name="connsiteX4" fmla="*/ 0 w 5400600"/>
              <a:gd name="connsiteY4" fmla="*/ 0 h 1584176"/>
              <a:gd name="connsiteX0-1" fmla="*/ 0 w 5400600"/>
              <a:gd name="connsiteY0-2" fmla="*/ 0 h 2578786"/>
              <a:gd name="connsiteX1-3" fmla="*/ 5400600 w 5400600"/>
              <a:gd name="connsiteY1-4" fmla="*/ 0 h 2578786"/>
              <a:gd name="connsiteX2-5" fmla="*/ 5240179 w 5400600"/>
              <a:gd name="connsiteY2-6" fmla="*/ 2578786 h 2578786"/>
              <a:gd name="connsiteX3-7" fmla="*/ 0 w 5400600"/>
              <a:gd name="connsiteY3-8" fmla="*/ 1584176 h 2578786"/>
              <a:gd name="connsiteX4-9" fmla="*/ 0 w 5400600"/>
              <a:gd name="connsiteY4-10" fmla="*/ 0 h 2578786"/>
              <a:gd name="connsiteX0-11" fmla="*/ 0 w 5384557"/>
              <a:gd name="connsiteY0-12" fmla="*/ 0 h 2578786"/>
              <a:gd name="connsiteX1-13" fmla="*/ 5384557 w 5384557"/>
              <a:gd name="connsiteY1-14" fmla="*/ 1171074 h 2578786"/>
              <a:gd name="connsiteX2-15" fmla="*/ 5240179 w 5384557"/>
              <a:gd name="connsiteY2-16" fmla="*/ 2578786 h 2578786"/>
              <a:gd name="connsiteX3-17" fmla="*/ 0 w 5384557"/>
              <a:gd name="connsiteY3-18" fmla="*/ 1584176 h 2578786"/>
              <a:gd name="connsiteX4-19" fmla="*/ 0 w 5384557"/>
              <a:gd name="connsiteY4-20" fmla="*/ 0 h 2578786"/>
              <a:gd name="connsiteX0-21" fmla="*/ 0 w 5384557"/>
              <a:gd name="connsiteY0-22" fmla="*/ 0 h 2257944"/>
              <a:gd name="connsiteX1-23" fmla="*/ 5384557 w 5384557"/>
              <a:gd name="connsiteY1-24" fmla="*/ 1171074 h 2257944"/>
              <a:gd name="connsiteX2-25" fmla="*/ 5240179 w 5384557"/>
              <a:gd name="connsiteY2-26" fmla="*/ 2257944 h 2257944"/>
              <a:gd name="connsiteX3-27" fmla="*/ 0 w 5384557"/>
              <a:gd name="connsiteY3-28" fmla="*/ 1584176 h 2257944"/>
              <a:gd name="connsiteX4-29" fmla="*/ 0 w 5384557"/>
              <a:gd name="connsiteY4-30" fmla="*/ 0 h 2257944"/>
              <a:gd name="connsiteX0-31" fmla="*/ 0 w 5384557"/>
              <a:gd name="connsiteY0-32" fmla="*/ 0 h 2257944"/>
              <a:gd name="connsiteX1-33" fmla="*/ 5384557 w 5384557"/>
              <a:gd name="connsiteY1-34" fmla="*/ 1171074 h 2257944"/>
              <a:gd name="connsiteX2-35" fmla="*/ 5240179 w 5384557"/>
              <a:gd name="connsiteY2-36" fmla="*/ 2257944 h 2257944"/>
              <a:gd name="connsiteX3-37" fmla="*/ 0 w 5384557"/>
              <a:gd name="connsiteY3-38" fmla="*/ 1840849 h 2257944"/>
              <a:gd name="connsiteX4-39" fmla="*/ 0 w 5384557"/>
              <a:gd name="connsiteY4-40" fmla="*/ 0 h 2257944"/>
              <a:gd name="connsiteX0-41" fmla="*/ 32084 w 5416641"/>
              <a:gd name="connsiteY0-42" fmla="*/ 0 h 2257944"/>
              <a:gd name="connsiteX1-43" fmla="*/ 5416641 w 5416641"/>
              <a:gd name="connsiteY1-44" fmla="*/ 1171074 h 2257944"/>
              <a:gd name="connsiteX2-45" fmla="*/ 5272263 w 5416641"/>
              <a:gd name="connsiteY2-46" fmla="*/ 2257944 h 2257944"/>
              <a:gd name="connsiteX3-47" fmla="*/ 0 w 5416641"/>
              <a:gd name="connsiteY3-48" fmla="*/ 1664386 h 2257944"/>
              <a:gd name="connsiteX4-49" fmla="*/ 32084 w 5416641"/>
              <a:gd name="connsiteY4-50" fmla="*/ 0 h 2257944"/>
              <a:gd name="connsiteX0-51" fmla="*/ 32084 w 5448726"/>
              <a:gd name="connsiteY0-52" fmla="*/ 0 h 2562744"/>
              <a:gd name="connsiteX1-53" fmla="*/ 5416641 w 5448726"/>
              <a:gd name="connsiteY1-54" fmla="*/ 1171074 h 2562744"/>
              <a:gd name="connsiteX2-55" fmla="*/ 5448726 w 5448726"/>
              <a:gd name="connsiteY2-56" fmla="*/ 2562744 h 2562744"/>
              <a:gd name="connsiteX3-57" fmla="*/ 0 w 5448726"/>
              <a:gd name="connsiteY3-58" fmla="*/ 1664386 h 2562744"/>
              <a:gd name="connsiteX4-59" fmla="*/ 32084 w 5448726"/>
              <a:gd name="connsiteY4-60" fmla="*/ 0 h 2562744"/>
              <a:gd name="connsiteX0-61" fmla="*/ 32084 w 5737484"/>
              <a:gd name="connsiteY0-62" fmla="*/ 0 h 2338155"/>
              <a:gd name="connsiteX1-63" fmla="*/ 5416641 w 5737484"/>
              <a:gd name="connsiteY1-64" fmla="*/ 1171074 h 2338155"/>
              <a:gd name="connsiteX2-65" fmla="*/ 5737484 w 5737484"/>
              <a:gd name="connsiteY2-66" fmla="*/ 2338155 h 2338155"/>
              <a:gd name="connsiteX3-67" fmla="*/ 0 w 5737484"/>
              <a:gd name="connsiteY3-68" fmla="*/ 1664386 h 2338155"/>
              <a:gd name="connsiteX4-69" fmla="*/ 32084 w 5737484"/>
              <a:gd name="connsiteY4-70" fmla="*/ 0 h 2338155"/>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5737484" h="2338155">
                <a:moveTo>
                  <a:pt x="32084" y="0"/>
                </a:moveTo>
                <a:lnTo>
                  <a:pt x="5416641" y="1171074"/>
                </a:lnTo>
                <a:lnTo>
                  <a:pt x="5737484" y="2338155"/>
                </a:lnTo>
                <a:lnTo>
                  <a:pt x="0" y="1664386"/>
                </a:lnTo>
                <a:lnTo>
                  <a:pt x="32084" y="0"/>
                </a:lnTo>
                <a:close/>
              </a:path>
            </a:pathLst>
          </a:custGeom>
          <a:gradFill flip="none" rotWithShape="1">
            <a:gsLst>
              <a:gs pos="12000">
                <a:srgbClr val="282828"/>
              </a:gs>
              <a:gs pos="0">
                <a:sysClr val="windowText" lastClr="000000">
                  <a:lumMod val="75000"/>
                  <a:lumOff val="25000"/>
                  <a:shade val="30000"/>
                  <a:satMod val="115000"/>
                </a:sysClr>
              </a:gs>
              <a:gs pos="85000">
                <a:sysClr val="windowText" lastClr="000000">
                  <a:lumMod val="75000"/>
                  <a:lumOff val="25000"/>
                  <a:shade val="100000"/>
                  <a:satMod val="115000"/>
                  <a:alpha val="0"/>
                </a:sysClr>
              </a:gs>
            </a:gsLst>
            <a:lin ang="0" scaled="1"/>
            <a:tileRect/>
          </a:gradFill>
          <a:ln w="25400" cap="flat" cmpd="sng" algn="ctr">
            <a:noFill/>
            <a:prstDash val="solid"/>
          </a:ln>
          <a:effectLst>
            <a:softEdge rad="127000"/>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 name="圆角矩形 1"/>
          <p:cNvSpPr/>
          <p:nvPr/>
        </p:nvSpPr>
        <p:spPr>
          <a:xfrm>
            <a:off x="1621155" y="1628775"/>
            <a:ext cx="6702425" cy="1951038"/>
          </a:xfrm>
          <a:custGeom>
            <a:avLst/>
            <a:gdLst/>
            <a:ahLst/>
            <a:cxnLst/>
            <a:rect l="l" t="t" r="r" b="b"/>
            <a:pathLst>
              <a:path w="6408712" h="1584176">
                <a:moveTo>
                  <a:pt x="0" y="0"/>
                </a:moveTo>
                <a:lnTo>
                  <a:pt x="5616624" y="0"/>
                </a:lnTo>
                <a:cubicBezTo>
                  <a:pt x="6054082" y="0"/>
                  <a:pt x="6408712" y="354630"/>
                  <a:pt x="6408712" y="792088"/>
                </a:cubicBezTo>
                <a:cubicBezTo>
                  <a:pt x="6408712" y="1229546"/>
                  <a:pt x="6054082" y="1584176"/>
                  <a:pt x="5616624" y="1584176"/>
                </a:cubicBezTo>
                <a:lnTo>
                  <a:pt x="0" y="1584176"/>
                </a:lnTo>
                <a:close/>
              </a:path>
            </a:pathLst>
          </a:custGeom>
          <a:gradFill flip="none" rotWithShape="1">
            <a:gsLst>
              <a:gs pos="4000">
                <a:srgbClr val="92D050">
                  <a:shade val="67500"/>
                  <a:satMod val="115000"/>
                </a:srgbClr>
              </a:gs>
              <a:gs pos="100000">
                <a:srgbClr val="92D050">
                  <a:shade val="100000"/>
                  <a:satMod val="115000"/>
                </a:srgbClr>
              </a:gs>
            </a:gsLst>
            <a:lin ang="0" scaled="1"/>
            <a:tileRect/>
          </a:gradFill>
          <a:ln w="25400" cap="flat" cmpd="sng" algn="ctr">
            <a:solidFill>
              <a:srgbClr val="008000"/>
            </a:solidFill>
            <a:prstDash val="solid"/>
          </a:ln>
          <a:effectLst/>
        </p:spPr>
        <p:txBody>
          <a:bodyPr anchor="ctr"/>
          <a:lstStyle/>
          <a:p>
            <a:pPr marL="0" marR="0" lvl="0" indent="0" algn="ctr" defTabSz="914400" rtl="0" eaLnBrk="1" fontAlgn="base" latinLnBrk="0" hangingPunct="1">
              <a:spcBef>
                <a:spcPts val="0"/>
              </a:spcBef>
              <a:spcAft>
                <a:spcPts val="0"/>
              </a:spcAft>
              <a:buClrTx/>
              <a:buSzTx/>
              <a:buFontTx/>
              <a:buNone/>
              <a:defRPr/>
            </a:pPr>
            <a:endParaRPr kumimoji="0" lang="en-US" sz="18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1756093" y="1808163"/>
            <a:ext cx="6235700" cy="1310640"/>
          </a:xfrm>
          <a:prstGeom prst="rect">
            <a:avLst/>
          </a:prstGeom>
          <a:noFill/>
          <a:ln w="9525">
            <a:noFill/>
            <a:miter/>
          </a:ln>
        </p:spPr>
        <p:txBody>
          <a:bodyPr wrap="square" anchor="t">
            <a:spAutoFit/>
          </a:bodyPr>
          <a:lstStyle/>
          <a:p>
            <a:pPr lvl="0" defTabSz="914400">
              <a:spcBef>
                <a:spcPct val="50000"/>
              </a:spcBef>
              <a:buClr>
                <a:schemeClr val="bg2"/>
              </a:buClr>
              <a:buFont typeface="Monotype Sorts" pitchFamily="2" charset="2"/>
              <a:buChar char="•"/>
            </a:pPr>
            <a:r>
              <a:rPr lang="en-GB" altLang="x-none" sz="2000" dirty="0">
                <a:solidFill>
                  <a:schemeClr val="bg1"/>
                </a:solidFill>
                <a:latin typeface="黑体" panose="02010609060101010101" charset="-122"/>
                <a:ea typeface="黑体" panose="02010609060101010101" charset="-122"/>
                <a:sym typeface="Arial" panose="020B0604020202020204" pitchFamily="34" charset="0"/>
              </a:rPr>
              <a:t>主要是采取合理的施肥方式（如穴施、垄施、撒施等）和最佳施肥时期（追肥时期这一步由专业单位提出建议，农户实施）。通过合理施肥，可达到节本增效目的。</a:t>
            </a:r>
          </a:p>
        </p:txBody>
      </p:sp>
      <p:grpSp>
        <p:nvGrpSpPr>
          <p:cNvPr id="3"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5"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6" name="AutoShape 42">
              <a:hlinkClick r:id="rId4"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8"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9" name="AutoShape 64">
              <a:hlinkClick r:id="rId6"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0"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11" name="文本框 10"/>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6" name="图片 15">
            <a:extLst>
              <a:ext uri="{FF2B5EF4-FFF2-40B4-BE49-F238E27FC236}">
                <a16:creationId xmlns:a16="http://schemas.microsoft.com/office/drawing/2014/main" id="{5EC53236-A479-4EF1-AB00-1B015A8A73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41655" y="384493"/>
            <a:ext cx="3044825" cy="638175"/>
          </a:xfrm>
        </p:spPr>
        <p:txBody>
          <a:bodyPr anchor="ctr"/>
          <a:lstStyle/>
          <a:p>
            <a:pPr algn="l" defTabSz="914400">
              <a:buNone/>
            </a:pPr>
            <a:r>
              <a:rPr lang="zh-CN" altLang="en-US" sz="2400" kern="1200" baseline="0">
                <a:solidFill>
                  <a:srgbClr val="0033CC"/>
                </a:solidFill>
                <a:latin typeface="黑体" panose="02010609060101010101" charset="-122"/>
                <a:ea typeface="黑体" panose="02010609060101010101" charset="-122"/>
                <a:cs typeface="+mj-cs"/>
              </a:rPr>
              <a:t>测试评价</a:t>
            </a:r>
          </a:p>
        </p:txBody>
      </p:sp>
      <p:sp>
        <p:nvSpPr>
          <p:cNvPr id="62466" name="直接连接符 2063"/>
          <p:cNvSpPr/>
          <p:nvPr/>
        </p:nvSpPr>
        <p:spPr>
          <a:xfrm flipV="1">
            <a:off x="494030" y="39878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62467"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pic>
        <p:nvPicPr>
          <p:cNvPr id="7" name="Picture 9" descr="C:\Users\xing\Desktop\图片1.png"/>
          <p:cNvPicPr>
            <a:picLocks noChangeAspect="1"/>
          </p:cNvPicPr>
          <p:nvPr/>
        </p:nvPicPr>
        <p:blipFill>
          <a:blip r:embed="rId3"/>
          <a:stretch>
            <a:fillRect/>
          </a:stretch>
        </p:blipFill>
        <p:spPr>
          <a:xfrm>
            <a:off x="7425055" y="3552190"/>
            <a:ext cx="2125980" cy="3140075"/>
          </a:xfrm>
          <a:prstGeom prst="rect">
            <a:avLst/>
          </a:prstGeom>
          <a:noFill/>
          <a:ln w="9525">
            <a:noFill/>
            <a:miter/>
          </a:ln>
        </p:spPr>
      </p:pic>
      <p:sp>
        <p:nvSpPr>
          <p:cNvPr id="5" name="文本框 4"/>
          <p:cNvSpPr txBox="1"/>
          <p:nvPr/>
        </p:nvSpPr>
        <p:spPr>
          <a:xfrm>
            <a:off x="644843" y="954088"/>
            <a:ext cx="6203950" cy="3291840"/>
          </a:xfrm>
          <a:prstGeom prst="rect">
            <a:avLst/>
          </a:prstGeom>
          <a:noFill/>
          <a:ln w="9525">
            <a:noFill/>
            <a:miter/>
          </a:ln>
        </p:spPr>
        <p:txBody>
          <a:bodyPr wrap="square" anchor="t">
            <a:spAutoFit/>
          </a:bodyPr>
          <a:lstStyle/>
          <a:p>
            <a:pPr lvl="0">
              <a:lnSpc>
                <a:spcPct val="150000"/>
              </a:lnSpc>
            </a:pPr>
            <a:r>
              <a:rPr lang="en-US" altLang="zh-CN" sz="2000" dirty="0">
                <a:solidFill>
                  <a:srgbClr val="7030A0"/>
                </a:solidFill>
                <a:latin typeface="黑体" panose="02010609060101010101" charset="-122"/>
                <a:ea typeface="黑体" panose="02010609060101010101" charset="-122"/>
                <a:sym typeface="Arial" panose="020B0604020202020204" pitchFamily="34" charset="0"/>
              </a:rPr>
              <a:t>1</a:t>
            </a:r>
            <a:r>
              <a:rPr lang="zh-CN" altLang="en-US" sz="2000" dirty="0">
                <a:solidFill>
                  <a:srgbClr val="7030A0"/>
                </a:solidFill>
                <a:latin typeface="黑体" panose="02010609060101010101" charset="-122"/>
                <a:ea typeface="黑体" panose="02010609060101010101" charset="-122"/>
                <a:sym typeface="Arial" panose="020B0604020202020204" pitchFamily="34" charset="0"/>
              </a:rPr>
              <a:t>、某地块的土壤养分测定值</a:t>
            </a:r>
            <a:r>
              <a:rPr lang="en-US" altLang="zh-CN" sz="2000" dirty="0">
                <a:solidFill>
                  <a:srgbClr val="7030A0"/>
                </a:solidFill>
                <a:latin typeface="黑体" panose="02010609060101010101" charset="-122"/>
                <a:ea typeface="黑体" panose="02010609060101010101" charset="-122"/>
                <a:sym typeface="Arial" panose="020B0604020202020204" pitchFamily="34" charset="0"/>
              </a:rPr>
              <a:t>: </a:t>
            </a:r>
          </a:p>
          <a:p>
            <a:pPr lvl="0">
              <a:lnSpc>
                <a:spcPct val="150000"/>
              </a:lnSpc>
            </a:pPr>
            <a:r>
              <a:rPr lang="zh-CN" altLang="en-US" sz="2000" dirty="0">
                <a:solidFill>
                  <a:srgbClr val="7030A0"/>
                </a:solidFill>
                <a:latin typeface="黑体" panose="02010609060101010101" charset="-122"/>
                <a:ea typeface="黑体" panose="02010609060101010101" charset="-122"/>
                <a:sym typeface="Arial" panose="020B0604020202020204" pitchFamily="34" charset="0"/>
              </a:rPr>
              <a:t>碱解氮</a:t>
            </a:r>
            <a:r>
              <a:rPr lang="en-US" altLang="zh-CN" sz="2000" dirty="0">
                <a:solidFill>
                  <a:srgbClr val="7030A0"/>
                </a:solidFill>
                <a:latin typeface="黑体" panose="02010609060101010101" charset="-122"/>
                <a:ea typeface="黑体" panose="02010609060101010101" charset="-122"/>
                <a:sym typeface="Arial" panose="020B0604020202020204" pitchFamily="34" charset="0"/>
              </a:rPr>
              <a:t>80mg kg-1   </a:t>
            </a:r>
          </a:p>
          <a:p>
            <a:pPr lvl="0">
              <a:lnSpc>
                <a:spcPct val="150000"/>
              </a:lnSpc>
            </a:pPr>
            <a:r>
              <a:rPr lang="zh-CN" altLang="en-US" sz="2000" dirty="0">
                <a:solidFill>
                  <a:srgbClr val="7030A0"/>
                </a:solidFill>
                <a:latin typeface="黑体" panose="02010609060101010101" charset="-122"/>
                <a:ea typeface="黑体" panose="02010609060101010101" charset="-122"/>
                <a:sym typeface="Arial" panose="020B0604020202020204" pitchFamily="34" charset="0"/>
              </a:rPr>
              <a:t>有效磷 </a:t>
            </a:r>
            <a:r>
              <a:rPr lang="en-US" altLang="zh-CN" sz="2000" dirty="0">
                <a:solidFill>
                  <a:srgbClr val="7030A0"/>
                </a:solidFill>
                <a:latin typeface="黑体" panose="02010609060101010101" charset="-122"/>
                <a:ea typeface="黑体" panose="02010609060101010101" charset="-122"/>
                <a:sym typeface="Arial" panose="020B0604020202020204" pitchFamily="34" charset="0"/>
              </a:rPr>
              <a:t>20 mg kg-1</a:t>
            </a:r>
          </a:p>
          <a:p>
            <a:pPr lvl="0">
              <a:lnSpc>
                <a:spcPct val="150000"/>
              </a:lnSpc>
            </a:pPr>
            <a:r>
              <a:rPr lang="zh-CN" altLang="en-US" sz="2000" dirty="0">
                <a:solidFill>
                  <a:srgbClr val="7030A0"/>
                </a:solidFill>
                <a:latin typeface="黑体" panose="02010609060101010101" charset="-122"/>
                <a:ea typeface="黑体" panose="02010609060101010101" charset="-122"/>
                <a:sym typeface="Arial" panose="020B0604020202020204" pitchFamily="34" charset="0"/>
              </a:rPr>
              <a:t>目标产量（小麦）： </a:t>
            </a:r>
            <a:r>
              <a:rPr lang="en-US" altLang="zh-CN" sz="2000" dirty="0">
                <a:solidFill>
                  <a:srgbClr val="7030A0"/>
                </a:solidFill>
                <a:latin typeface="黑体" panose="02010609060101010101" charset="-122"/>
                <a:ea typeface="黑体" panose="02010609060101010101" charset="-122"/>
                <a:sym typeface="Arial" panose="020B0604020202020204" pitchFamily="34" charset="0"/>
              </a:rPr>
              <a:t>350kg/</a:t>
            </a:r>
            <a:r>
              <a:rPr lang="zh-CN" altLang="en-US" sz="2000" dirty="0">
                <a:solidFill>
                  <a:srgbClr val="7030A0"/>
                </a:solidFill>
                <a:latin typeface="黑体" panose="02010609060101010101" charset="-122"/>
                <a:ea typeface="黑体" panose="02010609060101010101" charset="-122"/>
                <a:sym typeface="Arial" panose="020B0604020202020204" pitchFamily="34" charset="0"/>
              </a:rPr>
              <a:t>亩</a:t>
            </a:r>
            <a:r>
              <a:rPr lang="zh-CN" altLang="en-US" dirty="0">
                <a:solidFill>
                  <a:srgbClr val="7030A0"/>
                </a:solidFill>
                <a:latin typeface="Times New Roman" panose="02020603050405020304" pitchFamily="18" charset="0"/>
                <a:ea typeface="Times New Roman" panose="02020603050405020304" pitchFamily="18" charset="0"/>
                <a:sym typeface="Arial" panose="020B0604020202020204" pitchFamily="34" charset="0"/>
              </a:rPr>
              <a:t> </a:t>
            </a:r>
            <a:r>
              <a:rPr lang="zh-CN" altLang="en-US" sz="2000" dirty="0">
                <a:solidFill>
                  <a:srgbClr val="7030A0"/>
                </a:solidFill>
                <a:latin typeface="黑体" panose="02010609060101010101" charset="-122"/>
                <a:ea typeface="黑体" panose="02010609060101010101" charset="-122"/>
                <a:sym typeface="Arial" panose="020B0604020202020204" pitchFamily="34" charset="0"/>
              </a:rPr>
              <a:t>计算需肥量。</a:t>
            </a:r>
          </a:p>
          <a:p>
            <a:pPr lvl="0">
              <a:lnSpc>
                <a:spcPct val="150000"/>
              </a:lnSpc>
            </a:pPr>
            <a:r>
              <a:rPr lang="en-US" altLang="zh-CN" sz="2000" dirty="0">
                <a:solidFill>
                  <a:srgbClr val="7030A0"/>
                </a:solidFill>
                <a:latin typeface="黑体" panose="02010609060101010101" charset="-122"/>
                <a:ea typeface="黑体" panose="02010609060101010101" charset="-122"/>
                <a:sym typeface="Arial" panose="020B0604020202020204" pitchFamily="34" charset="0"/>
              </a:rPr>
              <a:t>2</a:t>
            </a:r>
            <a:r>
              <a:rPr lang="zh-CN" altLang="en-US" sz="2000" dirty="0">
                <a:solidFill>
                  <a:srgbClr val="7030A0"/>
                </a:solidFill>
                <a:latin typeface="黑体" panose="02010609060101010101" charset="-122"/>
                <a:ea typeface="黑体" panose="02010609060101010101" charset="-122"/>
                <a:sym typeface="Arial" panose="020B0604020202020204" pitchFamily="34" charset="0"/>
              </a:rPr>
              <a:t>、从自家田地选出一块试验区，在专业人员的指导下完成取土、测土、配方、施肥等工作。（记录整个实施过程）</a:t>
            </a:r>
          </a:p>
        </p:txBody>
      </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9" name="图片 8">
            <a:extLst>
              <a:ext uri="{FF2B5EF4-FFF2-40B4-BE49-F238E27FC236}">
                <a16:creationId xmlns:a16="http://schemas.microsoft.com/office/drawing/2014/main" id="{1C98B394-37F1-4CBB-9B11-21A79779CC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0" fill="hold"/>
                                        <p:tgtEl>
                                          <p:spTgt spid="5"/>
                                        </p:tgtEl>
                                        <p:attrNameLst>
                                          <p:attrName>ppt_x</p:attrName>
                                        </p:attrNameLst>
                                      </p:cBhvr>
                                      <p:tavLst>
                                        <p:tav tm="0">
                                          <p:val>
                                            <p:strVal val="0-#ppt_w/2"/>
                                          </p:val>
                                        </p:tav>
                                        <p:tav tm="100000">
                                          <p:val>
                                            <p:strVal val="#ppt_x"/>
                                          </p:val>
                                        </p:tav>
                                      </p:tavLst>
                                    </p:anim>
                                    <p:anim calcmode="lin" valueType="num">
                                      <p:cBhvr>
                                        <p:cTn id="18" dur="5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直接连接符 2063"/>
          <p:cNvSpPr/>
          <p:nvPr/>
        </p:nvSpPr>
        <p:spPr>
          <a:xfrm flipV="1">
            <a:off x="494030" y="39878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64514" name="直接连接符 2064"/>
          <p:cNvSpPr/>
          <p:nvPr/>
        </p:nvSpPr>
        <p:spPr>
          <a:xfrm flipH="1">
            <a:off x="494030" y="41148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2" name="文本框 1"/>
          <p:cNvSpPr txBox="1"/>
          <p:nvPr/>
        </p:nvSpPr>
        <p:spPr>
          <a:xfrm>
            <a:off x="646430" y="474980"/>
            <a:ext cx="1158875" cy="457200"/>
          </a:xfrm>
          <a:prstGeom prst="rect">
            <a:avLst/>
          </a:prstGeom>
          <a:noFill/>
        </p:spPr>
        <p:txBody>
          <a:bodyPr wrap="square" rtlCol="0">
            <a:spAutoFit/>
          </a:bodyPr>
          <a:lstStyle/>
          <a:p>
            <a:r>
              <a:rPr lang="zh-CN" altLang="en-US" sz="2400">
                <a:solidFill>
                  <a:schemeClr val="accent5"/>
                </a:solidFill>
                <a:latin typeface="黑体" panose="02010609060101010101" charset="-122"/>
                <a:ea typeface="黑体" panose="02010609060101010101" charset="-122"/>
              </a:rPr>
              <a:t>附表</a:t>
            </a:r>
            <a:r>
              <a:rPr lang="zh-CN" altLang="en-US"/>
              <a:t>：</a:t>
            </a:r>
          </a:p>
        </p:txBody>
      </p:sp>
      <p:graphicFrame>
        <p:nvGraphicFramePr>
          <p:cNvPr id="3" name="表格 2"/>
          <p:cNvGraphicFramePr/>
          <p:nvPr/>
        </p:nvGraphicFramePr>
        <p:xfrm>
          <a:off x="1486535" y="1004570"/>
          <a:ext cx="6930390" cy="5048885"/>
        </p:xfrm>
        <a:graphic>
          <a:graphicData uri="http://schemas.openxmlformats.org/drawingml/2006/table">
            <a:tbl>
              <a:tblPr firstRow="1" bandRow="1">
                <a:tableStyleId>{5C22544A-7EE6-4342-B048-85BDC9FD1C3A}</a:tableStyleId>
              </a:tblPr>
              <a:tblGrid>
                <a:gridCol w="1155065">
                  <a:extLst>
                    <a:ext uri="{9D8B030D-6E8A-4147-A177-3AD203B41FA5}">
                      <a16:colId xmlns:a16="http://schemas.microsoft.com/office/drawing/2014/main" val="20000"/>
                    </a:ext>
                  </a:extLst>
                </a:gridCol>
                <a:gridCol w="1155065">
                  <a:extLst>
                    <a:ext uri="{9D8B030D-6E8A-4147-A177-3AD203B41FA5}">
                      <a16:colId xmlns:a16="http://schemas.microsoft.com/office/drawing/2014/main" val="20001"/>
                    </a:ext>
                  </a:extLst>
                </a:gridCol>
                <a:gridCol w="1155065">
                  <a:extLst>
                    <a:ext uri="{9D8B030D-6E8A-4147-A177-3AD203B41FA5}">
                      <a16:colId xmlns:a16="http://schemas.microsoft.com/office/drawing/2014/main" val="20002"/>
                    </a:ext>
                  </a:extLst>
                </a:gridCol>
                <a:gridCol w="1155065">
                  <a:extLst>
                    <a:ext uri="{9D8B030D-6E8A-4147-A177-3AD203B41FA5}">
                      <a16:colId xmlns:a16="http://schemas.microsoft.com/office/drawing/2014/main" val="20003"/>
                    </a:ext>
                  </a:extLst>
                </a:gridCol>
                <a:gridCol w="1155065">
                  <a:extLst>
                    <a:ext uri="{9D8B030D-6E8A-4147-A177-3AD203B41FA5}">
                      <a16:colId xmlns:a16="http://schemas.microsoft.com/office/drawing/2014/main" val="20004"/>
                    </a:ext>
                  </a:extLst>
                </a:gridCol>
                <a:gridCol w="1155065">
                  <a:extLst>
                    <a:ext uri="{9D8B030D-6E8A-4147-A177-3AD203B41FA5}">
                      <a16:colId xmlns:a16="http://schemas.microsoft.com/office/drawing/2014/main" val="20005"/>
                    </a:ext>
                  </a:extLst>
                </a:gridCol>
              </a:tblGrid>
              <a:tr h="770890">
                <a:tc gridSpan="6">
                  <a:txBody>
                    <a:bodyPr/>
                    <a:lstStyle/>
                    <a:p>
                      <a:pPr algn="ctr">
                        <a:buNone/>
                      </a:pPr>
                      <a:r>
                        <a:rPr lang="zh-CN" sz="2400">
                          <a:latin typeface="黑体" panose="02010609060101010101" charset="-122"/>
                          <a:ea typeface="黑体" panose="02010609060101010101" charset="-122"/>
                        </a:rPr>
                        <a:t>测土配方施肥记录表</a:t>
                      </a:r>
                    </a:p>
                  </a:txBody>
                  <a:tcPr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gradFill>
                      <a:gsLst>
                        <a:gs pos="0">
                          <a:srgbClr val="14CD68"/>
                        </a:gs>
                        <a:gs pos="100000">
                          <a:srgbClr val="0B6E38"/>
                        </a:gs>
                      </a:gsLst>
                      <a:lin ang="5400000" scaled="0"/>
                    </a:gra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0"/>
                  </a:ext>
                </a:extLst>
              </a:tr>
              <a:tr h="771525">
                <a:tc>
                  <a:txBody>
                    <a:bodyPr/>
                    <a:lstStyle/>
                    <a:p>
                      <a:pPr>
                        <a:buNone/>
                      </a:pPr>
                      <a:r>
                        <a:rPr lang="zh-CN">
                          <a:latin typeface="黑体" panose="02010609060101010101" charset="-122"/>
                          <a:ea typeface="黑体" panose="02010609060101010101" charset="-122"/>
                        </a:rPr>
                        <a:t>农户姓名</a:t>
                      </a:r>
                    </a:p>
                  </a:txBody>
                  <a:tcPr anchor="ctr" anchorCtr="1">
                    <a:lnT w="12700">
                      <a:solidFill>
                        <a:schemeClr val="tx1"/>
                      </a:solidFill>
                      <a:prstDash val="solid"/>
                    </a:lnT>
                    <a:gradFill>
                      <a:gsLst>
                        <a:gs pos="0">
                          <a:srgbClr val="14CD68"/>
                        </a:gs>
                        <a:gs pos="100000">
                          <a:srgbClr val="0B6E38"/>
                        </a:gs>
                      </a:gsLst>
                      <a:lin ang="5400000" scaled="0"/>
                    </a:gradFill>
                  </a:tcPr>
                </a:tc>
                <a:tc>
                  <a:txBody>
                    <a:bodyPr/>
                    <a:lstStyle/>
                    <a:p>
                      <a:pPr>
                        <a:buNone/>
                      </a:pPr>
                      <a:endParaRPr>
                        <a:latin typeface="黑体" panose="02010609060101010101" charset="-122"/>
                        <a:ea typeface="黑体" panose="02010609060101010101" charset="-122"/>
                      </a:endParaRPr>
                    </a:p>
                  </a:txBody>
                  <a:tcPr anchor="ctr" anchorCtr="1">
                    <a:lnT w="12700">
                      <a:solidFill>
                        <a:schemeClr val="tx1"/>
                      </a:solidFill>
                      <a:prstDash val="solid"/>
                    </a:lnT>
                    <a:gradFill>
                      <a:gsLst>
                        <a:gs pos="0">
                          <a:srgbClr val="14CD68"/>
                        </a:gs>
                        <a:gs pos="100000">
                          <a:srgbClr val="0B6E38"/>
                        </a:gs>
                      </a:gsLst>
                      <a:lin ang="5400000" scaled="0"/>
                    </a:gradFill>
                  </a:tcPr>
                </a:tc>
                <a:tc>
                  <a:txBody>
                    <a:bodyPr/>
                    <a:lstStyle/>
                    <a:p>
                      <a:pPr>
                        <a:buNone/>
                      </a:pPr>
                      <a:r>
                        <a:rPr lang="zh-CN">
                          <a:latin typeface="黑体" panose="02010609060101010101" charset="-122"/>
                          <a:ea typeface="黑体" panose="02010609060101010101" charset="-122"/>
                        </a:rPr>
                        <a:t>测土配方施肥地块</a:t>
                      </a:r>
                    </a:p>
                  </a:txBody>
                  <a:tcPr anchor="ctr" anchorCtr="1">
                    <a:lnT w="12700">
                      <a:solidFill>
                        <a:schemeClr val="tx1"/>
                      </a:solidFill>
                      <a:prstDash val="solid"/>
                    </a:lnT>
                    <a:gradFill>
                      <a:gsLst>
                        <a:gs pos="0">
                          <a:srgbClr val="14CD68"/>
                        </a:gs>
                        <a:gs pos="100000">
                          <a:srgbClr val="0B6E38"/>
                        </a:gs>
                      </a:gsLst>
                      <a:lin ang="5400000" scaled="0"/>
                    </a:gradFill>
                  </a:tcPr>
                </a:tc>
                <a:tc>
                  <a:txBody>
                    <a:bodyPr/>
                    <a:lstStyle/>
                    <a:p>
                      <a:pPr>
                        <a:buNone/>
                      </a:pPr>
                      <a:endParaRPr>
                        <a:latin typeface="黑体" panose="02010609060101010101" charset="-122"/>
                        <a:ea typeface="黑体" panose="02010609060101010101" charset="-122"/>
                      </a:endParaRPr>
                    </a:p>
                  </a:txBody>
                  <a:tcPr anchor="ctr" anchorCtr="1">
                    <a:lnT w="12700">
                      <a:solidFill>
                        <a:schemeClr val="tx1"/>
                      </a:solidFill>
                      <a:prstDash val="solid"/>
                    </a:lnT>
                    <a:gradFill>
                      <a:gsLst>
                        <a:gs pos="0">
                          <a:srgbClr val="14CD68"/>
                        </a:gs>
                        <a:gs pos="100000">
                          <a:srgbClr val="0B6E38"/>
                        </a:gs>
                      </a:gsLst>
                      <a:lin ang="5400000" scaled="0"/>
                    </a:gradFill>
                  </a:tcPr>
                </a:tc>
                <a:tc>
                  <a:txBody>
                    <a:bodyPr/>
                    <a:lstStyle/>
                    <a:p>
                      <a:pPr>
                        <a:buNone/>
                      </a:pPr>
                      <a:r>
                        <a:rPr lang="zh-CN">
                          <a:latin typeface="黑体" panose="02010609060101010101" charset="-122"/>
                          <a:ea typeface="黑体" panose="02010609060101010101" charset="-122"/>
                        </a:rPr>
                        <a:t>测土配方施肥面积</a:t>
                      </a:r>
                    </a:p>
                  </a:txBody>
                  <a:tcPr anchor="ctr" anchorCtr="1">
                    <a:lnT w="12700">
                      <a:solidFill>
                        <a:schemeClr val="tx1"/>
                      </a:solidFill>
                      <a:prstDash val="solid"/>
                    </a:lnT>
                    <a:gradFill>
                      <a:gsLst>
                        <a:gs pos="0">
                          <a:srgbClr val="14CD68"/>
                        </a:gs>
                        <a:gs pos="100000">
                          <a:srgbClr val="0B6E38"/>
                        </a:gs>
                      </a:gsLst>
                      <a:lin ang="5400000" scaled="0"/>
                    </a:gradFill>
                  </a:tcPr>
                </a:tc>
                <a:tc>
                  <a:txBody>
                    <a:bodyPr/>
                    <a:lstStyle/>
                    <a:p>
                      <a:pPr>
                        <a:buNone/>
                      </a:pPr>
                      <a:endParaRPr/>
                    </a:p>
                  </a:txBody>
                  <a:tcPr anchor="ctr" anchorCtr="1">
                    <a:lnT w="12700">
                      <a:solidFill>
                        <a:schemeClr val="tx1"/>
                      </a:solidFill>
                      <a:prstDash val="solid"/>
                    </a:lnT>
                    <a:gradFill>
                      <a:gsLst>
                        <a:gs pos="0">
                          <a:srgbClr val="14CD68"/>
                        </a:gs>
                        <a:gs pos="100000">
                          <a:srgbClr val="0B6E38"/>
                        </a:gs>
                      </a:gsLst>
                      <a:lin ang="5400000" scaled="0"/>
                    </a:gradFill>
                  </a:tcPr>
                </a:tc>
                <a:extLst>
                  <a:ext uri="{0D108BD9-81ED-4DB2-BD59-A6C34878D82A}">
                    <a16:rowId xmlns:a16="http://schemas.microsoft.com/office/drawing/2014/main" val="10001"/>
                  </a:ext>
                </a:extLst>
              </a:tr>
              <a:tr h="720090">
                <a:tc>
                  <a:txBody>
                    <a:bodyPr/>
                    <a:lstStyle/>
                    <a:p>
                      <a:pPr>
                        <a:buNone/>
                      </a:pPr>
                      <a:r>
                        <a:rPr lang="zh-CN">
                          <a:latin typeface="黑体" panose="02010609060101010101" charset="-122"/>
                          <a:ea typeface="黑体" panose="02010609060101010101" charset="-122"/>
                        </a:rPr>
                        <a:t>取土时间</a:t>
                      </a:r>
                    </a:p>
                  </a:txBody>
                  <a:tcPr anchor="ctr" anchorCtr="1">
                    <a:gradFill>
                      <a:gsLst>
                        <a:gs pos="0">
                          <a:srgbClr val="14CD68"/>
                        </a:gs>
                        <a:gs pos="100000">
                          <a:srgbClr val="0B6E38"/>
                        </a:gs>
                      </a:gsLst>
                      <a:lin ang="5400000" scaled="0"/>
                    </a:gradFill>
                  </a:tcPr>
                </a:tc>
                <a:tc>
                  <a:txBody>
                    <a:bodyPr/>
                    <a:lstStyle/>
                    <a:p>
                      <a:pPr>
                        <a:buNone/>
                      </a:pPr>
                      <a:endParaRPr>
                        <a:latin typeface="黑体" panose="02010609060101010101" charset="-122"/>
                        <a:ea typeface="黑体" panose="02010609060101010101" charset="-122"/>
                      </a:endParaRPr>
                    </a:p>
                  </a:txBody>
                  <a:tcPr anchor="ctr" anchorCtr="1">
                    <a:gradFill>
                      <a:gsLst>
                        <a:gs pos="0">
                          <a:srgbClr val="14CD68"/>
                        </a:gs>
                        <a:gs pos="100000">
                          <a:srgbClr val="0B6E38"/>
                        </a:gs>
                      </a:gsLst>
                      <a:lin ang="5400000" scaled="0"/>
                    </a:gradFill>
                  </a:tcPr>
                </a:tc>
                <a:tc>
                  <a:txBody>
                    <a:bodyPr/>
                    <a:lstStyle/>
                    <a:p>
                      <a:pPr>
                        <a:buNone/>
                      </a:pPr>
                      <a:r>
                        <a:rPr lang="zh-CN">
                          <a:latin typeface="黑体" panose="02010609060101010101" charset="-122"/>
                          <a:ea typeface="黑体" panose="02010609060101010101" charset="-122"/>
                        </a:rPr>
                        <a:t>取土数量及深度</a:t>
                      </a:r>
                    </a:p>
                  </a:txBody>
                  <a:tcPr anchor="ctr" anchorCtr="1">
                    <a:gradFill>
                      <a:gsLst>
                        <a:gs pos="0">
                          <a:srgbClr val="14CD68"/>
                        </a:gs>
                        <a:gs pos="100000">
                          <a:srgbClr val="0B6E38"/>
                        </a:gs>
                      </a:gsLst>
                      <a:lin ang="5400000" scaled="0"/>
                    </a:gradFill>
                  </a:tcPr>
                </a:tc>
                <a:tc>
                  <a:txBody>
                    <a:bodyPr/>
                    <a:lstStyle/>
                    <a:p>
                      <a:pPr>
                        <a:buNone/>
                      </a:pPr>
                      <a:endParaRPr>
                        <a:latin typeface="黑体" panose="02010609060101010101" charset="-122"/>
                        <a:ea typeface="黑体" panose="02010609060101010101" charset="-122"/>
                      </a:endParaRPr>
                    </a:p>
                  </a:txBody>
                  <a:tcPr anchor="ctr" anchorCtr="1">
                    <a:gradFill>
                      <a:gsLst>
                        <a:gs pos="0">
                          <a:srgbClr val="14CD68"/>
                        </a:gs>
                        <a:gs pos="100000">
                          <a:srgbClr val="0B6E38"/>
                        </a:gs>
                      </a:gsLst>
                      <a:lin ang="5400000" scaled="0"/>
                    </a:gradFill>
                  </a:tcPr>
                </a:tc>
                <a:tc>
                  <a:txBody>
                    <a:bodyPr/>
                    <a:lstStyle/>
                    <a:p>
                      <a:pPr>
                        <a:buNone/>
                      </a:pPr>
                      <a:r>
                        <a:rPr lang="zh-CN">
                          <a:latin typeface="黑体" panose="02010609060101010101" charset="-122"/>
                          <a:ea typeface="黑体" panose="02010609060101010101" charset="-122"/>
                        </a:rPr>
                        <a:t>种植作物</a:t>
                      </a:r>
                    </a:p>
                  </a:txBody>
                  <a:tcPr anchor="ctr" anchorCtr="1">
                    <a:gradFill>
                      <a:gsLst>
                        <a:gs pos="0">
                          <a:srgbClr val="14CD68"/>
                        </a:gs>
                        <a:gs pos="100000">
                          <a:srgbClr val="0B6E38"/>
                        </a:gs>
                      </a:gsLst>
                      <a:lin ang="5400000" scaled="0"/>
                    </a:gradFill>
                  </a:tcPr>
                </a:tc>
                <a:tc>
                  <a:txBody>
                    <a:bodyPr/>
                    <a:lstStyle/>
                    <a:p>
                      <a:pPr>
                        <a:buNone/>
                      </a:pPr>
                      <a:endParaRPr/>
                    </a:p>
                  </a:txBody>
                  <a:tcPr anchor="ctr" anchorCtr="1">
                    <a:gradFill>
                      <a:gsLst>
                        <a:gs pos="0">
                          <a:srgbClr val="14CD68"/>
                        </a:gs>
                        <a:gs pos="100000">
                          <a:srgbClr val="0B6E38"/>
                        </a:gs>
                      </a:gsLst>
                      <a:lin ang="5400000" scaled="0"/>
                    </a:gradFill>
                  </a:tcPr>
                </a:tc>
                <a:extLst>
                  <a:ext uri="{0D108BD9-81ED-4DB2-BD59-A6C34878D82A}">
                    <a16:rowId xmlns:a16="http://schemas.microsoft.com/office/drawing/2014/main" val="10002"/>
                  </a:ext>
                </a:extLst>
              </a:tr>
              <a:tr h="1482725">
                <a:tc>
                  <a:txBody>
                    <a:bodyPr/>
                    <a:lstStyle/>
                    <a:p>
                      <a:pPr>
                        <a:buNone/>
                      </a:pPr>
                      <a:r>
                        <a:rPr lang="zh-CN">
                          <a:latin typeface="黑体" panose="02010609060101010101" charset="-122"/>
                          <a:ea typeface="黑体" panose="02010609060101010101" charset="-122"/>
                        </a:rPr>
                        <a:t>土样分析结果数据</a:t>
                      </a:r>
                    </a:p>
                  </a:txBody>
                  <a:tcPr anchor="ctr" anchorCtr="1">
                    <a:gradFill>
                      <a:gsLst>
                        <a:gs pos="0">
                          <a:srgbClr val="14CD68"/>
                        </a:gs>
                        <a:gs pos="100000">
                          <a:srgbClr val="0B6E38"/>
                        </a:gs>
                      </a:gsLst>
                      <a:lin ang="5400000" scaled="0"/>
                    </a:gradFill>
                  </a:tcPr>
                </a:tc>
                <a:tc gridSpan="5">
                  <a:txBody>
                    <a:bodyPr/>
                    <a:lstStyle/>
                    <a:p>
                      <a:pPr>
                        <a:buNone/>
                      </a:pPr>
                      <a:endParaRPr>
                        <a:latin typeface="黑体" panose="02010609060101010101" charset="-122"/>
                        <a:ea typeface="黑体" panose="02010609060101010101" charset="-122"/>
                      </a:endParaRPr>
                    </a:p>
                  </a:txBody>
                  <a:tcPr anchor="ctr" anchorCtr="1">
                    <a:gradFill>
                      <a:gsLst>
                        <a:gs pos="0">
                          <a:srgbClr val="14CD68"/>
                        </a:gs>
                        <a:gs pos="100000">
                          <a:srgbClr val="0B6E38"/>
                        </a:gs>
                      </a:gsLst>
                      <a:lin ang="5400000" scaled="0"/>
                    </a:gra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1303655">
                <a:tc>
                  <a:txBody>
                    <a:bodyPr/>
                    <a:lstStyle/>
                    <a:p>
                      <a:pPr>
                        <a:buNone/>
                      </a:pPr>
                      <a:r>
                        <a:rPr lang="zh-CN">
                          <a:latin typeface="黑体" panose="02010609060101010101" charset="-122"/>
                          <a:ea typeface="黑体" panose="02010609060101010101" charset="-122"/>
                        </a:rPr>
                        <a:t>施肥建议</a:t>
                      </a:r>
                    </a:p>
                  </a:txBody>
                  <a:tcPr anchor="ctr" anchorCtr="1">
                    <a:gradFill>
                      <a:gsLst>
                        <a:gs pos="0">
                          <a:srgbClr val="14CD68"/>
                        </a:gs>
                        <a:gs pos="100000">
                          <a:srgbClr val="0B6E38"/>
                        </a:gs>
                      </a:gsLst>
                      <a:lin ang="5400000" scaled="0"/>
                    </a:gradFill>
                  </a:tcPr>
                </a:tc>
                <a:tc gridSpan="5">
                  <a:txBody>
                    <a:bodyPr/>
                    <a:lstStyle/>
                    <a:p>
                      <a:pPr>
                        <a:buNone/>
                      </a:pPr>
                      <a:endParaRPr>
                        <a:latin typeface="黑体" panose="02010609060101010101" charset="-122"/>
                        <a:ea typeface="黑体" panose="02010609060101010101" charset="-122"/>
                      </a:endParaRPr>
                    </a:p>
                  </a:txBody>
                  <a:tcPr anchor="ctr" anchorCtr="1">
                    <a:gradFill>
                      <a:gsLst>
                        <a:gs pos="0">
                          <a:srgbClr val="14CD68"/>
                        </a:gs>
                        <a:gs pos="100000">
                          <a:srgbClr val="0B6E38"/>
                        </a:gs>
                      </a:gsLst>
                      <a:lin ang="5400000" scaled="0"/>
                    </a:gra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4"/>
                  </a:ext>
                </a:extLst>
              </a:tr>
            </a:tbl>
          </a:graphicData>
        </a:graphic>
      </p:graphicFrame>
      <p:sp>
        <p:nvSpPr>
          <p:cNvPr id="4" name="文本框 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8" name="图片 7">
            <a:extLst>
              <a:ext uri="{FF2B5EF4-FFF2-40B4-BE49-F238E27FC236}">
                <a16:creationId xmlns:a16="http://schemas.microsoft.com/office/drawing/2014/main" id="{8AA0F691-CC32-4D36-ACFC-FD843C932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ctrTitle"/>
          </p:nvPr>
        </p:nvSpPr>
        <p:spPr/>
        <p:txBody>
          <a:bodyPr anchor="ctr"/>
          <a:lstStyle/>
          <a:p>
            <a:pPr defTabSz="914400">
              <a:buNone/>
            </a:pPr>
            <a:r>
              <a:rPr lang="zh-CN" altLang="en-US" kern="1200" baseline="0">
                <a:latin typeface="+mj-lt"/>
                <a:ea typeface="+mj-ea"/>
                <a:cs typeface="+mj-cs"/>
              </a:rPr>
              <a:t>测土配方施肥</a:t>
            </a:r>
          </a:p>
        </p:txBody>
      </p:sp>
      <p:pic>
        <p:nvPicPr>
          <p:cNvPr id="2" name="图片 1" descr="图片6"/>
          <p:cNvPicPr>
            <a:picLocks noChangeAspect="1"/>
          </p:cNvPicPr>
          <p:nvPr/>
        </p:nvPicPr>
        <p:blipFill>
          <a:blip r:embed="rId2"/>
          <a:stretch>
            <a:fillRect/>
          </a:stretch>
        </p:blipFill>
        <p:spPr>
          <a:xfrm>
            <a:off x="-77470" y="1905"/>
            <a:ext cx="10058400" cy="6854190"/>
          </a:xfrm>
          <a:prstGeom prst="rect">
            <a:avLst/>
          </a:prstGeom>
        </p:spPr>
      </p:pic>
      <p:pic>
        <p:nvPicPr>
          <p:cNvPr id="2057" name="Picture 7" descr="E:\1建云\各种模版\1模板素材\图片11.png"/>
          <p:cNvPicPr>
            <a:picLocks noChangeAspect="1"/>
          </p:cNvPicPr>
          <p:nvPr/>
        </p:nvPicPr>
        <p:blipFill>
          <a:blip r:embed="rId3"/>
          <a:stretch>
            <a:fillRect/>
          </a:stretch>
        </p:blipFill>
        <p:spPr>
          <a:xfrm>
            <a:off x="-1019810" y="504190"/>
            <a:ext cx="8704580" cy="7232650"/>
          </a:xfrm>
          <a:prstGeom prst="rect">
            <a:avLst/>
          </a:prstGeom>
          <a:noFill/>
          <a:ln w="9525">
            <a:noFill/>
            <a:miter/>
          </a:ln>
        </p:spPr>
      </p:pic>
      <p:pic>
        <p:nvPicPr>
          <p:cNvPr id="2056" name="Picture 8" descr="E:\1建云\各种模版\1模板素材\图片12.png"/>
          <p:cNvPicPr>
            <a:picLocks noChangeAspect="1"/>
          </p:cNvPicPr>
          <p:nvPr/>
        </p:nvPicPr>
        <p:blipFill>
          <a:blip r:embed="rId4"/>
          <a:stretch>
            <a:fillRect/>
          </a:stretch>
        </p:blipFill>
        <p:spPr>
          <a:xfrm>
            <a:off x="5086985" y="908685"/>
            <a:ext cx="3382010" cy="2438400"/>
          </a:xfrm>
          <a:prstGeom prst="rect">
            <a:avLst/>
          </a:prstGeom>
          <a:noFill/>
          <a:ln w="9525">
            <a:noFill/>
            <a:miter/>
          </a:ln>
        </p:spPr>
      </p:pic>
      <p:sp>
        <p:nvSpPr>
          <p:cNvPr id="210" name="文本框 209"/>
          <p:cNvSpPr txBox="1"/>
          <p:nvPr/>
        </p:nvSpPr>
        <p:spPr>
          <a:xfrm>
            <a:off x="1868805" y="1543685"/>
            <a:ext cx="6393180" cy="1463040"/>
          </a:xfrm>
          <a:prstGeom prst="rect">
            <a:avLst/>
          </a:prstGeom>
          <a:noFill/>
        </p:spPr>
        <p:txBody>
          <a:bodyPr wrap="square" rtlCol="0">
            <a:spAutoFit/>
            <a:scene3d>
              <a:camera prst="perspectiveFront"/>
              <a:lightRig rig="threePt" dir="t"/>
            </a:scene3d>
          </a:bodyPr>
          <a:lstStyle/>
          <a:p>
            <a:pPr marL="0" marR="0" lvl="0" indent="0" algn="ctr" defTabSz="968375" rtl="0" eaLnBrk="1" fontAlgn="base" latinLnBrk="1" hangingPunct="1">
              <a:lnSpc>
                <a:spcPct val="150000"/>
              </a:lnSpc>
              <a:spcBef>
                <a:spcPts val="0"/>
              </a:spcBef>
              <a:spcAft>
                <a:spcPts val="0"/>
              </a:spcAft>
              <a:buClrTx/>
              <a:buSzTx/>
              <a:buFontTx/>
              <a:buNone/>
              <a:defRPr/>
            </a:pPr>
            <a:r>
              <a:rPr lang="zh-CN" altLang="en-US" sz="6000" b="1" noProof="0" dirty="0">
                <a:ln w="9525">
                  <a:solidFill>
                    <a:schemeClr val="bg1"/>
                  </a:solidFill>
                  <a:prstDash val="solid"/>
                </a:ln>
                <a:effectLst>
                  <a:outerShdw blurRad="12700" dist="38100" dir="2700000" algn="tl" rotWithShape="0">
                    <a:schemeClr val="bg1">
                      <a:lumMod val="50000"/>
                    </a:schemeClr>
                  </a:outerShdw>
                </a:effectLst>
                <a:uLnTx/>
                <a:uFillTx/>
                <a:latin typeface="方正毡笔黑简体" pitchFamily="65" charset="-122"/>
                <a:ea typeface="方正毡笔黑简体" pitchFamily="65" charset="-122"/>
                <a:sym typeface="+mn-ea"/>
              </a:rPr>
              <a:t>学习愉快！</a:t>
            </a:r>
            <a:endParaRPr lang="zh-CN" altLang="en-US" sz="6000" b="1">
              <a:solidFill>
                <a:schemeClr val="tx1"/>
              </a:solidFill>
              <a:effectLst>
                <a:glow rad="101600">
                  <a:schemeClr val="accent2">
                    <a:satMod val="175000"/>
                    <a:alpha val="40000"/>
                  </a:schemeClr>
                </a:glow>
                <a:outerShdw blurRad="38100" dist="19050" dir="2700000" algn="tl" rotWithShape="0">
                  <a:schemeClr val="dk1">
                    <a:alpha val="40000"/>
                  </a:schemeClr>
                </a:outerShdw>
              </a:effectLst>
              <a:latin typeface="黑体" panose="02010609060101010101" charset="-122"/>
              <a:ea typeface="黑体" panose="02010609060101010101" charset="-122"/>
            </a:endParaRPr>
          </a:p>
        </p:txBody>
      </p:sp>
      <p:pic>
        <p:nvPicPr>
          <p:cNvPr id="5" name="图片 4"/>
          <p:cNvPicPr>
            <a:picLocks noChangeAspect="1"/>
          </p:cNvPicPr>
          <p:nvPr/>
        </p:nvPicPr>
        <p:blipFill>
          <a:blip r:embed="rId5"/>
          <a:stretch>
            <a:fillRect/>
          </a:stretch>
        </p:blipFill>
        <p:spPr>
          <a:xfrm>
            <a:off x="-95250" y="3479165"/>
            <a:ext cx="10066655" cy="3342640"/>
          </a:xfrm>
          <a:prstGeom prst="rect">
            <a:avLst/>
          </a:prstGeom>
        </p:spPr>
      </p:pic>
      <p:pic>
        <p:nvPicPr>
          <p:cNvPr id="32" name="图片 31"/>
          <p:cNvPicPr>
            <a:picLocks noChangeAspect="1"/>
          </p:cNvPicPr>
          <p:nvPr/>
        </p:nvPicPr>
        <p:blipFill>
          <a:blip r:embed="rId6"/>
          <a:stretch>
            <a:fillRect/>
          </a:stretch>
        </p:blipFill>
        <p:spPr>
          <a:xfrm>
            <a:off x="-215900" y="3502660"/>
            <a:ext cx="10361930" cy="1409700"/>
          </a:xfrm>
          <a:prstGeom prst="rect">
            <a:avLst/>
          </a:prstGeom>
        </p:spPr>
      </p:pic>
      <p:sp>
        <p:nvSpPr>
          <p:cNvPr id="3" name="文本框 2"/>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1" name="图片 10">
            <a:extLst>
              <a:ext uri="{FF2B5EF4-FFF2-40B4-BE49-F238E27FC236}">
                <a16:creationId xmlns:a16="http://schemas.microsoft.com/office/drawing/2014/main" id="{0819D003-4AE3-4622-888E-AD8E2021F7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advTm="2845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10">
                                            <p:txEl>
                                              <p:pRg st="0" end="0"/>
                                            </p:txEl>
                                          </p:spTgt>
                                        </p:tgtEl>
                                        <p:attrNameLst>
                                          <p:attrName>style.visibility</p:attrName>
                                        </p:attrNameLst>
                                      </p:cBhvr>
                                      <p:to>
                                        <p:strVal val="visible"/>
                                      </p:to>
                                    </p:set>
                                    <p:anim calcmode="lin" valueType="num">
                                      <p:cBhvr>
                                        <p:cTn id="7" dur="2000" fill="hold"/>
                                        <p:tgtEl>
                                          <p:spTgt spid="210">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10">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210">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2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0"/>
          <p:cNvPicPr>
            <a:picLocks noChangeAspect="1"/>
          </p:cNvPicPr>
          <p:nvPr/>
        </p:nvPicPr>
        <p:blipFill>
          <a:blip r:embed="rId2"/>
          <a:stretch>
            <a:fillRect/>
          </a:stretch>
        </p:blipFill>
        <p:spPr>
          <a:xfrm>
            <a:off x="74613" y="3965575"/>
            <a:ext cx="2771775" cy="2862263"/>
          </a:xfrm>
          <a:prstGeom prst="rect">
            <a:avLst/>
          </a:prstGeom>
          <a:noFill/>
          <a:ln w="9525">
            <a:noFill/>
            <a:miter/>
          </a:ln>
        </p:spPr>
      </p:pic>
      <p:pic>
        <p:nvPicPr>
          <p:cNvPr id="24" name="Picture 3">
            <a:hlinkClick r:id="rId3" action="ppaction://hlinksldjump"/>
          </p:cNvPr>
          <p:cNvPicPr>
            <a:picLocks noChangeAspect="1"/>
          </p:cNvPicPr>
          <p:nvPr/>
        </p:nvPicPr>
        <p:blipFill>
          <a:blip r:embed="rId4"/>
          <a:stretch>
            <a:fillRect/>
          </a:stretch>
        </p:blipFill>
        <p:spPr>
          <a:xfrm>
            <a:off x="2292985" y="1541145"/>
            <a:ext cx="4752975" cy="609600"/>
          </a:xfrm>
          <a:prstGeom prst="rect">
            <a:avLst/>
          </a:prstGeom>
          <a:noFill/>
          <a:ln w="9525">
            <a:noFill/>
            <a:miter/>
          </a:ln>
        </p:spPr>
      </p:pic>
      <p:sp>
        <p:nvSpPr>
          <p:cNvPr id="25" name="Text Box 5"/>
          <p:cNvSpPr txBox="1"/>
          <p:nvPr/>
        </p:nvSpPr>
        <p:spPr>
          <a:xfrm>
            <a:off x="3578860" y="1617345"/>
            <a:ext cx="6264275" cy="396240"/>
          </a:xfrm>
          <a:prstGeom prst="rect">
            <a:avLst/>
          </a:prstGeom>
          <a:noFill/>
          <a:ln w="9525">
            <a:noFill/>
            <a:miter/>
          </a:ln>
        </p:spPr>
        <p:txBody>
          <a:bodyPr anchor="t">
            <a:spAutoFit/>
          </a:bodyPr>
          <a:lstStyle/>
          <a:p>
            <a:pPr lvl="0"/>
            <a:r>
              <a:rPr lang="zh-CN" altLang="en-US" sz="2000" b="1" dirty="0">
                <a:solidFill>
                  <a:srgbClr val="0000FF"/>
                </a:solidFill>
                <a:latin typeface="黑体" panose="02010609060101010101" charset="-122"/>
                <a:ea typeface="黑体" panose="02010609060101010101" charset="-122"/>
              </a:rPr>
              <a:t>一 测土配方施肥概念</a:t>
            </a:r>
          </a:p>
        </p:txBody>
      </p:sp>
      <p:pic>
        <p:nvPicPr>
          <p:cNvPr id="26" name="Picture 7">
            <a:hlinkClick r:id="rId5" action="ppaction://hlinksldjump"/>
          </p:cNvPr>
          <p:cNvPicPr>
            <a:picLocks noChangeAspect="1"/>
          </p:cNvPicPr>
          <p:nvPr/>
        </p:nvPicPr>
        <p:blipFill>
          <a:blip r:embed="rId4"/>
          <a:stretch>
            <a:fillRect/>
          </a:stretch>
        </p:blipFill>
        <p:spPr>
          <a:xfrm>
            <a:off x="2292985" y="2180908"/>
            <a:ext cx="4752975" cy="608012"/>
          </a:xfrm>
          <a:prstGeom prst="rect">
            <a:avLst/>
          </a:prstGeom>
          <a:noFill/>
          <a:ln w="9525">
            <a:noFill/>
            <a:miter/>
          </a:ln>
        </p:spPr>
      </p:pic>
      <p:sp>
        <p:nvSpPr>
          <p:cNvPr id="27" name="Text Box 9"/>
          <p:cNvSpPr txBox="1"/>
          <p:nvPr/>
        </p:nvSpPr>
        <p:spPr>
          <a:xfrm>
            <a:off x="3612198" y="2287270"/>
            <a:ext cx="5356225" cy="396240"/>
          </a:xfrm>
          <a:prstGeom prst="rect">
            <a:avLst/>
          </a:prstGeom>
          <a:noFill/>
          <a:ln w="9525">
            <a:noFill/>
            <a:miter/>
          </a:ln>
        </p:spPr>
        <p:txBody>
          <a:bodyPr anchor="t">
            <a:spAutoFit/>
          </a:bodyPr>
          <a:lstStyle/>
          <a:p>
            <a:pPr lvl="0"/>
            <a:r>
              <a:rPr lang="zh-CN" altLang="en-US" sz="2000" b="1" dirty="0">
                <a:solidFill>
                  <a:srgbClr val="0000FF"/>
                </a:solidFill>
                <a:latin typeface="黑体" panose="02010609060101010101" charset="-122"/>
                <a:ea typeface="黑体" panose="02010609060101010101" charset="-122"/>
              </a:rPr>
              <a:t>二 测土配方施肥理论基础</a:t>
            </a:r>
          </a:p>
        </p:txBody>
      </p:sp>
      <p:pic>
        <p:nvPicPr>
          <p:cNvPr id="28" name="Picture 11">
            <a:hlinkClick r:id="rId6" action="ppaction://hlinksldjump"/>
          </p:cNvPr>
          <p:cNvPicPr>
            <a:picLocks noChangeAspect="1"/>
          </p:cNvPicPr>
          <p:nvPr/>
        </p:nvPicPr>
        <p:blipFill>
          <a:blip r:embed="rId4"/>
          <a:stretch>
            <a:fillRect/>
          </a:stretch>
        </p:blipFill>
        <p:spPr>
          <a:xfrm>
            <a:off x="2280285" y="2800033"/>
            <a:ext cx="4752975" cy="609600"/>
          </a:xfrm>
          <a:prstGeom prst="rect">
            <a:avLst/>
          </a:prstGeom>
          <a:noFill/>
          <a:ln w="9525">
            <a:noFill/>
            <a:miter/>
          </a:ln>
        </p:spPr>
      </p:pic>
      <p:sp>
        <p:nvSpPr>
          <p:cNvPr id="32" name="Text Box 13"/>
          <p:cNvSpPr txBox="1"/>
          <p:nvPr/>
        </p:nvSpPr>
        <p:spPr>
          <a:xfrm>
            <a:off x="3612198" y="2896870"/>
            <a:ext cx="4503737" cy="396240"/>
          </a:xfrm>
          <a:prstGeom prst="rect">
            <a:avLst/>
          </a:prstGeom>
          <a:noFill/>
          <a:ln w="9525">
            <a:noFill/>
            <a:miter/>
          </a:ln>
        </p:spPr>
        <p:txBody>
          <a:bodyPr anchor="t">
            <a:spAutoFit/>
          </a:bodyPr>
          <a:lstStyle/>
          <a:p>
            <a:pPr lvl="0"/>
            <a:r>
              <a:rPr lang="zh-CN" altLang="en-US" sz="2000" b="1" dirty="0">
                <a:solidFill>
                  <a:srgbClr val="0000FF"/>
                </a:solidFill>
                <a:latin typeface="黑体" panose="02010609060101010101" charset="-122"/>
                <a:ea typeface="黑体" panose="02010609060101010101" charset="-122"/>
              </a:rPr>
              <a:t>三 测土配方施肥意义</a:t>
            </a:r>
          </a:p>
        </p:txBody>
      </p:sp>
      <p:pic>
        <p:nvPicPr>
          <p:cNvPr id="36" name="Picture 15">
            <a:hlinkClick r:id="rId7" action="ppaction://hlinksldjump"/>
          </p:cNvPr>
          <p:cNvPicPr>
            <a:picLocks noChangeAspect="1"/>
          </p:cNvPicPr>
          <p:nvPr/>
        </p:nvPicPr>
        <p:blipFill>
          <a:blip r:embed="rId4"/>
          <a:stretch>
            <a:fillRect/>
          </a:stretch>
        </p:blipFill>
        <p:spPr>
          <a:xfrm>
            <a:off x="2280285" y="3438208"/>
            <a:ext cx="4752975" cy="609600"/>
          </a:xfrm>
          <a:prstGeom prst="rect">
            <a:avLst/>
          </a:prstGeom>
          <a:noFill/>
          <a:ln w="9525">
            <a:noFill/>
            <a:miter/>
          </a:ln>
        </p:spPr>
      </p:pic>
      <p:sp>
        <p:nvSpPr>
          <p:cNvPr id="38" name="Text Box 17"/>
          <p:cNvSpPr txBox="1"/>
          <p:nvPr/>
        </p:nvSpPr>
        <p:spPr>
          <a:xfrm>
            <a:off x="3612198" y="3506470"/>
            <a:ext cx="3786187" cy="396240"/>
          </a:xfrm>
          <a:prstGeom prst="rect">
            <a:avLst/>
          </a:prstGeom>
          <a:noFill/>
          <a:ln w="9525">
            <a:noFill/>
            <a:miter/>
          </a:ln>
        </p:spPr>
        <p:txBody>
          <a:bodyPr anchor="t">
            <a:spAutoFit/>
          </a:bodyPr>
          <a:lstStyle/>
          <a:p>
            <a:pPr lvl="0"/>
            <a:r>
              <a:rPr lang="zh-CN" altLang="en-US" sz="2000" b="1" dirty="0">
                <a:solidFill>
                  <a:srgbClr val="0000FF"/>
                </a:solidFill>
                <a:latin typeface="黑体" panose="02010609060101010101" charset="-122"/>
                <a:ea typeface="黑体" panose="02010609060101010101" charset="-122"/>
              </a:rPr>
              <a:t>四 测土配方施肥基本原理</a:t>
            </a:r>
          </a:p>
        </p:txBody>
      </p:sp>
      <p:pic>
        <p:nvPicPr>
          <p:cNvPr id="39" name="Picture 19">
            <a:hlinkClick r:id="rId8" action="ppaction://hlinksldjump"/>
          </p:cNvPr>
          <p:cNvPicPr>
            <a:picLocks noChangeAspect="1"/>
          </p:cNvPicPr>
          <p:nvPr/>
        </p:nvPicPr>
        <p:blipFill>
          <a:blip r:embed="rId4"/>
          <a:stretch>
            <a:fillRect/>
          </a:stretch>
        </p:blipFill>
        <p:spPr>
          <a:xfrm>
            <a:off x="2285048" y="4085908"/>
            <a:ext cx="4752975" cy="609600"/>
          </a:xfrm>
          <a:prstGeom prst="rect">
            <a:avLst/>
          </a:prstGeom>
          <a:noFill/>
          <a:ln w="9525">
            <a:noFill/>
            <a:miter/>
          </a:ln>
        </p:spPr>
      </p:pic>
      <p:sp>
        <p:nvSpPr>
          <p:cNvPr id="40" name="Text Box 21"/>
          <p:cNvSpPr txBox="1"/>
          <p:nvPr/>
        </p:nvSpPr>
        <p:spPr>
          <a:xfrm>
            <a:off x="3612198" y="4192270"/>
            <a:ext cx="4740275" cy="396240"/>
          </a:xfrm>
          <a:prstGeom prst="rect">
            <a:avLst/>
          </a:prstGeom>
          <a:noFill/>
          <a:ln w="9525">
            <a:noFill/>
            <a:miter/>
          </a:ln>
        </p:spPr>
        <p:txBody>
          <a:bodyPr anchor="t">
            <a:spAutoFit/>
          </a:bodyPr>
          <a:lstStyle/>
          <a:p>
            <a:pPr lvl="0"/>
            <a:r>
              <a:rPr lang="zh-CN" altLang="en-US" sz="2000" b="1" dirty="0">
                <a:solidFill>
                  <a:srgbClr val="0000FF"/>
                </a:solidFill>
                <a:latin typeface="黑体" panose="02010609060101010101" charset="-122"/>
                <a:ea typeface="黑体" panose="02010609060101010101" charset="-122"/>
              </a:rPr>
              <a:t>五 测土配方施肥步骤</a:t>
            </a:r>
          </a:p>
        </p:txBody>
      </p:sp>
      <p:pic>
        <p:nvPicPr>
          <p:cNvPr id="41" name="Picture 2" descr="C:\Documents and Settings\Administrator\桌面\未标题-1.png"/>
          <p:cNvPicPr>
            <a:picLocks noChangeAspect="1"/>
          </p:cNvPicPr>
          <p:nvPr/>
        </p:nvPicPr>
        <p:blipFill>
          <a:blip r:embed="rId9"/>
          <a:srcRect l="19936" t="10884" r="18481" b="17780"/>
          <a:stretch>
            <a:fillRect/>
          </a:stretch>
        </p:blipFill>
        <p:spPr>
          <a:xfrm>
            <a:off x="6906260" y="4897755"/>
            <a:ext cx="2423160" cy="1842770"/>
          </a:xfrm>
          <a:prstGeom prst="rect">
            <a:avLst/>
          </a:prstGeom>
          <a:noFill/>
          <a:ln w="9525">
            <a:noFill/>
            <a:miter/>
          </a:ln>
        </p:spPr>
      </p:pic>
      <p:sp>
        <p:nvSpPr>
          <p:cNvPr id="15" name="矩形 14"/>
          <p:cNvSpPr/>
          <p:nvPr/>
        </p:nvSpPr>
        <p:spPr>
          <a:xfrm>
            <a:off x="3445654" y="569263"/>
            <a:ext cx="2448106" cy="769441"/>
          </a:xfrm>
          <a:prstGeom prst="rect">
            <a:avLst/>
          </a:prstGeom>
        </p:spPr>
        <p:txBody>
          <a:bodyPr wrap="none">
            <a:spAutoFit/>
          </a:bodyPr>
          <a:lstStyle/>
          <a:p>
            <a:r>
              <a:rPr lang="zh-CN" altLang="en-US" sz="4400" b="1" dirty="0">
                <a:latin typeface="华文行楷" panose="02010800040101010101" pitchFamily="2" charset="-122"/>
                <a:ea typeface="华文行楷" panose="02010800040101010101" pitchFamily="2" charset="-122"/>
              </a:rPr>
              <a:t>学习内容</a:t>
            </a:r>
            <a:endParaRPr lang="en-US" altLang="zh-CN" sz="4400" b="1" dirty="0">
              <a:latin typeface="华文行楷" panose="02010800040101010101" pitchFamily="2" charset="-122"/>
              <a:ea typeface="华文行楷" panose="02010800040101010101" pitchFamily="2" charset="-122"/>
            </a:endParaRPr>
          </a:p>
        </p:txBody>
      </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4" name="图片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8" presetClass="entr" presetSubtype="0" accel="10000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strVal val="#ppt_w*2.5"/>
                                          </p:val>
                                        </p:tav>
                                        <p:tav tm="100000">
                                          <p:val>
                                            <p:strVal val="#ppt_w"/>
                                          </p:val>
                                        </p:tav>
                                      </p:tavLst>
                                    </p:anim>
                                    <p:anim calcmode="lin" valueType="num">
                                      <p:cBhvr>
                                        <p:cTn id="14" dur="1000" fill="hold"/>
                                        <p:tgtEl>
                                          <p:spTgt spid="41"/>
                                        </p:tgtEl>
                                        <p:attrNameLst>
                                          <p:attrName>ppt_h</p:attrName>
                                        </p:attrNameLst>
                                      </p:cBhvr>
                                      <p:tavLst>
                                        <p:tav tm="0">
                                          <p:val>
                                            <p:strVal val="#ppt_h*0.01"/>
                                          </p:val>
                                        </p:tav>
                                        <p:tav tm="100000">
                                          <p:val>
                                            <p:strVal val="#ppt_h"/>
                                          </p:val>
                                        </p:tav>
                                      </p:tavLst>
                                    </p:anim>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h+1"/>
                                          </p:val>
                                        </p:tav>
                                        <p:tav tm="100000">
                                          <p:val>
                                            <p:strVal val="#ppt_y"/>
                                          </p:val>
                                        </p:tav>
                                      </p:tavLst>
                                    </p:anim>
                                    <p:animEffect transition="in" filter="fade">
                                      <p:cBhvr>
                                        <p:cTn id="17" dur="1000"/>
                                        <p:tgtEl>
                                          <p:spTgt spid="41"/>
                                        </p:tgtEl>
                                      </p:cBhvr>
                                    </p:animEffect>
                                  </p:childTnLst>
                                </p:cTn>
                              </p:par>
                            </p:childTnLst>
                          </p:cTn>
                        </p:par>
                        <p:par>
                          <p:cTn id="18" fill="hold">
                            <p:stCondLst>
                              <p:cond delay="2000"/>
                            </p:stCondLst>
                            <p:childTnLst>
                              <p:par>
                                <p:cTn id="19" presetID="1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slide(fromLeft)">
                                      <p:cBhvr>
                                        <p:cTn id="21" dur="500"/>
                                        <p:tgtEl>
                                          <p:spTgt spid="24"/>
                                        </p:tgtEl>
                                      </p:cBhvr>
                                    </p:animEffect>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slide(fromLeft)">
                                      <p:cBhvr>
                                        <p:cTn id="25" dur="500"/>
                                        <p:tgtEl>
                                          <p:spTgt spid="25"/>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slide(fromLeft)">
                                      <p:cBhvr>
                                        <p:cTn id="29" dur="500"/>
                                        <p:tgtEl>
                                          <p:spTgt spid="26"/>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slide(fromLeft)">
                                      <p:cBhvr>
                                        <p:cTn id="33" dur="500"/>
                                        <p:tgtEl>
                                          <p:spTgt spid="27"/>
                                        </p:tgtEl>
                                      </p:cBhvr>
                                    </p:animEffect>
                                  </p:childTnLst>
                                </p:cTn>
                              </p:par>
                            </p:childTnLst>
                          </p:cTn>
                        </p:par>
                        <p:par>
                          <p:cTn id="34" fill="hold">
                            <p:stCondLst>
                              <p:cond delay="4000"/>
                            </p:stCondLst>
                            <p:childTnLst>
                              <p:par>
                                <p:cTn id="35" presetID="12" presetClass="entr" presetSubtype="8"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slide(fromLeft)">
                                      <p:cBhvr>
                                        <p:cTn id="37" dur="500"/>
                                        <p:tgtEl>
                                          <p:spTgt spid="28"/>
                                        </p:tgtEl>
                                      </p:cBhvr>
                                    </p:animEffect>
                                  </p:childTnLst>
                                </p:cTn>
                              </p:par>
                            </p:childTnLst>
                          </p:cTn>
                        </p:par>
                        <p:par>
                          <p:cTn id="38" fill="hold">
                            <p:stCondLst>
                              <p:cond delay="4500"/>
                            </p:stCondLst>
                            <p:childTnLst>
                              <p:par>
                                <p:cTn id="39" presetID="1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slide(fromLeft)">
                                      <p:cBhvr>
                                        <p:cTn id="41" dur="500"/>
                                        <p:tgtEl>
                                          <p:spTgt spid="32"/>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slide(fromLeft)">
                                      <p:cBhvr>
                                        <p:cTn id="45" dur="500"/>
                                        <p:tgtEl>
                                          <p:spTgt spid="36"/>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slide(fromLeft)">
                                      <p:cBhvr>
                                        <p:cTn id="48" dur="500"/>
                                        <p:tgtEl>
                                          <p:spTgt spid="38"/>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slide(fromLeft)">
                                      <p:cBhvr>
                                        <p:cTn id="52" dur="500"/>
                                        <p:tgtEl>
                                          <p:spTgt spid="39"/>
                                        </p:tgtEl>
                                      </p:cBhvr>
                                    </p:animEffect>
                                  </p:childTnLst>
                                </p:cTn>
                              </p:par>
                            </p:childTnLst>
                          </p:cTn>
                        </p:par>
                        <p:par>
                          <p:cTn id="53" fill="hold">
                            <p:stCondLst>
                              <p:cond delay="6000"/>
                            </p:stCondLst>
                            <p:childTnLst>
                              <p:par>
                                <p:cTn id="54" presetID="1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slide(fromLeft)">
                                      <p:cBhvr>
                                        <p:cTn id="5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2" grpId="0"/>
      <p:bldP spid="38"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直接连接符 3075"/>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8194" name="直接连接符 3076"/>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2"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3" action="ppaction://hlinksldjump"/>
            </p:cNvPr>
            <p:cNvSpPr/>
            <p:nvPr/>
          </p:nvSpPr>
          <p:spPr>
            <a:xfrm>
              <a:off x="0" y="0"/>
              <a:ext cx="164592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4"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5"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6"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grpSp>
        <p:nvGrpSpPr>
          <p:cNvPr id="2" name="Group 2"/>
          <p:cNvGrpSpPr/>
          <p:nvPr/>
        </p:nvGrpSpPr>
        <p:grpSpPr>
          <a:xfrm>
            <a:off x="1885315" y="936625"/>
            <a:ext cx="6624320" cy="4019550"/>
            <a:chOff x="2688" y="955"/>
            <a:chExt cx="2784" cy="1822"/>
          </a:xfrm>
        </p:grpSpPr>
        <p:pic>
          <p:nvPicPr>
            <p:cNvPr id="8197" name="Picture 3"/>
            <p:cNvPicPr>
              <a:picLocks noChangeAspect="1"/>
            </p:cNvPicPr>
            <p:nvPr/>
          </p:nvPicPr>
          <p:blipFill>
            <a:blip r:embed="rId7"/>
            <a:stretch>
              <a:fillRect/>
            </a:stretch>
          </p:blipFill>
          <p:spPr>
            <a:xfrm flipV="1">
              <a:off x="2688" y="955"/>
              <a:ext cx="2784" cy="449"/>
            </a:xfrm>
            <a:prstGeom prst="rect">
              <a:avLst/>
            </a:prstGeom>
            <a:noFill/>
            <a:ln w="9525">
              <a:noFill/>
              <a:miter/>
            </a:ln>
          </p:spPr>
        </p:pic>
        <p:pic>
          <p:nvPicPr>
            <p:cNvPr id="8198" name="Picture 4"/>
            <p:cNvPicPr>
              <a:picLocks noChangeAspect="1"/>
            </p:cNvPicPr>
            <p:nvPr/>
          </p:nvPicPr>
          <p:blipFill>
            <a:blip r:embed="rId7"/>
            <a:stretch>
              <a:fillRect/>
            </a:stretch>
          </p:blipFill>
          <p:spPr>
            <a:xfrm>
              <a:off x="2688" y="2328"/>
              <a:ext cx="2784" cy="449"/>
            </a:xfrm>
            <a:prstGeom prst="rect">
              <a:avLst/>
            </a:prstGeom>
            <a:noFill/>
            <a:ln w="9525">
              <a:noFill/>
              <a:miter/>
            </a:ln>
          </p:spPr>
        </p:pic>
        <p:pic>
          <p:nvPicPr>
            <p:cNvPr id="8199" name="Picture 5"/>
            <p:cNvPicPr>
              <a:picLocks noChangeAspect="1"/>
            </p:cNvPicPr>
            <p:nvPr/>
          </p:nvPicPr>
          <p:blipFill>
            <a:blip r:embed="rId8"/>
            <a:stretch>
              <a:fillRect/>
            </a:stretch>
          </p:blipFill>
          <p:spPr>
            <a:xfrm>
              <a:off x="2856" y="1140"/>
              <a:ext cx="2448" cy="1488"/>
            </a:xfrm>
            <a:prstGeom prst="rect">
              <a:avLst/>
            </a:prstGeom>
            <a:noFill/>
            <a:ln w="9525">
              <a:noFill/>
              <a:miter/>
            </a:ln>
          </p:spPr>
        </p:pic>
        <p:sp>
          <p:nvSpPr>
            <p:cNvPr id="38" name="Rectangle 6"/>
            <p:cNvSpPr>
              <a:spLocks noChangeArrowheads="1"/>
            </p:cNvSpPr>
            <p:nvPr/>
          </p:nvSpPr>
          <p:spPr bwMode="auto">
            <a:xfrm>
              <a:off x="3120" y="1203"/>
              <a:ext cx="2016" cy="167"/>
            </a:xfrm>
            <a:prstGeom prst="rect">
              <a:avLst/>
            </a:prstGeom>
            <a:noFill/>
            <a:ln w="9525">
              <a:noFill/>
              <a:miter lim="800000"/>
            </a:ln>
          </p:spPr>
          <p:txBody>
            <a:bodyPr>
              <a:spAutoFit/>
            </a:bodyPr>
            <a:lstStyle/>
            <a:p>
              <a:pPr marL="0" marR="0" lvl="0" indent="0" algn="l" defTabSz="914400" rtl="0" eaLnBrk="1" fontAlgn="base" latinLnBrk="0" hangingPunct="1">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cs"/>
              </a:endParaRPr>
            </a:p>
          </p:txBody>
        </p:sp>
      </p:grpSp>
      <p:pic>
        <p:nvPicPr>
          <p:cNvPr id="40" name="图片 39"/>
          <p:cNvPicPr>
            <a:picLocks noChangeAspect="1"/>
          </p:cNvPicPr>
          <p:nvPr/>
        </p:nvPicPr>
        <p:blipFill>
          <a:blip r:embed="rId9"/>
          <a:srcRect t="38895"/>
          <a:stretch>
            <a:fillRect/>
          </a:stretch>
        </p:blipFill>
        <p:spPr>
          <a:xfrm>
            <a:off x="946468" y="3608388"/>
            <a:ext cx="1481137" cy="2370137"/>
          </a:xfrm>
          <a:prstGeom prst="rect">
            <a:avLst/>
          </a:prstGeom>
          <a:noFill/>
          <a:ln w="9525">
            <a:noFill/>
            <a:miter/>
          </a:ln>
        </p:spPr>
      </p:pic>
      <p:sp>
        <p:nvSpPr>
          <p:cNvPr id="5" name="文本框 4"/>
          <p:cNvSpPr txBox="1"/>
          <p:nvPr/>
        </p:nvSpPr>
        <p:spPr>
          <a:xfrm>
            <a:off x="2684780" y="2051050"/>
            <a:ext cx="5091113" cy="1615440"/>
          </a:xfrm>
          <a:prstGeom prst="rect">
            <a:avLst/>
          </a:prstGeom>
          <a:noFill/>
          <a:ln w="9525">
            <a:noFill/>
            <a:miter/>
          </a:ln>
        </p:spPr>
        <p:txBody>
          <a:bodyPr wrap="square" anchor="t">
            <a:spAutoFit/>
          </a:bodyPr>
          <a:lstStyle/>
          <a:p>
            <a:pPr lvl="0"/>
            <a:r>
              <a:rPr lang="zh-CN" altLang="en-US" sz="2000">
                <a:solidFill>
                  <a:srgbClr val="0000FF"/>
                </a:solidFill>
                <a:latin typeface="黑体" panose="02010609060101010101" charset="-122"/>
                <a:ea typeface="黑体" panose="02010609060101010101" charset="-122"/>
              </a:rPr>
              <a:t>是以土壤测试和肥料田间试验为基础，根据作物需肥规律、土壤供肥性能和肥料效应，在合理施用有机肥料的基础上，提出氮、磷、钾及中、微量元素等肥料的施用数量、施肥时期和施用方法。</a:t>
            </a:r>
          </a:p>
        </p:txBody>
      </p:sp>
      <p:sp>
        <p:nvSpPr>
          <p:cNvPr id="3" name="文本框 2"/>
          <p:cNvSpPr txBox="1"/>
          <p:nvPr/>
        </p:nvSpPr>
        <p:spPr>
          <a:xfrm>
            <a:off x="494030" y="498475"/>
            <a:ext cx="1125855" cy="518160"/>
          </a:xfrm>
          <a:prstGeom prst="rect">
            <a:avLst/>
          </a:prstGeom>
          <a:noFill/>
        </p:spPr>
        <p:txBody>
          <a:bodyPr wrap="square" rtlCol="0">
            <a:spAutoFit/>
          </a:bodyPr>
          <a:lstStyle/>
          <a:p>
            <a:r>
              <a:rPr lang="zh-CN" altLang="en-US" sz="2800">
                <a:solidFill>
                  <a:schemeClr val="accent5"/>
                </a:solidFill>
                <a:latin typeface="黑体" panose="02010609060101010101" charset="-122"/>
                <a:ea typeface="黑体" panose="02010609060101010101" charset="-122"/>
              </a:rPr>
              <a:t>概念</a:t>
            </a:r>
          </a:p>
        </p:txBody>
      </p:sp>
      <p:sp>
        <p:nvSpPr>
          <p:cNvPr id="4" name="文本框 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6" name="图片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8" presetClass="entr" presetSubtype="16" fill="hold"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amond(in)">
                                      <p:cBhvr>
                                        <p:cTn id="1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副标题 2050"/>
          <p:cNvSpPr>
            <a:spLocks noGrp="1"/>
          </p:cNvSpPr>
          <p:nvPr>
            <p:ph type="subTitle" idx="1"/>
          </p:nvPr>
        </p:nvSpPr>
        <p:spPr>
          <a:xfrm>
            <a:off x="1756093" y="1130300"/>
            <a:ext cx="6400800" cy="2832100"/>
          </a:xfrm>
        </p:spPr>
        <p:txBody>
          <a:bodyPr anchor="t"/>
          <a:lstStyle/>
          <a:p>
            <a:pPr algn="l" defTabSz="914400">
              <a:spcBef>
                <a:spcPct val="50000"/>
              </a:spcBef>
              <a:buClr>
                <a:schemeClr val="bg2"/>
              </a:buClr>
              <a:buFont typeface="Monotype Sorts" pitchFamily="2" charset="2"/>
              <a:buChar char="1"/>
            </a:pPr>
            <a:r>
              <a:rPr lang="en-GB" altLang="x-none" sz="2000" kern="1200" baseline="0" dirty="0">
                <a:solidFill>
                  <a:srgbClr val="0000FF"/>
                </a:solidFill>
                <a:latin typeface="黑体" panose="02010609060101010101" charset="-122"/>
                <a:ea typeface="黑体" panose="02010609060101010101" charset="-122"/>
                <a:cs typeface="+mn-cs"/>
              </a:rPr>
              <a:t>测土配方施肥技术的核心是调节和解决作物需肥与土壤供肥之间的矛盾。同时有针对性的补充作物所需的营养元素，作物缺什么元素就补什么元素，需要多少补多少，实现各种养分平衡供应，满足作物的需要；达到提高肥料利用率和减少用量，提高作物产量，改善农产品品质，节省劳力，节支增收的目的。</a:t>
            </a:r>
          </a:p>
        </p:txBody>
      </p:sp>
      <p:sp>
        <p:nvSpPr>
          <p:cNvPr id="9218"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9219" name="直接连接符 2064"/>
          <p:cNvSpPr/>
          <p:nvPr/>
        </p:nvSpPr>
        <p:spPr>
          <a:xfrm flipH="1">
            <a:off x="494030" y="43815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7"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8" name="AutoShape 20">
              <a:hlinkClick r:id="rId3"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9" name="AutoShape 42">
              <a:hlinkClick r:id="rId4" action="ppaction://hlinksldjump"/>
            </p:cNvPr>
            <p:cNvSpPr/>
            <p:nvPr/>
          </p:nvSpPr>
          <p:spPr>
            <a:xfrm>
              <a:off x="0" y="0"/>
              <a:ext cx="164592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10" name="AutoShape 49">
              <a:hlinkClick r:id="rId5"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11" name="AutoShape 64">
              <a:hlinkClick r:id="rId6"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12" name="AutoShape 42">
              <a:hlinkClick r:id="rId7" action="ppaction://hlinksldjump"/>
            </p:cNvPr>
            <p:cNvSpPr/>
            <p:nvPr/>
          </p:nvSpPr>
          <p:spPr>
            <a:xfrm>
              <a:off x="1675132"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sp>
        <p:nvSpPr>
          <p:cNvPr id="2" name="文本框 1"/>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1000" fill="hold"/>
                                        <p:tgtEl>
                                          <p:spTgt spid="614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直接连接符 2063"/>
          <p:cNvSpPr/>
          <p:nvPr/>
        </p:nvSpPr>
        <p:spPr>
          <a:xfrm flipV="1">
            <a:off x="494030" y="425450"/>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1266" name="直接连接符 2064"/>
          <p:cNvSpPr/>
          <p:nvPr/>
        </p:nvSpPr>
        <p:spPr>
          <a:xfrm flipH="1">
            <a:off x="494030" y="438150"/>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2" name="Group 2"/>
          <p:cNvGrpSpPr/>
          <p:nvPr/>
        </p:nvGrpSpPr>
        <p:grpSpPr>
          <a:xfrm>
            <a:off x="673735" y="951865"/>
            <a:ext cx="3393440" cy="4580255"/>
            <a:chOff x="2856" y="1110"/>
            <a:chExt cx="2448" cy="1488"/>
          </a:xfrm>
        </p:grpSpPr>
        <p:pic>
          <p:nvPicPr>
            <p:cNvPr id="11271" name="Picture 5"/>
            <p:cNvPicPr>
              <a:picLocks noChangeAspect="1"/>
            </p:cNvPicPr>
            <p:nvPr/>
          </p:nvPicPr>
          <p:blipFill>
            <a:blip r:embed="rId3"/>
            <a:stretch>
              <a:fillRect/>
            </a:stretch>
          </p:blipFill>
          <p:spPr>
            <a:xfrm>
              <a:off x="2856" y="1110"/>
              <a:ext cx="2448" cy="1488"/>
            </a:xfrm>
            <a:prstGeom prst="rect">
              <a:avLst/>
            </a:prstGeom>
            <a:noFill/>
            <a:ln w="9525">
              <a:noFill/>
              <a:miter/>
            </a:ln>
          </p:spPr>
        </p:pic>
        <p:sp>
          <p:nvSpPr>
            <p:cNvPr id="38" name="Rectangle 6"/>
            <p:cNvSpPr>
              <a:spLocks noChangeArrowheads="1"/>
            </p:cNvSpPr>
            <p:nvPr/>
          </p:nvSpPr>
          <p:spPr bwMode="auto">
            <a:xfrm>
              <a:off x="3120" y="1203"/>
              <a:ext cx="2016" cy="166"/>
            </a:xfrm>
            <a:prstGeom prst="rect">
              <a:avLst/>
            </a:prstGeom>
            <a:noFill/>
            <a:ln w="9525">
              <a:noFill/>
              <a:miter lim="800000"/>
            </a:ln>
          </p:spPr>
          <p:txBody>
            <a:bodyPr>
              <a:spAutoFit/>
            </a:bodyPr>
            <a:lstStyle/>
            <a:p>
              <a:pPr marL="0" marR="0" lvl="0" indent="0" algn="l" defTabSz="914400" rtl="0" eaLnBrk="1" fontAlgn="base" latinLnBrk="0" hangingPunct="1">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7" name="文本框 6"/>
          <p:cNvSpPr txBox="1"/>
          <p:nvPr/>
        </p:nvSpPr>
        <p:spPr>
          <a:xfrm>
            <a:off x="923925" y="1700530"/>
            <a:ext cx="2748280" cy="2560320"/>
          </a:xfrm>
          <a:prstGeom prst="rect">
            <a:avLst/>
          </a:prstGeom>
          <a:noFill/>
          <a:ln w="9525">
            <a:noFill/>
            <a:miter/>
          </a:ln>
        </p:spPr>
        <p:txBody>
          <a:bodyPr wrap="square" anchor="t">
            <a:spAutoFit/>
          </a:bodyPr>
          <a:lstStyle/>
          <a:p>
            <a:pPr lvl="0"/>
            <a:r>
              <a:rPr lang="zh-CN" altLang="en-GB" sz="2400"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rPr>
              <a:t>养分归还学说</a:t>
            </a:r>
          </a:p>
          <a:p>
            <a:pPr lvl="0"/>
            <a:endParaRPr lang="zh-CN" altLang="en-GB"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endParaRPr>
          </a:p>
          <a:p>
            <a:pPr lvl="0"/>
            <a:r>
              <a:rPr lang="en-GB" altLang="x-none" sz="2000" dirty="0">
                <a:solidFill>
                  <a:srgbClr val="0000FF"/>
                </a:solidFill>
                <a:latin typeface="黑体" panose="02010609060101010101" charset="-122"/>
                <a:ea typeface="黑体" panose="02010609060101010101" charset="-122"/>
                <a:sym typeface="Arial" panose="020B0604020202020204" pitchFamily="34" charset="0"/>
              </a:rPr>
              <a:t>也叫养分补偿学说。主要论点是：作物从土壤中吸收带走养分，使土壤中的养分越来越少。因此，要恢复地力，就必须向土壤施加养分。</a:t>
            </a: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pic>
        <p:nvPicPr>
          <p:cNvPr id="3" name="图片 2" descr="2012062116591993541副本"/>
          <p:cNvPicPr>
            <a:picLocks noChangeAspect="1"/>
          </p:cNvPicPr>
          <p:nvPr/>
        </p:nvPicPr>
        <p:blipFill>
          <a:blip r:embed="rId9"/>
          <a:stretch>
            <a:fillRect/>
          </a:stretch>
        </p:blipFill>
        <p:spPr>
          <a:xfrm>
            <a:off x="4535805" y="1581785"/>
            <a:ext cx="4711700" cy="3440430"/>
          </a:xfrm>
          <a:prstGeom prst="rect">
            <a:avLst/>
          </a:prstGeom>
        </p:spPr>
      </p:pic>
      <p:sp>
        <p:nvSpPr>
          <p:cNvPr id="4" name="文本框 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7" name="图片 16">
            <a:extLst>
              <a:ext uri="{FF2B5EF4-FFF2-40B4-BE49-F238E27FC236}">
                <a16:creationId xmlns:a16="http://schemas.microsoft.com/office/drawing/2014/main" id="{CAD85F36-EEC1-4E5A-AE72-6055DB0273D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直接连接符 2063"/>
          <p:cNvSpPr/>
          <p:nvPr/>
        </p:nvSpPr>
        <p:spPr>
          <a:xfrm flipV="1">
            <a:off x="494030" y="41211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3314" name="直接连接符 2064"/>
          <p:cNvSpPr/>
          <p:nvPr/>
        </p:nvSpPr>
        <p:spPr>
          <a:xfrm flipH="1">
            <a:off x="494030" y="42481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2" name="Group 2"/>
          <p:cNvGrpSpPr/>
          <p:nvPr/>
        </p:nvGrpSpPr>
        <p:grpSpPr>
          <a:xfrm>
            <a:off x="540385" y="949325"/>
            <a:ext cx="3438525" cy="4655820"/>
            <a:chOff x="2836" y="1110"/>
            <a:chExt cx="2448" cy="1488"/>
          </a:xfrm>
        </p:grpSpPr>
        <p:pic>
          <p:nvPicPr>
            <p:cNvPr id="13319" name="Picture 5"/>
            <p:cNvPicPr>
              <a:picLocks noChangeAspect="1"/>
            </p:cNvPicPr>
            <p:nvPr/>
          </p:nvPicPr>
          <p:blipFill>
            <a:blip r:embed="rId3"/>
            <a:stretch>
              <a:fillRect/>
            </a:stretch>
          </p:blipFill>
          <p:spPr>
            <a:xfrm>
              <a:off x="2836" y="1110"/>
              <a:ext cx="2448" cy="1488"/>
            </a:xfrm>
            <a:prstGeom prst="rect">
              <a:avLst/>
            </a:prstGeom>
            <a:noFill/>
            <a:ln w="9525">
              <a:noFill/>
              <a:miter/>
            </a:ln>
          </p:spPr>
        </p:pic>
        <p:sp>
          <p:nvSpPr>
            <p:cNvPr id="38" name="Rectangle 6"/>
            <p:cNvSpPr>
              <a:spLocks noChangeArrowheads="1"/>
            </p:cNvSpPr>
            <p:nvPr/>
          </p:nvSpPr>
          <p:spPr bwMode="auto">
            <a:xfrm>
              <a:off x="3120" y="1203"/>
              <a:ext cx="2016" cy="169"/>
            </a:xfrm>
            <a:prstGeom prst="rect">
              <a:avLst/>
            </a:prstGeom>
            <a:noFill/>
            <a:ln w="9525">
              <a:noFill/>
              <a:miter lim="800000"/>
            </a:ln>
          </p:spPr>
          <p:txBody>
            <a:bodyPr>
              <a:spAutoFit/>
            </a:bodyPr>
            <a:lstStyle/>
            <a:p>
              <a:pPr marL="0" marR="0" lvl="0" indent="0" algn="l" defTabSz="914400" rtl="0" eaLnBrk="1" fontAlgn="base" latinLnBrk="0" hangingPunct="1">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3" name="文本框 2"/>
          <p:cNvSpPr txBox="1"/>
          <p:nvPr/>
        </p:nvSpPr>
        <p:spPr>
          <a:xfrm>
            <a:off x="731520" y="1853565"/>
            <a:ext cx="3122295" cy="2133600"/>
          </a:xfrm>
          <a:prstGeom prst="rect">
            <a:avLst/>
          </a:prstGeom>
          <a:noFill/>
          <a:ln w="9525">
            <a:noFill/>
            <a:miter/>
          </a:ln>
        </p:spPr>
        <p:txBody>
          <a:bodyPr wrap="square" anchor="t">
            <a:spAutoFit/>
          </a:bodyPr>
          <a:lstStyle/>
          <a:p>
            <a:pPr lvl="0" defTabSz="914400">
              <a:spcBef>
                <a:spcPct val="50000"/>
              </a:spcBef>
              <a:buClr>
                <a:schemeClr val="bg2"/>
              </a:buClr>
              <a:buFont typeface="Monotype Sorts" pitchFamily="2" charset="2"/>
              <a:buNone/>
            </a:pPr>
            <a:r>
              <a:rPr lang="zh-CN" altLang="en-US" sz="240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rPr>
              <a:t>最小养分律</a:t>
            </a:r>
            <a:endParaRPr lang="zh-CN" altLang="en-US" sz="2400" b="1"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endParaRPr>
          </a:p>
          <a:p>
            <a:pPr lvl="0" defTabSz="914400">
              <a:spcBef>
                <a:spcPct val="50000"/>
              </a:spcBef>
              <a:buClr>
                <a:schemeClr val="bg2"/>
              </a:buClr>
              <a:buFont typeface="Monotype Sorts" pitchFamily="2" charset="2"/>
              <a:buChar char="•"/>
            </a:pPr>
            <a:r>
              <a:rPr lang="en-GB" altLang="x-none" sz="2000" dirty="0">
                <a:solidFill>
                  <a:srgbClr val="0000FF"/>
                </a:solidFill>
                <a:latin typeface="黑体" panose="02010609060101010101" charset="-122"/>
                <a:ea typeface="黑体" panose="02010609060101010101" charset="-122"/>
                <a:sym typeface="Arial" panose="020B0604020202020204" pitchFamily="34" charset="0"/>
              </a:rPr>
              <a:t>决定作物产量的因素是土壤中相对含量最小的养分，产量在一定限度内随着这个因素的增减而相对地变化。</a:t>
            </a: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rgbClr val="CBCBCB"/>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pic>
        <p:nvPicPr>
          <p:cNvPr id="4" name="图片 3" descr="56621340_1"/>
          <p:cNvPicPr>
            <a:picLocks noChangeAspect="1"/>
          </p:cNvPicPr>
          <p:nvPr/>
        </p:nvPicPr>
        <p:blipFill>
          <a:blip r:embed="rId9"/>
          <a:stretch>
            <a:fillRect/>
          </a:stretch>
        </p:blipFill>
        <p:spPr>
          <a:xfrm>
            <a:off x="3856355" y="1370330"/>
            <a:ext cx="5616575" cy="3938270"/>
          </a:xfrm>
          <a:prstGeom prst="rect">
            <a:avLst/>
          </a:prstGeom>
        </p:spPr>
      </p:pic>
      <p:sp>
        <p:nvSpPr>
          <p:cNvPr id="5" name="文本框 4"/>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7" name="图片 16">
            <a:extLst>
              <a:ext uri="{FF2B5EF4-FFF2-40B4-BE49-F238E27FC236}">
                <a16:creationId xmlns:a16="http://schemas.microsoft.com/office/drawing/2014/main" id="{CBBA32A3-B375-40AE-9CB5-1063C023F3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直接连接符 2063"/>
          <p:cNvSpPr/>
          <p:nvPr/>
        </p:nvSpPr>
        <p:spPr>
          <a:xfrm flipV="1">
            <a:off x="494030" y="438785"/>
            <a:ext cx="0" cy="626110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sp>
        <p:nvSpPr>
          <p:cNvPr id="15362" name="直接连接符 2064"/>
          <p:cNvSpPr/>
          <p:nvPr/>
        </p:nvSpPr>
        <p:spPr>
          <a:xfrm flipH="1">
            <a:off x="494030" y="451485"/>
            <a:ext cx="1924050" cy="0"/>
          </a:xfrm>
          <a:prstGeom prst="line">
            <a:avLst/>
          </a:prstGeom>
          <a:ln w="9525" cap="flat" cmpd="sng">
            <a:solidFill>
              <a:srgbClr val="B2B2B2"/>
            </a:solidFill>
            <a:prstDash val="solid"/>
            <a:round/>
            <a:headEnd type="none" w="med" len="med"/>
            <a:tailEnd type="none" w="med" len="med"/>
          </a:ln>
        </p:spPr>
        <p:txBody>
          <a:bodyPr anchor="t"/>
          <a:lstStyle/>
          <a:p>
            <a:pPr lvl="0" eaLnBrk="0" hangingPunct="0"/>
            <a:endParaRPr lang="zh-CN" altLang="en-US">
              <a:latin typeface="Times New Roman" panose="02020603050405020304" pitchFamily="18" charset="0"/>
              <a:ea typeface="Times New Roman" panose="02020603050405020304" pitchFamily="18" charset="0"/>
            </a:endParaRPr>
          </a:p>
        </p:txBody>
      </p:sp>
      <p:grpSp>
        <p:nvGrpSpPr>
          <p:cNvPr id="2" name="Group 2"/>
          <p:cNvGrpSpPr/>
          <p:nvPr/>
        </p:nvGrpSpPr>
        <p:grpSpPr>
          <a:xfrm>
            <a:off x="591820" y="852805"/>
            <a:ext cx="3310255" cy="4852035"/>
            <a:chOff x="2856" y="1110"/>
            <a:chExt cx="2448" cy="1488"/>
          </a:xfrm>
        </p:grpSpPr>
        <p:pic>
          <p:nvPicPr>
            <p:cNvPr id="15372" name="Picture 5"/>
            <p:cNvPicPr>
              <a:picLocks noChangeAspect="1"/>
            </p:cNvPicPr>
            <p:nvPr/>
          </p:nvPicPr>
          <p:blipFill>
            <a:blip r:embed="rId3"/>
            <a:stretch>
              <a:fillRect/>
            </a:stretch>
          </p:blipFill>
          <p:spPr>
            <a:xfrm>
              <a:off x="2856" y="1110"/>
              <a:ext cx="2448" cy="1488"/>
            </a:xfrm>
            <a:prstGeom prst="rect">
              <a:avLst/>
            </a:prstGeom>
            <a:noFill/>
            <a:ln w="9525">
              <a:noFill/>
              <a:miter/>
            </a:ln>
          </p:spPr>
        </p:pic>
        <p:sp>
          <p:nvSpPr>
            <p:cNvPr id="38" name="Rectangle 6"/>
            <p:cNvSpPr>
              <a:spLocks noChangeArrowheads="1"/>
            </p:cNvSpPr>
            <p:nvPr/>
          </p:nvSpPr>
          <p:spPr bwMode="auto">
            <a:xfrm>
              <a:off x="3120" y="1203"/>
              <a:ext cx="2016" cy="149"/>
            </a:xfrm>
            <a:prstGeom prst="rect">
              <a:avLst/>
            </a:prstGeom>
            <a:noFill/>
            <a:ln w="9525">
              <a:noFill/>
              <a:miter lim="800000"/>
            </a:ln>
          </p:spPr>
          <p:txBody>
            <a:bodyPr>
              <a:spAutoFit/>
            </a:bodyPr>
            <a:lstStyle/>
            <a:p>
              <a:pPr marL="0" marR="0" lvl="0" indent="0" algn="l" defTabSz="914400" rtl="0" eaLnBrk="1" fontAlgn="base" latinLnBrk="0" hangingPunct="1">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6" name="文本框 5"/>
          <p:cNvSpPr txBox="1"/>
          <p:nvPr/>
        </p:nvSpPr>
        <p:spPr>
          <a:xfrm>
            <a:off x="850265" y="1282700"/>
            <a:ext cx="2795905" cy="3870960"/>
          </a:xfrm>
          <a:prstGeom prst="rect">
            <a:avLst/>
          </a:prstGeom>
          <a:noFill/>
          <a:ln w="9525">
            <a:noFill/>
            <a:miter/>
          </a:ln>
        </p:spPr>
        <p:txBody>
          <a:bodyPr wrap="square" anchor="t">
            <a:spAutoFit/>
          </a:bodyPr>
          <a:lstStyle/>
          <a:p>
            <a:pPr lvl="0"/>
            <a:r>
              <a:rPr lang="zh-CN" altLang="en-US" sz="240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rPr>
              <a:t>报酬递减律</a:t>
            </a:r>
          </a:p>
          <a:p>
            <a:pPr lvl="0"/>
            <a:endParaRPr lang="zh-CN" altLang="en-US" sz="2400"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Arial" panose="020B0604020202020204" pitchFamily="34" charset="0"/>
            </a:endParaRPr>
          </a:p>
          <a:p>
            <a:pPr lvl="0"/>
            <a:r>
              <a:rPr lang="en-GB" altLang="x-none" sz="2000" dirty="0">
                <a:solidFill>
                  <a:srgbClr val="0000FF"/>
                </a:solidFill>
                <a:latin typeface="黑体" panose="02010609060101010101" charset="-122"/>
                <a:ea typeface="黑体" panose="02010609060101010101" charset="-122"/>
                <a:sym typeface="Arial" panose="020B0604020202020204" pitchFamily="34" charset="0"/>
              </a:rPr>
              <a:t>在其他技术条件(如灌溉、品种、耕作等)相对稳定的前提下，随着施肥量的逐渐增加，作物产量也随着增加。当施肥量超过一定限度后，再增加施肥量，相反还会造成农作物减产。可以根据这些变化，选择适宜的化肥用量。</a:t>
            </a:r>
          </a:p>
        </p:txBody>
      </p:sp>
      <p:grpSp>
        <p:nvGrpSpPr>
          <p:cNvPr id="6149" name="组合 4100"/>
          <p:cNvGrpSpPr/>
          <p:nvPr/>
        </p:nvGrpSpPr>
        <p:grpSpPr>
          <a:xfrm>
            <a:off x="792471" y="6109326"/>
            <a:ext cx="8343815" cy="457200"/>
            <a:chOff x="0" y="0"/>
            <a:chExt cx="8344247" cy="457200"/>
          </a:xfrm>
          <a:noFill/>
          <a:effectLst>
            <a:glow rad="228600">
              <a:schemeClr val="accent4">
                <a:satMod val="175000"/>
                <a:alpha val="40000"/>
              </a:schemeClr>
            </a:glow>
            <a:outerShdw blurRad="50800" dist="38100" dir="18900000" algn="bl" rotWithShape="0">
              <a:prstClr val="black">
                <a:alpha val="40000"/>
              </a:prstClr>
            </a:outerShdw>
          </a:effectLst>
        </p:grpSpPr>
        <p:sp>
          <p:nvSpPr>
            <p:cNvPr id="4102" name="AutoShape 20">
              <a:hlinkClick r:id="rId4" action="ppaction://hlinksldjump"/>
            </p:cNvPr>
            <p:cNvSpPr/>
            <p:nvPr/>
          </p:nvSpPr>
          <p:spPr>
            <a:xfrm>
              <a:off x="3349713"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意 义</a:t>
              </a:r>
            </a:p>
          </p:txBody>
        </p:sp>
        <p:sp>
          <p:nvSpPr>
            <p:cNvPr id="4103" name="AutoShape 42">
              <a:hlinkClick r:id="rId5" action="ppaction://hlinksldjump"/>
            </p:cNvPr>
            <p:cNvSpPr/>
            <p:nvPr/>
          </p:nvSpPr>
          <p:spPr>
            <a:xfrm>
              <a:off x="0" y="0"/>
              <a:ext cx="164592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wrap="none" anchor="ctr"/>
            <a:lstStyle/>
            <a:p>
              <a:pPr lvl="0" algn="ctr" fontAlgn="base">
                <a:lnSpc>
                  <a:spcPct val="90000"/>
                </a:lnSpc>
              </a:pPr>
              <a:r>
                <a:rPr lang="zh-CN" altLang="en-US" sz="1600" b="1" strike="noStrike" noProof="1">
                  <a:solidFill>
                    <a:schemeClr val="tx1"/>
                  </a:solidFill>
                  <a:effectLst/>
                  <a:latin typeface="+mj-ea"/>
                  <a:ea typeface="+mj-ea"/>
                  <a:cs typeface="+mn-ea"/>
                </a:rPr>
                <a:t>概念</a:t>
              </a:r>
            </a:p>
          </p:txBody>
        </p:sp>
        <p:sp>
          <p:nvSpPr>
            <p:cNvPr id="4104" name="AutoShape 49">
              <a:hlinkClick r:id="rId6" action="ppaction://hlinksldjump"/>
            </p:cNvPr>
            <p:cNvSpPr/>
            <p:nvPr/>
          </p:nvSpPr>
          <p:spPr>
            <a:xfrm>
              <a:off x="6698877"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步骤</a:t>
              </a:r>
            </a:p>
          </p:txBody>
        </p:sp>
        <p:sp>
          <p:nvSpPr>
            <p:cNvPr id="4105" name="AutoShape 64">
              <a:hlinkClick r:id="rId7" action="ppaction://hlinksldjump"/>
            </p:cNvPr>
            <p:cNvSpPr/>
            <p:nvPr/>
          </p:nvSpPr>
          <p:spPr>
            <a:xfrm>
              <a:off x="5024295" y="0"/>
              <a:ext cx="1645370" cy="457200"/>
            </a:xfrm>
            <a:prstGeom prst="roundRect">
              <a:avLst>
                <a:gd name="adj" fmla="val 16667"/>
              </a:avLst>
            </a:prstGeom>
            <a:grpFill/>
            <a:ln w="28575" cap="flat" cmpd="sng">
              <a:solidFill>
                <a:schemeClr val="bg2"/>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基本原理</a:t>
              </a:r>
            </a:p>
          </p:txBody>
        </p:sp>
        <p:sp>
          <p:nvSpPr>
            <p:cNvPr id="4106" name="AutoShape 42">
              <a:hlinkClick r:id="rId8" action="ppaction://hlinksldjump"/>
            </p:cNvPr>
            <p:cNvSpPr/>
            <p:nvPr/>
          </p:nvSpPr>
          <p:spPr>
            <a:xfrm>
              <a:off x="1675132" y="0"/>
              <a:ext cx="1645370" cy="457200"/>
            </a:xfrm>
            <a:prstGeom prst="roundRect">
              <a:avLst>
                <a:gd name="adj" fmla="val 16667"/>
              </a:avLst>
            </a:prstGeom>
            <a:grpFill/>
            <a:ln w="28575" cap="flat" cmpd="sng">
              <a:solidFill>
                <a:srgbClr val="FF0000"/>
              </a:solidFill>
              <a:prstDash val="solid"/>
              <a:headEnd type="none" w="med" len="med"/>
              <a:tailEnd type="none" w="med" len="med"/>
            </a:ln>
            <a:scene3d>
              <a:camera prst="orthographicFront"/>
              <a:lightRig rig="threePt" dir="t"/>
            </a:scene3d>
            <a:sp3d prstMaterial="dkEdge"/>
          </p:spPr>
          <p:txBody>
            <a:bodyPr lIns="0" tIns="0" rIns="0" bIns="0" anchor="ctr"/>
            <a:lstStyle/>
            <a:p>
              <a:pPr lvl="0" algn="ctr" fontAlgn="base">
                <a:lnSpc>
                  <a:spcPct val="90000"/>
                </a:lnSpc>
              </a:pPr>
              <a:r>
                <a:rPr lang="zh-CN" altLang="en-US" sz="1600" b="1" strike="noStrike" noProof="1">
                  <a:solidFill>
                    <a:schemeClr val="tx1"/>
                  </a:solidFill>
                  <a:effectLst/>
                  <a:latin typeface="Calibri" panose="020F0502020204030204" pitchFamily="2" charset="0"/>
                  <a:ea typeface="宋体" panose="02010600030101010101" pitchFamily="2" charset="-122"/>
                  <a:cs typeface="+mn-ea"/>
                </a:rPr>
                <a:t>理论基础</a:t>
              </a:r>
            </a:p>
          </p:txBody>
        </p:sp>
      </p:grpSp>
      <p:pic>
        <p:nvPicPr>
          <p:cNvPr id="3" name="图片 2" descr="1_031F02GT2U副本"/>
          <p:cNvPicPr>
            <a:picLocks noChangeAspect="1"/>
          </p:cNvPicPr>
          <p:nvPr/>
        </p:nvPicPr>
        <p:blipFill>
          <a:blip r:embed="rId9"/>
          <a:stretch>
            <a:fillRect/>
          </a:stretch>
        </p:blipFill>
        <p:spPr>
          <a:xfrm>
            <a:off x="4493260" y="1497965"/>
            <a:ext cx="4345305" cy="3642995"/>
          </a:xfrm>
          <a:prstGeom prst="rect">
            <a:avLst/>
          </a:prstGeom>
        </p:spPr>
      </p:pic>
      <p:sp>
        <p:nvSpPr>
          <p:cNvPr id="4" name="文本框 3"/>
          <p:cNvSpPr txBox="1"/>
          <p:nvPr/>
        </p:nvSpPr>
        <p:spPr>
          <a:xfrm>
            <a:off x="6390005" y="41275"/>
            <a:ext cx="3596005" cy="457200"/>
          </a:xfrm>
          <a:prstGeom prst="rect">
            <a:avLst/>
          </a:prstGeom>
          <a:noFill/>
        </p:spPr>
        <p:txBody>
          <a:bodyPr wrap="square" rtlCol="0">
            <a:spAutoFit/>
          </a:bodyPr>
          <a:lstStyle/>
          <a:p>
            <a:r>
              <a:rPr lang="zh-CN" altLang="en-US" sz="2400" b="1" i="1">
                <a:latin typeface="华文新魏" panose="02010800040101010101" charset="-122"/>
                <a:ea typeface="华文新魏" panose="02010800040101010101" charset="-122"/>
              </a:rPr>
              <a:t>新型职业农民培训学习</a:t>
            </a:r>
          </a:p>
        </p:txBody>
      </p:sp>
      <p:pic>
        <p:nvPicPr>
          <p:cNvPr id="17" name="图片 16">
            <a:extLst>
              <a:ext uri="{FF2B5EF4-FFF2-40B4-BE49-F238E27FC236}">
                <a16:creationId xmlns:a16="http://schemas.microsoft.com/office/drawing/2014/main" id="{AC6341D4-8657-45F9-964C-FF67042F5DF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605" y="86"/>
            <a:ext cx="473075" cy="44750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1831</Words>
  <Application>Microsoft Office PowerPoint</Application>
  <PresentationFormat>自定义</PresentationFormat>
  <Paragraphs>343</Paragraphs>
  <Slides>36</Slides>
  <Notes>30</Notes>
  <HiddenSlides>0</HiddenSlides>
  <MMClips>3</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Monotype Sorts</vt:lpstr>
      <vt:lpstr>方正毡笔黑简体</vt:lpstr>
      <vt:lpstr>黑体</vt:lpstr>
      <vt:lpstr>华文行楷</vt:lpstr>
      <vt:lpstr>华文楷体</vt:lpstr>
      <vt:lpstr>华文新魏</vt:lpstr>
      <vt:lpstr>宋体</vt:lpstr>
      <vt:lpstr>微软雅黑</vt:lpstr>
      <vt:lpstr>幼圆</vt:lpstr>
      <vt:lpstr>Arial</vt:lpstr>
      <vt:lpstr>Bodoni MT Black</vt:lpstr>
      <vt:lpstr>Calibri</vt:lpstr>
      <vt:lpstr>Calibri Light</vt:lpstr>
      <vt:lpstr>Times New Roman</vt:lpstr>
      <vt:lpstr>Wingdings</vt:lpstr>
      <vt:lpstr>Office 主题</vt:lpstr>
      <vt:lpstr>测土配方施肥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报酬递减律</vt:lpstr>
      <vt:lpstr>报酬递减律</vt:lpstr>
      <vt:lpstr>练习</vt:lpstr>
      <vt:lpstr>PowerPoint 演示文稿</vt:lpstr>
      <vt:lpstr>意义</vt:lpstr>
      <vt:lpstr>养分平衡法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测土配方施肥流程图</vt:lpstr>
      <vt:lpstr>田间取土原则</vt:lpstr>
      <vt:lpstr>田间取土——深度</vt:lpstr>
      <vt:lpstr>田间取土——方法</vt:lpstr>
      <vt:lpstr>PowerPoint 演示文稿</vt:lpstr>
      <vt:lpstr>PowerPoint 演示文稿</vt:lpstr>
      <vt:lpstr>步聚二：分析土样</vt:lpstr>
      <vt:lpstr>分析土样</vt:lpstr>
      <vt:lpstr>分析土样</vt:lpstr>
      <vt:lpstr>步聚三：制定施肥方案</vt:lpstr>
      <vt:lpstr>步聚四：施肥</vt:lpstr>
      <vt:lpstr>测试评价</vt:lpstr>
      <vt:lpstr>PowerPoint 演示文稿</vt:lpstr>
      <vt:lpstr>测土配方施肥</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测土配方施肥</dc:title>
  <dc:creator/>
  <cp:lastModifiedBy>dell</cp:lastModifiedBy>
  <cp:revision>52</cp:revision>
  <dcterms:created xsi:type="dcterms:W3CDTF">2015-05-05T08:02:00Z</dcterms:created>
  <dcterms:modified xsi:type="dcterms:W3CDTF">2017-06-21T00:49:06Z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