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803" r:id="rId3"/>
    <p:sldId id="802" r:id="rId4"/>
    <p:sldId id="786" r:id="rId5"/>
    <p:sldId id="787" r:id="rId6"/>
    <p:sldId id="788" r:id="rId7"/>
    <p:sldId id="296" r:id="rId8"/>
    <p:sldId id="297" r:id="rId9"/>
    <p:sldId id="558" r:id="rId10"/>
    <p:sldId id="399" r:id="rId11"/>
    <p:sldId id="729" r:id="rId12"/>
    <p:sldId id="444" r:id="rId13"/>
    <p:sldId id="466" r:id="rId14"/>
    <p:sldId id="468" r:id="rId15"/>
    <p:sldId id="491" r:id="rId16"/>
    <p:sldId id="515" r:id="rId17"/>
    <p:sldId id="517" r:id="rId18"/>
    <p:sldId id="618" r:id="rId19"/>
    <p:sldId id="519" r:id="rId20"/>
    <p:sldId id="614" r:id="rId21"/>
    <p:sldId id="522" r:id="rId22"/>
    <p:sldId id="490" r:id="rId23"/>
    <p:sldId id="523" r:id="rId24"/>
    <p:sldId id="525" r:id="rId25"/>
    <p:sldId id="526" r:id="rId26"/>
    <p:sldId id="527" r:id="rId27"/>
    <p:sldId id="528" r:id="rId28"/>
    <p:sldId id="529" r:id="rId29"/>
    <p:sldId id="726" r:id="rId30"/>
    <p:sldId id="533" r:id="rId31"/>
    <p:sldId id="557" r:id="rId32"/>
    <p:sldId id="617" r:id="rId33"/>
    <p:sldId id="616" r:id="rId34"/>
    <p:sldId id="659" r:id="rId35"/>
    <p:sldId id="800" r:id="rId36"/>
    <p:sldId id="661" r:id="rId37"/>
    <p:sldId id="662" r:id="rId38"/>
    <p:sldId id="792" r:id="rId39"/>
    <p:sldId id="793" r:id="rId40"/>
    <p:sldId id="669" r:id="rId41"/>
    <p:sldId id="799" r:id="rId42"/>
    <p:sldId id="667" r:id="rId43"/>
  </p:sldIdLst>
  <p:sldSz cx="9144000" cy="5715000" type="screen16x10"/>
  <p:notesSz cx="6858000" cy="9144000"/>
  <p:custShowLst>
    <p:custShow name="自定义放映 1" id="0">
      <p:sldLst>
        <p:sld r:id="rId17"/>
      </p:sldLst>
    </p:custShow>
  </p:custShow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="" xmlns:p14="http://schemas.microsoft.com/office/powerpoint/2010/main" val="1"/>
      </p:ext>
    </p:extLst>
  </p:showPr>
  <p:clrMru>
    <a:srgbClr val="6F9500"/>
    <a:srgbClr val="2618D8"/>
    <a:srgbClr val="92D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8" d="100"/>
          <a:sy n="98" d="100"/>
        </p:scale>
        <p:origin x="-678" y="-84"/>
      </p:cViewPr>
      <p:guideLst>
        <p:guide orient="horz" pos="1698"/>
        <p:guide pos="29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F2DE10-6F81-472E-A41D-547A4F396A22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2017-6-28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00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700" cmpd="sng">
            <a:noFill/>
            <a:miter lim="800000"/>
          </a:ln>
        </p:spPr>
        <p:txBody>
          <a:bodyPr anchor="ctr"/>
          <a:lstStyle/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日期占位符 2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/>
              <a:pPr lvl="0" eaLnBrk="1" hangingPunct="1"/>
              <a:t>2017-6-28</a:t>
            </a:fld>
            <a:endParaRPr lang="zh-CN" altLang="en-US" dirty="0"/>
          </a:p>
        </p:txBody>
      </p:sp>
      <p:sp>
        <p:nvSpPr>
          <p:cNvPr id="30723" name="灯片编号占位符 6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1</a:t>
            </a:fld>
            <a:endParaRPr lang="zh-CN" altLang="en-US" dirty="0"/>
          </a:p>
        </p:txBody>
      </p:sp>
      <p:sp>
        <p:nvSpPr>
          <p:cNvPr id="30724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5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F2DE10-6F81-472E-A41D-547A4F396A22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2017-6-28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F2DE10-6F81-472E-A41D-547A4F396A22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2017-6-28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A2E06-6DDD-446C-9973-2AC9693BD54D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3796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/>
              <a:pPr lvl="0" eaLnBrk="1" hangingPunct="1"/>
              <a:t>2017-6-28</a:t>
            </a:fld>
            <a:endParaRPr lang="zh-CN" altLang="en-US" dirty="0"/>
          </a:p>
        </p:txBody>
      </p:sp>
      <p:sp>
        <p:nvSpPr>
          <p:cNvPr id="33797" name="灯片编号占位符 4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3796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/>
              <a:pPr lvl="0" eaLnBrk="1" hangingPunct="1"/>
              <a:t>2017-6-28</a:t>
            </a:fld>
            <a:endParaRPr lang="zh-CN" altLang="en-US" dirty="0"/>
          </a:p>
        </p:txBody>
      </p:sp>
      <p:sp>
        <p:nvSpPr>
          <p:cNvPr id="33797" name="灯片编号占位符 4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2772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/>
              <a:pPr lvl="0" eaLnBrk="1" hangingPunct="1"/>
              <a:t>2017-6-28</a:t>
            </a:fld>
            <a:endParaRPr lang="zh-CN" altLang="en-US" dirty="0"/>
          </a:p>
        </p:txBody>
      </p:sp>
      <p:sp>
        <p:nvSpPr>
          <p:cNvPr id="32773" name="灯片编号占位符 4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1748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/>
              <a:pPr lvl="0" eaLnBrk="1" hangingPunct="1"/>
              <a:t>2017-6-28</a:t>
            </a:fld>
            <a:endParaRPr lang="zh-CN" altLang="en-US" dirty="0"/>
          </a:p>
        </p:txBody>
      </p:sp>
      <p:sp>
        <p:nvSpPr>
          <p:cNvPr id="31749" name="灯片编号占位符 4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F2DE10-6F81-472E-A41D-547A4F396A22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2017-6-28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F2DE10-6F81-472E-A41D-547A4F396A22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2017-6-28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F2DE10-6F81-472E-A41D-547A4F396A22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2017-6-28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28865"/>
            <a:ext cx="8229600" cy="48762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E0E4-5C9D-4DFC-AABD-E60E782C80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5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矩形 21"/>
          <p:cNvSpPr>
            <a:spLocks noChangeArrowheads="1"/>
          </p:cNvSpPr>
          <p:nvPr/>
        </p:nvSpPr>
        <p:spPr bwMode="auto">
          <a:xfrm>
            <a:off x="3419475" y="0"/>
            <a:ext cx="5724525" cy="625475"/>
          </a:xfrm>
          <a:prstGeom prst="rect">
            <a:avLst/>
          </a:prstGeom>
          <a:blipFill dpi="0" rotWithShape="1">
            <a:blip r:embed="rId15"/>
            <a:srcRect/>
            <a:tile tx="0" ty="0" sx="100000" sy="100000" flip="none" algn="tl"/>
          </a:blipFill>
          <a:ln w="25400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28" name="矩形 22"/>
          <p:cNvSpPr>
            <a:spLocks noChangeArrowheads="1"/>
          </p:cNvSpPr>
          <p:nvPr/>
        </p:nvSpPr>
        <p:spPr bwMode="auto">
          <a:xfrm>
            <a:off x="3416300" y="650875"/>
            <a:ext cx="5727700" cy="46038"/>
          </a:xfrm>
          <a:prstGeom prst="rect">
            <a:avLst/>
          </a:prstGeom>
          <a:blipFill dpi="0" rotWithShape="1">
            <a:blip r:embed="rId15"/>
            <a:srcRect/>
            <a:tile tx="0" ty="0" sx="100000" sy="100000" flip="none" algn="tl"/>
          </a:blipFill>
          <a:ln w="25400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pic>
        <p:nvPicPr>
          <p:cNvPr id="2" name="图片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587" y="650875"/>
            <a:ext cx="3417887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0" name="矩形 10"/>
          <p:cNvSpPr>
            <a:spLocks noChangeArrowheads="1"/>
          </p:cNvSpPr>
          <p:nvPr/>
        </p:nvSpPr>
        <p:spPr bwMode="auto">
          <a:xfrm>
            <a:off x="3419475" y="0"/>
            <a:ext cx="5724525" cy="625475"/>
          </a:xfrm>
          <a:prstGeom prst="rect">
            <a:avLst/>
          </a:prstGeom>
          <a:solidFill>
            <a:srgbClr val="217435">
              <a:alpha val="68999"/>
            </a:srgbClr>
          </a:solidFill>
          <a:ln w="25400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31" name="矩形 11"/>
          <p:cNvSpPr>
            <a:spLocks noChangeArrowheads="1"/>
          </p:cNvSpPr>
          <p:nvPr/>
        </p:nvSpPr>
        <p:spPr bwMode="auto">
          <a:xfrm>
            <a:off x="3416300" y="650875"/>
            <a:ext cx="5727700" cy="46038"/>
          </a:xfrm>
          <a:prstGeom prst="rect">
            <a:avLst/>
          </a:prstGeom>
          <a:solidFill>
            <a:srgbClr val="217435">
              <a:alpha val="68999"/>
            </a:srgbClr>
          </a:solidFill>
          <a:ln w="25400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4346575"/>
            <a:ext cx="9144000" cy="136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3" name="矩形 4"/>
          <p:cNvSpPr>
            <a:spLocks noChangeArrowheads="1"/>
          </p:cNvSpPr>
          <p:nvPr/>
        </p:nvSpPr>
        <p:spPr bwMode="auto">
          <a:xfrm>
            <a:off x="0" y="4225925"/>
            <a:ext cx="9144000" cy="14890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DC9F0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png"/><Relationship Id="rId9" Type="http://schemas.openxmlformats.org/officeDocument/2006/relationships/image" Target="../media/image6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9"/>
          <p:cNvSpPr/>
          <p:nvPr/>
        </p:nvSpPr>
        <p:spPr>
          <a:xfrm>
            <a:off x="0" y="0"/>
            <a:ext cx="9144000" cy="3505200"/>
          </a:xfrm>
          <a:prstGeom prst="rect">
            <a:avLst/>
          </a:prstGeom>
          <a:blipFill rotWithShape="1">
            <a:blip r:embed="rId3"/>
          </a:blipFill>
          <a:ln w="25400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1" name="矩形 22"/>
          <p:cNvSpPr/>
          <p:nvPr/>
        </p:nvSpPr>
        <p:spPr>
          <a:xfrm>
            <a:off x="0" y="0"/>
            <a:ext cx="9144000" cy="3505200"/>
          </a:xfrm>
          <a:prstGeom prst="rect">
            <a:avLst/>
          </a:prstGeom>
          <a:solidFill>
            <a:srgbClr val="217435">
              <a:alpha val="69019"/>
            </a:srgbClr>
          </a:solidFill>
          <a:ln w="25400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2052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8225"/>
            <a:ext cx="1457325" cy="935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700" y="3578225"/>
            <a:ext cx="1457325" cy="935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4988" y="3578225"/>
            <a:ext cx="1457325" cy="935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1688" y="3578225"/>
            <a:ext cx="1457325" cy="935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9975" y="3578225"/>
            <a:ext cx="1457325" cy="935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6675" y="3578225"/>
            <a:ext cx="1457325" cy="935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594225"/>
            <a:ext cx="9161463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578225"/>
            <a:ext cx="1457325" cy="935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0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36700" y="3578225"/>
            <a:ext cx="1457325" cy="935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1" name="图片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74988" y="3578225"/>
            <a:ext cx="1457325" cy="935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2" name="图片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11688" y="3578225"/>
            <a:ext cx="1457325" cy="935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3" name="图片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49975" y="3578225"/>
            <a:ext cx="1457325" cy="935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4" name="图片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86675" y="3578225"/>
            <a:ext cx="1457325" cy="935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5" name="矩形 3"/>
          <p:cNvSpPr/>
          <p:nvPr/>
        </p:nvSpPr>
        <p:spPr>
          <a:xfrm>
            <a:off x="449263" y="979488"/>
            <a:ext cx="5110162" cy="1076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西部有机农业产品流通平台</a:t>
            </a:r>
          </a:p>
          <a:p>
            <a:pPr lvl="0"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可行性报告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66" name="矩形 4"/>
          <p:cNvSpPr/>
          <p:nvPr/>
        </p:nvSpPr>
        <p:spPr>
          <a:xfrm>
            <a:off x="449263" y="2055813"/>
            <a:ext cx="27241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云资本西部企业路演平台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67" name="Picture 2" descr="模板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-222250"/>
            <a:ext cx="9282113" cy="6080146"/>
          </a:xfrm>
          <a:prstGeom prst="rect">
            <a:avLst/>
          </a:prstGeom>
          <a:noFill/>
          <a:ln w="9525">
            <a:noFill/>
          </a:ln>
          <a:scene3d>
            <a:camera prst="orthographicFront"/>
            <a:lightRig rig="threePt" dir="t"/>
          </a:scene3d>
          <a:sp3d/>
        </p:spPr>
      </p:pic>
      <p:grpSp>
        <p:nvGrpSpPr>
          <p:cNvPr id="22" name="组合 21"/>
          <p:cNvGrpSpPr/>
          <p:nvPr/>
        </p:nvGrpSpPr>
        <p:grpSpPr>
          <a:xfrm>
            <a:off x="500034" y="1357302"/>
            <a:ext cx="7858180" cy="3629221"/>
            <a:chOff x="500034" y="1357302"/>
            <a:chExt cx="7858180" cy="3629221"/>
          </a:xfrm>
        </p:grpSpPr>
        <p:sp>
          <p:nvSpPr>
            <p:cNvPr id="2068" name="TextBox 23"/>
            <p:cNvSpPr txBox="1"/>
            <p:nvPr/>
          </p:nvSpPr>
          <p:spPr>
            <a:xfrm>
              <a:off x="500034" y="1357302"/>
              <a:ext cx="7858180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zh-CN" altLang="en-US" sz="4800" b="1" dirty="0">
                  <a:solidFill>
                    <a:srgbClr val="FFC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农民专业合作社建设与管理</a:t>
              </a:r>
            </a:p>
          </p:txBody>
        </p:sp>
        <p:sp>
          <p:nvSpPr>
            <p:cNvPr id="2069" name="矩形 25"/>
            <p:cNvSpPr/>
            <p:nvPr/>
          </p:nvSpPr>
          <p:spPr>
            <a:xfrm>
              <a:off x="2857488" y="3786194"/>
              <a:ext cx="5136342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b="1" dirty="0" smtClean="0">
                  <a:solidFill>
                    <a:srgbClr val="FFC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江苏省农业广播电视学校灌南分校  </a:t>
              </a:r>
              <a:endParaRPr lang="en-US" altLang="zh-CN" sz="2400" b="1" dirty="0" smtClean="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lvl="0" eaLnBrk="1" hangingPunct="1"/>
              <a:r>
                <a:rPr lang="en-US" altLang="zh-CN" sz="2400" b="1" dirty="0" smtClean="0">
                  <a:solidFill>
                    <a:srgbClr val="FFC000"/>
                  </a:solidFill>
                  <a:latin typeface="宋体" panose="02010600030101010101" pitchFamily="2" charset="-122"/>
                </a:rPr>
                <a:t>       </a:t>
              </a:r>
            </a:p>
            <a:p>
              <a:pPr lvl="0" eaLnBrk="1" hangingPunct="1"/>
              <a:r>
                <a:rPr lang="en-US" altLang="zh-CN" sz="2400" b="1" dirty="0" smtClean="0">
                  <a:solidFill>
                    <a:srgbClr val="FFC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      </a:t>
              </a:r>
              <a:r>
                <a:rPr lang="zh-CN" altLang="en-US" sz="2400" b="1" dirty="0" smtClean="0">
                  <a:solidFill>
                    <a:srgbClr val="FFC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郭正霞  </a:t>
              </a:r>
              <a:r>
                <a:rPr lang="en-US" altLang="zh-CN" sz="2400" b="1" dirty="0" smtClean="0">
                  <a:solidFill>
                    <a:srgbClr val="FFC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15961301627</a:t>
              </a:r>
              <a:endParaRPr lang="zh-CN" altLang="en-US" sz="2400" b="1" dirty="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6" name="Group 5"/>
          <p:cNvGrpSpPr/>
          <p:nvPr/>
        </p:nvGrpSpPr>
        <p:grpSpPr>
          <a:xfrm>
            <a:off x="-5396" y="1077913"/>
            <a:ext cx="8321674" cy="4416426"/>
            <a:chOff x="-540" y="-44"/>
            <a:chExt cx="5242" cy="2782"/>
          </a:xfrm>
        </p:grpSpPr>
        <p:grpSp>
          <p:nvGrpSpPr>
            <p:cNvPr id="84997" name="Group 6"/>
            <p:cNvGrpSpPr/>
            <p:nvPr/>
          </p:nvGrpSpPr>
          <p:grpSpPr>
            <a:xfrm>
              <a:off x="1356" y="217"/>
              <a:ext cx="1924" cy="1912"/>
              <a:chOff x="0" y="0"/>
              <a:chExt cx="3054096" cy="3035808"/>
            </a:xfrm>
          </p:grpSpPr>
          <p:pic>
            <p:nvPicPr>
              <p:cNvPr id="84998" name="Oval 4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3054096" cy="30358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84999" name="Text Box 8"/>
              <p:cNvSpPr/>
              <p:nvPr/>
            </p:nvSpPr>
            <p:spPr>
              <a:xfrm>
                <a:off x="453822" y="446818"/>
                <a:ext cx="2150770" cy="21417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lvl="0" eaLnBrk="0" hangingPunct="0"/>
                <a:endParaRPr lang="zh-CN" altLang="en-US" sz="1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endParaRPr>
              </a:p>
            </p:txBody>
          </p:sp>
        </p:grpSp>
        <p:pic>
          <p:nvPicPr>
            <p:cNvPr id="85000" name="Picture 5" descr="a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6" y="218"/>
              <a:ext cx="1925" cy="19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5001" name="Arc 6"/>
            <p:cNvSpPr/>
            <p:nvPr/>
          </p:nvSpPr>
          <p:spPr>
            <a:xfrm>
              <a:off x="2326" y="222"/>
              <a:ext cx="957" cy="961"/>
            </a:xfrm>
            <a:custGeom>
              <a:avLst/>
              <a:gdLst>
                <a:gd name="txL" fmla="*/ 0 w 21597"/>
                <a:gd name="txT" fmla="*/ 0 h 21600"/>
                <a:gd name="txR" fmla="*/ 21597 w 21597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597" h="21600" fill="none">
                  <a:moveTo>
                    <a:pt x="-1" y="0"/>
                  </a:moveTo>
                  <a:cubicBezTo>
                    <a:pt x="11791" y="0"/>
                    <a:pt x="21403" y="9456"/>
                    <a:pt x="21597" y="21245"/>
                  </a:cubicBezTo>
                </a:path>
                <a:path w="21597" h="21600" stroke="0">
                  <a:moveTo>
                    <a:pt x="-1" y="0"/>
                  </a:moveTo>
                  <a:cubicBezTo>
                    <a:pt x="11791" y="0"/>
                    <a:pt x="21403" y="9456"/>
                    <a:pt x="21597" y="21245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4BA94F">
                <a:alpha val="57999"/>
              </a:srgbClr>
            </a:solidFill>
            <a:ln w="9525">
              <a:noFill/>
            </a:ln>
          </p:spPr>
          <p:txBody>
            <a:bodyPr wrap="none" anchor="ctr"/>
            <a:lstStyle/>
            <a:p>
              <a:pPr lvl="0" eaLnBrk="0" hangingPunct="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5002" name="Arc 7"/>
            <p:cNvSpPr/>
            <p:nvPr/>
          </p:nvSpPr>
          <p:spPr>
            <a:xfrm rot="5400000">
              <a:off x="2305" y="1161"/>
              <a:ext cx="979" cy="962"/>
            </a:xfrm>
            <a:custGeom>
              <a:avLst/>
              <a:gdLst>
                <a:gd name="txL" fmla="*/ 0 w 22011"/>
                <a:gd name="txT" fmla="*/ 0 h 21670"/>
                <a:gd name="txR" fmla="*/ 22011 w 22011"/>
                <a:gd name="txB" fmla="*/ 21670 h 2167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2011" h="21670" fill="none">
                  <a:moveTo>
                    <a:pt x="-1" y="3"/>
                  </a:moveTo>
                  <a:cubicBezTo>
                    <a:pt x="136" y="1"/>
                    <a:pt x="273" y="-1"/>
                    <a:pt x="411" y="0"/>
                  </a:cubicBezTo>
                  <a:cubicBezTo>
                    <a:pt x="12340" y="0"/>
                    <a:pt x="22011" y="9670"/>
                    <a:pt x="22011" y="21600"/>
                  </a:cubicBezTo>
                  <a:cubicBezTo>
                    <a:pt x="22011" y="21623"/>
                    <a:pt x="22010" y="21646"/>
                    <a:pt x="22010" y="21669"/>
                  </a:cubicBezTo>
                </a:path>
                <a:path w="22011" h="21670" stroke="0">
                  <a:moveTo>
                    <a:pt x="-1" y="3"/>
                  </a:moveTo>
                  <a:cubicBezTo>
                    <a:pt x="136" y="1"/>
                    <a:pt x="273" y="-1"/>
                    <a:pt x="411" y="0"/>
                  </a:cubicBezTo>
                  <a:cubicBezTo>
                    <a:pt x="12340" y="0"/>
                    <a:pt x="22011" y="9670"/>
                    <a:pt x="22011" y="21600"/>
                  </a:cubicBezTo>
                  <a:cubicBezTo>
                    <a:pt x="22011" y="21623"/>
                    <a:pt x="22010" y="21646"/>
                    <a:pt x="22010" y="21669"/>
                  </a:cubicBezTo>
                  <a:lnTo>
                    <a:pt x="411" y="21600"/>
                  </a:lnTo>
                  <a:close/>
                </a:path>
              </a:pathLst>
            </a:custGeom>
            <a:solidFill>
              <a:srgbClr val="3392CD">
                <a:alpha val="46999"/>
              </a:srgbClr>
            </a:solidFill>
            <a:ln w="9525">
              <a:noFill/>
            </a:ln>
          </p:spPr>
          <p:txBody>
            <a:bodyPr wrap="none" anchor="ctr"/>
            <a:lstStyle/>
            <a:p>
              <a:pPr lvl="0" eaLnBrk="0" hangingPunct="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5003" name="Arc 8"/>
            <p:cNvSpPr/>
            <p:nvPr/>
          </p:nvSpPr>
          <p:spPr>
            <a:xfrm rot="5400000" flipH="1" flipV="1">
              <a:off x="1365" y="222"/>
              <a:ext cx="958" cy="965"/>
            </a:xfrm>
            <a:custGeom>
              <a:avLst/>
              <a:gdLst>
                <a:gd name="txL" fmla="*/ 0 w 21600"/>
                <a:gd name="txT" fmla="*/ 0 h 21787"/>
                <a:gd name="txR" fmla="*/ 21600 w 21600"/>
                <a:gd name="txB" fmla="*/ 21787 h 2178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787" fill="none">
                  <a:moveTo>
                    <a:pt x="425" y="0"/>
                  </a:moveTo>
                  <a:cubicBezTo>
                    <a:pt x="12187" y="232"/>
                    <a:pt x="21600" y="9832"/>
                    <a:pt x="21600" y="21596"/>
                  </a:cubicBezTo>
                  <a:cubicBezTo>
                    <a:pt x="21600" y="21659"/>
                    <a:pt x="21599" y="21723"/>
                    <a:pt x="21599" y="21787"/>
                  </a:cubicBezTo>
                </a:path>
                <a:path w="21600" h="21787" stroke="0">
                  <a:moveTo>
                    <a:pt x="425" y="0"/>
                  </a:moveTo>
                  <a:cubicBezTo>
                    <a:pt x="12187" y="232"/>
                    <a:pt x="21600" y="9832"/>
                    <a:pt x="21600" y="21596"/>
                  </a:cubicBezTo>
                  <a:cubicBezTo>
                    <a:pt x="21600" y="21659"/>
                    <a:pt x="21599" y="21723"/>
                    <a:pt x="21599" y="21787"/>
                  </a:cubicBezTo>
                  <a:lnTo>
                    <a:pt x="0" y="21596"/>
                  </a:lnTo>
                  <a:close/>
                </a:path>
              </a:pathLst>
            </a:custGeom>
            <a:solidFill>
              <a:srgbClr val="3392CD">
                <a:alpha val="50000"/>
              </a:srgbClr>
            </a:solidFill>
            <a:ln w="9525">
              <a:noFill/>
            </a:ln>
          </p:spPr>
          <p:txBody>
            <a:bodyPr rot="10800000" wrap="none" anchor="ctr"/>
            <a:lstStyle/>
            <a:p>
              <a:pPr lvl="0" eaLnBrk="0" hangingPunct="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5004" name="Arc 9"/>
            <p:cNvSpPr/>
            <p:nvPr/>
          </p:nvSpPr>
          <p:spPr>
            <a:xfrm rot="10419033">
              <a:off x="1415" y="1106"/>
              <a:ext cx="960" cy="1083"/>
            </a:xfrm>
            <a:custGeom>
              <a:avLst/>
              <a:gdLst>
                <a:gd name="txL" fmla="*/ 0 w 21600"/>
                <a:gd name="txT" fmla="*/ 0 h 24319"/>
                <a:gd name="txR" fmla="*/ 21600 w 21600"/>
                <a:gd name="txB" fmla="*/ 24319 h 2431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4319" fill="none">
                  <a:moveTo>
                    <a:pt x="2373" y="-1"/>
                  </a:moveTo>
                  <a:cubicBezTo>
                    <a:pt x="13317" y="1209"/>
                    <a:pt x="21600" y="10458"/>
                    <a:pt x="21600" y="21469"/>
                  </a:cubicBezTo>
                  <a:cubicBezTo>
                    <a:pt x="21600" y="22422"/>
                    <a:pt x="21536" y="23374"/>
                    <a:pt x="21411" y="24319"/>
                  </a:cubicBezTo>
                </a:path>
                <a:path w="21600" h="24319" stroke="0">
                  <a:moveTo>
                    <a:pt x="2373" y="-1"/>
                  </a:moveTo>
                  <a:cubicBezTo>
                    <a:pt x="13317" y="1209"/>
                    <a:pt x="21600" y="10458"/>
                    <a:pt x="21600" y="21469"/>
                  </a:cubicBezTo>
                  <a:cubicBezTo>
                    <a:pt x="21600" y="22422"/>
                    <a:pt x="21536" y="23374"/>
                    <a:pt x="21411" y="24319"/>
                  </a:cubicBezTo>
                  <a:lnTo>
                    <a:pt x="0" y="21469"/>
                  </a:lnTo>
                  <a:close/>
                </a:path>
              </a:pathLst>
            </a:custGeom>
            <a:solidFill>
              <a:srgbClr val="4BA94F">
                <a:alpha val="50000"/>
              </a:srgbClr>
            </a:solidFill>
            <a:ln w="9525">
              <a:noFill/>
            </a:ln>
          </p:spPr>
          <p:txBody>
            <a:bodyPr rot="10800000" wrap="none" anchor="ctr"/>
            <a:lstStyle/>
            <a:p>
              <a:pPr lvl="0" eaLnBrk="0" hangingPunct="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5005" name="WordArt 10"/>
            <p:cNvSpPr>
              <a:spLocks noTextEdit="1"/>
            </p:cNvSpPr>
            <p:nvPr/>
          </p:nvSpPr>
          <p:spPr>
            <a:xfrm rot="18977292">
              <a:off x="1582" y="575"/>
              <a:ext cx="966" cy="709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2198723"/>
                </a:avLst>
              </a:prstTxWarp>
              <a:normAutofit/>
            </a:bodyPr>
            <a:lstStyle/>
            <a:p>
              <a:pPr algn="ctr"/>
              <a:r>
                <a:rPr lang="zh-CN" altLang="en-US" sz="1800">
                  <a:solidFill>
                    <a:srgbClr val="06428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农产品合伙企业</a:t>
              </a:r>
            </a:p>
          </p:txBody>
        </p:sp>
        <p:sp>
          <p:nvSpPr>
            <p:cNvPr id="85006" name="WordArt 11"/>
            <p:cNvSpPr>
              <a:spLocks noTextEdit="1"/>
            </p:cNvSpPr>
            <p:nvPr/>
          </p:nvSpPr>
          <p:spPr>
            <a:xfrm rot="2686924">
              <a:off x="2134" y="587"/>
              <a:ext cx="964" cy="710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2203075"/>
                </a:avLst>
              </a:prstTxWarp>
              <a:normAutofit/>
            </a:bodyPr>
            <a:lstStyle/>
            <a:p>
              <a:pPr algn="ctr"/>
              <a:r>
                <a:rPr lang="zh-CN" altLang="en-US" sz="1800">
                  <a:solidFill>
                    <a:srgbClr val="080808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农产品行业协会</a:t>
              </a:r>
            </a:p>
          </p:txBody>
        </p:sp>
        <p:sp>
          <p:nvSpPr>
            <p:cNvPr id="85007" name="WordArt 12"/>
            <p:cNvSpPr>
              <a:spLocks noTextEdit="1"/>
            </p:cNvSpPr>
            <p:nvPr/>
          </p:nvSpPr>
          <p:spPr>
            <a:xfrm rot="2760179">
              <a:off x="1504" y="1363"/>
              <a:ext cx="891" cy="356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435474"/>
                </a:avLst>
              </a:prstTxWarp>
              <a:normAutofit/>
            </a:bodyPr>
            <a:lstStyle/>
            <a:p>
              <a:pPr algn="ctr"/>
              <a:r>
                <a:rPr lang="zh-CN" altLang="en-US" sz="1800">
                  <a:solidFill>
                    <a:srgbClr val="080808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村级村支两委</a:t>
              </a:r>
            </a:p>
          </p:txBody>
        </p:sp>
        <p:sp>
          <p:nvSpPr>
            <p:cNvPr id="85008" name="WordArt 13"/>
            <p:cNvSpPr>
              <a:spLocks noTextEdit="1"/>
            </p:cNvSpPr>
            <p:nvPr/>
          </p:nvSpPr>
          <p:spPr>
            <a:xfrm rot="19084014">
              <a:off x="2254" y="1353"/>
              <a:ext cx="888" cy="358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439358"/>
                </a:avLst>
              </a:prstTxWarp>
              <a:normAutofit/>
            </a:bodyPr>
            <a:lstStyle/>
            <a:p>
              <a:pPr algn="ctr"/>
              <a:r>
                <a:rPr lang="zh-CN" altLang="en-US" sz="1800">
                  <a:solidFill>
                    <a:srgbClr val="06428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专业技术协会</a:t>
              </a:r>
            </a:p>
          </p:txBody>
        </p:sp>
        <p:grpSp>
          <p:nvGrpSpPr>
            <p:cNvPr id="85009" name="Group 18"/>
            <p:cNvGrpSpPr/>
            <p:nvPr/>
          </p:nvGrpSpPr>
          <p:grpSpPr>
            <a:xfrm>
              <a:off x="1806" y="657"/>
              <a:ext cx="1041" cy="1023"/>
              <a:chOff x="0" y="0"/>
              <a:chExt cx="911" cy="900"/>
            </a:xfrm>
          </p:grpSpPr>
          <p:pic>
            <p:nvPicPr>
              <p:cNvPr id="85010" name="Picture 15" descr="circuler_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901" cy="88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85011" name="Group 20"/>
              <p:cNvGrpSpPr/>
              <p:nvPr/>
            </p:nvGrpSpPr>
            <p:grpSpPr>
              <a:xfrm>
                <a:off x="7" y="8"/>
                <a:ext cx="904" cy="892"/>
                <a:chOff x="19676" y="18419"/>
                <a:chExt cx="1639824" cy="1609344"/>
              </a:xfrm>
            </p:grpSpPr>
            <p:pic>
              <p:nvPicPr>
                <p:cNvPr id="85012" name="Oval 16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676" y="18419"/>
                  <a:ext cx="1639824" cy="16093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85013" name="Text Box 22"/>
                <p:cNvSpPr/>
                <p:nvPr/>
              </p:nvSpPr>
              <p:spPr>
                <a:xfrm>
                  <a:off x="245548" y="238196"/>
                  <a:ext cx="1148508" cy="11326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/>
                <a:lstStyle/>
                <a:p>
                  <a:pPr lvl="0" eaLnBrk="0" hangingPunct="0"/>
                  <a:endParaRPr lang="zh-CN" altLang="en-US" sz="1800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黑体" panose="02010609060101010101" pitchFamily="49" charset="-122"/>
                  </a:endParaRPr>
                </a:p>
              </p:txBody>
            </p:sp>
          </p:grpSp>
          <p:sp>
            <p:nvSpPr>
              <p:cNvPr id="85014" name="Freeform 17"/>
              <p:cNvSpPr/>
              <p:nvPr/>
            </p:nvSpPr>
            <p:spPr>
              <a:xfrm>
                <a:off x="93" y="18"/>
                <a:ext cx="702" cy="308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DDDDDD">
                      <a:alpha val="100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pPr lvl="0" eaLnBrk="0" hangingPunct="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85015" name="Group 24"/>
              <p:cNvGrpSpPr/>
              <p:nvPr/>
            </p:nvGrpSpPr>
            <p:grpSpPr>
              <a:xfrm rot="-1297425" flipH="1" flipV="1">
                <a:off x="68" y="677"/>
                <a:ext cx="773" cy="181"/>
                <a:chOff x="0" y="0"/>
                <a:chExt cx="885" cy="234"/>
              </a:xfrm>
            </p:grpSpPr>
            <p:grpSp>
              <p:nvGrpSpPr>
                <p:cNvPr id="85016" name="Group 25"/>
                <p:cNvGrpSpPr/>
                <p:nvPr/>
              </p:nvGrpSpPr>
              <p:grpSpPr>
                <a:xfrm>
                  <a:off x="0" y="0"/>
                  <a:ext cx="745" cy="187"/>
                  <a:chOff x="0" y="0"/>
                  <a:chExt cx="1118" cy="280"/>
                </a:xfrm>
              </p:grpSpPr>
              <p:sp>
                <p:nvSpPr>
                  <p:cNvPr id="85017" name="AutoShape 20"/>
                  <p:cNvSpPr/>
                  <p:nvPr/>
                </p:nvSpPr>
                <p:spPr>
                  <a:xfrm rot="5263130">
                    <a:off x="295" y="-295"/>
                    <a:ext cx="226" cy="816"/>
                  </a:xfrm>
                  <a:prstGeom prst="moon">
                    <a:avLst>
                      <a:gd name="adj" fmla="val 49769"/>
                    </a:avLst>
                  </a:prstGeom>
                  <a:solidFill>
                    <a:srgbClr val="F8F8F8">
                      <a:alpha val="3000"/>
                    </a:srgbClr>
                  </a:solidFill>
                  <a:ln w="9525">
                    <a:noFill/>
                  </a:ln>
                </p:spPr>
                <p:txBody>
                  <a:bodyPr rot="10800000" wrap="none" anchor="ctr"/>
                  <a:lstStyle/>
                  <a:p>
                    <a:pPr lvl="0" eaLnBrk="0" hangingPunct="0"/>
                    <a:endParaRPr lang="zh-CN" altLang="en-US" sz="1800" dirty="0">
                      <a:solidFill>
                        <a:srgbClr val="00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  <a:sym typeface="黑体" panose="02010609060101010101" pitchFamily="49" charset="-122"/>
                    </a:endParaRPr>
                  </a:p>
                </p:txBody>
              </p:sp>
              <p:sp>
                <p:nvSpPr>
                  <p:cNvPr id="85018" name="AutoShape 21"/>
                  <p:cNvSpPr/>
                  <p:nvPr/>
                </p:nvSpPr>
                <p:spPr>
                  <a:xfrm rot="6078281">
                    <a:off x="430" y="-293"/>
                    <a:ext cx="226" cy="816"/>
                  </a:xfrm>
                  <a:prstGeom prst="moon">
                    <a:avLst>
                      <a:gd name="adj" fmla="val 49769"/>
                    </a:avLst>
                  </a:prstGeom>
                  <a:solidFill>
                    <a:srgbClr val="F8F8F8">
                      <a:alpha val="3000"/>
                    </a:srgbClr>
                  </a:solidFill>
                  <a:ln w="9525">
                    <a:noFill/>
                  </a:ln>
                </p:spPr>
                <p:txBody>
                  <a:bodyPr rot="10800000" wrap="none" anchor="ctr"/>
                  <a:lstStyle/>
                  <a:p>
                    <a:pPr lvl="0" eaLnBrk="0" hangingPunct="0"/>
                    <a:endParaRPr lang="zh-CN" altLang="en-US" sz="1800" dirty="0">
                      <a:solidFill>
                        <a:srgbClr val="00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  <a:sym typeface="黑体" panose="02010609060101010101" pitchFamily="49" charset="-122"/>
                    </a:endParaRPr>
                  </a:p>
                </p:txBody>
              </p:sp>
              <p:sp>
                <p:nvSpPr>
                  <p:cNvPr id="85019" name="AutoShape 22"/>
                  <p:cNvSpPr/>
                  <p:nvPr/>
                </p:nvSpPr>
                <p:spPr>
                  <a:xfrm rot="6373927">
                    <a:off x="506" y="-274"/>
                    <a:ext cx="226" cy="816"/>
                  </a:xfrm>
                  <a:prstGeom prst="moon">
                    <a:avLst>
                      <a:gd name="adj" fmla="val 49769"/>
                    </a:avLst>
                  </a:prstGeom>
                  <a:solidFill>
                    <a:srgbClr val="F8F8F8">
                      <a:alpha val="3000"/>
                    </a:srgbClr>
                  </a:solidFill>
                  <a:ln w="9525">
                    <a:noFill/>
                  </a:ln>
                </p:spPr>
                <p:txBody>
                  <a:bodyPr rot="10800000" wrap="none" anchor="ctr"/>
                  <a:lstStyle/>
                  <a:p>
                    <a:pPr lvl="0" eaLnBrk="0" hangingPunct="0"/>
                    <a:endParaRPr lang="zh-CN" altLang="en-US" sz="1800" dirty="0">
                      <a:solidFill>
                        <a:srgbClr val="00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  <a:sym typeface="黑体" panose="02010609060101010101" pitchFamily="49" charset="-122"/>
                    </a:endParaRPr>
                  </a:p>
                </p:txBody>
              </p:sp>
              <p:sp>
                <p:nvSpPr>
                  <p:cNvPr id="85020" name="AutoShape 23"/>
                  <p:cNvSpPr/>
                  <p:nvPr/>
                </p:nvSpPr>
                <p:spPr>
                  <a:xfrm rot="6906313">
                    <a:off x="597" y="-241"/>
                    <a:ext cx="226" cy="816"/>
                  </a:xfrm>
                  <a:prstGeom prst="moon">
                    <a:avLst>
                      <a:gd name="adj" fmla="val 49769"/>
                    </a:avLst>
                  </a:prstGeom>
                  <a:solidFill>
                    <a:srgbClr val="F8F8F8">
                      <a:alpha val="3000"/>
                    </a:srgbClr>
                  </a:solidFill>
                  <a:ln w="9525">
                    <a:noFill/>
                  </a:ln>
                </p:spPr>
                <p:txBody>
                  <a:bodyPr rot="10800000" wrap="none" anchor="ctr"/>
                  <a:lstStyle/>
                  <a:p>
                    <a:pPr lvl="0" eaLnBrk="0" hangingPunct="0"/>
                    <a:endParaRPr lang="zh-CN" altLang="en-US" sz="1800" dirty="0">
                      <a:solidFill>
                        <a:srgbClr val="00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  <a:sym typeface="黑体" panose="02010609060101010101" pitchFamily="49" charset="-122"/>
                    </a:endParaRPr>
                  </a:p>
                </p:txBody>
              </p:sp>
            </p:grpSp>
            <p:grpSp>
              <p:nvGrpSpPr>
                <p:cNvPr id="85021" name="Group 30"/>
                <p:cNvGrpSpPr/>
                <p:nvPr/>
              </p:nvGrpSpPr>
              <p:grpSpPr>
                <a:xfrm rot="1353540">
                  <a:off x="143" y="49"/>
                  <a:ext cx="742" cy="185"/>
                  <a:chOff x="0" y="0"/>
                  <a:chExt cx="1118" cy="277"/>
                </a:xfrm>
              </p:grpSpPr>
              <p:sp>
                <p:nvSpPr>
                  <p:cNvPr id="85022" name="AutoShape 25"/>
                  <p:cNvSpPr/>
                  <p:nvPr/>
                </p:nvSpPr>
                <p:spPr>
                  <a:xfrm rot="5263130">
                    <a:off x="295" y="-294"/>
                    <a:ext cx="226" cy="817"/>
                  </a:xfrm>
                  <a:prstGeom prst="moon">
                    <a:avLst>
                      <a:gd name="adj" fmla="val 49769"/>
                    </a:avLst>
                  </a:prstGeom>
                  <a:solidFill>
                    <a:srgbClr val="F8F8F8">
                      <a:alpha val="3000"/>
                    </a:srgbClr>
                  </a:solidFill>
                  <a:ln w="9525">
                    <a:noFill/>
                  </a:ln>
                </p:spPr>
                <p:txBody>
                  <a:bodyPr rot="10800000" wrap="none" anchor="ctr"/>
                  <a:lstStyle/>
                  <a:p>
                    <a:pPr lvl="0" eaLnBrk="0" hangingPunct="0"/>
                    <a:endParaRPr lang="zh-CN" altLang="en-US" sz="1800" dirty="0">
                      <a:solidFill>
                        <a:srgbClr val="00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  <a:sym typeface="黑体" panose="02010609060101010101" pitchFamily="49" charset="-122"/>
                    </a:endParaRPr>
                  </a:p>
                </p:txBody>
              </p:sp>
              <p:sp>
                <p:nvSpPr>
                  <p:cNvPr id="85023" name="AutoShape 26"/>
                  <p:cNvSpPr/>
                  <p:nvPr/>
                </p:nvSpPr>
                <p:spPr>
                  <a:xfrm rot="6078281">
                    <a:off x="425" y="-296"/>
                    <a:ext cx="225" cy="817"/>
                  </a:xfrm>
                  <a:prstGeom prst="moon">
                    <a:avLst>
                      <a:gd name="adj" fmla="val 49769"/>
                    </a:avLst>
                  </a:prstGeom>
                  <a:solidFill>
                    <a:srgbClr val="F8F8F8">
                      <a:alpha val="3000"/>
                    </a:srgbClr>
                  </a:solidFill>
                  <a:ln w="9525">
                    <a:noFill/>
                  </a:ln>
                </p:spPr>
                <p:txBody>
                  <a:bodyPr rot="10800000" wrap="none" anchor="ctr"/>
                  <a:lstStyle/>
                  <a:p>
                    <a:pPr lvl="0" eaLnBrk="0" hangingPunct="0"/>
                    <a:endParaRPr lang="zh-CN" altLang="en-US" sz="1800" dirty="0">
                      <a:solidFill>
                        <a:srgbClr val="00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  <a:sym typeface="黑体" panose="02010609060101010101" pitchFamily="49" charset="-122"/>
                    </a:endParaRPr>
                  </a:p>
                </p:txBody>
              </p:sp>
              <p:sp>
                <p:nvSpPr>
                  <p:cNvPr id="85024" name="AutoShape 27"/>
                  <p:cNvSpPr/>
                  <p:nvPr/>
                </p:nvSpPr>
                <p:spPr>
                  <a:xfrm rot="6373927">
                    <a:off x="502" y="-273"/>
                    <a:ext cx="225" cy="816"/>
                  </a:xfrm>
                  <a:prstGeom prst="moon">
                    <a:avLst>
                      <a:gd name="adj" fmla="val 49769"/>
                    </a:avLst>
                  </a:prstGeom>
                  <a:solidFill>
                    <a:srgbClr val="F8F8F8">
                      <a:alpha val="3000"/>
                    </a:srgbClr>
                  </a:solidFill>
                  <a:ln w="9525">
                    <a:noFill/>
                  </a:ln>
                </p:spPr>
                <p:txBody>
                  <a:bodyPr rot="10800000" wrap="none" anchor="ctr"/>
                  <a:lstStyle/>
                  <a:p>
                    <a:pPr lvl="0" eaLnBrk="0" hangingPunct="0"/>
                    <a:endParaRPr lang="zh-CN" altLang="en-US" sz="1800" dirty="0">
                      <a:solidFill>
                        <a:srgbClr val="00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  <a:sym typeface="黑体" panose="02010609060101010101" pitchFamily="49" charset="-122"/>
                    </a:endParaRPr>
                  </a:p>
                </p:txBody>
              </p:sp>
              <p:sp>
                <p:nvSpPr>
                  <p:cNvPr id="85025" name="AutoShape 28"/>
                  <p:cNvSpPr/>
                  <p:nvPr/>
                </p:nvSpPr>
                <p:spPr>
                  <a:xfrm rot="6906313">
                    <a:off x="597" y="-244"/>
                    <a:ext cx="226" cy="816"/>
                  </a:xfrm>
                  <a:prstGeom prst="moon">
                    <a:avLst>
                      <a:gd name="adj" fmla="val 49769"/>
                    </a:avLst>
                  </a:prstGeom>
                  <a:solidFill>
                    <a:srgbClr val="F8F8F8">
                      <a:alpha val="3000"/>
                    </a:srgbClr>
                  </a:solidFill>
                  <a:ln w="9525">
                    <a:noFill/>
                  </a:ln>
                </p:spPr>
                <p:txBody>
                  <a:bodyPr rot="10800000" wrap="none" anchor="ctr"/>
                  <a:lstStyle/>
                  <a:p>
                    <a:pPr lvl="0" eaLnBrk="0" hangingPunct="0"/>
                    <a:endParaRPr lang="zh-CN" altLang="en-US" sz="1800" dirty="0">
                      <a:solidFill>
                        <a:srgbClr val="00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  <a:sym typeface="黑体" panose="02010609060101010101" pitchFamily="49" charset="-122"/>
                    </a:endParaRPr>
                  </a:p>
                </p:txBody>
              </p:sp>
            </p:grpSp>
          </p:grpSp>
        </p:grpSp>
        <p:sp>
          <p:nvSpPr>
            <p:cNvPr id="85026" name="Rectangle 29"/>
            <p:cNvSpPr/>
            <p:nvPr/>
          </p:nvSpPr>
          <p:spPr>
            <a:xfrm>
              <a:off x="1896" y="1034"/>
              <a:ext cx="869" cy="2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0" hangingPunct="0"/>
              <a:r>
                <a: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rPr>
                <a:t>专业合作社</a:t>
              </a:r>
            </a:p>
          </p:txBody>
        </p:sp>
        <p:sp>
          <p:nvSpPr>
            <p:cNvPr id="85027" name="AutoShape 30"/>
            <p:cNvSpPr/>
            <p:nvPr/>
          </p:nvSpPr>
          <p:spPr>
            <a:xfrm>
              <a:off x="3412" y="-44"/>
              <a:ext cx="1290" cy="848"/>
            </a:xfrm>
            <a:prstGeom prst="accentCallout2">
              <a:avLst>
                <a:gd name="adj1" fmla="val 13630"/>
                <a:gd name="adj2" fmla="val -3227"/>
                <a:gd name="adj3" fmla="val 13630"/>
                <a:gd name="adj4" fmla="val -24125"/>
                <a:gd name="adj5" fmla="val 77853"/>
                <a:gd name="adj6" fmla="val -38620"/>
              </a:avLst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miter/>
              <a:headEnd type="oval" w="med" len="med"/>
              <a:tailEnd type="triangle" w="med" len="med"/>
            </a:ln>
          </p:spPr>
          <p:txBody>
            <a:bodyPr anchor="ctr"/>
            <a:lstStyle/>
            <a:p>
              <a:pPr lvl="0" eaLnBrk="0" hangingPunct="0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85028" name="AutoShape 31"/>
            <p:cNvSpPr/>
            <p:nvPr/>
          </p:nvSpPr>
          <p:spPr>
            <a:xfrm>
              <a:off x="3345" y="1880"/>
              <a:ext cx="1357" cy="482"/>
            </a:xfrm>
            <a:prstGeom prst="accentCallout2">
              <a:avLst>
                <a:gd name="adj1" fmla="val 13630"/>
                <a:gd name="adj2" fmla="val -3227"/>
                <a:gd name="adj3" fmla="val 13630"/>
                <a:gd name="adj4" fmla="val -18616"/>
                <a:gd name="adj5" fmla="val -40343"/>
                <a:gd name="adj6" fmla="val -34005"/>
              </a:avLst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miter/>
              <a:headEnd type="oval" w="med" len="med"/>
              <a:tailEnd type="triangle" w="med" len="med"/>
            </a:ln>
          </p:spPr>
          <p:txBody>
            <a:bodyPr anchor="ctr"/>
            <a:lstStyle/>
            <a:p>
              <a:pPr lvl="0" eaLnBrk="0" hangingPunct="0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85029" name="AutoShape 32"/>
            <p:cNvSpPr/>
            <p:nvPr/>
          </p:nvSpPr>
          <p:spPr>
            <a:xfrm flipH="1">
              <a:off x="-17" y="17"/>
              <a:ext cx="1350" cy="481"/>
            </a:xfrm>
            <a:prstGeom prst="accentCallout2">
              <a:avLst>
                <a:gd name="adj1" fmla="val 13630"/>
                <a:gd name="adj2" fmla="val -3329"/>
                <a:gd name="adj3" fmla="val 13630"/>
                <a:gd name="adj4" fmla="val -18815"/>
                <a:gd name="adj5" fmla="val 89769"/>
                <a:gd name="adj6" fmla="val -34440"/>
              </a:avLst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miter/>
              <a:headEnd type="oval" w="med" len="med"/>
              <a:tailEnd type="triangle" w="med" len="med"/>
            </a:ln>
          </p:spPr>
          <p:txBody>
            <a:bodyPr anchor="ctr"/>
            <a:lstStyle/>
            <a:p>
              <a:pPr lvl="0" eaLnBrk="0" hangingPunct="0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85030" name="AutoShape 33"/>
            <p:cNvSpPr/>
            <p:nvPr/>
          </p:nvSpPr>
          <p:spPr>
            <a:xfrm>
              <a:off x="-540" y="1962"/>
              <a:ext cx="1750" cy="776"/>
            </a:xfrm>
            <a:prstGeom prst="accentCallout2">
              <a:avLst>
                <a:gd name="adj1" fmla="val 4819"/>
                <a:gd name="adj2" fmla="val 107051"/>
                <a:gd name="adj3" fmla="val 14227"/>
                <a:gd name="adj4" fmla="val 118750"/>
                <a:gd name="adj5" fmla="val -46838"/>
                <a:gd name="adj6" fmla="val 130102"/>
              </a:avLst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miter/>
              <a:headEnd type="oval" w="med" len="med"/>
              <a:tailEnd type="triangle" w="med" len="med"/>
            </a:ln>
          </p:spPr>
          <p:txBody>
            <a:bodyPr anchor="ctr"/>
            <a:lstStyle/>
            <a:p>
              <a:pPr lvl="0" eaLnBrk="0" hangingPunct="0"/>
              <a:endPara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672205" y="69215"/>
            <a:ext cx="567372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</a:rPr>
              <a:t>合作社与相关组织联系与区别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" y="4131945"/>
            <a:ext cx="289560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zh-CN" altLang="zh-CN" sz="14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联系：</a:t>
            </a:r>
            <a:r>
              <a:rPr lang="zh-CN" altLang="zh-CN" sz="1400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村党支部支持并参与专业合作社发展。</a:t>
            </a:r>
            <a:r>
              <a:rPr lang="zh-CN" altLang="zh-CN" sz="14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区别：</a:t>
            </a:r>
            <a:r>
              <a:rPr lang="zh-CN" altLang="zh-CN" sz="1400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合作社具有商业法人资格、承担商业风险责任的能力、不</a:t>
            </a:r>
            <a:r>
              <a:rPr lang="zh-CN" altLang="zh-CN" sz="14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受</a:t>
            </a:r>
            <a:r>
              <a:rPr lang="zh-CN" altLang="en-US" sz="14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地</a:t>
            </a:r>
            <a:r>
              <a:rPr lang="zh-CN" altLang="zh-CN" sz="14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域</a:t>
            </a:r>
            <a:r>
              <a:rPr lang="zh-CN" altLang="zh-CN" sz="1400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限制。村委会受地域限制、有地方行政职能。</a:t>
            </a:r>
          </a:p>
          <a:p>
            <a:pPr lvl="0" eaLnBrk="0" hangingPunct="0"/>
            <a:endParaRPr lang="zh-CN" altLang="en-US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96330" y="949325"/>
            <a:ext cx="2766060" cy="1584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4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联系：</a:t>
            </a:r>
            <a:r>
              <a:rPr lang="zh-CN" altLang="zh-CN" sz="1400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都遵循入会原则，合作社</a:t>
            </a:r>
            <a:r>
              <a:rPr lang="zh-CN" altLang="zh-CN" sz="1400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可自愿加入技术协会。</a:t>
            </a:r>
            <a:r>
              <a:rPr lang="zh-CN" altLang="zh-CN" sz="14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区别</a:t>
            </a:r>
            <a:r>
              <a:rPr lang="zh-CN" altLang="zh-CN" sz="1400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：合作社是农民组合经营实体、资金是成员出资、成员有附加表决权、法人由工商部门登记。技术协会是由民政部门登记，机关团体、市场主体形成社团组织。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615680" y="4346575"/>
            <a:ext cx="457200" cy="10674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162040" y="4164330"/>
            <a:ext cx="302133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联系：</a:t>
            </a:r>
            <a:r>
              <a:rPr lang="zh-CN" altLang="en-US" sz="14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都是</a:t>
            </a:r>
            <a:r>
              <a:rPr lang="zh-CN" altLang="en-US" sz="1400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成员自我</a:t>
            </a:r>
            <a:r>
              <a:rPr lang="zh-CN" altLang="en-US" sz="14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服务、实行民主管理专业</a:t>
            </a:r>
            <a:r>
              <a:rPr lang="zh-CN" altLang="en-US" sz="1400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合作组织。</a:t>
            </a:r>
            <a:r>
              <a:rPr lang="zh-CN" altLang="en-US" sz="14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区别：</a:t>
            </a:r>
            <a:r>
              <a:rPr lang="zh-CN" altLang="en-US" sz="14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合作社由工商部门登记，向</a:t>
            </a:r>
            <a:r>
              <a:rPr lang="zh-CN" altLang="en-US" sz="1400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成员提供购销服务利益</a:t>
            </a:r>
            <a:r>
              <a:rPr lang="zh-CN" altLang="en-US" sz="14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紧密经营实体。</a:t>
            </a:r>
            <a:r>
              <a:rPr lang="zh-CN" altLang="en-US" sz="1400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技术</a:t>
            </a:r>
            <a:r>
              <a:rPr lang="zh-CN" altLang="en-US" sz="14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协会提供</a:t>
            </a:r>
            <a:r>
              <a:rPr lang="zh-CN" altLang="en-US" sz="1400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技术、信息服务</a:t>
            </a:r>
            <a:r>
              <a:rPr lang="zh-CN" altLang="en-US" sz="1400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无利益</a:t>
            </a:r>
            <a:r>
              <a:rPr lang="zh-CN" altLang="en-US" sz="14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分配，由</a:t>
            </a:r>
            <a:r>
              <a:rPr lang="zh-CN" altLang="en-US" sz="1400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民政登记非经营实体。</a:t>
            </a:r>
            <a:endParaRPr lang="zh-CN" altLang="en-US" sz="140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5565" y="1078230"/>
            <a:ext cx="2940685" cy="164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联系：</a:t>
            </a:r>
            <a:r>
              <a:rPr lang="zh-CN" altLang="en-US" sz="1400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都是联合性质经济组织。</a:t>
            </a:r>
            <a:r>
              <a:rPr lang="zh-CN" altLang="en-US" sz="14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区别：</a:t>
            </a:r>
            <a:r>
              <a:rPr lang="zh-CN" altLang="en-US" sz="1400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合作社属法人、农民至少占总数</a:t>
            </a:r>
            <a:r>
              <a:rPr lang="en-US" altLang="zh-CN" sz="1400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80%</a:t>
            </a:r>
            <a:r>
              <a:rPr lang="zh-CN" altLang="en-US" sz="1400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、有一票表决权、担有限责任、按提供服务，利用度分配利益。合伙企业不属法人、由</a:t>
            </a:r>
            <a:r>
              <a:rPr lang="en-US" altLang="zh-CN" sz="1400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个人以上、合伙协议约定表决方式、按出资比例分红、债务承担无限连带责任</a:t>
            </a:r>
            <a:r>
              <a:rPr lang="zh-CN" altLang="en-US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燕尾形箭头 2"/>
          <p:cNvSpPr/>
          <p:nvPr/>
        </p:nvSpPr>
        <p:spPr>
          <a:xfrm>
            <a:off x="3929058" y="2428872"/>
            <a:ext cx="1428760" cy="1214446"/>
          </a:xfrm>
          <a:prstGeom prst="notchedRightArrow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04</a:t>
            </a:r>
            <a:endParaRPr lang="zh-CN" altLang="en-US" dirty="0"/>
          </a:p>
        </p:txBody>
      </p:sp>
      <p:sp>
        <p:nvSpPr>
          <p:cNvPr id="5" name="燕尾形箭头 4"/>
          <p:cNvSpPr/>
          <p:nvPr/>
        </p:nvSpPr>
        <p:spPr>
          <a:xfrm>
            <a:off x="142844" y="2428872"/>
            <a:ext cx="1428760" cy="121444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 01</a:t>
            </a:r>
            <a:endParaRPr lang="zh-CN" altLang="en-US" dirty="0"/>
          </a:p>
        </p:txBody>
      </p:sp>
      <p:sp>
        <p:nvSpPr>
          <p:cNvPr id="6" name="燕尾形箭头 5"/>
          <p:cNvSpPr/>
          <p:nvPr/>
        </p:nvSpPr>
        <p:spPr>
          <a:xfrm>
            <a:off x="2643174" y="2428872"/>
            <a:ext cx="1428760" cy="1214446"/>
          </a:xfrm>
          <a:prstGeom prst="notchedRightArrow">
            <a:avLst/>
          </a:prstGeom>
          <a:solidFill>
            <a:schemeClr val="accent4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03 </a:t>
            </a:r>
            <a:endParaRPr lang="zh-CN" altLang="en-US" dirty="0"/>
          </a:p>
        </p:txBody>
      </p:sp>
      <p:sp>
        <p:nvSpPr>
          <p:cNvPr id="7" name="燕尾形箭头 6"/>
          <p:cNvSpPr/>
          <p:nvPr/>
        </p:nvSpPr>
        <p:spPr>
          <a:xfrm>
            <a:off x="1428728" y="2428872"/>
            <a:ext cx="1357322" cy="1214446"/>
          </a:xfrm>
          <a:prstGeom prst="notchedRightArrow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02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1785930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确定可行发展目标和生产经营业务</a:t>
            </a:r>
            <a:endParaRPr lang="zh-CN" altLang="en-US" sz="16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3643318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农民专业合作社章程制定与执行</a:t>
            </a:r>
            <a:endParaRPr lang="zh-CN" altLang="en-US" sz="16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1785930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农民合作社设立大会的召开</a:t>
            </a:r>
            <a:endParaRPr lang="zh-CN" altLang="en-US" sz="16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562" y="364331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农民专业合作社的登记</a:t>
            </a:r>
            <a:endParaRPr lang="zh-CN" altLang="en-US" sz="16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80" y="1785930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农民专业合作社合并与分立</a:t>
            </a:r>
            <a:endParaRPr lang="zh-CN" altLang="en-US" sz="1600" b="1" dirty="0">
              <a:solidFill>
                <a:srgbClr val="00B050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52095" y="1273175"/>
            <a:ext cx="6000115" cy="1651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4348" y="785798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农民专业合作社成立流程</a:t>
            </a:r>
          </a:p>
        </p:txBody>
      </p:sp>
      <p:sp>
        <p:nvSpPr>
          <p:cNvPr id="44" name="燕尾形箭头 43"/>
          <p:cNvSpPr/>
          <p:nvPr/>
        </p:nvSpPr>
        <p:spPr>
          <a:xfrm>
            <a:off x="5214942" y="2428872"/>
            <a:ext cx="1500198" cy="1214446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05</a:t>
            </a:r>
            <a:endParaRPr lang="zh-CN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500559" y="76200"/>
            <a:ext cx="4857784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如何成立农民专业合作社</a:t>
            </a: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 flipV="1">
            <a:off x="642910" y="1643054"/>
            <a:ext cx="1587" cy="868362"/>
          </a:xfrm>
          <a:prstGeom prst="line">
            <a:avLst/>
          </a:prstGeom>
          <a:noFill/>
          <a:ln w="12700">
            <a:solidFill>
              <a:srgbClr val="808080"/>
            </a:solidFill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flipV="1">
            <a:off x="3000364" y="1643054"/>
            <a:ext cx="1587" cy="868362"/>
          </a:xfrm>
          <a:prstGeom prst="line">
            <a:avLst/>
          </a:prstGeom>
          <a:noFill/>
          <a:ln w="12700">
            <a:solidFill>
              <a:srgbClr val="808080"/>
            </a:solidFill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 flipV="1">
            <a:off x="1643042" y="3571880"/>
            <a:ext cx="1587" cy="868362"/>
          </a:xfrm>
          <a:prstGeom prst="line">
            <a:avLst/>
          </a:prstGeom>
          <a:noFill/>
          <a:ln w="12700">
            <a:solidFill>
              <a:srgbClr val="808080"/>
            </a:solidFill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Line 23"/>
          <p:cNvSpPr>
            <a:spLocks noChangeShapeType="1"/>
          </p:cNvSpPr>
          <p:nvPr/>
        </p:nvSpPr>
        <p:spPr bwMode="auto">
          <a:xfrm flipV="1">
            <a:off x="4429124" y="3571880"/>
            <a:ext cx="1587" cy="868362"/>
          </a:xfrm>
          <a:prstGeom prst="line">
            <a:avLst/>
          </a:prstGeom>
          <a:noFill/>
          <a:ln w="12700">
            <a:solidFill>
              <a:srgbClr val="808080"/>
            </a:solidFill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Line 23"/>
          <p:cNvSpPr>
            <a:spLocks noChangeShapeType="1"/>
          </p:cNvSpPr>
          <p:nvPr/>
        </p:nvSpPr>
        <p:spPr bwMode="auto">
          <a:xfrm flipV="1">
            <a:off x="5286380" y="1714492"/>
            <a:ext cx="1587" cy="868362"/>
          </a:xfrm>
          <a:prstGeom prst="line">
            <a:avLst/>
          </a:prstGeom>
          <a:noFill/>
          <a:ln w="12700">
            <a:solidFill>
              <a:srgbClr val="808080"/>
            </a:solidFill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5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4614317_095516068033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931214"/>
            <a:ext cx="4929222" cy="31432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TextBox 6"/>
          <p:cNvSpPr txBox="1"/>
          <p:nvPr/>
        </p:nvSpPr>
        <p:spPr>
          <a:xfrm>
            <a:off x="285720" y="3857632"/>
            <a:ext cx="4929222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</a:rPr>
              <a:t>合作社章程应载明以下内容：名称及住所、业务范围、成员资格、权利和义务、组织机构、议事规则、成员出资方式及金额、财务管理和盈余、亏损处理、章程修改程序、解散事由、清算方法、公告事项及发布方式等。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0980" y="1001699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合作社章程制定需注意的事项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5008" y="164305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</a:rPr>
              <a:t>章程制定必须充分民主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8" y="228599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</a:rPr>
              <a:t>章程制定遵守法律法规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9936" y="2951163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</a:rPr>
              <a:t>章程制定要从实际出发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8" y="3617283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</a:rPr>
              <a:t> 章程内容在发展中完善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86414" y="4214822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</a:rPr>
              <a:t>章程制定和修改必须按法定程序进行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39294" y="56515"/>
            <a:ext cx="4714908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如何成立农民专业合作社</a:t>
            </a:r>
            <a:endParaRPr lang="zh-CN" altLang="en-US" sz="2800" b="1" dirty="0" smtClean="0">
              <a:solidFill>
                <a:schemeClr val="bg1"/>
              </a:solidFill>
              <a:latin typeface="+mn-ea"/>
            </a:endParaRPr>
          </a:p>
          <a:p>
            <a:endParaRPr lang="zh-CN" altLang="en-US" sz="2800" dirty="0"/>
          </a:p>
        </p:txBody>
      </p:sp>
      <p:cxnSp>
        <p:nvCxnSpPr>
          <p:cNvPr id="2" name="直接连接符 1"/>
          <p:cNvCxnSpPr/>
          <p:nvPr/>
        </p:nvCxnSpPr>
        <p:spPr>
          <a:xfrm>
            <a:off x="5541645" y="1401445"/>
            <a:ext cx="3350895" cy="15875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5613400" y="1993265"/>
            <a:ext cx="284734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5632450" y="3373120"/>
            <a:ext cx="284734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5715000" y="4055110"/>
            <a:ext cx="284734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5632450" y="4857764"/>
            <a:ext cx="3154392" cy="3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5632450" y="2726690"/>
            <a:ext cx="284734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65650" y="55245"/>
            <a:ext cx="476694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如何成立农民专业合作社</a:t>
            </a: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785786" y="1285864"/>
            <a:ext cx="6335729" cy="159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974725" y="804545"/>
            <a:ext cx="4811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农民专业合作社章程贯彻执行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85786" y="1714492"/>
            <a:ext cx="6786610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    </a:t>
            </a:r>
            <a:r>
              <a:rPr lang="zh-CN" altLang="en-US" sz="24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章程制定后，在合作社成立之日起生效，它是合作社内部规章，其效力仅限本社和相关当事人</a:t>
            </a:r>
            <a:r>
              <a:rPr lang="zh-CN" altLang="en-US" sz="2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，无需国家强制力保证实施，出现</a:t>
            </a:r>
            <a:r>
              <a:rPr lang="zh-CN" altLang="en-US" sz="24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违章（不违法）行为，由合作社自行解决。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00100" y="3786194"/>
            <a:ext cx="1199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B050"/>
                </a:solidFill>
              </a:rPr>
              <a:t>合作社贯彻执行本社章程</a:t>
            </a:r>
          </a:p>
        </p:txBody>
      </p:sp>
      <p:sp>
        <p:nvSpPr>
          <p:cNvPr id="14" name="六边形 13"/>
          <p:cNvSpPr/>
          <p:nvPr/>
        </p:nvSpPr>
        <p:spPr>
          <a:xfrm>
            <a:off x="857224" y="3643318"/>
            <a:ext cx="1357322" cy="1143008"/>
          </a:xfrm>
          <a:prstGeom prst="hexagon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643174" y="3714756"/>
            <a:ext cx="1204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B050"/>
                </a:solidFill>
              </a:rPr>
              <a:t>合作社成员或经营管理人员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429124" y="3714756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B050"/>
                </a:solidFill>
              </a:rPr>
              <a:t>理事长、理事、监事会员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215074" y="3714756"/>
            <a:ext cx="1111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B050"/>
                </a:solidFill>
              </a:rPr>
              <a:t>制定专项管理制度落实章程</a:t>
            </a: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785786" y="1714492"/>
            <a:ext cx="5715" cy="2260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785786" y="1714492"/>
            <a:ext cx="2159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7572396" y="3071814"/>
            <a:ext cx="5715" cy="2260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358082" y="3286128"/>
            <a:ext cx="2159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六边形 24"/>
          <p:cNvSpPr/>
          <p:nvPr/>
        </p:nvSpPr>
        <p:spPr>
          <a:xfrm>
            <a:off x="2571736" y="3643318"/>
            <a:ext cx="1357322" cy="1143008"/>
          </a:xfrm>
          <a:prstGeom prst="hexagon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六边形 25"/>
          <p:cNvSpPr/>
          <p:nvPr/>
        </p:nvSpPr>
        <p:spPr>
          <a:xfrm>
            <a:off x="4286248" y="3643318"/>
            <a:ext cx="1357322" cy="1143008"/>
          </a:xfrm>
          <a:prstGeom prst="hexagon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六边形 30"/>
          <p:cNvSpPr/>
          <p:nvPr/>
        </p:nvSpPr>
        <p:spPr>
          <a:xfrm>
            <a:off x="6072198" y="3643318"/>
            <a:ext cx="1357322" cy="1143008"/>
          </a:xfrm>
          <a:prstGeom prst="hexagon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/>
          <p:nvPr/>
        </p:nvGrpSpPr>
        <p:grpSpPr bwMode="auto">
          <a:xfrm>
            <a:off x="7262813" y="2183765"/>
            <a:ext cx="1677987" cy="1374775"/>
            <a:chOff x="0" y="0"/>
            <a:chExt cx="1677511" cy="1374579"/>
          </a:xfrm>
          <a:solidFill>
            <a:srgbClr val="6F9500"/>
          </a:solidFill>
        </p:grpSpPr>
        <p:grpSp>
          <p:nvGrpSpPr>
            <p:cNvPr id="10264" name="Group 3"/>
            <p:cNvGrpSpPr/>
            <p:nvPr/>
          </p:nvGrpSpPr>
          <p:grpSpPr bwMode="auto">
            <a:xfrm>
              <a:off x="0" y="0"/>
              <a:ext cx="1677511" cy="1374579"/>
              <a:chOff x="0" y="0"/>
              <a:chExt cx="2617944" cy="2145185"/>
            </a:xfrm>
            <a:grpFill/>
          </p:grpSpPr>
          <p:sp>
            <p:nvSpPr>
              <p:cNvPr id="10266" name="Oval 8"/>
              <p:cNvSpPr>
                <a:spLocks noChangeArrowheads="1"/>
              </p:cNvSpPr>
              <p:nvPr/>
            </p:nvSpPr>
            <p:spPr bwMode="auto">
              <a:xfrm flipV="1">
                <a:off x="0" y="1700034"/>
                <a:ext cx="2617944" cy="445151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wrap="none" anchor="ctr"/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b="1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67" name="Oval 19"/>
              <p:cNvSpPr>
                <a:spLocks noChangeArrowheads="1"/>
              </p:cNvSpPr>
              <p:nvPr/>
            </p:nvSpPr>
            <p:spPr bwMode="auto">
              <a:xfrm>
                <a:off x="364499" y="0"/>
                <a:ext cx="1931237" cy="1931674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268" name="未知"/>
              <p:cNvSpPr>
                <a:spLocks noChangeArrowheads="1"/>
              </p:cNvSpPr>
              <p:nvPr/>
            </p:nvSpPr>
            <p:spPr bwMode="auto">
              <a:xfrm>
                <a:off x="586017" y="44314"/>
                <a:ext cx="1490214" cy="727147"/>
              </a:xfrm>
              <a:custGeom>
                <a:avLst/>
                <a:gdLst>
                  <a:gd name="T0" fmla="*/ 927725337 w 1321"/>
                  <a:gd name="T1" fmla="*/ 211729479 h 712"/>
                  <a:gd name="T2" fmla="*/ 939177761 w 1321"/>
                  <a:gd name="T3" fmla="*/ 233631718 h 712"/>
                  <a:gd name="T4" fmla="*/ 941723872 w 1321"/>
                  <a:gd name="T5" fmla="*/ 254492259 h 712"/>
                  <a:gd name="T6" fmla="*/ 937905269 w 1321"/>
                  <a:gd name="T7" fmla="*/ 273266336 h 712"/>
                  <a:gd name="T8" fmla="*/ 925179225 w 1321"/>
                  <a:gd name="T9" fmla="*/ 290996672 h 712"/>
                  <a:gd name="T10" fmla="*/ 907363215 w 1321"/>
                  <a:gd name="T11" fmla="*/ 306642588 h 712"/>
                  <a:gd name="T12" fmla="*/ 883183619 w 1321"/>
                  <a:gd name="T13" fmla="*/ 319158299 h 712"/>
                  <a:gd name="T14" fmla="*/ 852641564 w 1321"/>
                  <a:gd name="T15" fmla="*/ 331674010 h 712"/>
                  <a:gd name="T16" fmla="*/ 818280907 w 1321"/>
                  <a:gd name="T17" fmla="*/ 343147001 h 712"/>
                  <a:gd name="T18" fmla="*/ 778830283 w 1321"/>
                  <a:gd name="T19" fmla="*/ 352534551 h 712"/>
                  <a:gd name="T20" fmla="*/ 735562185 w 1321"/>
                  <a:gd name="T21" fmla="*/ 360878358 h 712"/>
                  <a:gd name="T22" fmla="*/ 689749103 w 1321"/>
                  <a:gd name="T23" fmla="*/ 367135703 h 712"/>
                  <a:gd name="T24" fmla="*/ 638844927 w 1321"/>
                  <a:gd name="T25" fmla="*/ 372351349 h 712"/>
                  <a:gd name="T26" fmla="*/ 587940751 w 1321"/>
                  <a:gd name="T27" fmla="*/ 375480532 h 712"/>
                  <a:gd name="T28" fmla="*/ 566306138 w 1321"/>
                  <a:gd name="T29" fmla="*/ 376523253 h 712"/>
                  <a:gd name="T30" fmla="*/ 339783457 w 1321"/>
                  <a:gd name="T31" fmla="*/ 376523253 h 712"/>
                  <a:gd name="T32" fmla="*/ 335965982 w 1321"/>
                  <a:gd name="T33" fmla="*/ 376523253 h 712"/>
                  <a:gd name="T34" fmla="*/ 291425392 w 1321"/>
                  <a:gd name="T35" fmla="*/ 374436790 h 712"/>
                  <a:gd name="T36" fmla="*/ 248157294 w 1321"/>
                  <a:gd name="T37" fmla="*/ 372351349 h 712"/>
                  <a:gd name="T38" fmla="*/ 206160559 w 1321"/>
                  <a:gd name="T39" fmla="*/ 368179445 h 712"/>
                  <a:gd name="T40" fmla="*/ 167983555 w 1321"/>
                  <a:gd name="T41" fmla="*/ 364007541 h 712"/>
                  <a:gd name="T42" fmla="*/ 132350406 w 1321"/>
                  <a:gd name="T43" fmla="*/ 357749175 h 712"/>
                  <a:gd name="T44" fmla="*/ 100535860 w 1321"/>
                  <a:gd name="T45" fmla="*/ 350448088 h 712"/>
                  <a:gd name="T46" fmla="*/ 72537661 w 1321"/>
                  <a:gd name="T47" fmla="*/ 343147001 h 712"/>
                  <a:gd name="T48" fmla="*/ 48359193 w 1321"/>
                  <a:gd name="T49" fmla="*/ 332716731 h 712"/>
                  <a:gd name="T50" fmla="*/ 27997071 w 1321"/>
                  <a:gd name="T51" fmla="*/ 321243740 h 712"/>
                  <a:gd name="T52" fmla="*/ 12726044 w 1321"/>
                  <a:gd name="T53" fmla="*/ 308728029 h 712"/>
                  <a:gd name="T54" fmla="*/ 3817475 w 1321"/>
                  <a:gd name="T55" fmla="*/ 293083135 h 712"/>
                  <a:gd name="T56" fmla="*/ 0 w 1321"/>
                  <a:gd name="T57" fmla="*/ 277438240 h 712"/>
                  <a:gd name="T58" fmla="*/ 0 w 1321"/>
                  <a:gd name="T59" fmla="*/ 275351777 h 712"/>
                  <a:gd name="T60" fmla="*/ 2544983 w 1321"/>
                  <a:gd name="T61" fmla="*/ 257621442 h 712"/>
                  <a:gd name="T62" fmla="*/ 11453552 w 1321"/>
                  <a:gd name="T63" fmla="*/ 235718181 h 712"/>
                  <a:gd name="T64" fmla="*/ 36905640 w 1321"/>
                  <a:gd name="T65" fmla="*/ 196083563 h 712"/>
                  <a:gd name="T66" fmla="*/ 67447695 w 1321"/>
                  <a:gd name="T67" fmla="*/ 158536429 h 712"/>
                  <a:gd name="T68" fmla="*/ 104353335 w 1321"/>
                  <a:gd name="T69" fmla="*/ 124117457 h 712"/>
                  <a:gd name="T70" fmla="*/ 145076450 w 1321"/>
                  <a:gd name="T71" fmla="*/ 92826646 h 712"/>
                  <a:gd name="T72" fmla="*/ 192162024 w 1321"/>
                  <a:gd name="T73" fmla="*/ 65708761 h 712"/>
                  <a:gd name="T74" fmla="*/ 243066200 w 1321"/>
                  <a:gd name="T75" fmla="*/ 43806522 h 712"/>
                  <a:gd name="T76" fmla="*/ 295242867 w 1321"/>
                  <a:gd name="T77" fmla="*/ 25032444 h 712"/>
                  <a:gd name="T78" fmla="*/ 353783121 w 1321"/>
                  <a:gd name="T79" fmla="*/ 11472991 h 712"/>
                  <a:gd name="T80" fmla="*/ 413594738 w 1321"/>
                  <a:gd name="T81" fmla="*/ 3129183 h 712"/>
                  <a:gd name="T82" fmla="*/ 475952467 w 1321"/>
                  <a:gd name="T83" fmla="*/ 0 h 712"/>
                  <a:gd name="T84" fmla="*/ 475952467 w 1321"/>
                  <a:gd name="T85" fmla="*/ 0 h 712"/>
                  <a:gd name="T86" fmla="*/ 540855178 w 1321"/>
                  <a:gd name="T87" fmla="*/ 3129183 h 712"/>
                  <a:gd name="T88" fmla="*/ 603211779 w 1321"/>
                  <a:gd name="T89" fmla="*/ 12515711 h 712"/>
                  <a:gd name="T90" fmla="*/ 664297015 w 1321"/>
                  <a:gd name="T91" fmla="*/ 28160606 h 712"/>
                  <a:gd name="T92" fmla="*/ 720291158 w 1321"/>
                  <a:gd name="T93" fmla="*/ 47978425 h 712"/>
                  <a:gd name="T94" fmla="*/ 771195334 w 1321"/>
                  <a:gd name="T95" fmla="*/ 71967128 h 712"/>
                  <a:gd name="T96" fmla="*/ 819553399 w 1321"/>
                  <a:gd name="T97" fmla="*/ 102214196 h 712"/>
                  <a:gd name="T98" fmla="*/ 861550133 w 1321"/>
                  <a:gd name="T99" fmla="*/ 135590447 h 712"/>
                  <a:gd name="T100" fmla="*/ 897182154 w 1321"/>
                  <a:gd name="T101" fmla="*/ 172094861 h 712"/>
                  <a:gd name="T102" fmla="*/ 927725337 w 1321"/>
                  <a:gd name="T103" fmla="*/ 211729479 h 712"/>
                  <a:gd name="T104" fmla="*/ 927725337 w 1321"/>
                  <a:gd name="T105" fmla="*/ 21172947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265" name="TextBox 54"/>
            <p:cNvSpPr>
              <a:spLocks noChangeArrowheads="1"/>
            </p:cNvSpPr>
            <p:nvPr/>
          </p:nvSpPr>
          <p:spPr bwMode="auto">
            <a:xfrm>
              <a:off x="399301" y="298407"/>
              <a:ext cx="930646" cy="659036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b="1" i="1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设立大会召开</a:t>
              </a:r>
            </a:p>
          </p:txBody>
        </p:sp>
      </p:grpSp>
      <p:sp>
        <p:nvSpPr>
          <p:cNvPr id="8200" name="AutoShape 7"/>
          <p:cNvSpPr>
            <a:spLocks noChangeArrowheads="1"/>
          </p:cNvSpPr>
          <p:nvPr/>
        </p:nvSpPr>
        <p:spPr bwMode="auto">
          <a:xfrm>
            <a:off x="244475" y="2398713"/>
            <a:ext cx="6683375" cy="915987"/>
          </a:xfrm>
          <a:prstGeom prst="homePlate">
            <a:avLst>
              <a:gd name="adj" fmla="val 39995"/>
            </a:avLst>
          </a:prstGeom>
          <a:gradFill rotWithShape="1">
            <a:gsLst>
              <a:gs pos="0">
                <a:srgbClr val="FBFBFB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EAEAEA"/>
            </a:solidFill>
            <a:miter lim="800000"/>
          </a:ln>
        </p:spPr>
        <p:txBody>
          <a:bodyPr wrap="none" anchor="ctr"/>
          <a:lstStyle/>
          <a:p>
            <a:pPr marL="357505" indent="-357505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200">
              <a:solidFill>
                <a:srgbClr val="646464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01" name="AutoShape 8"/>
          <p:cNvSpPr>
            <a:spLocks noChangeArrowheads="1"/>
          </p:cNvSpPr>
          <p:nvPr/>
        </p:nvSpPr>
        <p:spPr bwMode="auto">
          <a:xfrm>
            <a:off x="4740593" y="2386013"/>
            <a:ext cx="566737" cy="938212"/>
          </a:xfrm>
          <a:prstGeom prst="chevron">
            <a:avLst>
              <a:gd name="adj" fmla="val 55468"/>
            </a:avLst>
          </a:prstGeom>
          <a:solidFill>
            <a:srgbClr val="6F9500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2" name="AutoShape 8"/>
          <p:cNvSpPr>
            <a:spLocks noChangeArrowheads="1"/>
          </p:cNvSpPr>
          <p:nvPr/>
        </p:nvSpPr>
        <p:spPr bwMode="auto">
          <a:xfrm>
            <a:off x="2982913" y="2386013"/>
            <a:ext cx="566737" cy="938212"/>
          </a:xfrm>
          <a:prstGeom prst="chevron">
            <a:avLst>
              <a:gd name="adj" fmla="val 55468"/>
            </a:avLst>
          </a:prstGeom>
          <a:solidFill>
            <a:srgbClr val="6F9500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3" name="AutoShape 8"/>
          <p:cNvSpPr>
            <a:spLocks noChangeArrowheads="1"/>
          </p:cNvSpPr>
          <p:nvPr/>
        </p:nvSpPr>
        <p:spPr bwMode="auto">
          <a:xfrm>
            <a:off x="1205230" y="2376488"/>
            <a:ext cx="566738" cy="938212"/>
          </a:xfrm>
          <a:prstGeom prst="chevron">
            <a:avLst>
              <a:gd name="adj" fmla="val 55468"/>
            </a:avLst>
          </a:prstGeom>
          <a:solidFill>
            <a:srgbClr val="6F9500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4" name="AutoShape 8"/>
          <p:cNvSpPr>
            <a:spLocks noChangeArrowheads="1"/>
          </p:cNvSpPr>
          <p:nvPr/>
        </p:nvSpPr>
        <p:spPr bwMode="auto">
          <a:xfrm>
            <a:off x="6553200" y="2386013"/>
            <a:ext cx="566738" cy="938212"/>
          </a:xfrm>
          <a:prstGeom prst="chevron">
            <a:avLst>
              <a:gd name="adj" fmla="val 55468"/>
            </a:avLst>
          </a:prstGeom>
          <a:solidFill>
            <a:srgbClr val="6F9500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5" name="TextBox 63"/>
          <p:cNvSpPr>
            <a:spLocks noChangeArrowheads="1"/>
          </p:cNvSpPr>
          <p:nvPr/>
        </p:nvSpPr>
        <p:spPr bwMode="auto">
          <a:xfrm>
            <a:off x="110490" y="2708275"/>
            <a:ext cx="1661795" cy="352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i="1">
                <a:solidFill>
                  <a:srgbClr val="FFC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确定名称住所</a:t>
            </a:r>
          </a:p>
        </p:txBody>
      </p:sp>
      <p:sp>
        <p:nvSpPr>
          <p:cNvPr id="8206" name="TextBox 64"/>
          <p:cNvSpPr>
            <a:spLocks noChangeArrowheads="1"/>
          </p:cNvSpPr>
          <p:nvPr/>
        </p:nvSpPr>
        <p:spPr bwMode="auto">
          <a:xfrm>
            <a:off x="1714480" y="2714624"/>
            <a:ext cx="141577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altLang="en-US" sz="1600" b="1" i="1" dirty="0" smtClean="0">
                <a:solidFill>
                  <a:srgbClr val="FFC00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Impact" panose="020B0806030902050204" pitchFamily="34" charset="0"/>
              </a:rPr>
              <a:t>了解成员</a:t>
            </a:r>
            <a:r>
              <a:rPr lang="zh-CN" altLang="en-US" sz="1600" b="1" i="1" dirty="0">
                <a:solidFill>
                  <a:srgbClr val="FFC00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Impact" panose="020B0806030902050204" pitchFamily="34" charset="0"/>
              </a:rPr>
              <a:t>条件</a:t>
            </a:r>
          </a:p>
        </p:txBody>
      </p:sp>
      <p:sp>
        <p:nvSpPr>
          <p:cNvPr id="8207" name="TextBox 65"/>
          <p:cNvSpPr>
            <a:spLocks noChangeArrowheads="1"/>
          </p:cNvSpPr>
          <p:nvPr/>
        </p:nvSpPr>
        <p:spPr bwMode="auto">
          <a:xfrm>
            <a:off x="3436620" y="2691448"/>
            <a:ext cx="141577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altLang="en-US" sz="1600" b="1" i="1" dirty="0" smtClean="0">
                <a:solidFill>
                  <a:srgbClr val="FFC00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Impact" panose="020B0806030902050204" pitchFamily="34" charset="0"/>
              </a:rPr>
              <a:t>了解成员</a:t>
            </a:r>
            <a:r>
              <a:rPr lang="zh-CN" altLang="en-US" sz="1600" b="1" i="1" dirty="0">
                <a:solidFill>
                  <a:srgbClr val="FFC00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Impact" panose="020B0806030902050204" pitchFamily="34" charset="0"/>
              </a:rPr>
              <a:t>权利</a:t>
            </a:r>
          </a:p>
        </p:txBody>
      </p:sp>
      <p:sp>
        <p:nvSpPr>
          <p:cNvPr id="8208" name="TextBox 66"/>
          <p:cNvSpPr>
            <a:spLocks noChangeArrowheads="1"/>
          </p:cNvSpPr>
          <p:nvPr/>
        </p:nvSpPr>
        <p:spPr bwMode="auto">
          <a:xfrm>
            <a:off x="5254308" y="2681288"/>
            <a:ext cx="1605280" cy="352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altLang="en-US" sz="1600" b="1" i="1">
                <a:solidFill>
                  <a:srgbClr val="FFC00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Impact" panose="020B0806030902050204" pitchFamily="34" charset="0"/>
              </a:rPr>
              <a:t>合作社成员义务</a:t>
            </a:r>
          </a:p>
        </p:txBody>
      </p:sp>
      <p:grpSp>
        <p:nvGrpSpPr>
          <p:cNvPr id="8209" name="Group 17"/>
          <p:cNvGrpSpPr/>
          <p:nvPr/>
        </p:nvGrpSpPr>
        <p:grpSpPr bwMode="auto">
          <a:xfrm>
            <a:off x="525463" y="3141345"/>
            <a:ext cx="2231390" cy="1371599"/>
            <a:chOff x="0" y="0"/>
            <a:chExt cx="2231731" cy="1371617"/>
          </a:xfrm>
        </p:grpSpPr>
        <p:sp>
          <p:nvSpPr>
            <p:cNvPr id="10262" name="直接连接符 68"/>
            <p:cNvSpPr>
              <a:spLocks noChangeShapeType="1"/>
            </p:cNvSpPr>
            <p:nvPr/>
          </p:nvSpPr>
          <p:spPr bwMode="auto">
            <a:xfrm>
              <a:off x="0" y="0"/>
              <a:ext cx="1" cy="1358533"/>
            </a:xfrm>
            <a:prstGeom prst="line">
              <a:avLst/>
            </a:prstGeom>
            <a:noFill/>
            <a:ln w="9525">
              <a:solidFill>
                <a:srgbClr val="888888"/>
              </a:solidFill>
              <a:miter lim="800000"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3" name="TextBox 69"/>
            <p:cNvSpPr>
              <a:spLocks noChangeArrowheads="1"/>
            </p:cNvSpPr>
            <p:nvPr/>
          </p:nvSpPr>
          <p:spPr bwMode="auto">
            <a:xfrm>
              <a:off x="635" y="182882"/>
              <a:ext cx="2231096" cy="11887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rgbClr val="00B05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一般名称由地域、字号、产品、专业合作社组成。住所应在登记机关管辖内，可以是专门场所或某成员家庭住址。</a:t>
              </a:r>
            </a:p>
          </p:txBody>
        </p:sp>
      </p:grpSp>
      <p:grpSp>
        <p:nvGrpSpPr>
          <p:cNvPr id="8212" name="Group 20"/>
          <p:cNvGrpSpPr/>
          <p:nvPr/>
        </p:nvGrpSpPr>
        <p:grpSpPr bwMode="auto">
          <a:xfrm>
            <a:off x="2312988" y="1095375"/>
            <a:ext cx="2353945" cy="1501775"/>
            <a:chOff x="0" y="0"/>
            <a:chExt cx="2354304" cy="1502549"/>
          </a:xfrm>
        </p:grpSpPr>
        <p:sp>
          <p:nvSpPr>
            <p:cNvPr id="10260" name="直接连接符 71"/>
            <p:cNvSpPr>
              <a:spLocks noChangeShapeType="1"/>
            </p:cNvSpPr>
            <p:nvPr/>
          </p:nvSpPr>
          <p:spPr bwMode="auto">
            <a:xfrm>
              <a:off x="0" y="144016"/>
              <a:ext cx="1" cy="1358533"/>
            </a:xfrm>
            <a:prstGeom prst="line">
              <a:avLst/>
            </a:prstGeom>
            <a:noFill/>
            <a:ln w="9525">
              <a:solidFill>
                <a:srgbClr val="888888"/>
              </a:solidFill>
              <a:miter lim="800000"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1" name="TextBox 72"/>
            <p:cNvSpPr>
              <a:spLocks noChangeArrowheads="1"/>
            </p:cNvSpPr>
            <p:nvPr/>
          </p:nvSpPr>
          <p:spPr bwMode="auto">
            <a:xfrm>
              <a:off x="0" y="0"/>
              <a:ext cx="2354304" cy="11893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rgbClr val="00B05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有民事行为能力公民，与农民合作社业务直接有关的企、事业单位能利用合作社服务，承认并遵守、履行章程</a:t>
              </a:r>
              <a:r>
                <a:rPr lang="zh-CN" altLang="en-US" sz="1200" b="1" dirty="0" smtClean="0">
                  <a:solidFill>
                    <a:srgbClr val="00B05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规定入社手续。</a:t>
              </a:r>
              <a:endParaRPr lang="zh-CN" altLang="en-US" sz="1200" b="1" dirty="0">
                <a:solidFill>
                  <a:srgbClr val="00B05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215" name="Group 23"/>
          <p:cNvGrpSpPr/>
          <p:nvPr/>
        </p:nvGrpSpPr>
        <p:grpSpPr bwMode="auto">
          <a:xfrm>
            <a:off x="4061331" y="3141028"/>
            <a:ext cx="2195830" cy="1371599"/>
            <a:chOff x="-129" y="29209"/>
            <a:chExt cx="2196164" cy="1371535"/>
          </a:xfrm>
        </p:grpSpPr>
        <p:sp>
          <p:nvSpPr>
            <p:cNvPr id="10258" name="直接连接符 74"/>
            <p:cNvSpPr>
              <a:spLocks noChangeShapeType="1"/>
            </p:cNvSpPr>
            <p:nvPr/>
          </p:nvSpPr>
          <p:spPr bwMode="auto">
            <a:xfrm>
              <a:off x="-129" y="29209"/>
              <a:ext cx="1" cy="1358533"/>
            </a:xfrm>
            <a:prstGeom prst="line">
              <a:avLst/>
            </a:prstGeom>
            <a:noFill/>
            <a:ln w="9525">
              <a:solidFill>
                <a:srgbClr val="888888"/>
              </a:solidFill>
              <a:miter lim="800000"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9" name="TextBox 75"/>
            <p:cNvSpPr>
              <a:spLocks noChangeArrowheads="1"/>
            </p:cNvSpPr>
            <p:nvPr/>
          </p:nvSpPr>
          <p:spPr bwMode="auto">
            <a:xfrm>
              <a:off x="-129" y="212080"/>
              <a:ext cx="2196164" cy="118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rgbClr val="00B05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有参加成员大会，表决权、选举被选举权、利用合作社服务生产经营设施、分享盈余、查阅相关资料、自由退社等权利。</a:t>
              </a:r>
            </a:p>
          </p:txBody>
        </p:sp>
      </p:grpSp>
      <p:grpSp>
        <p:nvGrpSpPr>
          <p:cNvPr id="8218" name="Group 26"/>
          <p:cNvGrpSpPr/>
          <p:nvPr/>
        </p:nvGrpSpPr>
        <p:grpSpPr bwMode="auto">
          <a:xfrm>
            <a:off x="5878513" y="1095375"/>
            <a:ext cx="2335530" cy="1501775"/>
            <a:chOff x="0" y="0"/>
            <a:chExt cx="2335887" cy="1502549"/>
          </a:xfrm>
        </p:grpSpPr>
        <p:sp>
          <p:nvSpPr>
            <p:cNvPr id="10256" name="直接连接符 77"/>
            <p:cNvSpPr>
              <a:spLocks noChangeShapeType="1"/>
            </p:cNvSpPr>
            <p:nvPr/>
          </p:nvSpPr>
          <p:spPr bwMode="auto">
            <a:xfrm>
              <a:off x="0" y="144016"/>
              <a:ext cx="1" cy="1358533"/>
            </a:xfrm>
            <a:prstGeom prst="line">
              <a:avLst/>
            </a:prstGeom>
            <a:noFill/>
            <a:ln w="9525">
              <a:solidFill>
                <a:srgbClr val="888888"/>
              </a:solidFill>
              <a:miter lim="800000"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7" name="TextBox 78"/>
            <p:cNvSpPr>
              <a:spLocks noChangeArrowheads="1"/>
            </p:cNvSpPr>
            <p:nvPr/>
          </p:nvSpPr>
          <p:spPr bwMode="auto">
            <a:xfrm>
              <a:off x="0" y="0"/>
              <a:ext cx="2335887" cy="11893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rgbClr val="00B05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执行成员</a:t>
              </a:r>
              <a:r>
                <a:rPr lang="zh-CN" altLang="en-US" sz="1200" b="1" dirty="0" smtClean="0">
                  <a:solidFill>
                    <a:srgbClr val="00B05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大会、成员代表大会、理事会等</a:t>
              </a:r>
              <a:r>
                <a:rPr lang="zh-CN" altLang="en-US" sz="1200" b="1" dirty="0">
                  <a:solidFill>
                    <a:srgbClr val="00B05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决议、按章程</a:t>
              </a:r>
              <a:r>
                <a:rPr lang="zh-CN" altLang="en-US" sz="1200" b="1" dirty="0" smtClean="0">
                  <a:solidFill>
                    <a:srgbClr val="00B05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规定出资</a:t>
              </a:r>
              <a:r>
                <a:rPr lang="zh-CN" altLang="en-US" sz="1200" b="1" dirty="0">
                  <a:solidFill>
                    <a:srgbClr val="00B05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、与合作社进行交易、承担亏损，章程规定的其他义务。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478020" y="90805"/>
            <a:ext cx="4115435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如何成立农民专业合作社</a:t>
            </a:r>
          </a:p>
        </p:txBody>
      </p:sp>
    </p:spTree>
  </p:cSld>
  <p:clrMapOvr>
    <a:masterClrMapping/>
  </p:clrMapOvr>
  <p:transition advTm="500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56273" y="1276339"/>
            <a:ext cx="8121679" cy="16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66445" y="793115"/>
            <a:ext cx="424942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农民专业合作社的登记</a:t>
            </a:r>
          </a:p>
        </p:txBody>
      </p:sp>
      <p:sp>
        <p:nvSpPr>
          <p:cNvPr id="21" name="AutoShape 5"/>
          <p:cNvSpPr/>
          <p:nvPr/>
        </p:nvSpPr>
        <p:spPr>
          <a:xfrm>
            <a:off x="6252210" y="1574800"/>
            <a:ext cx="2635250" cy="340487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0" hangingPunct="0"/>
            <a:endParaRPr lang="zh-CN" altLang="en-US" sz="180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24" name="AutoShape 5"/>
          <p:cNvSpPr/>
          <p:nvPr/>
        </p:nvSpPr>
        <p:spPr>
          <a:xfrm>
            <a:off x="3130550" y="1574800"/>
            <a:ext cx="2762885" cy="340550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0" hangingPunct="0"/>
            <a:endParaRPr lang="zh-CN" altLang="en-US" sz="180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27" name="AutoShape 5"/>
          <p:cNvSpPr/>
          <p:nvPr/>
        </p:nvSpPr>
        <p:spPr>
          <a:xfrm>
            <a:off x="264795" y="1574800"/>
            <a:ext cx="2635250" cy="340487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0" hangingPunct="0"/>
            <a:endParaRPr lang="zh-CN" altLang="en-US" sz="180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pic>
        <p:nvPicPr>
          <p:cNvPr id="30" name="图片 29" descr="8b47c7f514941ce6_爱奇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" y="2138680"/>
            <a:ext cx="2402205" cy="1793875"/>
          </a:xfrm>
          <a:prstGeom prst="rect">
            <a:avLst/>
          </a:prstGeom>
        </p:spPr>
      </p:pic>
      <p:pic>
        <p:nvPicPr>
          <p:cNvPr id="32" name="图片 31" descr="9c5844c87ec64982_爱奇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770" y="2138680"/>
            <a:ext cx="2548255" cy="1793875"/>
          </a:xfrm>
          <a:prstGeom prst="rect">
            <a:avLst/>
          </a:prstGeom>
        </p:spPr>
      </p:pic>
      <p:pic>
        <p:nvPicPr>
          <p:cNvPr id="34" name="图片 33" descr="41dce5a29f2759f6_爱奇艺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255" y="2138045"/>
            <a:ext cx="2419985" cy="1794510"/>
          </a:xfrm>
          <a:prstGeom prst="rect">
            <a:avLst/>
          </a:prstGeom>
        </p:spPr>
      </p:pic>
      <p:sp>
        <p:nvSpPr>
          <p:cNvPr id="50180" name="未知"/>
          <p:cNvSpPr/>
          <p:nvPr/>
        </p:nvSpPr>
        <p:spPr>
          <a:xfrm>
            <a:off x="264160" y="1575435"/>
            <a:ext cx="2634615" cy="518160"/>
          </a:xfrm>
          <a:custGeom>
            <a:avLst/>
            <a:gdLst>
              <a:gd name="txL" fmla="*/ 0 w 1270"/>
              <a:gd name="txT" fmla="*/ 0 h 303"/>
              <a:gd name="txR" fmla="*/ 1270 w 1270"/>
              <a:gd name="txB" fmla="*/ 303 h 30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rgbClr val="C0504D">
              <a:alpha val="50000"/>
            </a:srgbClr>
          </a:solidFill>
          <a:ln w="9525">
            <a:noFill/>
          </a:ln>
        </p:spPr>
        <p:txBody>
          <a:bodyPr wrap="none" anchor="ctr"/>
          <a:lstStyle/>
          <a:p>
            <a:pPr lvl="0" eaLnBrk="0" hangingPunct="0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65480" y="1658620"/>
            <a:ext cx="202438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合作社登记机关</a:t>
            </a:r>
          </a:p>
        </p:txBody>
      </p:sp>
      <p:sp>
        <p:nvSpPr>
          <p:cNvPr id="36" name="未知"/>
          <p:cNvSpPr/>
          <p:nvPr/>
        </p:nvSpPr>
        <p:spPr>
          <a:xfrm>
            <a:off x="3130550" y="1574800"/>
            <a:ext cx="2762250" cy="518160"/>
          </a:xfrm>
          <a:custGeom>
            <a:avLst/>
            <a:gdLst>
              <a:gd name="txL" fmla="*/ 0 w 1270"/>
              <a:gd name="txT" fmla="*/ 0 h 303"/>
              <a:gd name="txR" fmla="*/ 1270 w 1270"/>
              <a:gd name="txB" fmla="*/ 303 h 30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rgbClr val="C0504D">
              <a:alpha val="50000"/>
            </a:srgbClr>
          </a:solidFill>
          <a:ln w="9525">
            <a:noFill/>
          </a:ln>
        </p:spPr>
        <p:txBody>
          <a:bodyPr wrap="none" anchor="ctr"/>
          <a:lstStyle/>
          <a:p>
            <a:pPr lvl="0" eaLnBrk="0" hangingPunct="0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" name="未知"/>
          <p:cNvSpPr/>
          <p:nvPr/>
        </p:nvSpPr>
        <p:spPr>
          <a:xfrm>
            <a:off x="6250940" y="1574800"/>
            <a:ext cx="2637790" cy="518160"/>
          </a:xfrm>
          <a:custGeom>
            <a:avLst/>
            <a:gdLst>
              <a:gd name="txL" fmla="*/ 0 w 1270"/>
              <a:gd name="txT" fmla="*/ 0 h 303"/>
              <a:gd name="txR" fmla="*/ 1270 w 1270"/>
              <a:gd name="txB" fmla="*/ 303 h 30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rgbClr val="C0504D">
              <a:alpha val="50000"/>
            </a:srgbClr>
          </a:solidFill>
          <a:ln w="9525">
            <a:noFill/>
          </a:ln>
        </p:spPr>
        <p:txBody>
          <a:bodyPr wrap="none" anchor="ctr"/>
          <a:lstStyle/>
          <a:p>
            <a:pPr lvl="0" eaLnBrk="0" hangingPunct="0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606165" y="1658620"/>
            <a:ext cx="188658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合作社设立登记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551295" y="1658620"/>
            <a:ext cx="203771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合作社变更和注销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319405" y="4065270"/>
            <a:ext cx="252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工商行政管理部门独立行使登记管理权，实行分级</a:t>
            </a:r>
            <a:r>
              <a:rPr lang="zh-CN" altLang="en-US" sz="1600" dirty="0"/>
              <a:t>登记管理原则。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3206115" y="4064635"/>
            <a:ext cx="268668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申请书、签名盖章会纪要、章程、法人、理事任职证明、出资清单、住所证明等材料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358255" y="4065270"/>
            <a:ext cx="253047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登记、变更、</a:t>
            </a:r>
            <a:r>
              <a:rPr lang="zh-CN" altLang="en-US" sz="1600">
                <a:sym typeface="+mn-ea"/>
              </a:rPr>
              <a:t>注销</a:t>
            </a:r>
            <a:r>
              <a:rPr lang="zh-CN" altLang="en-US" sz="1600"/>
              <a:t>登记程序是</a:t>
            </a:r>
            <a:r>
              <a:rPr lang="en-US" altLang="zh-CN" sz="1600"/>
              <a:t>:</a:t>
            </a:r>
            <a:r>
              <a:rPr lang="zh-CN" altLang="en-US" sz="1600"/>
              <a:t>申请、受理、审核、发证、公告。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532630" y="97155"/>
            <a:ext cx="499935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如何成立农民专业合作社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椭圆 1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714756"/>
            <a:ext cx="55594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79" name="Group 3"/>
          <p:cNvGrpSpPr/>
          <p:nvPr/>
        </p:nvGrpSpPr>
        <p:grpSpPr bwMode="auto">
          <a:xfrm>
            <a:off x="1168400" y="3964305"/>
            <a:ext cx="3362960" cy="727710"/>
            <a:chOff x="0" y="0"/>
            <a:chExt cx="4236496" cy="1427243"/>
          </a:xfrm>
          <a:solidFill>
            <a:srgbClr val="00B050"/>
          </a:solidFill>
        </p:grpSpPr>
        <p:sp>
          <p:nvSpPr>
            <p:cNvPr id="26650" name="Freeform 12"/>
            <p:cNvSpPr>
              <a:spLocks noChangeArrowheads="1"/>
            </p:cNvSpPr>
            <p:nvPr/>
          </p:nvSpPr>
          <p:spPr bwMode="auto">
            <a:xfrm>
              <a:off x="0" y="638069"/>
              <a:ext cx="4236496" cy="770581"/>
            </a:xfrm>
            <a:custGeom>
              <a:avLst/>
              <a:gdLst>
                <a:gd name="T0" fmla="*/ 1792459638 w 10013"/>
                <a:gd name="T1" fmla="*/ 26165238 h 10091"/>
                <a:gd name="T2" fmla="*/ 1548106520 w 10013"/>
                <a:gd name="T3" fmla="*/ 44516459 h 10091"/>
                <a:gd name="T4" fmla="*/ 561027492 w 10013"/>
                <a:gd name="T5" fmla="*/ 38212754 h 10091"/>
                <a:gd name="T6" fmla="*/ 643552640 w 10013"/>
                <a:gd name="T7" fmla="*/ 51397394 h 10091"/>
                <a:gd name="T8" fmla="*/ 2506019 w 10013"/>
                <a:gd name="T9" fmla="*/ 58844027 h 10091"/>
                <a:gd name="T10" fmla="*/ 5907316 w 10013"/>
                <a:gd name="T11" fmla="*/ 37518841 h 10091"/>
                <a:gd name="T12" fmla="*/ 399199522 w 10013"/>
                <a:gd name="T13" fmla="*/ 19873216 h 10091"/>
                <a:gd name="T14" fmla="*/ 1792459638 w 10013"/>
                <a:gd name="T15" fmla="*/ 26165238 h 100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13"/>
                <a:gd name="T25" fmla="*/ 0 h 10091"/>
                <a:gd name="T26" fmla="*/ 10013 w 10013"/>
                <a:gd name="T27" fmla="*/ 10091 h 100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13" h="10091">
                  <a:moveTo>
                    <a:pt x="10013" y="4487"/>
                  </a:moveTo>
                  <a:lnTo>
                    <a:pt x="8648" y="7634"/>
                  </a:lnTo>
                  <a:cubicBezTo>
                    <a:pt x="8648" y="7634"/>
                    <a:pt x="6432" y="1047"/>
                    <a:pt x="3134" y="6553"/>
                  </a:cubicBezTo>
                  <a:cubicBezTo>
                    <a:pt x="3288" y="7306"/>
                    <a:pt x="3441" y="8061"/>
                    <a:pt x="3595" y="8814"/>
                  </a:cubicBezTo>
                  <a:cubicBezTo>
                    <a:pt x="14" y="10091"/>
                    <a:pt x="643" y="9828"/>
                    <a:pt x="14" y="10091"/>
                  </a:cubicBezTo>
                  <a:cubicBezTo>
                    <a:pt x="-25" y="10107"/>
                    <a:pt x="33" y="6434"/>
                    <a:pt x="33" y="6434"/>
                  </a:cubicBezTo>
                  <a:cubicBezTo>
                    <a:pt x="815" y="5817"/>
                    <a:pt x="567" y="3733"/>
                    <a:pt x="2230" y="3408"/>
                  </a:cubicBezTo>
                  <a:cubicBezTo>
                    <a:pt x="3893" y="3083"/>
                    <a:pt x="6113" y="-4751"/>
                    <a:pt x="10013" y="4487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6651" name="Freeform 12"/>
            <p:cNvSpPr>
              <a:spLocks noChangeArrowheads="1"/>
            </p:cNvSpPr>
            <p:nvPr/>
          </p:nvSpPr>
          <p:spPr bwMode="auto">
            <a:xfrm>
              <a:off x="5501" y="0"/>
              <a:ext cx="4230688" cy="1133475"/>
            </a:xfrm>
            <a:custGeom>
              <a:avLst/>
              <a:gdLst>
                <a:gd name="T0" fmla="*/ 2147483646 w 1128"/>
                <a:gd name="T1" fmla="*/ 2147483646 h 302"/>
                <a:gd name="T2" fmla="*/ 2147483646 w 1128"/>
                <a:gd name="T3" fmla="*/ 2147483646 h 302"/>
                <a:gd name="T4" fmla="*/ 2147483646 w 1128"/>
                <a:gd name="T5" fmla="*/ 2147483646 h 302"/>
                <a:gd name="T6" fmla="*/ 2147483646 w 1128"/>
                <a:gd name="T7" fmla="*/ 2147483646 h 302"/>
                <a:gd name="T8" fmla="*/ 0 w 1128"/>
                <a:gd name="T9" fmla="*/ 2147483646 h 302"/>
                <a:gd name="T10" fmla="*/ 2147483646 w 1128"/>
                <a:gd name="T11" fmla="*/ 1803099752 h 302"/>
                <a:gd name="T12" fmla="*/ 2147483646 w 1128"/>
                <a:gd name="T13" fmla="*/ 2147483646 h 302"/>
                <a:gd name="T14" fmla="*/ 2147483646 w 1128"/>
                <a:gd name="T15" fmla="*/ 2147483646 h 3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28"/>
                <a:gd name="T25" fmla="*/ 0 h 302"/>
                <a:gd name="T26" fmla="*/ 1128 w 1128"/>
                <a:gd name="T27" fmla="*/ 302 h 3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28" h="302">
                  <a:moveTo>
                    <a:pt x="1128" y="188"/>
                  </a:moveTo>
                  <a:cubicBezTo>
                    <a:pt x="974" y="252"/>
                    <a:pt x="974" y="252"/>
                    <a:pt x="974" y="252"/>
                  </a:cubicBezTo>
                  <a:cubicBezTo>
                    <a:pt x="974" y="252"/>
                    <a:pt x="724" y="118"/>
                    <a:pt x="352" y="230"/>
                  </a:cubicBezTo>
                  <a:cubicBezTo>
                    <a:pt x="404" y="276"/>
                    <a:pt x="404" y="276"/>
                    <a:pt x="404" y="276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50" y="166"/>
                    <a:pt x="250" y="166"/>
                    <a:pt x="250" y="166"/>
                  </a:cubicBezTo>
                  <a:cubicBezTo>
                    <a:pt x="250" y="166"/>
                    <a:pt x="688" y="0"/>
                    <a:pt x="1128" y="188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6652" name="任意多边形 7"/>
            <p:cNvSpPr>
              <a:spLocks noChangeArrowheads="1"/>
            </p:cNvSpPr>
            <p:nvPr/>
          </p:nvSpPr>
          <p:spPr bwMode="auto">
            <a:xfrm>
              <a:off x="5501" y="1036179"/>
              <a:ext cx="1504411" cy="391064"/>
            </a:xfrm>
            <a:custGeom>
              <a:avLst/>
              <a:gdLst>
                <a:gd name="T0" fmla="*/ 1490699 w 1518249"/>
                <a:gd name="T1" fmla="*/ 0 h 391064"/>
                <a:gd name="T2" fmla="*/ 1490699 w 1518249"/>
                <a:gd name="T3" fmla="*/ 276045 h 391064"/>
                <a:gd name="T4" fmla="*/ 0 w 1518249"/>
                <a:gd name="T5" fmla="*/ 391064 h 391064"/>
                <a:gd name="T6" fmla="*/ 0 w 1518249"/>
                <a:gd name="T7" fmla="*/ 97766 h 391064"/>
                <a:gd name="T8" fmla="*/ 1490699 w 1518249"/>
                <a:gd name="T9" fmla="*/ 0 h 3910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8249"/>
                <a:gd name="T16" fmla="*/ 0 h 391064"/>
                <a:gd name="T17" fmla="*/ 1518249 w 1518249"/>
                <a:gd name="T18" fmla="*/ 391064 h 3910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8249" h="391064">
                  <a:moveTo>
                    <a:pt x="1518249" y="0"/>
                  </a:moveTo>
                  <a:lnTo>
                    <a:pt x="1518249" y="276045"/>
                  </a:lnTo>
                  <a:lnTo>
                    <a:pt x="0" y="391064"/>
                  </a:lnTo>
                  <a:lnTo>
                    <a:pt x="0" y="97766"/>
                  </a:lnTo>
                  <a:lnTo>
                    <a:pt x="1518249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6653" name="任意多边形 8"/>
            <p:cNvSpPr>
              <a:spLocks noChangeArrowheads="1"/>
            </p:cNvSpPr>
            <p:nvPr/>
          </p:nvSpPr>
          <p:spPr bwMode="auto">
            <a:xfrm>
              <a:off x="3666516" y="714126"/>
              <a:ext cx="557841" cy="500332"/>
            </a:xfrm>
            <a:custGeom>
              <a:avLst/>
              <a:gdLst>
                <a:gd name="T0" fmla="*/ 0 w 557841"/>
                <a:gd name="T1" fmla="*/ 230038 h 500332"/>
                <a:gd name="T2" fmla="*/ 0 w 557841"/>
                <a:gd name="T3" fmla="*/ 500332 h 500332"/>
                <a:gd name="T4" fmla="*/ 557841 w 557841"/>
                <a:gd name="T5" fmla="*/ 276045 h 500332"/>
                <a:gd name="T6" fmla="*/ 557841 w 557841"/>
                <a:gd name="T7" fmla="*/ 0 h 500332"/>
                <a:gd name="T8" fmla="*/ 0 w 557841"/>
                <a:gd name="T9" fmla="*/ 230038 h 5003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7841"/>
                <a:gd name="T16" fmla="*/ 0 h 500332"/>
                <a:gd name="T17" fmla="*/ 557841 w 557841"/>
                <a:gd name="T18" fmla="*/ 500332 h 5003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7841" h="500332">
                  <a:moveTo>
                    <a:pt x="0" y="230038"/>
                  </a:moveTo>
                  <a:lnTo>
                    <a:pt x="0" y="500332"/>
                  </a:lnTo>
                  <a:lnTo>
                    <a:pt x="557841" y="276045"/>
                  </a:lnTo>
                  <a:lnTo>
                    <a:pt x="557841" y="0"/>
                  </a:lnTo>
                  <a:lnTo>
                    <a:pt x="0" y="230038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4584" name="Group 8"/>
          <p:cNvGrpSpPr/>
          <p:nvPr/>
        </p:nvGrpSpPr>
        <p:grpSpPr bwMode="auto">
          <a:xfrm>
            <a:off x="4365625" y="4239895"/>
            <a:ext cx="3463290" cy="465455"/>
            <a:chOff x="0" y="0"/>
            <a:chExt cx="4230687" cy="1183415"/>
          </a:xfrm>
          <a:solidFill>
            <a:srgbClr val="00B050"/>
          </a:solidFill>
        </p:grpSpPr>
        <p:sp>
          <p:nvSpPr>
            <p:cNvPr id="26646" name="任意多边形 10"/>
            <p:cNvSpPr>
              <a:spLocks noChangeArrowheads="1"/>
            </p:cNvSpPr>
            <p:nvPr/>
          </p:nvSpPr>
          <p:spPr bwMode="auto">
            <a:xfrm>
              <a:off x="2741168" y="90732"/>
              <a:ext cx="291830" cy="552476"/>
            </a:xfrm>
            <a:custGeom>
              <a:avLst/>
              <a:gdLst>
                <a:gd name="T0" fmla="*/ 0 w 291830"/>
                <a:gd name="T1" fmla="*/ 0 h 476655"/>
                <a:gd name="T2" fmla="*/ 9728 w 291830"/>
                <a:gd name="T3" fmla="*/ 463934 h 476655"/>
                <a:gd name="T4" fmla="*/ 291830 w 291830"/>
                <a:gd name="T5" fmla="*/ 640358 h 476655"/>
                <a:gd name="T6" fmla="*/ 282102 w 291830"/>
                <a:gd name="T7" fmla="*/ 182959 h 476655"/>
                <a:gd name="T8" fmla="*/ 0 w 291830"/>
                <a:gd name="T9" fmla="*/ 0 h 4766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830"/>
                <a:gd name="T16" fmla="*/ 0 h 476655"/>
                <a:gd name="T17" fmla="*/ 291830 w 291830"/>
                <a:gd name="T18" fmla="*/ 476655 h 4766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830" h="476655">
                  <a:moveTo>
                    <a:pt x="0" y="0"/>
                  </a:moveTo>
                  <a:lnTo>
                    <a:pt x="9728" y="345332"/>
                  </a:lnTo>
                  <a:lnTo>
                    <a:pt x="291830" y="476655"/>
                  </a:lnTo>
                  <a:lnTo>
                    <a:pt x="282102" y="1361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6647" name="Freeform 7"/>
            <p:cNvSpPr>
              <a:spLocks noChangeArrowheads="1"/>
            </p:cNvSpPr>
            <p:nvPr/>
          </p:nvSpPr>
          <p:spPr bwMode="auto">
            <a:xfrm>
              <a:off x="0" y="0"/>
              <a:ext cx="4230687" cy="1183415"/>
            </a:xfrm>
            <a:custGeom>
              <a:avLst/>
              <a:gdLst>
                <a:gd name="T0" fmla="*/ 0 w 10000"/>
                <a:gd name="T1" fmla="*/ 45489755 h 10032"/>
                <a:gd name="T2" fmla="*/ 1790004 w 10000"/>
                <a:gd name="T3" fmla="*/ 88697497 h 10032"/>
                <a:gd name="T4" fmla="*/ 645427686 w 10000"/>
                <a:gd name="T5" fmla="*/ 138974232 h 10032"/>
                <a:gd name="T6" fmla="*/ 1513157243 w 10000"/>
                <a:gd name="T7" fmla="*/ 102668683 h 10032"/>
                <a:gd name="T8" fmla="*/ 1634510269 w 10000"/>
                <a:gd name="T9" fmla="*/ 118615766 h 10032"/>
                <a:gd name="T10" fmla="*/ 1786291665 w 10000"/>
                <a:gd name="T11" fmla="*/ 42637150 h 10032"/>
                <a:gd name="T12" fmla="*/ 1789871249 w 10000"/>
                <a:gd name="T13" fmla="*/ 13920 h 10032"/>
                <a:gd name="T14" fmla="*/ 1157509617 w 10000"/>
                <a:gd name="T15" fmla="*/ 50388093 h 10032"/>
                <a:gd name="T16" fmla="*/ 1269555555 w 10000"/>
                <a:gd name="T17" fmla="*/ 68993142 h 10032"/>
                <a:gd name="T18" fmla="*/ 795955952 w 10000"/>
                <a:gd name="T19" fmla="*/ 89379329 h 10032"/>
                <a:gd name="T20" fmla="*/ 0 w 10000"/>
                <a:gd name="T21" fmla="*/ 45489755 h 100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00"/>
                <a:gd name="T34" fmla="*/ 0 h 10032"/>
                <a:gd name="T35" fmla="*/ 10000 w 10000"/>
                <a:gd name="T36" fmla="*/ 10032 h 100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00" h="10032">
                  <a:moveTo>
                    <a:pt x="0" y="3269"/>
                  </a:moveTo>
                  <a:cubicBezTo>
                    <a:pt x="1" y="6347"/>
                    <a:pt x="1" y="6368"/>
                    <a:pt x="10" y="6374"/>
                  </a:cubicBezTo>
                  <a:cubicBezTo>
                    <a:pt x="19" y="6381"/>
                    <a:pt x="1705" y="9655"/>
                    <a:pt x="3606" y="9987"/>
                  </a:cubicBezTo>
                  <a:cubicBezTo>
                    <a:pt x="5507" y="10319"/>
                    <a:pt x="7450" y="8778"/>
                    <a:pt x="8454" y="7378"/>
                  </a:cubicBezTo>
                  <a:cubicBezTo>
                    <a:pt x="8680" y="7760"/>
                    <a:pt x="9132" y="8588"/>
                    <a:pt x="9132" y="8524"/>
                  </a:cubicBezTo>
                  <a:cubicBezTo>
                    <a:pt x="9132" y="8504"/>
                    <a:pt x="9660" y="5206"/>
                    <a:pt x="9980" y="3064"/>
                  </a:cubicBezTo>
                  <a:cubicBezTo>
                    <a:pt x="9983" y="3045"/>
                    <a:pt x="10001" y="-50"/>
                    <a:pt x="10000" y="1"/>
                  </a:cubicBezTo>
                  <a:cubicBezTo>
                    <a:pt x="8822" y="1208"/>
                    <a:pt x="6951" y="2795"/>
                    <a:pt x="6467" y="3621"/>
                  </a:cubicBezTo>
                  <a:cubicBezTo>
                    <a:pt x="5983" y="4448"/>
                    <a:pt x="6885" y="4513"/>
                    <a:pt x="7093" y="4958"/>
                  </a:cubicBezTo>
                  <a:cubicBezTo>
                    <a:pt x="7093" y="4958"/>
                    <a:pt x="5628" y="6706"/>
                    <a:pt x="4447" y="6423"/>
                  </a:cubicBezTo>
                  <a:cubicBezTo>
                    <a:pt x="3264" y="6142"/>
                    <a:pt x="876" y="4988"/>
                    <a:pt x="0" y="3269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6648" name="Freeform 7"/>
            <p:cNvSpPr>
              <a:spLocks noChangeArrowheads="1"/>
            </p:cNvSpPr>
            <p:nvPr/>
          </p:nvSpPr>
          <p:spPr bwMode="auto">
            <a:xfrm>
              <a:off x="0" y="0"/>
              <a:ext cx="4230687" cy="863599"/>
            </a:xfrm>
            <a:custGeom>
              <a:avLst/>
              <a:gdLst>
                <a:gd name="T0" fmla="*/ 2147483646 w 1128"/>
                <a:gd name="T1" fmla="*/ 592132287 h 230"/>
                <a:gd name="T2" fmla="*/ 0 w 1128"/>
                <a:gd name="T3" fmla="*/ 1466229647 h 230"/>
                <a:gd name="T4" fmla="*/ 2147483646 w 1128"/>
                <a:gd name="T5" fmla="*/ 2147483646 h 230"/>
                <a:gd name="T6" fmla="*/ 2147483646 w 1128"/>
                <a:gd name="T7" fmla="*/ 2001968918 h 230"/>
                <a:gd name="T8" fmla="*/ 2147483646 w 1128"/>
                <a:gd name="T9" fmla="*/ 2147483646 h 230"/>
                <a:gd name="T10" fmla="*/ 2147483646 w 1128"/>
                <a:gd name="T11" fmla="*/ 0 h 230"/>
                <a:gd name="T12" fmla="*/ 2147483646 w 1128"/>
                <a:gd name="T13" fmla="*/ 338361843 h 230"/>
                <a:gd name="T14" fmla="*/ 2147483646 w 1128"/>
                <a:gd name="T15" fmla="*/ 930490375 h 230"/>
                <a:gd name="T16" fmla="*/ 2147483646 w 1128"/>
                <a:gd name="T17" fmla="*/ 1579015676 h 230"/>
                <a:gd name="T18" fmla="*/ 2147483646 w 1128"/>
                <a:gd name="T19" fmla="*/ 592132287 h 2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28"/>
                <a:gd name="T31" fmla="*/ 0 h 230"/>
                <a:gd name="T32" fmla="*/ 1128 w 1128"/>
                <a:gd name="T33" fmla="*/ 230 h 2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28" h="230">
                  <a:moveTo>
                    <a:pt x="160" y="42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52" y="218"/>
                    <a:pt x="410" y="224"/>
                  </a:cubicBezTo>
                  <a:cubicBezTo>
                    <a:pt x="668" y="230"/>
                    <a:pt x="840" y="186"/>
                    <a:pt x="952" y="142"/>
                  </a:cubicBezTo>
                  <a:cubicBezTo>
                    <a:pt x="1028" y="178"/>
                    <a:pt x="1028" y="178"/>
                    <a:pt x="1028" y="178"/>
                  </a:cubicBezTo>
                  <a:cubicBezTo>
                    <a:pt x="1128" y="0"/>
                    <a:pt x="1128" y="0"/>
                    <a:pt x="1128" y="0"/>
                  </a:cubicBezTo>
                  <a:cubicBezTo>
                    <a:pt x="730" y="24"/>
                    <a:pt x="730" y="24"/>
                    <a:pt x="730" y="24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66"/>
                    <a:pt x="688" y="117"/>
                    <a:pt x="504" y="112"/>
                  </a:cubicBezTo>
                  <a:cubicBezTo>
                    <a:pt x="320" y="108"/>
                    <a:pt x="258" y="96"/>
                    <a:pt x="160" y="42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6649" name="任意多边形 13"/>
            <p:cNvSpPr>
              <a:spLocks noChangeArrowheads="1"/>
            </p:cNvSpPr>
            <p:nvPr/>
          </p:nvSpPr>
          <p:spPr bwMode="auto">
            <a:xfrm>
              <a:off x="3573016" y="533472"/>
              <a:ext cx="291830" cy="476655"/>
            </a:xfrm>
            <a:custGeom>
              <a:avLst/>
              <a:gdLst>
                <a:gd name="T0" fmla="*/ 0 w 291830"/>
                <a:gd name="T1" fmla="*/ 0 h 476655"/>
                <a:gd name="T2" fmla="*/ 9728 w 291830"/>
                <a:gd name="T3" fmla="*/ 345332 h 476655"/>
                <a:gd name="T4" fmla="*/ 291830 w 291830"/>
                <a:gd name="T5" fmla="*/ 476655 h 476655"/>
                <a:gd name="T6" fmla="*/ 282102 w 291830"/>
                <a:gd name="T7" fmla="*/ 136187 h 476655"/>
                <a:gd name="T8" fmla="*/ 0 w 291830"/>
                <a:gd name="T9" fmla="*/ 0 h 4766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830"/>
                <a:gd name="T16" fmla="*/ 0 h 476655"/>
                <a:gd name="T17" fmla="*/ 291830 w 291830"/>
                <a:gd name="T18" fmla="*/ 476655 h 4766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830" h="476655">
                  <a:moveTo>
                    <a:pt x="0" y="0"/>
                  </a:moveTo>
                  <a:lnTo>
                    <a:pt x="9728" y="345332"/>
                  </a:lnTo>
                  <a:lnTo>
                    <a:pt x="291830" y="476655"/>
                  </a:lnTo>
                  <a:lnTo>
                    <a:pt x="282102" y="1361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4589" name="任意多边形 14"/>
          <p:cNvSpPr/>
          <p:nvPr/>
        </p:nvSpPr>
        <p:spPr bwMode="auto">
          <a:xfrm>
            <a:off x="3935730" y="1506855"/>
            <a:ext cx="386080" cy="2649220"/>
          </a:xfrm>
          <a:custGeom>
            <a:avLst/>
            <a:gdLst>
              <a:gd name="T0" fmla="*/ 374726 w 374574"/>
              <a:gd name="T1" fmla="*/ 1878698 h 2291509"/>
              <a:gd name="T2" fmla="*/ 374726 w 374574"/>
              <a:gd name="T3" fmla="*/ 0 h 2291509"/>
              <a:gd name="T4" fmla="*/ 0 w 374574"/>
              <a:gd name="T5" fmla="*/ 0 h 2291509"/>
              <a:gd name="T6" fmla="*/ 0 60000 65536"/>
              <a:gd name="T7" fmla="*/ 0 60000 65536"/>
              <a:gd name="T8" fmla="*/ 0 60000 65536"/>
              <a:gd name="T9" fmla="*/ 0 w 374574"/>
              <a:gd name="T10" fmla="*/ 0 h 2291509"/>
              <a:gd name="T11" fmla="*/ 374574 w 374574"/>
              <a:gd name="T12" fmla="*/ 2291509 h 22915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4574" h="2291509">
                <a:moveTo>
                  <a:pt x="374574" y="2291509"/>
                </a:moveTo>
                <a:lnTo>
                  <a:pt x="374574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00B050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/>
            <a:endParaRPr lang="zh-CN" altLang="en-US">
              <a:sym typeface="+mn-ea"/>
            </a:endParaRPr>
          </a:p>
        </p:txBody>
      </p:sp>
      <p:sp>
        <p:nvSpPr>
          <p:cNvPr id="24590" name="任意多边形 15"/>
          <p:cNvSpPr/>
          <p:nvPr/>
        </p:nvSpPr>
        <p:spPr bwMode="auto">
          <a:xfrm flipH="1">
            <a:off x="4670425" y="1506855"/>
            <a:ext cx="405130" cy="2767965"/>
          </a:xfrm>
          <a:custGeom>
            <a:avLst/>
            <a:gdLst>
              <a:gd name="T0" fmla="*/ 490476 w 374574"/>
              <a:gd name="T1" fmla="*/ 2239513 h 2291509"/>
              <a:gd name="T2" fmla="*/ 490476 w 374574"/>
              <a:gd name="T3" fmla="*/ 0 h 2291509"/>
              <a:gd name="T4" fmla="*/ 0 w 374574"/>
              <a:gd name="T5" fmla="*/ 0 h 2291509"/>
              <a:gd name="T6" fmla="*/ 0 60000 65536"/>
              <a:gd name="T7" fmla="*/ 0 60000 65536"/>
              <a:gd name="T8" fmla="*/ 0 60000 65536"/>
              <a:gd name="T9" fmla="*/ 0 w 374574"/>
              <a:gd name="T10" fmla="*/ 0 h 2291509"/>
              <a:gd name="T11" fmla="*/ 374574 w 374574"/>
              <a:gd name="T12" fmla="*/ 2291509 h 22915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4574" h="2291509">
                <a:moveTo>
                  <a:pt x="374574" y="2291509"/>
                </a:moveTo>
                <a:lnTo>
                  <a:pt x="374574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00B050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endParaRPr lang="zh-CN" altLang="en-US"/>
          </a:p>
        </p:txBody>
      </p:sp>
      <p:grpSp>
        <p:nvGrpSpPr>
          <p:cNvPr id="24591" name="Group 15"/>
          <p:cNvGrpSpPr/>
          <p:nvPr/>
        </p:nvGrpSpPr>
        <p:grpSpPr bwMode="auto">
          <a:xfrm flipH="1">
            <a:off x="1403350" y="1563688"/>
            <a:ext cx="2184400" cy="287020"/>
            <a:chOff x="0" y="0"/>
            <a:chExt cx="2183514" cy="287020"/>
          </a:xfrm>
        </p:grpSpPr>
        <p:sp>
          <p:nvSpPr>
            <p:cNvPr id="26644" name="TextBox 11"/>
            <p:cNvSpPr>
              <a:spLocks noChangeArrowheads="1"/>
            </p:cNvSpPr>
            <p:nvPr/>
          </p:nvSpPr>
          <p:spPr bwMode="auto">
            <a:xfrm>
              <a:off x="1037804" y="0"/>
              <a:ext cx="1145710" cy="2870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en-US" altLang="zh-CN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45" name="TextBox 11"/>
            <p:cNvSpPr>
              <a:spLocks noChangeArrowheads="1"/>
            </p:cNvSpPr>
            <p:nvPr/>
          </p:nvSpPr>
          <p:spPr bwMode="auto">
            <a:xfrm>
              <a:off x="0" y="0"/>
              <a:ext cx="1145710" cy="2870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en-US" altLang="zh-CN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4594" name="矩形 19"/>
          <p:cNvSpPr>
            <a:spLocks noChangeArrowheads="1"/>
          </p:cNvSpPr>
          <p:nvPr/>
        </p:nvSpPr>
        <p:spPr bwMode="auto">
          <a:xfrm>
            <a:off x="1449388" y="1501775"/>
            <a:ext cx="2138362" cy="46038"/>
          </a:xfrm>
          <a:prstGeom prst="rect">
            <a:avLst/>
          </a:prstGeom>
          <a:solidFill>
            <a:srgbClr val="00B050"/>
          </a:solidFill>
          <a:ln w="9525">
            <a:solidFill>
              <a:srgbClr val="00B0F0"/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4595" name="TextBox 11"/>
          <p:cNvSpPr>
            <a:spLocks noChangeArrowheads="1"/>
          </p:cNvSpPr>
          <p:nvPr/>
        </p:nvSpPr>
        <p:spPr bwMode="auto">
          <a:xfrm flipH="1">
            <a:off x="1789748" y="1082358"/>
            <a:ext cx="145732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吸收合并 </a:t>
            </a: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</a:p>
        </p:txBody>
      </p:sp>
      <p:grpSp>
        <p:nvGrpSpPr>
          <p:cNvPr id="24596" name="Group 20"/>
          <p:cNvGrpSpPr/>
          <p:nvPr/>
        </p:nvGrpSpPr>
        <p:grpSpPr bwMode="auto">
          <a:xfrm flipH="1">
            <a:off x="5435600" y="1563688"/>
            <a:ext cx="2184400" cy="287020"/>
            <a:chOff x="0" y="0"/>
            <a:chExt cx="2183514" cy="287020"/>
          </a:xfrm>
        </p:grpSpPr>
        <p:sp>
          <p:nvSpPr>
            <p:cNvPr id="26642" name="TextBox 11"/>
            <p:cNvSpPr>
              <a:spLocks noChangeArrowheads="1"/>
            </p:cNvSpPr>
            <p:nvPr/>
          </p:nvSpPr>
          <p:spPr bwMode="auto">
            <a:xfrm>
              <a:off x="1037804" y="0"/>
              <a:ext cx="1145710" cy="2870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en-US" altLang="zh-CN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43" name="TextBox 11"/>
            <p:cNvSpPr>
              <a:spLocks noChangeArrowheads="1"/>
            </p:cNvSpPr>
            <p:nvPr/>
          </p:nvSpPr>
          <p:spPr bwMode="auto">
            <a:xfrm>
              <a:off x="0" y="0"/>
              <a:ext cx="1145710" cy="2870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en-US" altLang="zh-CN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4599" name="矩形 24"/>
          <p:cNvSpPr>
            <a:spLocks noChangeArrowheads="1"/>
          </p:cNvSpPr>
          <p:nvPr/>
        </p:nvSpPr>
        <p:spPr bwMode="auto">
          <a:xfrm>
            <a:off x="5481638" y="1501775"/>
            <a:ext cx="2138362" cy="46038"/>
          </a:xfrm>
          <a:prstGeom prst="rect">
            <a:avLst/>
          </a:prstGeom>
          <a:solidFill>
            <a:srgbClr val="00B050"/>
          </a:solidFill>
          <a:ln w="9525">
            <a:solidFill>
              <a:srgbClr val="00B0F0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4600" name="TextBox 11"/>
          <p:cNvSpPr>
            <a:spLocks noChangeArrowheads="1"/>
          </p:cNvSpPr>
          <p:nvPr/>
        </p:nvSpPr>
        <p:spPr bwMode="auto">
          <a:xfrm flipH="1">
            <a:off x="5821998" y="1082358"/>
            <a:ext cx="145732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新设合并 </a:t>
            </a:r>
          </a:p>
        </p:txBody>
      </p:sp>
      <p:sp>
        <p:nvSpPr>
          <p:cNvPr id="24602" name="TextBox 11"/>
          <p:cNvSpPr>
            <a:spLocks noChangeArrowheads="1"/>
          </p:cNvSpPr>
          <p:nvPr/>
        </p:nvSpPr>
        <p:spPr bwMode="auto">
          <a:xfrm rot="20857943" flipH="1">
            <a:off x="6159500" y="3665538"/>
            <a:ext cx="1457325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    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639" name="AutoShape 2" descr="d:\users\pc\appdata\roaming\360se6\User Data\Temp\get?name=T15fd0BChg1RCvBVdK.jpg"/>
          <p:cNvSpPr>
            <a:spLocks noChangeAspect="1" noChangeArrowheads="1"/>
          </p:cNvSpPr>
          <p:nvPr/>
        </p:nvSpPr>
        <p:spPr bwMode="auto">
          <a:xfrm>
            <a:off x="155575" y="-141288"/>
            <a:ext cx="304800" cy="3016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48239" y="93345"/>
            <a:ext cx="375793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农民专业合作社的合并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57290" y="1571616"/>
            <a:ext cx="24542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一个合作社将其他合作社吸收过来，合并后存续者保留法人资格，并到工商部门</a:t>
            </a:r>
            <a:r>
              <a:rPr lang="zh-CN" altLang="en-US" sz="16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变更注销登记</a:t>
            </a:r>
            <a:r>
              <a:rPr lang="zh-CN" altLang="en-US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00694" y="1571616"/>
            <a:ext cx="234696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两个或两个以上合作社新组建成具有法人资格的合作社，并到工商部门</a:t>
            </a:r>
            <a:r>
              <a:rPr lang="zh-CN" altLang="en-US" sz="16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注销登记。</a:t>
            </a:r>
            <a:endParaRPr lang="zh-CN" altLang="en-US" sz="16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86248" y="1857368"/>
            <a:ext cx="430887" cy="23431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订立合并协议为基础</a:t>
            </a:r>
          </a:p>
        </p:txBody>
      </p:sp>
      <p:pic>
        <p:nvPicPr>
          <p:cNvPr id="6" name="图片 5" descr="200712291438260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2714625"/>
            <a:ext cx="2071702" cy="1165225"/>
          </a:xfrm>
          <a:prstGeom prst="rect">
            <a:avLst/>
          </a:prstGeom>
        </p:spPr>
      </p:pic>
      <p:pic>
        <p:nvPicPr>
          <p:cNvPr id="7" name="图片 6" descr="t0134dff25592335fc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2714625"/>
            <a:ext cx="2071702" cy="1165860"/>
          </a:xfrm>
          <a:prstGeom prst="rect">
            <a:avLst/>
          </a:prstGeom>
        </p:spPr>
      </p:pic>
    </p:spTree>
  </p:cSld>
  <p:clrMapOvr>
    <a:masterClrMapping/>
  </p:clrMapOvr>
  <p:transition advTm="6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0"/>
          <p:cNvSpPr>
            <a:spLocks noChangeArrowheads="1"/>
          </p:cNvSpPr>
          <p:nvPr/>
        </p:nvSpPr>
        <p:spPr bwMode="auto">
          <a:xfrm rot="-5400000">
            <a:off x="3894138" y="-1084263"/>
            <a:ext cx="1398588" cy="7675563"/>
          </a:xfrm>
          <a:prstGeom prst="downArrow">
            <a:avLst>
              <a:gd name="adj1" fmla="val 49074"/>
              <a:gd name="adj2" fmla="val 44819"/>
            </a:avLst>
          </a:prstGeom>
          <a:solidFill>
            <a:srgbClr val="00B050"/>
          </a:solidFill>
          <a:ln w="9525">
            <a:noFill/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9459" name="Group 3"/>
          <p:cNvGrpSpPr/>
          <p:nvPr/>
        </p:nvGrpSpPr>
        <p:grpSpPr bwMode="auto">
          <a:xfrm>
            <a:off x="2589213" y="2019300"/>
            <a:ext cx="1701800" cy="1539875"/>
            <a:chOff x="0" y="0"/>
            <a:chExt cx="1935848" cy="1751017"/>
          </a:xfrm>
        </p:grpSpPr>
        <p:grpSp>
          <p:nvGrpSpPr>
            <p:cNvPr id="21531" name="Group 4"/>
            <p:cNvGrpSpPr/>
            <p:nvPr/>
          </p:nvGrpSpPr>
          <p:grpSpPr bwMode="auto">
            <a:xfrm>
              <a:off x="80986" y="0"/>
              <a:ext cx="1753450" cy="1751017"/>
              <a:chOff x="0" y="0"/>
              <a:chExt cx="1801" cy="1801"/>
            </a:xfrm>
          </p:grpSpPr>
          <p:sp>
            <p:nvSpPr>
              <p:cNvPr id="21533" name="Oval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1" cy="1801"/>
              </a:xfrm>
              <a:prstGeom prst="ellipse">
                <a:avLst/>
              </a:prstGeom>
              <a:solidFill>
                <a:srgbClr val="D8D8D8">
                  <a:alpha val="47058"/>
                </a:srgb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20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534" name="Oval 8"/>
              <p:cNvSpPr>
                <a:spLocks noChangeArrowheads="1"/>
              </p:cNvSpPr>
              <p:nvPr/>
            </p:nvSpPr>
            <p:spPr bwMode="auto">
              <a:xfrm>
                <a:off x="122" y="122"/>
                <a:ext cx="1556" cy="1556"/>
              </a:xfrm>
              <a:prstGeom prst="ellipse">
                <a:avLst/>
              </a:prstGeom>
              <a:solidFill>
                <a:srgbClr val="BFBFBF"/>
              </a:solidFill>
              <a:ln w="38100">
                <a:solidFill>
                  <a:srgbClr val="FFFFFF"/>
                </a:solidFill>
                <a:miter lim="800000"/>
              </a:ln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20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1532" name="Text Box 9"/>
            <p:cNvSpPr>
              <a:spLocks noChangeArrowheads="1"/>
            </p:cNvSpPr>
            <p:nvPr/>
          </p:nvSpPr>
          <p:spPr bwMode="auto">
            <a:xfrm>
              <a:off x="0" y="627060"/>
              <a:ext cx="1935848" cy="6201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b="1">
                  <a:solidFill>
                    <a:srgbClr val="00B050"/>
                  </a:solidFill>
                </a:rPr>
                <a:t>通知债权人</a:t>
              </a:r>
            </a:p>
          </p:txBody>
        </p:sp>
      </p:grpSp>
      <p:grpSp>
        <p:nvGrpSpPr>
          <p:cNvPr id="19464" name="Group 8"/>
          <p:cNvGrpSpPr/>
          <p:nvPr/>
        </p:nvGrpSpPr>
        <p:grpSpPr bwMode="auto">
          <a:xfrm>
            <a:off x="4291013" y="2019300"/>
            <a:ext cx="1701800" cy="1539875"/>
            <a:chOff x="0" y="0"/>
            <a:chExt cx="1935848" cy="1751017"/>
          </a:xfrm>
        </p:grpSpPr>
        <p:grpSp>
          <p:nvGrpSpPr>
            <p:cNvPr id="21527" name="Group 9"/>
            <p:cNvGrpSpPr/>
            <p:nvPr/>
          </p:nvGrpSpPr>
          <p:grpSpPr bwMode="auto">
            <a:xfrm>
              <a:off x="80986" y="0"/>
              <a:ext cx="1753450" cy="1751017"/>
              <a:chOff x="0" y="0"/>
              <a:chExt cx="1801" cy="1801"/>
            </a:xfrm>
          </p:grpSpPr>
          <p:sp>
            <p:nvSpPr>
              <p:cNvPr id="21529" name="Oval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1" cy="1801"/>
              </a:xfrm>
              <a:prstGeom prst="ellipse">
                <a:avLst/>
              </a:prstGeom>
              <a:solidFill>
                <a:srgbClr val="D8D8D8">
                  <a:alpha val="47058"/>
                </a:srgb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20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530" name="Oval 8"/>
              <p:cNvSpPr>
                <a:spLocks noChangeArrowheads="1"/>
              </p:cNvSpPr>
              <p:nvPr/>
            </p:nvSpPr>
            <p:spPr bwMode="auto">
              <a:xfrm>
                <a:off x="122" y="122"/>
                <a:ext cx="1556" cy="1556"/>
              </a:xfrm>
              <a:prstGeom prst="ellipse">
                <a:avLst/>
              </a:prstGeom>
              <a:solidFill>
                <a:srgbClr val="BFBFBF"/>
              </a:solidFill>
              <a:ln w="38100">
                <a:solidFill>
                  <a:srgbClr val="FFFFFF"/>
                </a:solidFill>
                <a:miter lim="800000"/>
              </a:ln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20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1528" name="Text Box 9"/>
            <p:cNvSpPr>
              <a:spLocks noChangeArrowheads="1"/>
            </p:cNvSpPr>
            <p:nvPr/>
          </p:nvSpPr>
          <p:spPr bwMode="auto">
            <a:xfrm>
              <a:off x="0" y="608010"/>
              <a:ext cx="1935848" cy="6201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b="1">
                  <a:solidFill>
                    <a:srgbClr val="00B050"/>
                  </a:solidFill>
                </a:rPr>
                <a:t>签合并协议</a:t>
              </a:r>
            </a:p>
          </p:txBody>
        </p:sp>
      </p:grpSp>
      <p:grpSp>
        <p:nvGrpSpPr>
          <p:cNvPr id="19469" name="Group 13"/>
          <p:cNvGrpSpPr/>
          <p:nvPr/>
        </p:nvGrpSpPr>
        <p:grpSpPr bwMode="auto">
          <a:xfrm>
            <a:off x="6010275" y="2019300"/>
            <a:ext cx="1701800" cy="1539875"/>
            <a:chOff x="0" y="0"/>
            <a:chExt cx="1935848" cy="1751017"/>
          </a:xfrm>
        </p:grpSpPr>
        <p:grpSp>
          <p:nvGrpSpPr>
            <p:cNvPr id="21523" name="Group 14"/>
            <p:cNvGrpSpPr/>
            <p:nvPr/>
          </p:nvGrpSpPr>
          <p:grpSpPr bwMode="auto">
            <a:xfrm>
              <a:off x="80986" y="0"/>
              <a:ext cx="1753450" cy="1751017"/>
              <a:chOff x="0" y="0"/>
              <a:chExt cx="1801" cy="1801"/>
            </a:xfrm>
          </p:grpSpPr>
          <p:sp>
            <p:nvSpPr>
              <p:cNvPr id="21525" name="Oval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1" cy="1801"/>
              </a:xfrm>
              <a:prstGeom prst="ellipse">
                <a:avLst/>
              </a:prstGeom>
              <a:solidFill>
                <a:srgbClr val="D8D8D8">
                  <a:alpha val="47058"/>
                </a:srgb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20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526" name="Oval 8"/>
              <p:cNvSpPr>
                <a:spLocks noChangeArrowheads="1"/>
              </p:cNvSpPr>
              <p:nvPr/>
            </p:nvSpPr>
            <p:spPr bwMode="auto">
              <a:xfrm>
                <a:off x="122" y="122"/>
                <a:ext cx="1556" cy="1556"/>
              </a:xfrm>
              <a:prstGeom prst="ellipse">
                <a:avLst/>
              </a:prstGeom>
              <a:solidFill>
                <a:srgbClr val="BFBFBF"/>
              </a:solidFill>
              <a:ln w="38100">
                <a:solidFill>
                  <a:srgbClr val="FFFFFF"/>
                </a:solidFill>
                <a:miter lim="800000"/>
              </a:ln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20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1524" name="Text Box 9"/>
            <p:cNvSpPr>
              <a:spLocks noChangeArrowheads="1"/>
            </p:cNvSpPr>
            <p:nvPr/>
          </p:nvSpPr>
          <p:spPr bwMode="auto">
            <a:xfrm>
              <a:off x="0" y="608010"/>
              <a:ext cx="1935848" cy="6201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b="1">
                  <a:solidFill>
                    <a:srgbClr val="00B050"/>
                  </a:solidFill>
                </a:rPr>
                <a:t>合并登记</a:t>
              </a:r>
            </a:p>
          </p:txBody>
        </p:sp>
      </p:grpSp>
      <p:grpSp>
        <p:nvGrpSpPr>
          <p:cNvPr id="19474" name="Group 18"/>
          <p:cNvGrpSpPr/>
          <p:nvPr/>
        </p:nvGrpSpPr>
        <p:grpSpPr bwMode="auto">
          <a:xfrm>
            <a:off x="925513" y="2019300"/>
            <a:ext cx="1701800" cy="1539875"/>
            <a:chOff x="0" y="0"/>
            <a:chExt cx="1935848" cy="1751017"/>
          </a:xfrm>
          <a:solidFill>
            <a:srgbClr val="00B050"/>
          </a:solidFill>
        </p:grpSpPr>
        <p:grpSp>
          <p:nvGrpSpPr>
            <p:cNvPr id="21519" name="Group 19"/>
            <p:cNvGrpSpPr/>
            <p:nvPr/>
          </p:nvGrpSpPr>
          <p:grpSpPr bwMode="auto">
            <a:xfrm>
              <a:off x="80986" y="0"/>
              <a:ext cx="1753450" cy="1751017"/>
              <a:chOff x="0" y="0"/>
              <a:chExt cx="1801" cy="1801"/>
            </a:xfrm>
            <a:grpFill/>
          </p:grpSpPr>
          <p:sp>
            <p:nvSpPr>
              <p:cNvPr id="21521" name="Oval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1" cy="1801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2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522" name="Oval 8"/>
              <p:cNvSpPr>
                <a:spLocks noChangeArrowheads="1"/>
              </p:cNvSpPr>
              <p:nvPr/>
            </p:nvSpPr>
            <p:spPr bwMode="auto">
              <a:xfrm>
                <a:off x="123" y="122"/>
                <a:ext cx="1556" cy="1556"/>
              </a:xfrm>
              <a:prstGeom prst="ellipse">
                <a:avLst/>
              </a:prstGeom>
              <a:grpFill/>
              <a:ln w="38100">
                <a:solidFill>
                  <a:srgbClr val="FFFFFF"/>
                </a:solidFill>
                <a:miter lim="800000"/>
              </a:ln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2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1520" name="Text Box 9"/>
            <p:cNvSpPr>
              <a:spLocks noChangeArrowheads="1"/>
            </p:cNvSpPr>
            <p:nvPr/>
          </p:nvSpPr>
          <p:spPr bwMode="auto">
            <a:xfrm>
              <a:off x="0" y="608010"/>
              <a:ext cx="1935848" cy="62015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b="1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做出合并决议</a:t>
              </a:r>
            </a:p>
          </p:txBody>
        </p:sp>
      </p:grpSp>
      <p:sp>
        <p:nvSpPr>
          <p:cNvPr id="19479" name="矩形标注 44"/>
          <p:cNvSpPr>
            <a:spLocks noChangeArrowheads="1"/>
          </p:cNvSpPr>
          <p:nvPr/>
        </p:nvSpPr>
        <p:spPr bwMode="auto">
          <a:xfrm>
            <a:off x="2921000" y="3835400"/>
            <a:ext cx="1477963" cy="46038"/>
          </a:xfrm>
          <a:prstGeom prst="wedgeRectCallout">
            <a:avLst>
              <a:gd name="adj1" fmla="val -17528"/>
              <a:gd name="adj2" fmla="val -509463"/>
            </a:avLst>
          </a:prstGeom>
          <a:solidFill>
            <a:srgbClr val="92D050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C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80" name="矩形标注 45"/>
          <p:cNvSpPr>
            <a:spLocks noChangeArrowheads="1"/>
          </p:cNvSpPr>
          <p:nvPr/>
        </p:nvSpPr>
        <p:spPr bwMode="auto">
          <a:xfrm>
            <a:off x="1241743" y="1671638"/>
            <a:ext cx="1584325" cy="65087"/>
          </a:xfrm>
          <a:prstGeom prst="wedgeRectCallout">
            <a:avLst>
              <a:gd name="adj1" fmla="val -23398"/>
              <a:gd name="adj2" fmla="val 403287"/>
            </a:avLst>
          </a:prstGeom>
          <a:solidFill>
            <a:srgbClr val="92D050"/>
          </a:solidFill>
          <a:ln w="9525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C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81" name="Rectangle 28"/>
          <p:cNvSpPr>
            <a:spLocks noChangeArrowheads="1"/>
          </p:cNvSpPr>
          <p:nvPr/>
        </p:nvSpPr>
        <p:spPr bwMode="auto">
          <a:xfrm>
            <a:off x="2857488" y="3929070"/>
            <a:ext cx="1857388" cy="6093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做出合并决议之日起</a:t>
            </a:r>
            <a:r>
              <a:rPr lang="en-US" altLang="zh-CN" sz="1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内通知债权人</a:t>
            </a:r>
          </a:p>
        </p:txBody>
      </p:sp>
      <p:sp>
        <p:nvSpPr>
          <p:cNvPr id="19482" name="Rectangle 28"/>
          <p:cNvSpPr>
            <a:spLocks noChangeArrowheads="1"/>
          </p:cNvSpPr>
          <p:nvPr/>
        </p:nvSpPr>
        <p:spPr bwMode="auto">
          <a:xfrm>
            <a:off x="1101725" y="996315"/>
            <a:ext cx="2012315" cy="6093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由本社</a:t>
            </a:r>
            <a:r>
              <a:rPr lang="en-US" altLang="zh-CN" sz="1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2/3</a:t>
            </a:r>
            <a:r>
              <a:rPr lang="zh-CN" altLang="en-US" sz="1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以上成员表决同意才能通过</a:t>
            </a:r>
            <a:endParaRPr lang="zh-CN" altLang="en-US" sz="1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483" name="矩形标注 48"/>
          <p:cNvSpPr>
            <a:spLocks noChangeArrowheads="1"/>
          </p:cNvSpPr>
          <p:nvPr/>
        </p:nvSpPr>
        <p:spPr bwMode="auto">
          <a:xfrm>
            <a:off x="4543425" y="1671638"/>
            <a:ext cx="1584325" cy="65087"/>
          </a:xfrm>
          <a:prstGeom prst="wedgeRectCallout">
            <a:avLst>
              <a:gd name="adj1" fmla="val -23398"/>
              <a:gd name="adj2" fmla="val 403287"/>
            </a:avLst>
          </a:prstGeom>
          <a:solidFill>
            <a:srgbClr val="92D050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C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4201795" y="996315"/>
            <a:ext cx="2089150" cy="603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各方合作社达一致意见签名盖章产生法律效率</a:t>
            </a:r>
          </a:p>
        </p:txBody>
      </p:sp>
      <p:sp>
        <p:nvSpPr>
          <p:cNvPr id="19485" name="矩形标注 50"/>
          <p:cNvSpPr>
            <a:spLocks noChangeArrowheads="1"/>
          </p:cNvSpPr>
          <p:nvPr/>
        </p:nvSpPr>
        <p:spPr bwMode="auto">
          <a:xfrm>
            <a:off x="6378575" y="3835400"/>
            <a:ext cx="1476375" cy="46038"/>
          </a:xfrm>
          <a:prstGeom prst="wedgeRectCallout">
            <a:avLst>
              <a:gd name="adj1" fmla="val -17528"/>
              <a:gd name="adj2" fmla="val -509463"/>
            </a:avLst>
          </a:prstGeom>
          <a:solidFill>
            <a:srgbClr val="92D050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C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86" name="Rectangle 28"/>
          <p:cNvSpPr>
            <a:spLocks noChangeArrowheads="1"/>
          </p:cNvSpPr>
          <p:nvPr/>
        </p:nvSpPr>
        <p:spPr bwMode="auto">
          <a:xfrm>
            <a:off x="6186170" y="3873500"/>
            <a:ext cx="1822450" cy="603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合并后合作社应办变更、注销、设立手续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51755" y="86995"/>
            <a:ext cx="3400425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合作社合并基本程序</a:t>
            </a:r>
          </a:p>
        </p:txBody>
      </p:sp>
    </p:spTree>
  </p:cSld>
  <p:clrMapOvr>
    <a:masterClrMapping/>
  </p:clrMapOvr>
  <p:transition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ldLvl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决策 3"/>
          <p:cNvSpPr/>
          <p:nvPr/>
        </p:nvSpPr>
        <p:spPr>
          <a:xfrm>
            <a:off x="614680" y="2695575"/>
            <a:ext cx="1832610" cy="1254760"/>
          </a:xfrm>
          <a:prstGeom prst="flowChartDecision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85165" y="1786255"/>
            <a:ext cx="2223770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合并双方法律地位平等，合并意图、方式由合作社自行决定。</a:t>
            </a:r>
            <a:endParaRPr lang="zh-CN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564062" y="1786244"/>
            <a:ext cx="2286016" cy="1083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合并按法定程序进行，人为强制、命令下合并是无效的。</a:t>
            </a:r>
          </a:p>
          <a:p>
            <a:endParaRPr lang="zh-CN" altLang="en-US" sz="16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7290" y="4125595"/>
            <a:ext cx="2348865" cy="1083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合作社合并后，原来的债权、债务要无条件的加以继承。</a:t>
            </a:r>
          </a:p>
          <a:p>
            <a:endParaRPr lang="zh-CN" altLang="en-US" sz="16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9160" y="4095115"/>
            <a:ext cx="2297430" cy="111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合并后原合作社成员资格自动转为存续或新设合作社成员。</a:t>
            </a:r>
          </a:p>
          <a:p>
            <a:endParaRPr lang="zh-CN" altLang="en-US" dirty="0"/>
          </a:p>
        </p:txBody>
      </p:sp>
      <p:sp>
        <p:nvSpPr>
          <p:cNvPr id="15" name="流程图: 决策 14"/>
          <p:cNvSpPr/>
          <p:nvPr/>
        </p:nvSpPr>
        <p:spPr>
          <a:xfrm>
            <a:off x="4217670" y="2696210"/>
            <a:ext cx="1761490" cy="1254125"/>
          </a:xfrm>
          <a:prstGeom prst="flowChartDecision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流程图: 决策 16"/>
          <p:cNvSpPr/>
          <p:nvPr/>
        </p:nvSpPr>
        <p:spPr>
          <a:xfrm>
            <a:off x="2447290" y="2696210"/>
            <a:ext cx="1770380" cy="1253490"/>
          </a:xfrm>
          <a:prstGeom prst="flowChartDecision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决策 17"/>
          <p:cNvSpPr/>
          <p:nvPr/>
        </p:nvSpPr>
        <p:spPr>
          <a:xfrm>
            <a:off x="5979160" y="2696210"/>
            <a:ext cx="1735455" cy="1254760"/>
          </a:xfrm>
          <a:prstGeom prst="flowChartDecision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97890" y="3201670"/>
            <a:ext cx="354330" cy="267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5146675" y="69215"/>
            <a:ext cx="3400425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合作社合并注意事项</a:t>
            </a:r>
          </a:p>
        </p:txBody>
      </p:sp>
      <p:sp>
        <p:nvSpPr>
          <p:cNvPr id="3" name="流程图: 合并 2"/>
          <p:cNvSpPr/>
          <p:nvPr/>
        </p:nvSpPr>
        <p:spPr>
          <a:xfrm rot="5400000">
            <a:off x="7492365" y="3053715"/>
            <a:ext cx="1006475" cy="56261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椭圆​​ 13"/>
          <p:cNvSpPr>
            <a:spLocks noChangeArrowheads="1"/>
          </p:cNvSpPr>
          <p:nvPr/>
        </p:nvSpPr>
        <p:spPr bwMode="auto">
          <a:xfrm>
            <a:off x="1927225" y="3388995"/>
            <a:ext cx="5333365" cy="1219200"/>
          </a:xfrm>
          <a:prstGeom prst="ellipse">
            <a:avLst/>
          </a:prstGeom>
          <a:gradFill rotWithShape="1">
            <a:gsLst>
              <a:gs pos="0">
                <a:srgbClr val="F2F2F2"/>
              </a:gs>
              <a:gs pos="12000">
                <a:srgbClr val="D8D8D8"/>
              </a:gs>
              <a:gs pos="100000">
                <a:srgbClr val="F2F2F2"/>
              </a:gs>
            </a:gsLst>
            <a:lin ang="5400000" scaled="1"/>
          </a:gradFill>
          <a:ln w="3175">
            <a:solidFill>
              <a:srgbClr val="BFBFBF"/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1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2291" name="椭圆​​ 8"/>
          <p:cNvSpPr>
            <a:spLocks noChangeArrowheads="1"/>
          </p:cNvSpPr>
          <p:nvPr/>
        </p:nvSpPr>
        <p:spPr bwMode="auto">
          <a:xfrm>
            <a:off x="2152015" y="3480118"/>
            <a:ext cx="4840288" cy="1036637"/>
          </a:xfrm>
          <a:prstGeom prst="ellipse">
            <a:avLst/>
          </a:prstGeom>
          <a:gradFill rotWithShape="1">
            <a:gsLst>
              <a:gs pos="0">
                <a:srgbClr val="A5A5A5"/>
              </a:gs>
              <a:gs pos="12999">
                <a:srgbClr val="7F7F7F"/>
              </a:gs>
              <a:gs pos="100000">
                <a:srgbClr val="F2F2F2"/>
              </a:gs>
            </a:gsLst>
            <a:lin ang="5400000" scaled="1"/>
          </a:gradFill>
          <a:ln w="3175">
            <a:solidFill>
              <a:srgbClr val="BFBFBF"/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1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2292" name="椭圆​​ 9"/>
          <p:cNvSpPr>
            <a:spLocks noChangeArrowheads="1"/>
          </p:cNvSpPr>
          <p:nvPr/>
        </p:nvSpPr>
        <p:spPr bwMode="auto">
          <a:xfrm>
            <a:off x="2597150" y="3439478"/>
            <a:ext cx="3990975" cy="85407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BFBFBF"/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1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2293" name="TextBox 6"/>
          <p:cNvSpPr>
            <a:spLocks noChangeArrowheads="1"/>
          </p:cNvSpPr>
          <p:nvPr/>
        </p:nvSpPr>
        <p:spPr bwMode="auto">
          <a:xfrm>
            <a:off x="665480" y="2240280"/>
            <a:ext cx="2247900" cy="107823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>
            <a:solidFill>
              <a:srgbClr val="A5A5A5"/>
            </a:solidFill>
            <a:prstDash val="dash"/>
            <a:miter lim="800000"/>
          </a:ln>
        </p:spPr>
        <p:txBody>
          <a:bodyPr tIns="144000" bIns="72000" anchor="b"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zh-CN" sz="16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4" name="椭圆​​ 24"/>
          <p:cNvSpPr>
            <a:spLocks noChangeArrowheads="1"/>
          </p:cNvSpPr>
          <p:nvPr/>
        </p:nvSpPr>
        <p:spPr bwMode="auto">
          <a:xfrm>
            <a:off x="701993" y="1958975"/>
            <a:ext cx="485775" cy="488950"/>
          </a:xfrm>
          <a:prstGeom prst="ellipse">
            <a:avLst/>
          </a:prstGeom>
          <a:gradFill rotWithShape="1">
            <a:gsLst>
              <a:gs pos="0">
                <a:srgbClr val="A5A5A5"/>
              </a:gs>
              <a:gs pos="16699">
                <a:srgbClr val="7F7F7F"/>
              </a:gs>
              <a:gs pos="100000">
                <a:srgbClr val="D8D8D8"/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5" name="TextBox 8"/>
          <p:cNvSpPr>
            <a:spLocks noChangeArrowheads="1"/>
          </p:cNvSpPr>
          <p:nvPr/>
        </p:nvSpPr>
        <p:spPr bwMode="auto">
          <a:xfrm>
            <a:off x="6070600" y="2240915"/>
            <a:ext cx="2352040" cy="1077595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>
            <a:solidFill>
              <a:srgbClr val="A5A5A5"/>
            </a:solidFill>
            <a:prstDash val="dash"/>
            <a:miter lim="800000"/>
          </a:ln>
        </p:spPr>
        <p:txBody>
          <a:bodyPr tIns="144000" bIns="72000" anchor="b"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zh-CN" sz="16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6" name="椭圆​​ 26"/>
          <p:cNvSpPr>
            <a:spLocks noChangeArrowheads="1"/>
          </p:cNvSpPr>
          <p:nvPr/>
        </p:nvSpPr>
        <p:spPr bwMode="auto">
          <a:xfrm>
            <a:off x="6070600" y="1958975"/>
            <a:ext cx="476885" cy="488950"/>
          </a:xfrm>
          <a:prstGeom prst="ellipse">
            <a:avLst/>
          </a:prstGeom>
          <a:gradFill rotWithShape="1">
            <a:gsLst>
              <a:gs pos="0">
                <a:srgbClr val="00B0F0"/>
              </a:gs>
              <a:gs pos="16000">
                <a:srgbClr val="0070C0"/>
              </a:gs>
              <a:gs pos="100000">
                <a:srgbClr val="00B0F0"/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7" name="TextBox 28"/>
          <p:cNvSpPr>
            <a:spLocks noChangeArrowheads="1"/>
          </p:cNvSpPr>
          <p:nvPr/>
        </p:nvSpPr>
        <p:spPr bwMode="auto">
          <a:xfrm>
            <a:off x="3428048" y="1766888"/>
            <a:ext cx="755650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800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1</a:t>
            </a:r>
            <a:endParaRPr lang="zh-CN" altLang="en-US" sz="8000">
              <a:solidFill>
                <a:srgbClr val="0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12298" name="TextBox 29"/>
          <p:cNvSpPr>
            <a:spLocks noChangeArrowheads="1"/>
          </p:cNvSpPr>
          <p:nvPr/>
        </p:nvSpPr>
        <p:spPr bwMode="auto">
          <a:xfrm>
            <a:off x="4747895" y="2301875"/>
            <a:ext cx="697230" cy="1310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800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2</a:t>
            </a:r>
            <a:endParaRPr lang="zh-CN" altLang="en-US" sz="8000">
              <a:solidFill>
                <a:srgbClr val="0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grpSp>
        <p:nvGrpSpPr>
          <p:cNvPr id="12299" name="Group 11"/>
          <p:cNvGrpSpPr/>
          <p:nvPr/>
        </p:nvGrpSpPr>
        <p:grpSpPr bwMode="auto">
          <a:xfrm>
            <a:off x="3214370" y="1628140"/>
            <a:ext cx="1659255" cy="2825750"/>
            <a:chOff x="0" y="0"/>
            <a:chExt cx="1788844" cy="2930801"/>
          </a:xfrm>
        </p:grpSpPr>
        <p:sp>
          <p:nvSpPr>
            <p:cNvPr id="14355" name="椭圆​​ 11"/>
            <p:cNvSpPr>
              <a:spLocks noChangeArrowheads="1"/>
            </p:cNvSpPr>
            <p:nvPr/>
          </p:nvSpPr>
          <p:spPr bwMode="auto">
            <a:xfrm>
              <a:off x="567469" y="2837451"/>
              <a:ext cx="1221375" cy="93350"/>
            </a:xfrm>
            <a:prstGeom prst="ellipse">
              <a:avLst/>
            </a:prstGeom>
            <a:gradFill rotWithShape="1">
              <a:gsLst>
                <a:gs pos="0">
                  <a:srgbClr val="7F7F7F"/>
                </a:gs>
                <a:gs pos="34999">
                  <a:srgbClr val="7F7F7F"/>
                </a:gs>
                <a:gs pos="100000">
                  <a:srgbClr val="F2F2F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b="1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grpSp>
          <p:nvGrpSpPr>
            <p:cNvPr id="14356" name="Group 13"/>
            <p:cNvGrpSpPr/>
            <p:nvPr/>
          </p:nvGrpSpPr>
          <p:grpSpPr bwMode="auto">
            <a:xfrm>
              <a:off x="0" y="0"/>
              <a:ext cx="1761070" cy="2874428"/>
              <a:chOff x="0" y="0"/>
              <a:chExt cx="1761070" cy="2874428"/>
            </a:xfrm>
          </p:grpSpPr>
          <p:sp>
            <p:nvSpPr>
              <p:cNvPr id="14357" name="椭圆​​ 2"/>
              <p:cNvSpPr>
                <a:spLocks noChangeArrowheads="1"/>
              </p:cNvSpPr>
              <p:nvPr/>
            </p:nvSpPr>
            <p:spPr bwMode="auto">
              <a:xfrm rot="3835836">
                <a:off x="-618403" y="618403"/>
                <a:ext cx="2874428" cy="1637622"/>
              </a:xfrm>
              <a:custGeom>
                <a:avLst/>
                <a:gdLst>
                  <a:gd name="T0" fmla="*/ 64614 w 3744416"/>
                  <a:gd name="T1" fmla="*/ 490649 h 2134150"/>
                  <a:gd name="T2" fmla="*/ 548143 w 3744416"/>
                  <a:gd name="T3" fmla="*/ 59791 h 2134150"/>
                  <a:gd name="T4" fmla="*/ 253196 w 3744416"/>
                  <a:gd name="T5" fmla="*/ 540578 h 2134150"/>
                  <a:gd name="T6" fmla="*/ 1415105 w 3744416"/>
                  <a:gd name="T7" fmla="*/ 1264499 h 2134150"/>
                  <a:gd name="T8" fmla="*/ 2577013 w 3744416"/>
                  <a:gd name="T9" fmla="*/ 540579 h 2134150"/>
                  <a:gd name="T10" fmla="*/ 2186032 w 3744416"/>
                  <a:gd name="T11" fmla="*/ 0 h 2134150"/>
                  <a:gd name="T12" fmla="*/ 2874428 w 3744416"/>
                  <a:gd name="T13" fmla="*/ 753546 h 2134150"/>
                  <a:gd name="T14" fmla="*/ 1437214 w 3744416"/>
                  <a:gd name="T15" fmla="*/ 1637622 h 2134150"/>
                  <a:gd name="T16" fmla="*/ 0 w 3744416"/>
                  <a:gd name="T17" fmla="*/ 753546 h 2134150"/>
                  <a:gd name="T18" fmla="*/ 64614 w 3744416"/>
                  <a:gd name="T19" fmla="*/ 490649 h 21341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44416"/>
                  <a:gd name="T31" fmla="*/ 0 h 2134150"/>
                  <a:gd name="T32" fmla="*/ 3744416 w 3744416"/>
                  <a:gd name="T33" fmla="*/ 2134150 h 21341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44416" h="2134150">
                    <a:moveTo>
                      <a:pt x="84171" y="639414"/>
                    </a:moveTo>
                    <a:cubicBezTo>
                      <a:pt x="197779" y="414638"/>
                      <a:pt x="420227" y="219371"/>
                      <a:pt x="714046" y="77920"/>
                    </a:cubicBezTo>
                    <a:cubicBezTo>
                      <a:pt x="474787" y="243624"/>
                      <a:pt x="329830" y="463502"/>
                      <a:pt x="329830" y="704482"/>
                    </a:cubicBezTo>
                    <a:cubicBezTo>
                      <a:pt x="329830" y="1225515"/>
                      <a:pt x="1007482" y="1647896"/>
                      <a:pt x="1843407" y="1647896"/>
                    </a:cubicBezTo>
                    <a:cubicBezTo>
                      <a:pt x="2679332" y="1647897"/>
                      <a:pt x="3356984" y="1225515"/>
                      <a:pt x="3356984" y="704483"/>
                    </a:cubicBezTo>
                    <a:cubicBezTo>
                      <a:pt x="3356984" y="423811"/>
                      <a:pt x="3160343" y="171766"/>
                      <a:pt x="2847667" y="0"/>
                    </a:cubicBezTo>
                    <a:cubicBezTo>
                      <a:pt x="3385726" y="201094"/>
                      <a:pt x="3744416" y="565780"/>
                      <a:pt x="3744416" y="982022"/>
                    </a:cubicBezTo>
                    <a:cubicBezTo>
                      <a:pt x="3744416" y="1618325"/>
                      <a:pt x="2906200" y="2134150"/>
                      <a:pt x="1872208" y="2134150"/>
                    </a:cubicBezTo>
                    <a:cubicBezTo>
                      <a:pt x="838216" y="2134150"/>
                      <a:pt x="0" y="1618325"/>
                      <a:pt x="0" y="982022"/>
                    </a:cubicBezTo>
                    <a:cubicBezTo>
                      <a:pt x="0" y="862715"/>
                      <a:pt x="29468" y="747644"/>
                      <a:pt x="84171" y="63941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F7F7F"/>
                  </a:gs>
                  <a:gs pos="16699">
                    <a:srgbClr val="595959"/>
                  </a:gs>
                  <a:gs pos="100000">
                    <a:srgbClr val="D8D8D8"/>
                  </a:gs>
                </a:gsLst>
                <a:lin ang="5400000" scaled="1"/>
              </a:gradFill>
              <a:ln w="9525">
                <a:noFill/>
                <a:miter lim="800000"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4358" name="流程图: 摘录 16"/>
              <p:cNvSpPr>
                <a:spLocks noChangeArrowheads="1"/>
              </p:cNvSpPr>
              <p:nvPr/>
            </p:nvSpPr>
            <p:spPr bwMode="auto">
              <a:xfrm rot="-2269468" flipH="1" flipV="1">
                <a:off x="861755" y="194682"/>
                <a:ext cx="327811" cy="160327"/>
              </a:xfrm>
              <a:prstGeom prst="flowChartExtract">
                <a:avLst/>
              </a:prstGeom>
              <a:gradFill rotWithShape="1">
                <a:gsLst>
                  <a:gs pos="0">
                    <a:srgbClr val="A5A5A5"/>
                  </a:gs>
                  <a:gs pos="16699">
                    <a:srgbClr val="7F7F7F"/>
                  </a:gs>
                  <a:gs pos="100000">
                    <a:srgbClr val="D8D8D8"/>
                  </a:gs>
                </a:gsLst>
                <a:lin ang="5400000" scaled="1"/>
              </a:gra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359" name="新月形 17"/>
              <p:cNvSpPr>
                <a:spLocks noChangeArrowheads="1"/>
              </p:cNvSpPr>
              <p:nvPr/>
            </p:nvSpPr>
            <p:spPr bwMode="auto">
              <a:xfrm rot="-4110126">
                <a:off x="671069" y="1647379"/>
                <a:ext cx="646005" cy="1533992"/>
              </a:xfrm>
              <a:prstGeom prst="moon">
                <a:avLst>
                  <a:gd name="adj" fmla="val 43278"/>
                </a:avLst>
              </a:prstGeom>
              <a:gradFill rotWithShape="1">
                <a:gsLst>
                  <a:gs pos="0">
                    <a:srgbClr val="FEFEFE"/>
                  </a:gs>
                  <a:gs pos="34999">
                    <a:srgbClr val="F4F4F4"/>
                  </a:gs>
                  <a:gs pos="68999">
                    <a:srgbClr val="FFFF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 b="1">
                  <a:solidFill>
                    <a:srgbClr val="FFFFFF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12305" name="Group 17"/>
          <p:cNvGrpSpPr/>
          <p:nvPr/>
        </p:nvGrpSpPr>
        <p:grpSpPr bwMode="auto">
          <a:xfrm>
            <a:off x="4177030" y="1965325"/>
            <a:ext cx="1814513" cy="2317750"/>
            <a:chOff x="0" y="0"/>
            <a:chExt cx="1814681" cy="2317917"/>
          </a:xfrm>
        </p:grpSpPr>
        <p:sp>
          <p:nvSpPr>
            <p:cNvPr id="14349" name="椭圆​​ 10"/>
            <p:cNvSpPr>
              <a:spLocks noChangeArrowheads="1"/>
            </p:cNvSpPr>
            <p:nvPr/>
          </p:nvSpPr>
          <p:spPr bwMode="auto">
            <a:xfrm>
              <a:off x="374988" y="2207881"/>
              <a:ext cx="1439693" cy="110036"/>
            </a:xfrm>
            <a:prstGeom prst="ellipse">
              <a:avLst/>
            </a:prstGeom>
            <a:gradFill rotWithShape="1">
              <a:gsLst>
                <a:gs pos="0">
                  <a:srgbClr val="7F7F7F"/>
                </a:gs>
                <a:gs pos="34999">
                  <a:srgbClr val="7F7F7F"/>
                </a:gs>
                <a:gs pos="100000">
                  <a:srgbClr val="F2F2F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b="1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grpSp>
          <p:nvGrpSpPr>
            <p:cNvPr id="14350" name="Group 19"/>
            <p:cNvGrpSpPr/>
            <p:nvPr/>
          </p:nvGrpSpPr>
          <p:grpSpPr bwMode="auto">
            <a:xfrm>
              <a:off x="0" y="0"/>
              <a:ext cx="1643348" cy="2296107"/>
              <a:chOff x="0" y="0"/>
              <a:chExt cx="1643348" cy="2296107"/>
            </a:xfrm>
          </p:grpSpPr>
          <p:sp>
            <p:nvSpPr>
              <p:cNvPr id="14351" name="流程图: 摘录 21"/>
              <p:cNvSpPr>
                <a:spLocks noChangeArrowheads="1"/>
              </p:cNvSpPr>
              <p:nvPr/>
            </p:nvSpPr>
            <p:spPr bwMode="auto">
              <a:xfrm rot="8127063" flipH="1" flipV="1">
                <a:off x="551122" y="2032713"/>
                <a:ext cx="327811" cy="160327"/>
              </a:xfrm>
              <a:prstGeom prst="flowChartExtract">
                <a:avLst/>
              </a:prstGeom>
              <a:gradFill rotWithShape="1">
                <a:gsLst>
                  <a:gs pos="0">
                    <a:srgbClr val="00B0F0"/>
                  </a:gs>
                  <a:gs pos="16000">
                    <a:srgbClr val="0070C0"/>
                  </a:gs>
                  <a:gs pos="100000">
                    <a:srgbClr val="00B0F0"/>
                  </a:gs>
                </a:gsLst>
                <a:lin ang="5400000" scaled="1"/>
              </a:gra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14352" name="Group 21"/>
              <p:cNvGrpSpPr/>
              <p:nvPr/>
            </p:nvGrpSpPr>
            <p:grpSpPr bwMode="auto">
              <a:xfrm>
                <a:off x="0" y="0"/>
                <a:ext cx="1643348" cy="2296107"/>
                <a:chOff x="0" y="0"/>
                <a:chExt cx="1822450" cy="2546350"/>
              </a:xfrm>
            </p:grpSpPr>
            <p:sp>
              <p:nvSpPr>
                <p:cNvPr id="14353" name="椭圆​​ 4"/>
                <p:cNvSpPr>
                  <a:spLocks noChangeArrowheads="1"/>
                </p:cNvSpPr>
                <p:nvPr/>
              </p:nvSpPr>
              <p:spPr bwMode="auto">
                <a:xfrm rot="-7146315">
                  <a:off x="-361950" y="361950"/>
                  <a:ext cx="2546350" cy="1822450"/>
                </a:xfrm>
                <a:custGeom>
                  <a:avLst/>
                  <a:gdLst>
                    <a:gd name="T0" fmla="*/ 2489110 w 3329483"/>
                    <a:gd name="T1" fmla="*/ 1182196 h 2048912"/>
                    <a:gd name="T2" fmla="*/ 1273175 w 3329483"/>
                    <a:gd name="T3" fmla="*/ 1822450 h 2048912"/>
                    <a:gd name="T4" fmla="*/ 0 w 3329483"/>
                    <a:gd name="T5" fmla="*/ 911225 h 2048912"/>
                    <a:gd name="T6" fmla="*/ 511874 w 3329483"/>
                    <a:gd name="T7" fmla="*/ 182093 h 2048912"/>
                    <a:gd name="T8" fmla="*/ 151626 w 3329483"/>
                    <a:gd name="T9" fmla="*/ 748426 h 2048912"/>
                    <a:gd name="T10" fmla="*/ 1180917 w 3329483"/>
                    <a:gd name="T11" fmla="*/ 1494577 h 2048912"/>
                    <a:gd name="T12" fmla="*/ 2210209 w 3329483"/>
                    <a:gd name="T13" fmla="*/ 748426 h 2048912"/>
                    <a:gd name="T14" fmla="*/ 1195492 w 3329483"/>
                    <a:gd name="T15" fmla="*/ 2807 h 2048912"/>
                    <a:gd name="T16" fmla="*/ 1273175 w 3329483"/>
                    <a:gd name="T17" fmla="*/ 0 h 2048912"/>
                    <a:gd name="T18" fmla="*/ 2546350 w 3329483"/>
                    <a:gd name="T19" fmla="*/ 911225 h 2048912"/>
                    <a:gd name="T20" fmla="*/ 2489110 w 3329483"/>
                    <a:gd name="T21" fmla="*/ 1182196 h 20489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29483"/>
                    <a:gd name="T34" fmla="*/ 0 h 2048912"/>
                    <a:gd name="T35" fmla="*/ 3329483 w 3329483"/>
                    <a:gd name="T36" fmla="*/ 2048912 h 204891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29483" h="2048912">
                      <a:moveTo>
                        <a:pt x="3254639" y="1329098"/>
                      </a:moveTo>
                      <a:cubicBezTo>
                        <a:pt x="3043864" y="1746122"/>
                        <a:pt x="2411763" y="2048912"/>
                        <a:pt x="1664742" y="2048912"/>
                      </a:cubicBezTo>
                      <a:cubicBezTo>
                        <a:pt x="745331" y="2048912"/>
                        <a:pt x="0" y="1590247"/>
                        <a:pt x="0" y="1024456"/>
                      </a:cubicBezTo>
                      <a:cubicBezTo>
                        <a:pt x="0" y="688506"/>
                        <a:pt x="262776" y="390325"/>
                        <a:pt x="669301" y="204720"/>
                      </a:cubicBezTo>
                      <a:cubicBezTo>
                        <a:pt x="380839" y="357953"/>
                        <a:pt x="198258" y="586400"/>
                        <a:pt x="198259" y="841427"/>
                      </a:cubicBezTo>
                      <a:cubicBezTo>
                        <a:pt x="198258" y="1304722"/>
                        <a:pt x="800816" y="1680297"/>
                        <a:pt x="1544110" y="1680297"/>
                      </a:cubicBezTo>
                      <a:cubicBezTo>
                        <a:pt x="2287403" y="1680297"/>
                        <a:pt x="2889961" y="1304722"/>
                        <a:pt x="2889961" y="841427"/>
                      </a:cubicBezTo>
                      <a:cubicBezTo>
                        <a:pt x="2889961" y="382098"/>
                        <a:pt x="2297677" y="8995"/>
                        <a:pt x="1563167" y="3156"/>
                      </a:cubicBezTo>
                      <a:cubicBezTo>
                        <a:pt x="1596734" y="632"/>
                        <a:pt x="1630618" y="0"/>
                        <a:pt x="1664742" y="0"/>
                      </a:cubicBezTo>
                      <a:cubicBezTo>
                        <a:pt x="2584153" y="0"/>
                        <a:pt x="3329483" y="458665"/>
                        <a:pt x="3329483" y="1024456"/>
                      </a:cubicBezTo>
                      <a:cubicBezTo>
                        <a:pt x="3329483" y="1130542"/>
                        <a:pt x="3303280" y="1232862"/>
                        <a:pt x="3254639" y="132909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B0F0"/>
                    </a:gs>
                    <a:gs pos="16699">
                      <a:srgbClr val="0070C0"/>
                    </a:gs>
                    <a:gs pos="100000">
                      <a:srgbClr val="00B050"/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14354" name="新月形 24"/>
                <p:cNvSpPr>
                  <a:spLocks noChangeArrowheads="1"/>
                </p:cNvSpPr>
                <p:nvPr/>
              </p:nvSpPr>
              <p:spPr bwMode="auto">
                <a:xfrm rot="6728137">
                  <a:off x="553810" y="-421574"/>
                  <a:ext cx="716410" cy="1775797"/>
                </a:xfrm>
                <a:prstGeom prst="moon">
                  <a:avLst>
                    <a:gd name="adj" fmla="val 27472"/>
                  </a:avLst>
                </a:prstGeom>
                <a:gradFill rotWithShape="1">
                  <a:gsLst>
                    <a:gs pos="0">
                      <a:srgbClr val="FEFEFE"/>
                    </a:gs>
                    <a:gs pos="34999">
                      <a:srgbClr val="F4F4F4"/>
                    </a:gs>
                    <a:gs pos="68999">
                      <a:srgbClr val="FFFF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 b="1">
                    <a:solidFill>
                      <a:srgbClr val="FFFFFF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2" name="文本框 1"/>
          <p:cNvSpPr txBox="1"/>
          <p:nvPr/>
        </p:nvSpPr>
        <p:spPr>
          <a:xfrm>
            <a:off x="4650740" y="66040"/>
            <a:ext cx="4115435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如何成立农民专业合作社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702310" y="1223010"/>
            <a:ext cx="2322195" cy="2349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59485" y="763270"/>
            <a:ext cx="180721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分立方式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02310" y="2263140"/>
            <a:ext cx="2248535" cy="97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    </a:t>
            </a:r>
            <a:r>
              <a:rPr lang="zh-CN" altLang="en-US" sz="14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新设分立，</a:t>
            </a:r>
            <a:r>
              <a:rPr lang="zh-CN" altLang="en-US" sz="1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将其依法分成两个以上合作社，原合作社办理注销手续、新办理设立登记手续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070600" y="2307590"/>
            <a:ext cx="235204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B050"/>
                </a:solidFill>
              </a:rPr>
              <a:t>     </a:t>
            </a:r>
            <a:r>
              <a:rPr lang="zh-CN" altLang="en-US" sz="1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派生分立，</a:t>
            </a:r>
            <a:r>
              <a:rPr lang="zh-CN" altLang="en-US" sz="1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原合作社保留，对其财产相应分割，成立新合作社，原办理财产变更登记，新办设立登记</a:t>
            </a:r>
          </a:p>
        </p:txBody>
      </p:sp>
      <p:grpSp>
        <p:nvGrpSpPr>
          <p:cNvPr id="19" name="组合 3"/>
          <p:cNvGrpSpPr/>
          <p:nvPr/>
        </p:nvGrpSpPr>
        <p:grpSpPr bwMode="auto">
          <a:xfrm>
            <a:off x="428596" y="815008"/>
            <a:ext cx="468000" cy="468000"/>
            <a:chOff x="434396" y="382479"/>
            <a:chExt cx="989422" cy="1021677"/>
          </a:xfrm>
          <a:solidFill>
            <a:srgbClr val="00B0F0"/>
          </a:solidFill>
        </p:grpSpPr>
        <p:sp>
          <p:nvSpPr>
            <p:cNvPr id="21" name="椭圆 4"/>
            <p:cNvSpPr>
              <a:spLocks noChangeArrowheads="1"/>
            </p:cNvSpPr>
            <p:nvPr/>
          </p:nvSpPr>
          <p:spPr bwMode="auto">
            <a:xfrm>
              <a:off x="523574" y="473061"/>
              <a:ext cx="890480" cy="8513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B0F0"/>
              </a:solidFill>
              <a:round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en-US" altLang="zh-CN" b="1" i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 Unicode MS"/>
              </a:endParaRPr>
            </a:p>
          </p:txBody>
        </p:sp>
        <p:sp>
          <p:nvSpPr>
            <p:cNvPr id="22" name="同心圆 5"/>
            <p:cNvSpPr>
              <a:spLocks noChangeArrowheads="1"/>
            </p:cNvSpPr>
            <p:nvPr/>
          </p:nvSpPr>
          <p:spPr bwMode="auto">
            <a:xfrm rot="10800000">
              <a:off x="434396" y="382479"/>
              <a:ext cx="989422" cy="102167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991" y="10800"/>
                  </a:moveTo>
                  <a:cubicBezTo>
                    <a:pt x="2991" y="15113"/>
                    <a:pt x="6487" y="18609"/>
                    <a:pt x="10800" y="18609"/>
                  </a:cubicBezTo>
                  <a:cubicBezTo>
                    <a:pt x="15113" y="18609"/>
                    <a:pt x="18609" y="15113"/>
                    <a:pt x="18609" y="10800"/>
                  </a:cubicBezTo>
                  <a:cubicBezTo>
                    <a:pt x="18609" y="6487"/>
                    <a:pt x="15113" y="2991"/>
                    <a:pt x="10800" y="2991"/>
                  </a:cubicBezTo>
                  <a:cubicBezTo>
                    <a:pt x="6487" y="2991"/>
                    <a:pt x="2991" y="6487"/>
                    <a:pt x="2991" y="10800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solidFill>
                <a:srgbClr val="00B0F0"/>
              </a:solidFill>
              <a:round/>
            </a:ln>
          </p:spPr>
          <p:txBody>
            <a:bodyPr rot="10800000" lIns="90170" tIns="46990" rIns="90170" bIns="46990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advTm="6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9070"/>
            <a:ext cx="9144000" cy="17859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28662" y="1071550"/>
            <a:ext cx="74295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B050"/>
                </a:solidFill>
              </a:rPr>
              <a:t> 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序  言 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 </a:t>
            </a:r>
            <a:endParaRPr lang="en-US" altLang="zh-CN" sz="2400" b="1" dirty="0" smtClean="0">
              <a:solidFill>
                <a:srgbClr val="00B050"/>
              </a:solidFill>
            </a:endParaRPr>
          </a:p>
          <a:p>
            <a:r>
              <a:rPr lang="zh-CN" altLang="en-US" sz="2400" b="1" dirty="0" smtClean="0">
                <a:solidFill>
                  <a:srgbClr val="00B050"/>
                </a:solidFill>
              </a:rPr>
              <a:t> 在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国家政策扶持下，农民专业合作社如雨后春笋般迅速发展起来，但这种数量粗放型发展模式已越来越不适应当前农村发展的要求，需要向规模效益型发展方向转变。为此，加强对合作社的内部建设与规范化管理成为当务之急，形式所需，以便更好地促进合作社健康、稳定发展。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05" name="Group 17"/>
          <p:cNvGrpSpPr/>
          <p:nvPr/>
        </p:nvGrpSpPr>
        <p:grpSpPr bwMode="auto">
          <a:xfrm>
            <a:off x="2787014" y="1428740"/>
            <a:ext cx="1142044" cy="1202065"/>
            <a:chOff x="0" y="0"/>
            <a:chExt cx="1814681" cy="2317917"/>
          </a:xfrm>
          <a:solidFill>
            <a:schemeClr val="accent1"/>
          </a:solidFill>
        </p:grpSpPr>
        <p:sp>
          <p:nvSpPr>
            <p:cNvPr id="14349" name="椭圆​​ 10"/>
            <p:cNvSpPr>
              <a:spLocks noChangeArrowheads="1"/>
            </p:cNvSpPr>
            <p:nvPr/>
          </p:nvSpPr>
          <p:spPr bwMode="auto">
            <a:xfrm>
              <a:off x="374988" y="2207881"/>
              <a:ext cx="1439693" cy="110036"/>
            </a:xfrm>
            <a:prstGeom prst="ellipse">
              <a:avLst/>
            </a:prstGeom>
            <a:grpFill/>
            <a:ln w="9525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b="1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grpSp>
          <p:nvGrpSpPr>
            <p:cNvPr id="14350" name="Group 19"/>
            <p:cNvGrpSpPr/>
            <p:nvPr/>
          </p:nvGrpSpPr>
          <p:grpSpPr bwMode="auto">
            <a:xfrm>
              <a:off x="0" y="0"/>
              <a:ext cx="1643348" cy="2296107"/>
              <a:chOff x="0" y="0"/>
              <a:chExt cx="1643348" cy="2296107"/>
            </a:xfrm>
            <a:grpFill/>
          </p:grpSpPr>
          <p:sp>
            <p:nvSpPr>
              <p:cNvPr id="14351" name="流程图: 摘录 21"/>
              <p:cNvSpPr>
                <a:spLocks noChangeArrowheads="1"/>
              </p:cNvSpPr>
              <p:nvPr/>
            </p:nvSpPr>
            <p:spPr bwMode="auto">
              <a:xfrm rot="8127063" flipH="1" flipV="1">
                <a:off x="551122" y="2032713"/>
                <a:ext cx="327811" cy="160327"/>
              </a:xfrm>
              <a:prstGeom prst="flowChartExtract">
                <a:avLst/>
              </a:prstGeom>
              <a:grpFill/>
              <a:ln w="9525">
                <a:solidFill>
                  <a:schemeClr val="accent1"/>
                </a:solidFill>
                <a:miter lim="800000"/>
              </a:ln>
            </p:spPr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14352" name="Group 21"/>
              <p:cNvGrpSpPr/>
              <p:nvPr/>
            </p:nvGrpSpPr>
            <p:grpSpPr bwMode="auto">
              <a:xfrm>
                <a:off x="0" y="0"/>
                <a:ext cx="1643348" cy="2296107"/>
                <a:chOff x="0" y="0"/>
                <a:chExt cx="1822450" cy="2546350"/>
              </a:xfrm>
              <a:grpFill/>
            </p:grpSpPr>
            <p:sp>
              <p:nvSpPr>
                <p:cNvPr id="14353" name="椭圆​​ 4"/>
                <p:cNvSpPr>
                  <a:spLocks noChangeArrowheads="1"/>
                </p:cNvSpPr>
                <p:nvPr/>
              </p:nvSpPr>
              <p:spPr bwMode="auto">
                <a:xfrm rot="-7146315">
                  <a:off x="-361950" y="361950"/>
                  <a:ext cx="2546350" cy="1822450"/>
                </a:xfrm>
                <a:custGeom>
                  <a:avLst/>
                  <a:gdLst>
                    <a:gd name="T0" fmla="*/ 2489110 w 3329483"/>
                    <a:gd name="T1" fmla="*/ 1182196 h 2048912"/>
                    <a:gd name="T2" fmla="*/ 1273175 w 3329483"/>
                    <a:gd name="T3" fmla="*/ 1822450 h 2048912"/>
                    <a:gd name="T4" fmla="*/ 0 w 3329483"/>
                    <a:gd name="T5" fmla="*/ 911225 h 2048912"/>
                    <a:gd name="T6" fmla="*/ 511874 w 3329483"/>
                    <a:gd name="T7" fmla="*/ 182093 h 2048912"/>
                    <a:gd name="T8" fmla="*/ 151626 w 3329483"/>
                    <a:gd name="T9" fmla="*/ 748426 h 2048912"/>
                    <a:gd name="T10" fmla="*/ 1180917 w 3329483"/>
                    <a:gd name="T11" fmla="*/ 1494577 h 2048912"/>
                    <a:gd name="T12" fmla="*/ 2210209 w 3329483"/>
                    <a:gd name="T13" fmla="*/ 748426 h 2048912"/>
                    <a:gd name="T14" fmla="*/ 1195492 w 3329483"/>
                    <a:gd name="T15" fmla="*/ 2807 h 2048912"/>
                    <a:gd name="T16" fmla="*/ 1273175 w 3329483"/>
                    <a:gd name="T17" fmla="*/ 0 h 2048912"/>
                    <a:gd name="T18" fmla="*/ 2546350 w 3329483"/>
                    <a:gd name="T19" fmla="*/ 911225 h 2048912"/>
                    <a:gd name="T20" fmla="*/ 2489110 w 3329483"/>
                    <a:gd name="T21" fmla="*/ 1182196 h 20489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29483"/>
                    <a:gd name="T34" fmla="*/ 0 h 2048912"/>
                    <a:gd name="T35" fmla="*/ 3329483 w 3329483"/>
                    <a:gd name="T36" fmla="*/ 2048912 h 204891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29483" h="2048912">
                      <a:moveTo>
                        <a:pt x="3254639" y="1329098"/>
                      </a:moveTo>
                      <a:cubicBezTo>
                        <a:pt x="3043864" y="1746122"/>
                        <a:pt x="2411763" y="2048912"/>
                        <a:pt x="1664742" y="2048912"/>
                      </a:cubicBezTo>
                      <a:cubicBezTo>
                        <a:pt x="745331" y="2048912"/>
                        <a:pt x="0" y="1590247"/>
                        <a:pt x="0" y="1024456"/>
                      </a:cubicBezTo>
                      <a:cubicBezTo>
                        <a:pt x="0" y="688506"/>
                        <a:pt x="262776" y="390325"/>
                        <a:pt x="669301" y="204720"/>
                      </a:cubicBezTo>
                      <a:cubicBezTo>
                        <a:pt x="380839" y="357953"/>
                        <a:pt x="198258" y="586400"/>
                        <a:pt x="198259" y="841427"/>
                      </a:cubicBezTo>
                      <a:cubicBezTo>
                        <a:pt x="198258" y="1304722"/>
                        <a:pt x="800816" y="1680297"/>
                        <a:pt x="1544110" y="1680297"/>
                      </a:cubicBezTo>
                      <a:cubicBezTo>
                        <a:pt x="2287403" y="1680297"/>
                        <a:pt x="2889961" y="1304722"/>
                        <a:pt x="2889961" y="841427"/>
                      </a:cubicBezTo>
                      <a:cubicBezTo>
                        <a:pt x="2889961" y="382098"/>
                        <a:pt x="2297677" y="8995"/>
                        <a:pt x="1563167" y="3156"/>
                      </a:cubicBezTo>
                      <a:cubicBezTo>
                        <a:pt x="1596734" y="632"/>
                        <a:pt x="1630618" y="0"/>
                        <a:pt x="1664742" y="0"/>
                      </a:cubicBezTo>
                      <a:cubicBezTo>
                        <a:pt x="2584153" y="0"/>
                        <a:pt x="3329483" y="458665"/>
                        <a:pt x="3329483" y="1024456"/>
                      </a:cubicBezTo>
                      <a:cubicBezTo>
                        <a:pt x="3329483" y="1130542"/>
                        <a:pt x="3303280" y="1232862"/>
                        <a:pt x="3254639" y="132909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accent1"/>
                  </a:solidFill>
                  <a:miter lim="800000"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14354" name="新月形 24"/>
                <p:cNvSpPr>
                  <a:spLocks noChangeArrowheads="1"/>
                </p:cNvSpPr>
                <p:nvPr/>
              </p:nvSpPr>
              <p:spPr bwMode="auto">
                <a:xfrm rot="6728137">
                  <a:off x="553810" y="-421574"/>
                  <a:ext cx="716410" cy="1775797"/>
                </a:xfrm>
                <a:prstGeom prst="moon">
                  <a:avLst>
                    <a:gd name="adj" fmla="val 27472"/>
                  </a:avLst>
                </a:prstGeom>
                <a:grpFill/>
                <a:ln w="9525">
                  <a:solidFill>
                    <a:schemeClr val="accent1"/>
                  </a:solidFill>
                  <a:miter lim="800000"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 b="1">
                    <a:solidFill>
                      <a:srgbClr val="FFFFFF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</p:grpSp>
        </p:grpSp>
      </p:grpSp>
      <p:cxnSp>
        <p:nvCxnSpPr>
          <p:cNvPr id="20" name="直接连接符 19"/>
          <p:cNvCxnSpPr/>
          <p:nvPr/>
        </p:nvCxnSpPr>
        <p:spPr>
          <a:xfrm flipV="1">
            <a:off x="741045" y="1266190"/>
            <a:ext cx="6287135" cy="3556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875030" y="818515"/>
            <a:ext cx="264687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分立前债务的承担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643306" y="2643186"/>
            <a:ext cx="34290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债权人与分立合作社达成书面协议，按协议约定办理。</a:t>
            </a:r>
            <a:endParaRPr lang="en-US" altLang="zh-CN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857620" y="4714888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分立后合作社承担连带责任，债权人可以向分立后任何一方请求偿还债务。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742815" y="94615"/>
            <a:ext cx="4115435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如何成立农民专业合作社</a:t>
            </a:r>
          </a:p>
        </p:txBody>
      </p:sp>
      <p:sp>
        <p:nvSpPr>
          <p:cNvPr id="38" name="圆角矩形 14"/>
          <p:cNvSpPr>
            <a:spLocks noChangeArrowheads="1"/>
          </p:cNvSpPr>
          <p:nvPr/>
        </p:nvSpPr>
        <p:spPr bwMode="auto">
          <a:xfrm>
            <a:off x="3714744" y="1714492"/>
            <a:ext cx="3313113" cy="538162"/>
          </a:xfrm>
          <a:custGeom>
            <a:avLst/>
            <a:gdLst>
              <a:gd name="T0" fmla="*/ 0 w 3960440"/>
              <a:gd name="T1" fmla="*/ 0 h 648072"/>
              <a:gd name="T2" fmla="*/ 3960440 w 3960440"/>
              <a:gd name="T3" fmla="*/ 648072 h 648072"/>
            </a:gdLst>
            <a:ahLst/>
            <a:cxnLst/>
            <a:rect l="T0" t="T1" r="T2" b="T3"/>
            <a:pathLst>
              <a:path w="3960440" h="648072">
                <a:moveTo>
                  <a:pt x="0" y="0"/>
                </a:moveTo>
                <a:lnTo>
                  <a:pt x="3636404" y="0"/>
                </a:lnTo>
                <a:cubicBezTo>
                  <a:pt x="3815364" y="0"/>
                  <a:pt x="3960440" y="145076"/>
                  <a:pt x="3960440" y="324036"/>
                </a:cubicBezTo>
                <a:cubicBezTo>
                  <a:pt x="3960440" y="502996"/>
                  <a:pt x="3815364" y="648072"/>
                  <a:pt x="3636404" y="648072"/>
                </a:cubicBezTo>
                <a:lnTo>
                  <a:pt x="0" y="6480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达成书面协议的</a:t>
            </a:r>
          </a:p>
        </p:txBody>
      </p:sp>
      <p:grpSp>
        <p:nvGrpSpPr>
          <p:cNvPr id="43" name="Group 17"/>
          <p:cNvGrpSpPr/>
          <p:nvPr/>
        </p:nvGrpSpPr>
        <p:grpSpPr bwMode="auto">
          <a:xfrm>
            <a:off x="3214678" y="3357566"/>
            <a:ext cx="1285884" cy="1273503"/>
            <a:chOff x="0" y="0"/>
            <a:chExt cx="1814681" cy="2317917"/>
          </a:xfrm>
          <a:solidFill>
            <a:schemeClr val="accent1"/>
          </a:solidFill>
        </p:grpSpPr>
        <p:sp>
          <p:nvSpPr>
            <p:cNvPr id="44" name="椭圆​​ 10"/>
            <p:cNvSpPr>
              <a:spLocks noChangeArrowheads="1"/>
            </p:cNvSpPr>
            <p:nvPr/>
          </p:nvSpPr>
          <p:spPr bwMode="auto">
            <a:xfrm>
              <a:off x="374988" y="2207881"/>
              <a:ext cx="1439693" cy="110036"/>
            </a:xfrm>
            <a:prstGeom prst="ellipse">
              <a:avLst/>
            </a:prstGeom>
            <a:grpFill/>
            <a:ln w="9525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b="1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grpSp>
          <p:nvGrpSpPr>
            <p:cNvPr id="45" name="Group 19"/>
            <p:cNvGrpSpPr/>
            <p:nvPr/>
          </p:nvGrpSpPr>
          <p:grpSpPr bwMode="auto">
            <a:xfrm>
              <a:off x="0" y="0"/>
              <a:ext cx="1643348" cy="2296107"/>
              <a:chOff x="0" y="0"/>
              <a:chExt cx="1643348" cy="2296107"/>
            </a:xfrm>
            <a:grpFill/>
          </p:grpSpPr>
          <p:sp>
            <p:nvSpPr>
              <p:cNvPr id="46" name="流程图: 摘录 21"/>
              <p:cNvSpPr>
                <a:spLocks noChangeArrowheads="1"/>
              </p:cNvSpPr>
              <p:nvPr/>
            </p:nvSpPr>
            <p:spPr bwMode="auto">
              <a:xfrm rot="8127063" flipH="1" flipV="1">
                <a:off x="551122" y="2032713"/>
                <a:ext cx="327811" cy="160327"/>
              </a:xfrm>
              <a:prstGeom prst="flowChartExtract">
                <a:avLst/>
              </a:prstGeom>
              <a:grpFill/>
              <a:ln w="9525">
                <a:solidFill>
                  <a:schemeClr val="accent1"/>
                </a:solidFill>
                <a:miter lim="800000"/>
              </a:ln>
            </p:spPr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47" name="Group 21"/>
              <p:cNvGrpSpPr/>
              <p:nvPr/>
            </p:nvGrpSpPr>
            <p:grpSpPr bwMode="auto">
              <a:xfrm>
                <a:off x="0" y="0"/>
                <a:ext cx="1643348" cy="2296107"/>
                <a:chOff x="0" y="0"/>
                <a:chExt cx="1822450" cy="2546350"/>
              </a:xfrm>
              <a:grpFill/>
            </p:grpSpPr>
            <p:sp>
              <p:nvSpPr>
                <p:cNvPr id="48" name="椭圆​​ 4"/>
                <p:cNvSpPr>
                  <a:spLocks noChangeArrowheads="1"/>
                </p:cNvSpPr>
                <p:nvPr/>
              </p:nvSpPr>
              <p:spPr bwMode="auto">
                <a:xfrm rot="-7146315">
                  <a:off x="-361950" y="361950"/>
                  <a:ext cx="2546350" cy="1822450"/>
                </a:xfrm>
                <a:custGeom>
                  <a:avLst/>
                  <a:gdLst>
                    <a:gd name="T0" fmla="*/ 2489110 w 3329483"/>
                    <a:gd name="T1" fmla="*/ 1182196 h 2048912"/>
                    <a:gd name="T2" fmla="*/ 1273175 w 3329483"/>
                    <a:gd name="T3" fmla="*/ 1822450 h 2048912"/>
                    <a:gd name="T4" fmla="*/ 0 w 3329483"/>
                    <a:gd name="T5" fmla="*/ 911225 h 2048912"/>
                    <a:gd name="T6" fmla="*/ 511874 w 3329483"/>
                    <a:gd name="T7" fmla="*/ 182093 h 2048912"/>
                    <a:gd name="T8" fmla="*/ 151626 w 3329483"/>
                    <a:gd name="T9" fmla="*/ 748426 h 2048912"/>
                    <a:gd name="T10" fmla="*/ 1180917 w 3329483"/>
                    <a:gd name="T11" fmla="*/ 1494577 h 2048912"/>
                    <a:gd name="T12" fmla="*/ 2210209 w 3329483"/>
                    <a:gd name="T13" fmla="*/ 748426 h 2048912"/>
                    <a:gd name="T14" fmla="*/ 1195492 w 3329483"/>
                    <a:gd name="T15" fmla="*/ 2807 h 2048912"/>
                    <a:gd name="T16" fmla="*/ 1273175 w 3329483"/>
                    <a:gd name="T17" fmla="*/ 0 h 2048912"/>
                    <a:gd name="T18" fmla="*/ 2546350 w 3329483"/>
                    <a:gd name="T19" fmla="*/ 911225 h 2048912"/>
                    <a:gd name="T20" fmla="*/ 2489110 w 3329483"/>
                    <a:gd name="T21" fmla="*/ 1182196 h 20489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29483"/>
                    <a:gd name="T34" fmla="*/ 0 h 2048912"/>
                    <a:gd name="T35" fmla="*/ 3329483 w 3329483"/>
                    <a:gd name="T36" fmla="*/ 2048912 h 204891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29483" h="2048912">
                      <a:moveTo>
                        <a:pt x="3254639" y="1329098"/>
                      </a:moveTo>
                      <a:cubicBezTo>
                        <a:pt x="3043864" y="1746122"/>
                        <a:pt x="2411763" y="2048912"/>
                        <a:pt x="1664742" y="2048912"/>
                      </a:cubicBezTo>
                      <a:cubicBezTo>
                        <a:pt x="745331" y="2048912"/>
                        <a:pt x="0" y="1590247"/>
                        <a:pt x="0" y="1024456"/>
                      </a:cubicBezTo>
                      <a:cubicBezTo>
                        <a:pt x="0" y="688506"/>
                        <a:pt x="262776" y="390325"/>
                        <a:pt x="669301" y="204720"/>
                      </a:cubicBezTo>
                      <a:cubicBezTo>
                        <a:pt x="380839" y="357953"/>
                        <a:pt x="198258" y="586400"/>
                        <a:pt x="198259" y="841427"/>
                      </a:cubicBezTo>
                      <a:cubicBezTo>
                        <a:pt x="198258" y="1304722"/>
                        <a:pt x="800816" y="1680297"/>
                        <a:pt x="1544110" y="1680297"/>
                      </a:cubicBezTo>
                      <a:cubicBezTo>
                        <a:pt x="2287403" y="1680297"/>
                        <a:pt x="2889961" y="1304722"/>
                        <a:pt x="2889961" y="841427"/>
                      </a:cubicBezTo>
                      <a:cubicBezTo>
                        <a:pt x="2889961" y="382098"/>
                        <a:pt x="2297677" y="8995"/>
                        <a:pt x="1563167" y="3156"/>
                      </a:cubicBezTo>
                      <a:cubicBezTo>
                        <a:pt x="1596734" y="632"/>
                        <a:pt x="1630618" y="0"/>
                        <a:pt x="1664742" y="0"/>
                      </a:cubicBezTo>
                      <a:cubicBezTo>
                        <a:pt x="2584153" y="0"/>
                        <a:pt x="3329483" y="458665"/>
                        <a:pt x="3329483" y="1024456"/>
                      </a:cubicBezTo>
                      <a:cubicBezTo>
                        <a:pt x="3329483" y="1130542"/>
                        <a:pt x="3303280" y="1232862"/>
                        <a:pt x="3254639" y="132909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accent1"/>
                  </a:solidFill>
                  <a:miter lim="800000"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49" name="新月形 24"/>
                <p:cNvSpPr>
                  <a:spLocks noChangeArrowheads="1"/>
                </p:cNvSpPr>
                <p:nvPr/>
              </p:nvSpPr>
              <p:spPr bwMode="auto">
                <a:xfrm rot="6728137">
                  <a:off x="553810" y="-421574"/>
                  <a:ext cx="716410" cy="1775797"/>
                </a:xfrm>
                <a:prstGeom prst="moon">
                  <a:avLst>
                    <a:gd name="adj" fmla="val 27472"/>
                  </a:avLst>
                </a:prstGeom>
                <a:grpFill/>
                <a:ln w="9525">
                  <a:solidFill>
                    <a:schemeClr val="accent1"/>
                  </a:solidFill>
                  <a:miter lim="800000"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 b="1">
                    <a:solidFill>
                      <a:srgbClr val="FFFFFF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56" name="圆角矩形 14"/>
          <p:cNvSpPr>
            <a:spLocks noChangeArrowheads="1"/>
          </p:cNvSpPr>
          <p:nvPr/>
        </p:nvSpPr>
        <p:spPr bwMode="auto">
          <a:xfrm>
            <a:off x="4286248" y="3786194"/>
            <a:ext cx="3313113" cy="538162"/>
          </a:xfrm>
          <a:custGeom>
            <a:avLst/>
            <a:gdLst>
              <a:gd name="T0" fmla="*/ 0 w 3960440"/>
              <a:gd name="T1" fmla="*/ 0 h 648072"/>
              <a:gd name="T2" fmla="*/ 3960440 w 3960440"/>
              <a:gd name="T3" fmla="*/ 648072 h 648072"/>
            </a:gdLst>
            <a:ahLst/>
            <a:cxnLst/>
            <a:rect l="T0" t="T1" r="T2" b="T3"/>
            <a:pathLst>
              <a:path w="3960440" h="648072">
                <a:moveTo>
                  <a:pt x="0" y="0"/>
                </a:moveTo>
                <a:lnTo>
                  <a:pt x="3636404" y="0"/>
                </a:lnTo>
                <a:cubicBezTo>
                  <a:pt x="3815364" y="0"/>
                  <a:pt x="3960440" y="145076"/>
                  <a:pt x="3960440" y="324036"/>
                </a:cubicBezTo>
                <a:cubicBezTo>
                  <a:pt x="3960440" y="502996"/>
                  <a:pt x="3815364" y="648072"/>
                  <a:pt x="3636404" y="648072"/>
                </a:cubicBezTo>
                <a:lnTo>
                  <a:pt x="0" y="6480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未达成书面协议</a:t>
            </a:r>
          </a:p>
        </p:txBody>
      </p:sp>
      <p:sp>
        <p:nvSpPr>
          <p:cNvPr id="57" name="矩形 56"/>
          <p:cNvSpPr/>
          <p:nvPr/>
        </p:nvSpPr>
        <p:spPr>
          <a:xfrm>
            <a:off x="3357554" y="3643318"/>
            <a:ext cx="6848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zh-CN" alt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928927" y="1643054"/>
            <a:ext cx="5715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zh-CN" alt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组合 3"/>
          <p:cNvGrpSpPr/>
          <p:nvPr/>
        </p:nvGrpSpPr>
        <p:grpSpPr bwMode="auto">
          <a:xfrm>
            <a:off x="412086" y="903908"/>
            <a:ext cx="468000" cy="468000"/>
            <a:chOff x="434396" y="382479"/>
            <a:chExt cx="989422" cy="1021677"/>
          </a:xfrm>
          <a:solidFill>
            <a:schemeClr val="accent1">
              <a:lumMod val="75000"/>
            </a:schemeClr>
          </a:solidFill>
        </p:grpSpPr>
        <p:sp>
          <p:nvSpPr>
            <p:cNvPr id="3" name="椭圆 4"/>
            <p:cNvSpPr>
              <a:spLocks noChangeArrowheads="1"/>
            </p:cNvSpPr>
            <p:nvPr/>
          </p:nvSpPr>
          <p:spPr bwMode="auto">
            <a:xfrm>
              <a:off x="523574" y="473061"/>
              <a:ext cx="890480" cy="8513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en-US" altLang="zh-CN" b="1" i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 Unicode MS"/>
              </a:endParaRPr>
            </a:p>
          </p:txBody>
        </p:sp>
        <p:sp>
          <p:nvSpPr>
            <p:cNvPr id="22" name="同心圆 5"/>
            <p:cNvSpPr>
              <a:spLocks noChangeArrowheads="1"/>
            </p:cNvSpPr>
            <p:nvPr/>
          </p:nvSpPr>
          <p:spPr bwMode="auto">
            <a:xfrm rot="10800000">
              <a:off x="434396" y="382479"/>
              <a:ext cx="989422" cy="102167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991" y="10800"/>
                  </a:moveTo>
                  <a:cubicBezTo>
                    <a:pt x="2991" y="15113"/>
                    <a:pt x="6487" y="18609"/>
                    <a:pt x="10800" y="18609"/>
                  </a:cubicBezTo>
                  <a:cubicBezTo>
                    <a:pt x="15113" y="18609"/>
                    <a:pt x="18609" y="15113"/>
                    <a:pt x="18609" y="10800"/>
                  </a:cubicBezTo>
                  <a:cubicBezTo>
                    <a:pt x="18609" y="6487"/>
                    <a:pt x="15113" y="2991"/>
                    <a:pt x="10800" y="2991"/>
                  </a:cubicBezTo>
                  <a:cubicBezTo>
                    <a:pt x="6487" y="2991"/>
                    <a:pt x="2991" y="6487"/>
                    <a:pt x="2991" y="10800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txBody>
            <a:bodyPr rot="10800000" lIns="90170" tIns="46990" rIns="90170" bIns="46990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椭圆 1"/>
          <p:cNvSpPr>
            <a:spLocks noChangeArrowheads="1"/>
          </p:cNvSpPr>
          <p:nvPr/>
        </p:nvSpPr>
        <p:spPr bwMode="auto">
          <a:xfrm>
            <a:off x="2643174" y="1571616"/>
            <a:ext cx="1235074" cy="1285884"/>
          </a:xfrm>
          <a:custGeom>
            <a:avLst/>
            <a:gdLst>
              <a:gd name="T0" fmla="*/ 685699 w 1648346"/>
              <a:gd name="T1" fmla="*/ 0 h 1656184"/>
              <a:gd name="T2" fmla="*/ 1377950 w 1648346"/>
              <a:gd name="T3" fmla="*/ 688975 h 1656184"/>
              <a:gd name="T4" fmla="*/ 685699 w 1648346"/>
              <a:gd name="T5" fmla="*/ 1377950 h 1656184"/>
              <a:gd name="T6" fmla="*/ 565307 w 1648346"/>
              <a:gd name="T7" fmla="*/ 1366857 h 1656184"/>
              <a:gd name="T8" fmla="*/ 565307 w 1648346"/>
              <a:gd name="T9" fmla="*/ 1213756 h 1656184"/>
              <a:gd name="T10" fmla="*/ 685699 w 1648346"/>
              <a:gd name="T11" fmla="*/ 1228173 h 1656184"/>
              <a:gd name="T12" fmla="*/ 1227461 w 1648346"/>
              <a:gd name="T13" fmla="*/ 688975 h 1656184"/>
              <a:gd name="T14" fmla="*/ 685699 w 1648346"/>
              <a:gd name="T15" fmla="*/ 149777 h 1656184"/>
              <a:gd name="T16" fmla="*/ 153040 w 1648346"/>
              <a:gd name="T17" fmla="*/ 599109 h 1656184"/>
              <a:gd name="T18" fmla="*/ 0 w 1648346"/>
              <a:gd name="T19" fmla="*/ 599109 h 1656184"/>
              <a:gd name="T20" fmla="*/ 685699 w 1648346"/>
              <a:gd name="T21" fmla="*/ 0 h 16561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48346"/>
              <a:gd name="T34" fmla="*/ 0 h 1656184"/>
              <a:gd name="T35" fmla="*/ 1648346 w 1648346"/>
              <a:gd name="T36" fmla="*/ 1656184 h 165618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48346" h="1656184">
                <a:moveTo>
                  <a:pt x="820254" y="0"/>
                </a:moveTo>
                <a:cubicBezTo>
                  <a:pt x="1277597" y="0"/>
                  <a:pt x="1648346" y="370749"/>
                  <a:pt x="1648346" y="828092"/>
                </a:cubicBezTo>
                <a:cubicBezTo>
                  <a:pt x="1648346" y="1285435"/>
                  <a:pt x="1277597" y="1656184"/>
                  <a:pt x="820254" y="1656184"/>
                </a:cubicBezTo>
                <a:cubicBezTo>
                  <a:pt x="771082" y="1656184"/>
                  <a:pt x="722910" y="1651898"/>
                  <a:pt x="676238" y="1642851"/>
                </a:cubicBezTo>
                <a:lnTo>
                  <a:pt x="676238" y="1458836"/>
                </a:lnTo>
                <a:cubicBezTo>
                  <a:pt x="722365" y="1470593"/>
                  <a:pt x="770659" y="1476164"/>
                  <a:pt x="820254" y="1476164"/>
                </a:cubicBezTo>
                <a:cubicBezTo>
                  <a:pt x="1178174" y="1476164"/>
                  <a:pt x="1468326" y="1186012"/>
                  <a:pt x="1468326" y="828092"/>
                </a:cubicBezTo>
                <a:cubicBezTo>
                  <a:pt x="1468326" y="470172"/>
                  <a:pt x="1178174" y="180020"/>
                  <a:pt x="820254" y="180020"/>
                </a:cubicBezTo>
                <a:cubicBezTo>
                  <a:pt x="499245" y="180020"/>
                  <a:pt x="232748" y="413413"/>
                  <a:pt x="183071" y="720080"/>
                </a:cubicBezTo>
                <a:lnTo>
                  <a:pt x="0" y="720080"/>
                </a:lnTo>
                <a:cubicBezTo>
                  <a:pt x="52132" y="313716"/>
                  <a:pt x="399556" y="0"/>
                  <a:pt x="820254" y="0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1" name="椭圆 1"/>
          <p:cNvSpPr>
            <a:spLocks noChangeArrowheads="1"/>
          </p:cNvSpPr>
          <p:nvPr/>
        </p:nvSpPr>
        <p:spPr bwMode="auto">
          <a:xfrm>
            <a:off x="2428860" y="2714624"/>
            <a:ext cx="714380" cy="1071570"/>
          </a:xfrm>
          <a:custGeom>
            <a:avLst/>
            <a:gdLst>
              <a:gd name="T0" fmla="*/ 692150 w 828092"/>
              <a:gd name="T1" fmla="*/ 0 h 1656184"/>
              <a:gd name="T2" fmla="*/ 692150 w 828092"/>
              <a:gd name="T3" fmla="*/ 149950 h 1656184"/>
              <a:gd name="T4" fmla="*/ 150467 w 828092"/>
              <a:gd name="T5" fmla="*/ 689769 h 1656184"/>
              <a:gd name="T6" fmla="*/ 692150 w 828092"/>
              <a:gd name="T7" fmla="*/ 1229588 h 1656184"/>
              <a:gd name="T8" fmla="*/ 692150 w 828092"/>
              <a:gd name="T9" fmla="*/ 1379538 h 1656184"/>
              <a:gd name="T10" fmla="*/ 0 w 828092"/>
              <a:gd name="T11" fmla="*/ 689769 h 1656184"/>
              <a:gd name="T12" fmla="*/ 692150 w 828092"/>
              <a:gd name="T13" fmla="*/ 0 h 16561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28092"/>
              <a:gd name="T22" fmla="*/ 0 h 1656184"/>
              <a:gd name="T23" fmla="*/ 828092 w 828092"/>
              <a:gd name="T24" fmla="*/ 1656184 h 16561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28092" h="1656184">
                <a:moveTo>
                  <a:pt x="828092" y="0"/>
                </a:moveTo>
                <a:lnTo>
                  <a:pt x="828092" y="180020"/>
                </a:lnTo>
                <a:cubicBezTo>
                  <a:pt x="470172" y="180020"/>
                  <a:pt x="180020" y="470172"/>
                  <a:pt x="180020" y="828092"/>
                </a:cubicBezTo>
                <a:cubicBezTo>
                  <a:pt x="180020" y="1186012"/>
                  <a:pt x="470172" y="1476164"/>
                  <a:pt x="828092" y="1476164"/>
                </a:cubicBezTo>
                <a:lnTo>
                  <a:pt x="828092" y="1656184"/>
                </a:lnTo>
                <a:cubicBezTo>
                  <a:pt x="370749" y="1656184"/>
                  <a:pt x="0" y="1285435"/>
                  <a:pt x="0" y="828092"/>
                </a:cubicBezTo>
                <a:cubicBezTo>
                  <a:pt x="0" y="370749"/>
                  <a:pt x="370749" y="0"/>
                  <a:pt x="828092" y="0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2" name="椭圆 1"/>
          <p:cNvSpPr>
            <a:spLocks noChangeArrowheads="1"/>
          </p:cNvSpPr>
          <p:nvPr/>
        </p:nvSpPr>
        <p:spPr bwMode="auto">
          <a:xfrm rot="5400000">
            <a:off x="2464579" y="3607599"/>
            <a:ext cx="1214446" cy="1285884"/>
          </a:xfrm>
          <a:custGeom>
            <a:avLst/>
            <a:gdLst>
              <a:gd name="T0" fmla="*/ 682539 w 1648346"/>
              <a:gd name="T1" fmla="*/ 0 h 1656184"/>
              <a:gd name="T2" fmla="*/ 1371600 w 1648346"/>
              <a:gd name="T3" fmla="*/ 692944 h 1656184"/>
              <a:gd name="T4" fmla="*/ 682539 w 1648346"/>
              <a:gd name="T5" fmla="*/ 1385888 h 1656184"/>
              <a:gd name="T6" fmla="*/ 562702 w 1648346"/>
              <a:gd name="T7" fmla="*/ 1374731 h 1656184"/>
              <a:gd name="T8" fmla="*/ 562702 w 1648346"/>
              <a:gd name="T9" fmla="*/ 1220748 h 1656184"/>
              <a:gd name="T10" fmla="*/ 682539 w 1648346"/>
              <a:gd name="T11" fmla="*/ 1235248 h 1656184"/>
              <a:gd name="T12" fmla="*/ 1221804 w 1648346"/>
              <a:gd name="T13" fmla="*/ 692944 h 1656184"/>
              <a:gd name="T14" fmla="*/ 682539 w 1648346"/>
              <a:gd name="T15" fmla="*/ 150640 h 1656184"/>
              <a:gd name="T16" fmla="*/ 152335 w 1648346"/>
              <a:gd name="T17" fmla="*/ 602560 h 1656184"/>
              <a:gd name="T18" fmla="*/ 0 w 1648346"/>
              <a:gd name="T19" fmla="*/ 602560 h 1656184"/>
              <a:gd name="T20" fmla="*/ 682539 w 1648346"/>
              <a:gd name="T21" fmla="*/ 0 h 16561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48346"/>
              <a:gd name="T34" fmla="*/ 0 h 1656184"/>
              <a:gd name="T35" fmla="*/ 1648346 w 1648346"/>
              <a:gd name="T36" fmla="*/ 1656184 h 165618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48346" h="1656184">
                <a:moveTo>
                  <a:pt x="820254" y="0"/>
                </a:moveTo>
                <a:cubicBezTo>
                  <a:pt x="1277597" y="0"/>
                  <a:pt x="1648346" y="370749"/>
                  <a:pt x="1648346" y="828092"/>
                </a:cubicBezTo>
                <a:cubicBezTo>
                  <a:pt x="1648346" y="1285435"/>
                  <a:pt x="1277597" y="1656184"/>
                  <a:pt x="820254" y="1656184"/>
                </a:cubicBezTo>
                <a:cubicBezTo>
                  <a:pt x="771082" y="1656184"/>
                  <a:pt x="722910" y="1651898"/>
                  <a:pt x="676238" y="1642851"/>
                </a:cubicBezTo>
                <a:lnTo>
                  <a:pt x="676238" y="1458836"/>
                </a:lnTo>
                <a:cubicBezTo>
                  <a:pt x="722365" y="1470593"/>
                  <a:pt x="770659" y="1476164"/>
                  <a:pt x="820254" y="1476164"/>
                </a:cubicBezTo>
                <a:cubicBezTo>
                  <a:pt x="1178174" y="1476164"/>
                  <a:pt x="1468326" y="1186012"/>
                  <a:pt x="1468326" y="828092"/>
                </a:cubicBezTo>
                <a:cubicBezTo>
                  <a:pt x="1468326" y="470172"/>
                  <a:pt x="1178174" y="180020"/>
                  <a:pt x="820254" y="180020"/>
                </a:cubicBezTo>
                <a:cubicBezTo>
                  <a:pt x="499245" y="180020"/>
                  <a:pt x="232748" y="413413"/>
                  <a:pt x="183071" y="720080"/>
                </a:cubicBezTo>
                <a:lnTo>
                  <a:pt x="0" y="720080"/>
                </a:lnTo>
                <a:cubicBezTo>
                  <a:pt x="52132" y="313716"/>
                  <a:pt x="399556" y="0"/>
                  <a:pt x="820254" y="0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5" name="圆角矩形 14"/>
          <p:cNvSpPr>
            <a:spLocks noChangeArrowheads="1"/>
          </p:cNvSpPr>
          <p:nvPr/>
        </p:nvSpPr>
        <p:spPr bwMode="auto">
          <a:xfrm>
            <a:off x="3786182" y="1857368"/>
            <a:ext cx="3313113" cy="538162"/>
          </a:xfrm>
          <a:custGeom>
            <a:avLst/>
            <a:gdLst>
              <a:gd name="T0" fmla="*/ 0 w 3960440"/>
              <a:gd name="T1" fmla="*/ 0 h 648072"/>
              <a:gd name="T2" fmla="*/ 3960440 w 3960440"/>
              <a:gd name="T3" fmla="*/ 648072 h 648072"/>
            </a:gdLst>
            <a:ahLst/>
            <a:cxnLst/>
            <a:rect l="T0" t="T1" r="T2" b="T3"/>
            <a:pathLst>
              <a:path w="3960440" h="648072">
                <a:moveTo>
                  <a:pt x="0" y="0"/>
                </a:moveTo>
                <a:lnTo>
                  <a:pt x="3636404" y="0"/>
                </a:lnTo>
                <a:cubicBezTo>
                  <a:pt x="3815364" y="0"/>
                  <a:pt x="3960440" y="145076"/>
                  <a:pt x="3960440" y="324036"/>
                </a:cubicBezTo>
                <a:cubicBezTo>
                  <a:pt x="3960440" y="502996"/>
                  <a:pt x="3815364" y="648072"/>
                  <a:pt x="3636404" y="648072"/>
                </a:cubicBezTo>
                <a:lnTo>
                  <a:pt x="0" y="648072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自行解散</a:t>
            </a:r>
          </a:p>
        </p:txBody>
      </p:sp>
      <p:sp>
        <p:nvSpPr>
          <p:cNvPr id="7176" name="圆角矩形 14"/>
          <p:cNvSpPr>
            <a:spLocks noChangeArrowheads="1"/>
          </p:cNvSpPr>
          <p:nvPr/>
        </p:nvSpPr>
        <p:spPr bwMode="auto">
          <a:xfrm>
            <a:off x="3571868" y="3857632"/>
            <a:ext cx="3375025" cy="539750"/>
          </a:xfrm>
          <a:custGeom>
            <a:avLst/>
            <a:gdLst>
              <a:gd name="T0" fmla="*/ 0 w 4033295"/>
              <a:gd name="T1" fmla="*/ 0 h 648072"/>
              <a:gd name="T2" fmla="*/ 2597295 w 4033295"/>
              <a:gd name="T3" fmla="*/ 0 h 648072"/>
              <a:gd name="T4" fmla="*/ 2824191 w 4033295"/>
              <a:gd name="T5" fmla="*/ 224767 h 648072"/>
              <a:gd name="T6" fmla="*/ 2597295 w 4033295"/>
              <a:gd name="T7" fmla="*/ 449533 h 648072"/>
              <a:gd name="T8" fmla="*/ 51014 w 4033295"/>
              <a:gd name="T9" fmla="*/ 449533 h 648072"/>
              <a:gd name="T10" fmla="*/ 0 w 4033295"/>
              <a:gd name="T11" fmla="*/ 0 h 6480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33295"/>
              <a:gd name="T19" fmla="*/ 0 h 648072"/>
              <a:gd name="T20" fmla="*/ 4033295 w 4033295"/>
              <a:gd name="T21" fmla="*/ 648072 h 6480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33295" h="648072">
                <a:moveTo>
                  <a:pt x="0" y="0"/>
                </a:moveTo>
                <a:lnTo>
                  <a:pt x="3709259" y="0"/>
                </a:lnTo>
                <a:cubicBezTo>
                  <a:pt x="3888219" y="0"/>
                  <a:pt x="4033295" y="145076"/>
                  <a:pt x="4033295" y="324036"/>
                </a:cubicBezTo>
                <a:cubicBezTo>
                  <a:pt x="4033295" y="502996"/>
                  <a:pt x="3888219" y="648072"/>
                  <a:pt x="3709259" y="648072"/>
                </a:cubicBezTo>
                <a:lnTo>
                  <a:pt x="72855" y="648072"/>
                </a:lnTo>
                <a:cubicBezTo>
                  <a:pt x="72855" y="432048"/>
                  <a:pt x="0" y="216024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强制解散</a:t>
            </a:r>
          </a:p>
        </p:txBody>
      </p:sp>
      <p:sp>
        <p:nvSpPr>
          <p:cNvPr id="7177" name="TextBox 45"/>
          <p:cNvSpPr>
            <a:spLocks noChangeArrowheads="1"/>
          </p:cNvSpPr>
          <p:nvPr/>
        </p:nvSpPr>
        <p:spPr bwMode="auto">
          <a:xfrm>
            <a:off x="3000364" y="1785930"/>
            <a:ext cx="506412" cy="769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7F7F7F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rPr>
              <a:t>A</a:t>
            </a:r>
            <a:endParaRPr lang="zh-CN" altLang="en-US" sz="4400" b="1" dirty="0">
              <a:solidFill>
                <a:srgbClr val="7F7F7F"/>
              </a:solidFill>
              <a:latin typeface="Arial Black" panose="020B0A04020102020204" pitchFamily="34" charset="0"/>
              <a:ea typeface="微软雅黑" panose="020B0503020204020204" pitchFamily="34" charset="-122"/>
              <a:sym typeface="Arial Black" panose="020B0A04020102020204" pitchFamily="34" charset="0"/>
            </a:endParaRPr>
          </a:p>
        </p:txBody>
      </p:sp>
      <p:sp>
        <p:nvSpPr>
          <p:cNvPr id="7178" name="TextBox 46"/>
          <p:cNvSpPr>
            <a:spLocks noChangeArrowheads="1"/>
          </p:cNvSpPr>
          <p:nvPr/>
        </p:nvSpPr>
        <p:spPr bwMode="auto">
          <a:xfrm>
            <a:off x="2857488" y="3857632"/>
            <a:ext cx="506412" cy="769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7F7F7F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rPr>
              <a:t>B</a:t>
            </a:r>
            <a:endParaRPr lang="zh-CN" altLang="en-US" sz="4400" b="1" dirty="0">
              <a:solidFill>
                <a:srgbClr val="7F7F7F"/>
              </a:solidFill>
              <a:latin typeface="Arial Black" panose="020B0A04020102020204" pitchFamily="34" charset="0"/>
              <a:ea typeface="微软雅黑" panose="020B0503020204020204" pitchFamily="34" charset="-122"/>
              <a:sym typeface="Arial Black" panose="020B0A04020102020204" pitchFamily="34" charset="0"/>
            </a:endParaRPr>
          </a:p>
        </p:txBody>
      </p:sp>
      <p:sp>
        <p:nvSpPr>
          <p:cNvPr id="7179" name="TextBox 47"/>
          <p:cNvSpPr>
            <a:spLocks noChangeArrowheads="1"/>
          </p:cNvSpPr>
          <p:nvPr/>
        </p:nvSpPr>
        <p:spPr bwMode="auto">
          <a:xfrm>
            <a:off x="3786182" y="2500310"/>
            <a:ext cx="3711575" cy="7013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6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也称自愿解散，指依合作社章程或大会决而议解散。</a:t>
            </a:r>
            <a:endParaRPr lang="en-US" altLang="zh-CN" sz="16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80" name="TextBox 48"/>
          <p:cNvSpPr>
            <a:spLocks noChangeArrowheads="1"/>
          </p:cNvSpPr>
          <p:nvPr/>
        </p:nvSpPr>
        <p:spPr bwMode="auto">
          <a:xfrm>
            <a:off x="3714744" y="4572012"/>
            <a:ext cx="3987800" cy="7013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6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因政府有关机关的决定或法院判决而发生的解散。</a:t>
            </a:r>
            <a:endParaRPr lang="en-US" altLang="zh-CN" sz="16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81510" y="85725"/>
            <a:ext cx="4115435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+mn-ea"/>
                <a:sym typeface="+mn-ea"/>
              </a:rPr>
              <a:t>如何成立农民专业合作社</a:t>
            </a:r>
            <a:endParaRPr lang="zh-CN" alt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48979" y="804848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农民合作社的解散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412086" y="903908"/>
            <a:ext cx="468000" cy="468000"/>
            <a:chOff x="434396" y="382479"/>
            <a:chExt cx="989422" cy="1021677"/>
          </a:xfrm>
          <a:solidFill>
            <a:schemeClr val="accent1">
              <a:lumMod val="75000"/>
            </a:schemeClr>
          </a:solidFill>
        </p:grpSpPr>
        <p:sp>
          <p:nvSpPr>
            <p:cNvPr id="5" name="椭圆 4"/>
            <p:cNvSpPr>
              <a:spLocks noChangeArrowheads="1"/>
            </p:cNvSpPr>
            <p:nvPr/>
          </p:nvSpPr>
          <p:spPr bwMode="auto">
            <a:xfrm>
              <a:off x="523574" y="473061"/>
              <a:ext cx="890480" cy="8513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en-US" altLang="zh-CN" b="1" i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 Unicode MS"/>
              </a:endParaRPr>
            </a:p>
          </p:txBody>
        </p:sp>
        <p:sp>
          <p:nvSpPr>
            <p:cNvPr id="6" name="同心圆 5"/>
            <p:cNvSpPr>
              <a:spLocks noChangeArrowheads="1"/>
            </p:cNvSpPr>
            <p:nvPr/>
          </p:nvSpPr>
          <p:spPr bwMode="auto">
            <a:xfrm rot="10800000">
              <a:off x="434396" y="382479"/>
              <a:ext cx="989422" cy="102167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991" y="10800"/>
                  </a:moveTo>
                  <a:cubicBezTo>
                    <a:pt x="2991" y="15113"/>
                    <a:pt x="6487" y="18609"/>
                    <a:pt x="10800" y="18609"/>
                  </a:cubicBezTo>
                  <a:cubicBezTo>
                    <a:pt x="15113" y="18609"/>
                    <a:pt x="18609" y="15113"/>
                    <a:pt x="18609" y="10800"/>
                  </a:cubicBezTo>
                  <a:cubicBezTo>
                    <a:pt x="18609" y="6487"/>
                    <a:pt x="15113" y="2991"/>
                    <a:pt x="10800" y="2991"/>
                  </a:cubicBezTo>
                  <a:cubicBezTo>
                    <a:pt x="6487" y="2991"/>
                    <a:pt x="2991" y="6487"/>
                    <a:pt x="2991" y="10800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txBody>
            <a:bodyPr rot="10800000" lIns="90170" tIns="46990" rIns="90170" bIns="46990" anchor="ctr"/>
            <a:lstStyle/>
            <a:p>
              <a:endParaRPr lang="zh-CN" altLang="en-US"/>
            </a:p>
          </p:txBody>
        </p:sp>
      </p:grpSp>
      <p:cxnSp>
        <p:nvCxnSpPr>
          <p:cNvPr id="20" name="直接连接符 19"/>
          <p:cNvCxnSpPr/>
          <p:nvPr/>
        </p:nvCxnSpPr>
        <p:spPr>
          <a:xfrm flipV="1">
            <a:off x="741045" y="1266190"/>
            <a:ext cx="6287135" cy="3556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5000">
    <p:cover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>
            <a:spLocks noChangeArrowheads="1"/>
          </p:cNvSpPr>
          <p:nvPr/>
        </p:nvSpPr>
        <p:spPr bwMode="auto">
          <a:xfrm>
            <a:off x="3557588" y="1458913"/>
            <a:ext cx="1609725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ea typeface="华文细黑" pitchFamily="2" charset="-122"/>
                <a:sym typeface="Arial" panose="020B0604020202020204" pitchFamily="34" charset="0"/>
              </a:rPr>
              <a:t>单击添加</a:t>
            </a:r>
            <a:endParaRPr lang="en-US" altLang="zh-CN" sz="1400">
              <a:solidFill>
                <a:srgbClr val="FFFFFF"/>
              </a:solidFill>
              <a:ea typeface="华文细黑" pitchFamily="2" charset="-122"/>
              <a:sym typeface="Arial" panose="020B0604020202020204" pitchFamily="34" charset="0"/>
            </a:endParaRPr>
          </a:p>
        </p:txBody>
      </p:sp>
      <p:sp>
        <p:nvSpPr>
          <p:cNvPr id="9220" name="AutoShape 5"/>
          <p:cNvSpPr>
            <a:spLocks noChangeArrowheads="1"/>
          </p:cNvSpPr>
          <p:nvPr/>
        </p:nvSpPr>
        <p:spPr bwMode="auto">
          <a:xfrm>
            <a:off x="3500430" y="1500178"/>
            <a:ext cx="1774825" cy="752475"/>
          </a:xfrm>
          <a:prstGeom prst="roundRect">
            <a:avLst>
              <a:gd name="adj" fmla="val 565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合作社解散</a:t>
            </a: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事由</a:t>
            </a:r>
          </a:p>
        </p:txBody>
      </p:sp>
      <p:sp>
        <p:nvSpPr>
          <p:cNvPr id="9226" name="AutoShape 11"/>
          <p:cNvSpPr>
            <a:spLocks noChangeArrowheads="1"/>
          </p:cNvSpPr>
          <p:nvPr/>
        </p:nvSpPr>
        <p:spPr bwMode="auto">
          <a:xfrm>
            <a:off x="642910" y="3286128"/>
            <a:ext cx="2071702" cy="752475"/>
          </a:xfrm>
          <a:prstGeom prst="roundRect">
            <a:avLst>
              <a:gd name="adj" fmla="val 565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章程规定或成员大会决议解散</a:t>
            </a:r>
            <a:endParaRPr lang="zh-CN" altLang="en-US" sz="20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9229" name="AutoShape 14"/>
          <p:cNvSpPr>
            <a:spLocks noChangeArrowheads="1"/>
          </p:cNvSpPr>
          <p:nvPr/>
        </p:nvSpPr>
        <p:spPr bwMode="auto">
          <a:xfrm>
            <a:off x="5902325" y="3343275"/>
            <a:ext cx="2027261" cy="752475"/>
          </a:xfrm>
          <a:prstGeom prst="roundRect">
            <a:avLst>
              <a:gd name="adj" fmla="val 565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依法吊销营业执照或被撤销</a:t>
            </a:r>
            <a:endParaRPr lang="zh-CN" altLang="en-US" sz="20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9232" name="AutoShape 17"/>
          <p:cNvSpPr>
            <a:spLocks noChangeArrowheads="1"/>
          </p:cNvSpPr>
          <p:nvPr/>
        </p:nvSpPr>
        <p:spPr bwMode="auto">
          <a:xfrm>
            <a:off x="3286116" y="3343275"/>
            <a:ext cx="1963747" cy="752475"/>
          </a:xfrm>
          <a:prstGeom prst="roundRect">
            <a:avLst>
              <a:gd name="adj" fmla="val 565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因合并或分立需要解散</a:t>
            </a:r>
            <a:endParaRPr lang="zh-CN" altLang="en-US" sz="20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  <a:sym typeface="Arial" panose="020B060402020202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428728" y="2714624"/>
            <a:ext cx="5786478" cy="1588"/>
          </a:xfrm>
          <a:prstGeom prst="line">
            <a:avLst/>
          </a:prstGeom>
          <a:ln w="28575">
            <a:solidFill>
              <a:srgbClr val="6F9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5400000">
            <a:off x="3856826" y="2786062"/>
            <a:ext cx="1000926" cy="794"/>
          </a:xfrm>
          <a:prstGeom prst="line">
            <a:avLst/>
          </a:prstGeom>
          <a:ln w="28575">
            <a:solidFill>
              <a:srgbClr val="6F9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rot="5400000">
            <a:off x="1142976" y="3000376"/>
            <a:ext cx="571504" cy="1588"/>
          </a:xfrm>
          <a:prstGeom prst="straightConnector1">
            <a:avLst/>
          </a:prstGeom>
          <a:ln w="28575">
            <a:solidFill>
              <a:srgbClr val="6F95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rot="5400000">
            <a:off x="6929454" y="3000376"/>
            <a:ext cx="571504" cy="1588"/>
          </a:xfrm>
          <a:prstGeom prst="straightConnector1">
            <a:avLst/>
          </a:prstGeom>
          <a:ln w="28575">
            <a:solidFill>
              <a:srgbClr val="6F95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4448172" y="85725"/>
            <a:ext cx="4115435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+mn-ea"/>
                <a:sym typeface="+mn-ea"/>
              </a:rPr>
              <a:t>如何成立农民专业合作社</a:t>
            </a:r>
          </a:p>
        </p:txBody>
      </p:sp>
    </p:spTree>
  </p:cSld>
  <p:clrMapOvr>
    <a:masterClrMapping/>
  </p:clrMapOvr>
  <p:transition advTm="6000">
    <p:push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14504" y="85725"/>
            <a:ext cx="4115435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+mn-ea"/>
                <a:sym typeface="+mn-ea"/>
              </a:rPr>
              <a:t>如何成立农民专业合作社</a:t>
            </a:r>
            <a:endParaRPr lang="zh-CN" altLang="en-US" sz="2800" dirty="0"/>
          </a:p>
        </p:txBody>
      </p:sp>
      <p:sp>
        <p:nvSpPr>
          <p:cNvPr id="5" name="椭圆 4"/>
          <p:cNvSpPr/>
          <p:nvPr/>
        </p:nvSpPr>
        <p:spPr>
          <a:xfrm>
            <a:off x="285720" y="1194423"/>
            <a:ext cx="288000" cy="288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574330" y="1320154"/>
            <a:ext cx="3571900" cy="3652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1472" y="785798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农民专业合作社的清算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34" y="1571616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农民合作社清算：合作社解散后依照法定程序清理合作社债权债务，处理剩余财产，使合作社归于消灭的法律行为。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3504" y="132047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成立合作社清算组程序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6314" y="1857368"/>
            <a:ext cx="3929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合作社应在解散事由出现</a:t>
            </a:r>
            <a:r>
              <a:rPr lang="en-US" altLang="zh-CN" sz="16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6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日内成员大会推举成员组成清算组，不能组成的，其成员或债权人向人民法院申请指定清算组进行清算。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57818" y="3100707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清算组的职责与内容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57752" y="3571880"/>
            <a:ext cx="4071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职责：处理与清算合作社未了结业务、清理合作社财产。包括编制资产负债表和财产清单等、清偿债权、债务。内容：通知、公告合作社成员及债权人、制定清算方案、办理注销登记。</a:t>
            </a:r>
            <a:endParaRPr lang="zh-CN" altLang="en-US" sz="16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直接连接符 45"/>
          <p:cNvSpPr/>
          <p:nvPr/>
        </p:nvSpPr>
        <p:spPr>
          <a:xfrm>
            <a:off x="4929190" y="3500442"/>
            <a:ext cx="3571875" cy="0"/>
          </a:xfrm>
          <a:prstGeom prst="line">
            <a:avLst/>
          </a:prstGeom>
          <a:ln w="19050" cap="flat" cmpd="sng">
            <a:solidFill>
              <a:schemeClr val="bg2">
                <a:lumMod val="50000"/>
              </a:schemeClr>
            </a:solidFill>
            <a:prstDash val="solid"/>
            <a:headEnd type="oval" w="med" len="med"/>
            <a:tailEnd type="none" w="med" len="med"/>
          </a:ln>
        </p:spPr>
      </p:sp>
      <p:sp>
        <p:nvSpPr>
          <p:cNvPr id="18" name="直接连接符 45"/>
          <p:cNvSpPr/>
          <p:nvPr/>
        </p:nvSpPr>
        <p:spPr>
          <a:xfrm>
            <a:off x="4857752" y="1714492"/>
            <a:ext cx="3571875" cy="0"/>
          </a:xfrm>
          <a:prstGeom prst="line">
            <a:avLst/>
          </a:prstGeom>
          <a:ln w="19050" cap="flat" cmpd="sng">
            <a:solidFill>
              <a:schemeClr val="bg2">
                <a:lumMod val="50000"/>
              </a:schemeClr>
            </a:solidFill>
            <a:prstDash val="solid"/>
            <a:headEnd type="oval" w="med" len="med"/>
            <a:tailEnd type="none" w="med" len="med"/>
          </a:ln>
        </p:spPr>
      </p:sp>
      <p:pic>
        <p:nvPicPr>
          <p:cNvPr id="45" name="图片 44" descr="Img3653928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643186"/>
            <a:ext cx="3214710" cy="2500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0" name="云形标注 19"/>
          <p:cNvSpPr/>
          <p:nvPr/>
        </p:nvSpPr>
        <p:spPr>
          <a:xfrm rot="10740000">
            <a:off x="6006759" y="5000592"/>
            <a:ext cx="1548000" cy="700954"/>
          </a:xfrm>
          <a:prstGeom prst="cloudCallout">
            <a:avLst>
              <a:gd name="adj1" fmla="val 72945"/>
              <a:gd name="adj2" fmla="val 706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6215074" y="5072078"/>
            <a:ext cx="12858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成员大会或法院确认后实施</a:t>
            </a:r>
          </a:p>
          <a:p>
            <a:endParaRPr lang="zh-CN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任意多边形 19"/>
          <p:cNvSpPr/>
          <p:nvPr/>
        </p:nvSpPr>
        <p:spPr bwMode="auto">
          <a:xfrm flipH="1">
            <a:off x="2359025" y="1666558"/>
            <a:ext cx="946150" cy="404812"/>
          </a:xfrm>
          <a:custGeom>
            <a:avLst/>
            <a:gdLst>
              <a:gd name="T0" fmla="*/ 0 w 1651819"/>
              <a:gd name="T1" fmla="*/ 326801 h 501445"/>
              <a:gd name="T2" fmla="*/ 122583 w 1651819"/>
              <a:gd name="T3" fmla="*/ 0 h 501445"/>
              <a:gd name="T4" fmla="*/ 541948 w 1651819"/>
              <a:gd name="T5" fmla="*/ 0 h 501445"/>
              <a:gd name="T6" fmla="*/ 0 60000 65536"/>
              <a:gd name="T7" fmla="*/ 0 60000 65536"/>
              <a:gd name="T8" fmla="*/ 0 60000 65536"/>
              <a:gd name="T9" fmla="*/ 0 w 1651819"/>
              <a:gd name="T10" fmla="*/ 0 h 501445"/>
              <a:gd name="T11" fmla="*/ 1651819 w 1651819"/>
              <a:gd name="T12" fmla="*/ 501445 h 5014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noFill/>
          <a:ln w="9525">
            <a:solidFill>
              <a:srgbClr val="C00000"/>
            </a:solidFill>
            <a:prstDash val="dash"/>
            <a:miter lim="800000"/>
            <a:headEnd type="diamond" w="med" len="med"/>
            <a:tailEnd type="diamond" w="med" len="med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16" name="任意多边形 20"/>
          <p:cNvSpPr/>
          <p:nvPr/>
        </p:nvSpPr>
        <p:spPr bwMode="auto">
          <a:xfrm flipH="1">
            <a:off x="2357421" y="3143252"/>
            <a:ext cx="889333" cy="379411"/>
          </a:xfrm>
          <a:custGeom>
            <a:avLst/>
            <a:gdLst>
              <a:gd name="T0" fmla="*/ 0 w 1651819"/>
              <a:gd name="T1" fmla="*/ 326803 h 501445"/>
              <a:gd name="T2" fmla="*/ 122583 w 1651819"/>
              <a:gd name="T3" fmla="*/ 0 h 501445"/>
              <a:gd name="T4" fmla="*/ 541948 w 1651819"/>
              <a:gd name="T5" fmla="*/ 0 h 501445"/>
              <a:gd name="T6" fmla="*/ 0 60000 65536"/>
              <a:gd name="T7" fmla="*/ 0 60000 65536"/>
              <a:gd name="T8" fmla="*/ 0 60000 65536"/>
              <a:gd name="T9" fmla="*/ 0 w 1651819"/>
              <a:gd name="T10" fmla="*/ 0 h 501445"/>
              <a:gd name="T11" fmla="*/ 1651819 w 1651819"/>
              <a:gd name="T12" fmla="*/ 501445 h 5014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noFill/>
          <a:ln w="9525">
            <a:solidFill>
              <a:srgbClr val="C00000"/>
            </a:solidFill>
            <a:prstDash val="dash"/>
            <a:miter lim="800000"/>
            <a:headEnd type="diamond" w="med" len="med"/>
            <a:tailEnd type="diamond" w="med" len="med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17" name="TextBox 18"/>
          <p:cNvSpPr>
            <a:spLocks noChangeArrowheads="1"/>
          </p:cNvSpPr>
          <p:nvPr/>
        </p:nvSpPr>
        <p:spPr bwMode="auto">
          <a:xfrm>
            <a:off x="714348" y="1285864"/>
            <a:ext cx="162095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管理人员</a:t>
            </a:r>
            <a:endParaRPr lang="en-US" altLang="zh-CN" sz="14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选配经理和会计等</a:t>
            </a:r>
            <a:endParaRPr lang="en-US" altLang="zh-CN" sz="1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18" name="TextBox 19"/>
          <p:cNvSpPr>
            <a:spLocks noChangeArrowheads="1"/>
          </p:cNvSpPr>
          <p:nvPr/>
        </p:nvSpPr>
        <p:spPr bwMode="auto">
          <a:xfrm>
            <a:off x="285720" y="2714624"/>
            <a:ext cx="215956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工作人员</a:t>
            </a:r>
            <a:endParaRPr lang="en-US" altLang="zh-CN" sz="14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技术服务、运销、加工等</a:t>
            </a:r>
            <a:endParaRPr lang="en-US" altLang="zh-CN" sz="1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19" name="TextBox 22"/>
          <p:cNvSpPr>
            <a:spLocks noChangeArrowheads="1"/>
          </p:cNvSpPr>
          <p:nvPr/>
        </p:nvSpPr>
        <p:spPr bwMode="auto">
          <a:xfrm>
            <a:off x="6272530" y="1307148"/>
            <a:ext cx="162095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监督机构</a:t>
            </a:r>
            <a:endParaRPr lang="en-US" altLang="zh-CN" sz="14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执行监事或监事会</a:t>
            </a:r>
            <a:endParaRPr lang="en-US" altLang="zh-CN" sz="1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0" name="TextBox 23"/>
          <p:cNvSpPr>
            <a:spLocks noChangeArrowheads="1"/>
          </p:cNvSpPr>
          <p:nvPr/>
        </p:nvSpPr>
        <p:spPr bwMode="auto">
          <a:xfrm>
            <a:off x="7066616" y="2713667"/>
            <a:ext cx="14414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执行机构</a:t>
            </a:r>
            <a:endParaRPr lang="en-US" altLang="zh-CN" sz="14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理事长或理事会</a:t>
            </a:r>
            <a:endParaRPr lang="en-US" altLang="zh-CN" sz="1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1" name="任意多边形 25"/>
          <p:cNvSpPr/>
          <p:nvPr/>
        </p:nvSpPr>
        <p:spPr bwMode="auto">
          <a:xfrm>
            <a:off x="5250815" y="1559878"/>
            <a:ext cx="946150" cy="404812"/>
          </a:xfrm>
          <a:custGeom>
            <a:avLst/>
            <a:gdLst>
              <a:gd name="T0" fmla="*/ 0 w 1651819"/>
              <a:gd name="T1" fmla="*/ 326801 h 501445"/>
              <a:gd name="T2" fmla="*/ 122583 w 1651819"/>
              <a:gd name="T3" fmla="*/ 0 h 501445"/>
              <a:gd name="T4" fmla="*/ 541948 w 1651819"/>
              <a:gd name="T5" fmla="*/ 0 h 501445"/>
              <a:gd name="T6" fmla="*/ 0 60000 65536"/>
              <a:gd name="T7" fmla="*/ 0 60000 65536"/>
              <a:gd name="T8" fmla="*/ 0 60000 65536"/>
              <a:gd name="T9" fmla="*/ 0 w 1651819"/>
              <a:gd name="T10" fmla="*/ 0 h 501445"/>
              <a:gd name="T11" fmla="*/ 1651819 w 1651819"/>
              <a:gd name="T12" fmla="*/ 501445 h 5014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noFill/>
          <a:ln w="9525">
            <a:solidFill>
              <a:srgbClr val="C00000"/>
            </a:solidFill>
            <a:prstDash val="dash"/>
            <a:miter lim="800000"/>
            <a:headEnd type="diamond" w="med" len="med"/>
            <a:tailEnd type="diamond" w="med" len="med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22" name="任意多边形 26"/>
          <p:cNvSpPr/>
          <p:nvPr/>
        </p:nvSpPr>
        <p:spPr bwMode="auto">
          <a:xfrm>
            <a:off x="5954713" y="2989580"/>
            <a:ext cx="946150" cy="404813"/>
          </a:xfrm>
          <a:custGeom>
            <a:avLst/>
            <a:gdLst>
              <a:gd name="T0" fmla="*/ 0 w 1651819"/>
              <a:gd name="T1" fmla="*/ 326803 h 501445"/>
              <a:gd name="T2" fmla="*/ 122583 w 1651819"/>
              <a:gd name="T3" fmla="*/ 0 h 501445"/>
              <a:gd name="T4" fmla="*/ 541948 w 1651819"/>
              <a:gd name="T5" fmla="*/ 0 h 501445"/>
              <a:gd name="T6" fmla="*/ 0 60000 65536"/>
              <a:gd name="T7" fmla="*/ 0 60000 65536"/>
              <a:gd name="T8" fmla="*/ 0 60000 65536"/>
              <a:gd name="T9" fmla="*/ 0 w 1651819"/>
              <a:gd name="T10" fmla="*/ 0 h 501445"/>
              <a:gd name="T11" fmla="*/ 1651819 w 1651819"/>
              <a:gd name="T12" fmla="*/ 501445 h 5014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noFill/>
          <a:ln w="9525">
            <a:solidFill>
              <a:srgbClr val="C00000"/>
            </a:solidFill>
            <a:prstDash val="dash"/>
            <a:miter lim="800000"/>
            <a:headEnd type="diamond" w="med" len="med"/>
            <a:tailEnd type="diamond" w="med" len="med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23" name="TextBox 27"/>
          <p:cNvSpPr>
            <a:spLocks noChangeArrowheads="1"/>
          </p:cNvSpPr>
          <p:nvPr/>
        </p:nvSpPr>
        <p:spPr bwMode="auto">
          <a:xfrm>
            <a:off x="6013450" y="3976053"/>
            <a:ext cx="14414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权利机构 </a:t>
            </a:r>
            <a:endParaRPr lang="en-US" altLang="zh-CN" sz="14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由全体成员组成</a:t>
            </a:r>
            <a:endParaRPr lang="en-US" altLang="zh-CN" sz="14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4" name="任意多边形 28"/>
          <p:cNvSpPr/>
          <p:nvPr/>
        </p:nvSpPr>
        <p:spPr bwMode="auto">
          <a:xfrm flipV="1">
            <a:off x="5008564" y="3976058"/>
            <a:ext cx="946150" cy="404812"/>
          </a:xfrm>
          <a:custGeom>
            <a:avLst/>
            <a:gdLst>
              <a:gd name="T0" fmla="*/ 0 w 1651819"/>
              <a:gd name="T1" fmla="*/ 326801 h 501445"/>
              <a:gd name="T2" fmla="*/ 122583 w 1651819"/>
              <a:gd name="T3" fmla="*/ 0 h 501445"/>
              <a:gd name="T4" fmla="*/ 541948 w 1651819"/>
              <a:gd name="T5" fmla="*/ 0 h 501445"/>
              <a:gd name="T6" fmla="*/ 0 60000 65536"/>
              <a:gd name="T7" fmla="*/ 0 60000 65536"/>
              <a:gd name="T8" fmla="*/ 0 60000 65536"/>
              <a:gd name="T9" fmla="*/ 0 w 1651819"/>
              <a:gd name="T10" fmla="*/ 0 h 501445"/>
              <a:gd name="T11" fmla="*/ 1651819 w 1651819"/>
              <a:gd name="T12" fmla="*/ 501445 h 5014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noFill/>
          <a:ln w="9525">
            <a:solidFill>
              <a:srgbClr val="C00000"/>
            </a:solidFill>
            <a:prstDash val="dash"/>
            <a:miter lim="800000"/>
            <a:headEnd type="diamond" w="med" len="med"/>
            <a:tailEnd type="diamond" w="med" len="med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25" name="椭圆 29"/>
          <p:cNvSpPr>
            <a:spLocks noChangeArrowheads="1"/>
          </p:cNvSpPr>
          <p:nvPr/>
        </p:nvSpPr>
        <p:spPr bwMode="auto">
          <a:xfrm>
            <a:off x="2870518" y="4380865"/>
            <a:ext cx="3084512" cy="438150"/>
          </a:xfrm>
          <a:prstGeom prst="ellipse">
            <a:avLst/>
          </a:prstGeom>
          <a:gradFill rotWithShape="1">
            <a:gsLst>
              <a:gs pos="0">
                <a:srgbClr val="3F3F3F"/>
              </a:gs>
              <a:gs pos="48000">
                <a:srgbClr val="535353"/>
              </a:gs>
              <a:gs pos="100000">
                <a:srgbClr val="7F7F7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F9500"/>
            </a:solidFill>
            <a:round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884805" y="1245553"/>
            <a:ext cx="3070225" cy="3070225"/>
            <a:chOff x="2884805" y="1245553"/>
            <a:chExt cx="3070225" cy="3070225"/>
          </a:xfrm>
        </p:grpSpPr>
        <p:sp>
          <p:nvSpPr>
            <p:cNvPr id="13314" name="五角星 18"/>
            <p:cNvSpPr>
              <a:spLocks noChangeArrowheads="1"/>
            </p:cNvSpPr>
            <p:nvPr/>
          </p:nvSpPr>
          <p:spPr bwMode="auto">
            <a:xfrm>
              <a:off x="2884805" y="1245553"/>
              <a:ext cx="3070225" cy="3070225"/>
            </a:xfrm>
            <a:prstGeom prst="star5">
              <a:avLst/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accent3"/>
              </a:solidFill>
              <a:miter lim="800000"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26" name="TextBox 30"/>
            <p:cNvSpPr>
              <a:spLocks noChangeArrowheads="1"/>
            </p:cNvSpPr>
            <p:nvPr/>
          </p:nvSpPr>
          <p:spPr bwMode="auto">
            <a:xfrm>
              <a:off x="3607428" y="2519676"/>
              <a:ext cx="1928825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 dirty="0" smtClean="0">
                  <a:solidFill>
                    <a:schemeClr val="bg1"/>
                  </a:solidFill>
                </a:rPr>
                <a:t>组织机构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4750752" y="66675"/>
            <a:ext cx="375793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农民专业合作社的管理</a:t>
            </a:r>
          </a:p>
        </p:txBody>
      </p:sp>
    </p:spTree>
  </p:cSld>
  <p:clrMapOvr>
    <a:masterClrMapping/>
  </p:clrMapOvr>
  <p:transition advTm="6000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0560" y="85725"/>
            <a:ext cx="4429156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农民专业合作社的管理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472" y="1714492"/>
            <a:ext cx="3000396" cy="35394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+mn-ea"/>
                <a:ea typeface="+mn-ea"/>
              </a:rPr>
              <a:t>  </a:t>
            </a:r>
            <a:r>
              <a:rPr lang="zh-CN" altLang="en-US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该合作有</a:t>
            </a:r>
            <a:r>
              <a:rPr lang="en-US" altLang="zh-CN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220</a:t>
            </a:r>
            <a:r>
              <a:rPr lang="zh-CN" altLang="en-US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户成员组成，根据本社的情况，设成员大会、理事会、监事会等机构。理事会</a:t>
            </a:r>
            <a:r>
              <a:rPr lang="en-US" altLang="zh-CN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人组成，其中理事长</a:t>
            </a:r>
            <a:r>
              <a:rPr lang="en-US" altLang="zh-CN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名、副理事长两名，理事</a:t>
            </a:r>
            <a:r>
              <a:rPr lang="en-US" altLang="zh-CN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名。监事会</a:t>
            </a:r>
            <a:r>
              <a:rPr lang="en-US" altLang="zh-CN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人组成，监事长</a:t>
            </a:r>
            <a:r>
              <a:rPr lang="en-US" altLang="zh-CN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名，监事</a:t>
            </a:r>
            <a:r>
              <a:rPr lang="en-US" altLang="zh-CN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名。为发展需要，设财务部、市场营销部、生产检测部等部门，还有一名信息档案员。</a:t>
            </a:r>
            <a:endParaRPr lang="zh-CN" altLang="en-US" sz="20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571472" y="1357302"/>
            <a:ext cx="7929618" cy="3652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8924" y="895654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案例：某养猪经济合作社的组织机构</a:t>
            </a:r>
          </a:p>
        </p:txBody>
      </p:sp>
      <p:pic>
        <p:nvPicPr>
          <p:cNvPr id="2" name="图片 1" descr="u=3983776148,3170863809&amp;fm=214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571616"/>
            <a:ext cx="3643338" cy="3839845"/>
          </a:xfrm>
          <a:prstGeom prst="rect">
            <a:avLst/>
          </a:prstGeom>
        </p:spPr>
      </p:pic>
      <p:grpSp>
        <p:nvGrpSpPr>
          <p:cNvPr id="8" name="Group 39"/>
          <p:cNvGrpSpPr/>
          <p:nvPr/>
        </p:nvGrpSpPr>
        <p:grpSpPr bwMode="auto">
          <a:xfrm>
            <a:off x="4071934" y="1643054"/>
            <a:ext cx="428628" cy="3624262"/>
            <a:chOff x="2723" y="200"/>
            <a:chExt cx="186" cy="1387"/>
          </a:xfrm>
        </p:grpSpPr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2723" y="200"/>
              <a:ext cx="69" cy="1387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4">
                  <a:lumMod val="60000"/>
                  <a:lumOff val="40000"/>
                </a:schemeClr>
              </a:solidFill>
              <a:miter lim="800000"/>
            </a:ln>
            <a:effectLst/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10" name="Freeform 3"/>
            <p:cNvSpPr/>
            <p:nvPr/>
          </p:nvSpPr>
          <p:spPr bwMode="auto">
            <a:xfrm>
              <a:off x="2794" y="563"/>
              <a:ext cx="115" cy="580"/>
            </a:xfrm>
            <a:custGeom>
              <a:avLst/>
              <a:gdLst>
                <a:gd name="T0" fmla="*/ 0 w 240"/>
                <a:gd name="T1" fmla="*/ 230188 h 136"/>
                <a:gd name="T2" fmla="*/ 242292 w 240"/>
                <a:gd name="T3" fmla="*/ 230188 h 136"/>
                <a:gd name="T4" fmla="*/ 242292 w 240"/>
                <a:gd name="T5" fmla="*/ 0 h 136"/>
                <a:gd name="T6" fmla="*/ 528637 w 240"/>
                <a:gd name="T7" fmla="*/ 460375 h 136"/>
                <a:gd name="T8" fmla="*/ 233481 w 240"/>
                <a:gd name="T9" fmla="*/ 920750 h 136"/>
                <a:gd name="T10" fmla="*/ 233481 w 240"/>
                <a:gd name="T11" fmla="*/ 690563 h 136"/>
                <a:gd name="T12" fmla="*/ 4405 w 240"/>
                <a:gd name="T13" fmla="*/ 690563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0" h="136">
                  <a:moveTo>
                    <a:pt x="0" y="34"/>
                  </a:moveTo>
                  <a:lnTo>
                    <a:pt x="110" y="34"/>
                  </a:lnTo>
                  <a:lnTo>
                    <a:pt x="110" y="0"/>
                  </a:lnTo>
                  <a:lnTo>
                    <a:pt x="240" y="68"/>
                  </a:lnTo>
                  <a:lnTo>
                    <a:pt x="106" y="136"/>
                  </a:lnTo>
                  <a:lnTo>
                    <a:pt x="106" y="102"/>
                  </a:lnTo>
                  <a:lnTo>
                    <a:pt x="2" y="102"/>
                  </a:lnTo>
                </a:path>
              </a:pathLst>
            </a:custGeom>
            <a:noFill/>
            <a:ln w="22225" cap="flat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椭圆 8"/>
          <p:cNvSpPr>
            <a:spLocks noChangeArrowheads="1"/>
          </p:cNvSpPr>
          <p:nvPr/>
        </p:nvSpPr>
        <p:spPr bwMode="auto">
          <a:xfrm rot="10800000">
            <a:off x="1214414" y="4857764"/>
            <a:ext cx="2428892" cy="503238"/>
          </a:xfrm>
          <a:prstGeom prst="ellipse">
            <a:avLst/>
          </a:prstGeom>
          <a:gradFill rotWithShape="1">
            <a:gsLst>
              <a:gs pos="0">
                <a:srgbClr val="3F3F3F"/>
              </a:gs>
              <a:gs pos="48000">
                <a:srgbClr val="535353"/>
              </a:gs>
              <a:gs pos="100000">
                <a:srgbClr val="7F7F7F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1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6" name="Group 13"/>
          <p:cNvGrpSpPr/>
          <p:nvPr/>
        </p:nvGrpSpPr>
        <p:grpSpPr bwMode="auto">
          <a:xfrm rot="-60000">
            <a:off x="1723744" y="3725740"/>
            <a:ext cx="1268176" cy="1072654"/>
            <a:chOff x="160235" y="385477"/>
            <a:chExt cx="991893" cy="974839"/>
          </a:xfrm>
          <a:solidFill>
            <a:srgbClr val="6F9500"/>
          </a:solidFill>
        </p:grpSpPr>
        <p:grpSp>
          <p:nvGrpSpPr>
            <p:cNvPr id="7" name="Group 14"/>
            <p:cNvGrpSpPr/>
            <p:nvPr/>
          </p:nvGrpSpPr>
          <p:grpSpPr bwMode="auto">
            <a:xfrm>
              <a:off x="160235" y="385477"/>
              <a:ext cx="991893" cy="974839"/>
              <a:chOff x="182116" y="438116"/>
              <a:chExt cx="1127342" cy="1107959"/>
            </a:xfrm>
            <a:grpFill/>
          </p:grpSpPr>
          <p:sp>
            <p:nvSpPr>
              <p:cNvPr id="18451" name="椭圆​​ 3"/>
              <p:cNvSpPr>
                <a:spLocks noChangeArrowheads="1"/>
              </p:cNvSpPr>
              <p:nvPr/>
            </p:nvSpPr>
            <p:spPr bwMode="auto">
              <a:xfrm>
                <a:off x="182116" y="438116"/>
                <a:ext cx="1127342" cy="1107959"/>
              </a:xfrm>
              <a:prstGeom prst="ellipse">
                <a:avLst/>
              </a:prstGeom>
              <a:grpFill/>
              <a:ln w="3175">
                <a:solidFill>
                  <a:srgbClr val="6F9500"/>
                </a:solidFill>
                <a:miter lim="800000"/>
              </a:ln>
            </p:spPr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 b="1">
                  <a:solidFill>
                    <a:srgbClr val="FFFFFF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450" name="矩形​​ 45"/>
            <p:cNvSpPr>
              <a:spLocks noChangeArrowheads="1"/>
            </p:cNvSpPr>
            <p:nvPr/>
          </p:nvSpPr>
          <p:spPr bwMode="auto">
            <a:xfrm>
              <a:off x="246459" y="700067"/>
              <a:ext cx="866610" cy="335653"/>
            </a:xfrm>
            <a:prstGeom prst="rect">
              <a:avLst/>
            </a:prstGeom>
            <a:grpFill/>
            <a:ln w="9525">
              <a:solidFill>
                <a:srgbClr val="6F9500"/>
              </a:solidFill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决议方法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402" name="TextBox 8"/>
          <p:cNvSpPr>
            <a:spLocks noChangeArrowheads="1"/>
          </p:cNvSpPr>
          <p:nvPr/>
        </p:nvSpPr>
        <p:spPr bwMode="auto">
          <a:xfrm>
            <a:off x="5500694" y="1714492"/>
            <a:ext cx="1225224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基本表决权</a:t>
            </a:r>
            <a:endParaRPr lang="en-US" altLang="zh-CN" sz="1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8" name="Group 19"/>
          <p:cNvGrpSpPr/>
          <p:nvPr/>
        </p:nvGrpSpPr>
        <p:grpSpPr bwMode="auto">
          <a:xfrm>
            <a:off x="1714480" y="1571616"/>
            <a:ext cx="1186189" cy="1114751"/>
            <a:chOff x="142875" y="142875"/>
            <a:chExt cx="812800" cy="812800"/>
          </a:xfrm>
          <a:solidFill>
            <a:srgbClr val="6F9500"/>
          </a:solidFill>
        </p:grpSpPr>
        <p:sp>
          <p:nvSpPr>
            <p:cNvPr id="18447" name="椭圆​​ 10"/>
            <p:cNvSpPr>
              <a:spLocks noChangeArrowheads="1"/>
            </p:cNvSpPr>
            <p:nvPr/>
          </p:nvSpPr>
          <p:spPr bwMode="auto">
            <a:xfrm rot="10800000" flipH="1">
              <a:off x="142875" y="142875"/>
              <a:ext cx="812800" cy="812800"/>
            </a:xfrm>
            <a:prstGeom prst="ellipse">
              <a:avLst/>
            </a:prstGeom>
            <a:grpFill/>
            <a:ln w="3175">
              <a:solidFill>
                <a:srgbClr val="6F9500"/>
              </a:solidFill>
              <a:miter lim="800000"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b="1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48" name="矩形​​ 43"/>
            <p:cNvSpPr>
              <a:spLocks noChangeArrowheads="1"/>
            </p:cNvSpPr>
            <p:nvPr/>
          </p:nvSpPr>
          <p:spPr bwMode="auto">
            <a:xfrm>
              <a:off x="208351" y="364614"/>
              <a:ext cx="601049" cy="269292"/>
            </a:xfrm>
            <a:prstGeom prst="rect">
              <a:avLst/>
            </a:prstGeom>
            <a:grpFill/>
            <a:ln w="9525">
              <a:solidFill>
                <a:srgbClr val="6F9500"/>
              </a:solidFill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chemeClr val="bg1"/>
                  </a:solidFill>
                </a:rPr>
                <a:t>表决权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407" name="任意多边形 24"/>
          <p:cNvSpPr/>
          <p:nvPr/>
        </p:nvSpPr>
        <p:spPr bwMode="auto">
          <a:xfrm>
            <a:off x="2928926" y="1857368"/>
            <a:ext cx="2446338" cy="250825"/>
          </a:xfrm>
          <a:custGeom>
            <a:avLst/>
            <a:gdLst>
              <a:gd name="T0" fmla="*/ 0 w 1651819"/>
              <a:gd name="T1" fmla="*/ 125464 h 501445"/>
              <a:gd name="T2" fmla="*/ 772330 w 1651819"/>
              <a:gd name="T3" fmla="*/ 0 h 501445"/>
              <a:gd name="T4" fmla="*/ 3414508 w 1651819"/>
              <a:gd name="T5" fmla="*/ 0 h 501445"/>
              <a:gd name="T6" fmla="*/ 0 60000 65536"/>
              <a:gd name="T7" fmla="*/ 0 60000 65536"/>
              <a:gd name="T8" fmla="*/ 0 60000 65536"/>
              <a:gd name="T9" fmla="*/ 0 w 1651819"/>
              <a:gd name="T10" fmla="*/ 0 h 501445"/>
              <a:gd name="T11" fmla="*/ 1651819 w 1651819"/>
              <a:gd name="T12" fmla="*/ 501445 h 5014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noFill/>
          <a:ln w="9525">
            <a:solidFill>
              <a:srgbClr val="6F9500"/>
            </a:solidFill>
            <a:prstDash val="dash"/>
            <a:miter lim="800000"/>
            <a:headEnd type="diamond" w="med" len="med"/>
            <a:tailEnd type="diamond" w="med" len="med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6408" name="任意多边形 25"/>
          <p:cNvSpPr/>
          <p:nvPr/>
        </p:nvSpPr>
        <p:spPr bwMode="auto">
          <a:xfrm flipV="1">
            <a:off x="3000364" y="4357698"/>
            <a:ext cx="2214578" cy="250825"/>
          </a:xfrm>
          <a:custGeom>
            <a:avLst/>
            <a:gdLst>
              <a:gd name="T0" fmla="*/ 0 w 1651819"/>
              <a:gd name="T1" fmla="*/ 125464 h 501445"/>
              <a:gd name="T2" fmla="*/ 773363 w 1651819"/>
              <a:gd name="T3" fmla="*/ 0 h 501445"/>
              <a:gd name="T4" fmla="*/ 3419076 w 1651819"/>
              <a:gd name="T5" fmla="*/ 0 h 501445"/>
              <a:gd name="T6" fmla="*/ 0 60000 65536"/>
              <a:gd name="T7" fmla="*/ 0 60000 65536"/>
              <a:gd name="T8" fmla="*/ 0 60000 65536"/>
              <a:gd name="T9" fmla="*/ 0 w 1651819"/>
              <a:gd name="T10" fmla="*/ 0 h 501445"/>
              <a:gd name="T11" fmla="*/ 1651819 w 1651819"/>
              <a:gd name="T12" fmla="*/ 501445 h 5014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noFill/>
          <a:ln w="9525">
            <a:solidFill>
              <a:srgbClr val="6F9500"/>
            </a:solidFill>
            <a:prstDash val="dash"/>
            <a:miter lim="800000"/>
            <a:headEnd type="diamond" w="med" len="med"/>
            <a:tailEnd type="diamond" w="med" len="med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6409" name="TextBox 48"/>
          <p:cNvSpPr>
            <a:spLocks noChangeArrowheads="1"/>
          </p:cNvSpPr>
          <p:nvPr/>
        </p:nvSpPr>
        <p:spPr bwMode="auto">
          <a:xfrm>
            <a:off x="5429256" y="4429136"/>
            <a:ext cx="1261884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特殊决议方法</a:t>
            </a:r>
            <a:endParaRPr lang="en-US" altLang="zh-CN" sz="1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10" name="TextBox 49"/>
          <p:cNvSpPr>
            <a:spLocks noChangeArrowheads="1"/>
          </p:cNvSpPr>
          <p:nvPr/>
        </p:nvSpPr>
        <p:spPr bwMode="auto">
          <a:xfrm>
            <a:off x="5500694" y="2285996"/>
            <a:ext cx="1082348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附加表决权</a:t>
            </a:r>
            <a:endParaRPr lang="en-US" altLang="zh-CN" sz="1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11" name="TextBox 53"/>
          <p:cNvSpPr>
            <a:spLocks noChangeArrowheads="1"/>
          </p:cNvSpPr>
          <p:nvPr/>
        </p:nvSpPr>
        <p:spPr bwMode="auto">
          <a:xfrm>
            <a:off x="5429256" y="3714756"/>
            <a:ext cx="1261884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一般决议方法</a:t>
            </a:r>
            <a:endParaRPr lang="en-US" altLang="zh-CN" sz="1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任意多边形 25"/>
          <p:cNvSpPr/>
          <p:nvPr/>
        </p:nvSpPr>
        <p:spPr bwMode="auto">
          <a:xfrm flipV="1">
            <a:off x="2928926" y="2285996"/>
            <a:ext cx="2428892" cy="250825"/>
          </a:xfrm>
          <a:custGeom>
            <a:avLst/>
            <a:gdLst>
              <a:gd name="T0" fmla="*/ 0 w 1651819"/>
              <a:gd name="T1" fmla="*/ 125464 h 501445"/>
              <a:gd name="T2" fmla="*/ 773363 w 1651819"/>
              <a:gd name="T3" fmla="*/ 0 h 501445"/>
              <a:gd name="T4" fmla="*/ 3419076 w 1651819"/>
              <a:gd name="T5" fmla="*/ 0 h 501445"/>
              <a:gd name="T6" fmla="*/ 0 60000 65536"/>
              <a:gd name="T7" fmla="*/ 0 60000 65536"/>
              <a:gd name="T8" fmla="*/ 0 60000 65536"/>
              <a:gd name="T9" fmla="*/ 0 w 1651819"/>
              <a:gd name="T10" fmla="*/ 0 h 501445"/>
              <a:gd name="T11" fmla="*/ 1651819 w 1651819"/>
              <a:gd name="T12" fmla="*/ 501445 h 5014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noFill/>
          <a:ln w="9525">
            <a:solidFill>
              <a:srgbClr val="6F9500"/>
            </a:solidFill>
            <a:prstDash val="dash"/>
            <a:miter lim="800000"/>
            <a:headEnd type="diamond" w="med" len="med"/>
            <a:tailEnd type="diamond" w="med" len="med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7" name="任意多边形 24"/>
          <p:cNvSpPr/>
          <p:nvPr/>
        </p:nvSpPr>
        <p:spPr bwMode="auto">
          <a:xfrm>
            <a:off x="3000364" y="3857632"/>
            <a:ext cx="2303462" cy="250825"/>
          </a:xfrm>
          <a:custGeom>
            <a:avLst/>
            <a:gdLst>
              <a:gd name="T0" fmla="*/ 0 w 1651819"/>
              <a:gd name="T1" fmla="*/ 125464 h 501445"/>
              <a:gd name="T2" fmla="*/ 772330 w 1651819"/>
              <a:gd name="T3" fmla="*/ 0 h 501445"/>
              <a:gd name="T4" fmla="*/ 3414508 w 1651819"/>
              <a:gd name="T5" fmla="*/ 0 h 501445"/>
              <a:gd name="T6" fmla="*/ 0 60000 65536"/>
              <a:gd name="T7" fmla="*/ 0 60000 65536"/>
              <a:gd name="T8" fmla="*/ 0 60000 65536"/>
              <a:gd name="T9" fmla="*/ 0 w 1651819"/>
              <a:gd name="T10" fmla="*/ 0 h 501445"/>
              <a:gd name="T11" fmla="*/ 1651819 w 1651819"/>
              <a:gd name="T12" fmla="*/ 501445 h 5014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noFill/>
          <a:ln w="9525">
            <a:solidFill>
              <a:srgbClr val="6F9500"/>
            </a:solidFill>
            <a:prstDash val="dash"/>
            <a:miter lim="800000"/>
            <a:headEnd type="diamond" w="med" len="med"/>
            <a:tailEnd type="diamond" w="med" len="med"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8" name="Group 19"/>
          <p:cNvGrpSpPr/>
          <p:nvPr/>
        </p:nvGrpSpPr>
        <p:grpSpPr bwMode="auto">
          <a:xfrm>
            <a:off x="1643042" y="2643186"/>
            <a:ext cx="1310703" cy="1114751"/>
            <a:chOff x="142875" y="142875"/>
            <a:chExt cx="812800" cy="812800"/>
          </a:xfrm>
          <a:solidFill>
            <a:srgbClr val="6F9500"/>
          </a:solidFill>
        </p:grpSpPr>
        <p:sp>
          <p:nvSpPr>
            <p:cNvPr id="29" name="椭圆​​ 10"/>
            <p:cNvSpPr>
              <a:spLocks noChangeArrowheads="1"/>
            </p:cNvSpPr>
            <p:nvPr/>
          </p:nvSpPr>
          <p:spPr bwMode="auto">
            <a:xfrm rot="10800000" flipH="1">
              <a:off x="142875" y="142875"/>
              <a:ext cx="812800" cy="812800"/>
            </a:xfrm>
            <a:prstGeom prst="ellipse">
              <a:avLst/>
            </a:prstGeom>
            <a:grpFill/>
            <a:ln w="3175">
              <a:solidFill>
                <a:srgbClr val="6F9500"/>
              </a:solidFill>
              <a:miter lim="800000"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b="1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" name="矩形​​ 43"/>
            <p:cNvSpPr>
              <a:spLocks noChangeArrowheads="1"/>
            </p:cNvSpPr>
            <p:nvPr/>
          </p:nvSpPr>
          <p:spPr bwMode="auto">
            <a:xfrm>
              <a:off x="187176" y="403313"/>
              <a:ext cx="706102" cy="269292"/>
            </a:xfrm>
            <a:prstGeom prst="rect">
              <a:avLst/>
            </a:prstGeom>
            <a:grpFill/>
            <a:ln w="9525">
              <a:solidFill>
                <a:srgbClr val="6F9500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chemeClr val="bg1"/>
                  </a:solidFill>
                </a:rPr>
                <a:t>公开制度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任意多边形 29"/>
          <p:cNvSpPr/>
          <p:nvPr/>
        </p:nvSpPr>
        <p:spPr bwMode="auto">
          <a:xfrm>
            <a:off x="3000364" y="3071814"/>
            <a:ext cx="2286016" cy="263525"/>
          </a:xfrm>
          <a:custGeom>
            <a:avLst/>
            <a:gdLst>
              <a:gd name="T0" fmla="*/ 0 w 3262106"/>
              <a:gd name="T1" fmla="*/ 131814 h 526845"/>
              <a:gd name="T2" fmla="*/ 276901 w 3262106"/>
              <a:gd name="T3" fmla="*/ 6355 h 526845"/>
              <a:gd name="T4" fmla="*/ 2417604 w 3262106"/>
              <a:gd name="T5" fmla="*/ 0 h 526845"/>
              <a:gd name="T6" fmla="*/ 0 60000 65536"/>
              <a:gd name="T7" fmla="*/ 0 60000 65536"/>
              <a:gd name="T8" fmla="*/ 0 60000 65536"/>
              <a:gd name="T9" fmla="*/ 0 w 3262106"/>
              <a:gd name="T10" fmla="*/ 0 h 526845"/>
              <a:gd name="T11" fmla="*/ 3262106 w 3262106"/>
              <a:gd name="T12" fmla="*/ 526845 h 5268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62106" h="526845">
                <a:moveTo>
                  <a:pt x="0" y="526845"/>
                </a:moveTo>
                <a:lnTo>
                  <a:pt x="373626" y="25400"/>
                </a:lnTo>
                <a:lnTo>
                  <a:pt x="3262106" y="0"/>
                </a:lnTo>
              </a:path>
            </a:pathLst>
          </a:custGeom>
          <a:noFill/>
          <a:ln w="9525">
            <a:solidFill>
              <a:srgbClr val="6F9500"/>
            </a:solidFill>
            <a:prstDash val="dash"/>
            <a:miter lim="800000"/>
            <a:headEnd type="diamond" w="med" len="med"/>
            <a:tailEnd type="diamond" w="med" len="med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914899" y="85725"/>
            <a:ext cx="375793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农民专业合作社的管理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29256" y="292893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知情和监督权</a:t>
            </a:r>
            <a:endParaRPr lang="zh-CN" altLang="en-US" sz="1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372400" y="1285864"/>
            <a:ext cx="6414178" cy="2699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57224" y="785798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合作社民主管理制度</a:t>
            </a:r>
          </a:p>
        </p:txBody>
      </p:sp>
      <p:grpSp>
        <p:nvGrpSpPr>
          <p:cNvPr id="2" name="组合 3"/>
          <p:cNvGrpSpPr/>
          <p:nvPr/>
        </p:nvGrpSpPr>
        <p:grpSpPr bwMode="auto">
          <a:xfrm>
            <a:off x="184121" y="947723"/>
            <a:ext cx="432000" cy="396000"/>
            <a:chOff x="434396" y="382479"/>
            <a:chExt cx="989422" cy="1021677"/>
          </a:xfrm>
          <a:solidFill>
            <a:srgbClr val="6F9500"/>
          </a:solidFill>
        </p:grpSpPr>
        <p:sp>
          <p:nvSpPr>
            <p:cNvPr id="3" name="椭圆 4"/>
            <p:cNvSpPr>
              <a:spLocks noChangeArrowheads="1"/>
            </p:cNvSpPr>
            <p:nvPr/>
          </p:nvSpPr>
          <p:spPr bwMode="auto">
            <a:xfrm>
              <a:off x="523574" y="473061"/>
              <a:ext cx="890480" cy="8513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en-US" altLang="zh-CN" b="1" i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 Unicode MS"/>
              </a:endParaRPr>
            </a:p>
          </p:txBody>
        </p:sp>
        <p:sp>
          <p:nvSpPr>
            <p:cNvPr id="22" name="同心圆 5"/>
            <p:cNvSpPr>
              <a:spLocks noChangeArrowheads="1"/>
            </p:cNvSpPr>
            <p:nvPr/>
          </p:nvSpPr>
          <p:spPr bwMode="auto">
            <a:xfrm rot="10800000">
              <a:off x="434396" y="382479"/>
              <a:ext cx="989422" cy="102167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991" y="10800"/>
                  </a:moveTo>
                  <a:cubicBezTo>
                    <a:pt x="2991" y="15113"/>
                    <a:pt x="6487" y="18609"/>
                    <a:pt x="10800" y="18609"/>
                  </a:cubicBezTo>
                  <a:cubicBezTo>
                    <a:pt x="15113" y="18609"/>
                    <a:pt x="18609" y="15113"/>
                    <a:pt x="18609" y="10800"/>
                  </a:cubicBezTo>
                  <a:cubicBezTo>
                    <a:pt x="18609" y="6487"/>
                    <a:pt x="15113" y="2991"/>
                    <a:pt x="10800" y="2991"/>
                  </a:cubicBezTo>
                  <a:cubicBezTo>
                    <a:pt x="6487" y="2991"/>
                    <a:pt x="2991" y="6487"/>
                    <a:pt x="2991" y="10800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</a:ln>
          </p:spPr>
          <p:txBody>
            <a:bodyPr rot="10800000" lIns="90170" tIns="46990" rIns="90170" bIns="46990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advTm="5000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3214678" y="2786062"/>
            <a:ext cx="1395413" cy="808038"/>
            <a:chOff x="0" y="0"/>
            <a:chExt cx="1712377" cy="990764"/>
          </a:xfrm>
        </p:grpSpPr>
        <p:sp>
          <p:nvSpPr>
            <p:cNvPr id="29738" name="Freeform 7"/>
            <p:cNvSpPr>
              <a:spLocks noChangeArrowheads="1"/>
            </p:cNvSpPr>
            <p:nvPr/>
          </p:nvSpPr>
          <p:spPr bwMode="auto">
            <a:xfrm>
              <a:off x="0" y="765260"/>
              <a:ext cx="811815" cy="216776"/>
            </a:xfrm>
            <a:custGeom>
              <a:avLst/>
              <a:gdLst>
                <a:gd name="T0" fmla="*/ 2147483646 w 2331"/>
                <a:gd name="T1" fmla="*/ 2147483646 h 688"/>
                <a:gd name="T2" fmla="*/ 2147483646 w 2331"/>
                <a:gd name="T3" fmla="*/ 2147483646 h 688"/>
                <a:gd name="T4" fmla="*/ 2147483646 w 2331"/>
                <a:gd name="T5" fmla="*/ 0 h 688"/>
                <a:gd name="T6" fmla="*/ 2147483646 w 2331"/>
                <a:gd name="T7" fmla="*/ 2147483646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666666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9" name="Freeform 12"/>
            <p:cNvSpPr>
              <a:spLocks noChangeArrowheads="1"/>
            </p:cNvSpPr>
            <p:nvPr/>
          </p:nvSpPr>
          <p:spPr bwMode="auto">
            <a:xfrm>
              <a:off x="781263" y="0"/>
              <a:ext cx="931114" cy="990764"/>
            </a:xfrm>
            <a:custGeom>
              <a:avLst/>
              <a:gdLst>
                <a:gd name="T0" fmla="*/ 2147483646 w 913"/>
                <a:gd name="T1" fmla="*/ 2147483646 h 972"/>
                <a:gd name="T2" fmla="*/ 0 w 913"/>
                <a:gd name="T3" fmla="*/ 2147483646 h 972"/>
                <a:gd name="T4" fmla="*/ 0 w 913"/>
                <a:gd name="T5" fmla="*/ 0 h 972"/>
                <a:gd name="T6" fmla="*/ 2147483646 w 913"/>
                <a:gd name="T7" fmla="*/ 2147483646 h 972"/>
                <a:gd name="T8" fmla="*/ 2147483646 w 913"/>
                <a:gd name="T9" fmla="*/ 2147483646 h 9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3"/>
                <a:gd name="T16" fmla="*/ 0 h 972"/>
                <a:gd name="T17" fmla="*/ 913 w 913"/>
                <a:gd name="T18" fmla="*/ 972 h 9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3" h="972">
                  <a:moveTo>
                    <a:pt x="913" y="958"/>
                  </a:moveTo>
                  <a:lnTo>
                    <a:pt x="0" y="972"/>
                  </a:lnTo>
                  <a:lnTo>
                    <a:pt x="0" y="0"/>
                  </a:lnTo>
                  <a:lnTo>
                    <a:pt x="913" y="6"/>
                  </a:lnTo>
                  <a:lnTo>
                    <a:pt x="913" y="958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C0C0C0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0" name="Freeform 13"/>
            <p:cNvSpPr>
              <a:spLocks noChangeArrowheads="1"/>
            </p:cNvSpPr>
            <p:nvPr/>
          </p:nvSpPr>
          <p:spPr bwMode="auto">
            <a:xfrm>
              <a:off x="711430" y="0"/>
              <a:ext cx="69834" cy="990764"/>
            </a:xfrm>
            <a:custGeom>
              <a:avLst/>
              <a:gdLst>
                <a:gd name="T0" fmla="*/ 0 w 69"/>
                <a:gd name="T1" fmla="*/ 2147483646 h 972"/>
                <a:gd name="T2" fmla="*/ 0 w 69"/>
                <a:gd name="T3" fmla="*/ 2147483646 h 972"/>
                <a:gd name="T4" fmla="*/ 2147483646 w 69"/>
                <a:gd name="T5" fmla="*/ 2147483646 h 972"/>
                <a:gd name="T6" fmla="*/ 2147483646 w 69"/>
                <a:gd name="T7" fmla="*/ 0 h 972"/>
                <a:gd name="T8" fmla="*/ 0 w 69"/>
                <a:gd name="T9" fmla="*/ 2147483646 h 9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972"/>
                <a:gd name="T17" fmla="*/ 69 w 69"/>
                <a:gd name="T18" fmla="*/ 972 h 9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972">
                  <a:moveTo>
                    <a:pt x="0" y="87"/>
                  </a:moveTo>
                  <a:lnTo>
                    <a:pt x="0" y="906"/>
                  </a:lnTo>
                  <a:lnTo>
                    <a:pt x="69" y="972"/>
                  </a:lnTo>
                  <a:lnTo>
                    <a:pt x="69" y="0"/>
                  </a:lnTo>
                  <a:lnTo>
                    <a:pt x="0" y="87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6"/>
          <p:cNvGrpSpPr/>
          <p:nvPr/>
        </p:nvGrpSpPr>
        <p:grpSpPr bwMode="auto">
          <a:xfrm>
            <a:off x="1857356" y="2786062"/>
            <a:ext cx="1446213" cy="900112"/>
            <a:chOff x="0" y="0"/>
            <a:chExt cx="1773483" cy="1102788"/>
          </a:xfrm>
        </p:grpSpPr>
        <p:sp>
          <p:nvSpPr>
            <p:cNvPr id="29735" name="Freeform 6"/>
            <p:cNvSpPr>
              <a:spLocks noChangeArrowheads="1"/>
            </p:cNvSpPr>
            <p:nvPr/>
          </p:nvSpPr>
          <p:spPr bwMode="auto">
            <a:xfrm>
              <a:off x="0" y="741981"/>
              <a:ext cx="768169" cy="333165"/>
            </a:xfrm>
            <a:custGeom>
              <a:avLst/>
              <a:gdLst>
                <a:gd name="T0" fmla="*/ 2147483646 w 2331"/>
                <a:gd name="T1" fmla="*/ 2147483646 h 688"/>
                <a:gd name="T2" fmla="*/ 2147483646 w 2331"/>
                <a:gd name="T3" fmla="*/ 2147483646 h 688"/>
                <a:gd name="T4" fmla="*/ 2147483646 w 2331"/>
                <a:gd name="T5" fmla="*/ 0 h 688"/>
                <a:gd name="T6" fmla="*/ 2147483646 w 2331"/>
                <a:gd name="T7" fmla="*/ 2147483646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666666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6" name="Freeform 10"/>
            <p:cNvSpPr>
              <a:spLocks noChangeArrowheads="1"/>
            </p:cNvSpPr>
            <p:nvPr/>
          </p:nvSpPr>
          <p:spPr bwMode="auto">
            <a:xfrm>
              <a:off x="781264" y="13094"/>
              <a:ext cx="992219" cy="1089694"/>
            </a:xfrm>
            <a:custGeom>
              <a:avLst/>
              <a:gdLst>
                <a:gd name="T0" fmla="*/ 0 w 973"/>
                <a:gd name="T1" fmla="*/ 0 h 1069"/>
                <a:gd name="T2" fmla="*/ 0 w 973"/>
                <a:gd name="T3" fmla="*/ 2147483646 h 1069"/>
                <a:gd name="T4" fmla="*/ 2147483646 w 973"/>
                <a:gd name="T5" fmla="*/ 2147483646 h 1069"/>
                <a:gd name="T6" fmla="*/ 2147483646 w 973"/>
                <a:gd name="T7" fmla="*/ 2147483646 h 1069"/>
                <a:gd name="T8" fmla="*/ 0 w 973"/>
                <a:gd name="T9" fmla="*/ 0 h 1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3"/>
                <a:gd name="T16" fmla="*/ 0 h 1069"/>
                <a:gd name="T17" fmla="*/ 973 w 973"/>
                <a:gd name="T18" fmla="*/ 1069 h 10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3" h="1069">
                  <a:moveTo>
                    <a:pt x="0" y="0"/>
                  </a:moveTo>
                  <a:lnTo>
                    <a:pt x="0" y="1069"/>
                  </a:lnTo>
                  <a:lnTo>
                    <a:pt x="973" y="1051"/>
                  </a:lnTo>
                  <a:lnTo>
                    <a:pt x="973" y="3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C0C0C0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7" name="Freeform 11"/>
            <p:cNvSpPr>
              <a:spLocks noChangeArrowheads="1"/>
            </p:cNvSpPr>
            <p:nvPr/>
          </p:nvSpPr>
          <p:spPr bwMode="auto">
            <a:xfrm>
              <a:off x="589222" y="0"/>
              <a:ext cx="200772" cy="1089695"/>
            </a:xfrm>
            <a:custGeom>
              <a:avLst/>
              <a:gdLst>
                <a:gd name="T0" fmla="*/ 0 w 197"/>
                <a:gd name="T1" fmla="*/ 2147483646 h 1069"/>
                <a:gd name="T2" fmla="*/ 0 w 197"/>
                <a:gd name="T3" fmla="*/ 2147483646 h 1069"/>
                <a:gd name="T4" fmla="*/ 2147483646 w 197"/>
                <a:gd name="T5" fmla="*/ 2147483646 h 1069"/>
                <a:gd name="T6" fmla="*/ 2147483646 w 197"/>
                <a:gd name="T7" fmla="*/ 0 h 1069"/>
                <a:gd name="T8" fmla="*/ 0 w 197"/>
                <a:gd name="T9" fmla="*/ 2147483646 h 1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1069"/>
                <a:gd name="T17" fmla="*/ 197 w 197"/>
                <a:gd name="T18" fmla="*/ 1069 h 10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1069">
                  <a:moveTo>
                    <a:pt x="0" y="123"/>
                  </a:moveTo>
                  <a:lnTo>
                    <a:pt x="0" y="947"/>
                  </a:lnTo>
                  <a:lnTo>
                    <a:pt x="197" y="1069"/>
                  </a:lnTo>
                  <a:lnTo>
                    <a:pt x="197" y="0"/>
                  </a:lnTo>
                  <a:lnTo>
                    <a:pt x="0" y="123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10"/>
          <p:cNvGrpSpPr/>
          <p:nvPr/>
        </p:nvGrpSpPr>
        <p:grpSpPr bwMode="auto">
          <a:xfrm>
            <a:off x="5143504" y="2786062"/>
            <a:ext cx="1403350" cy="808038"/>
            <a:chOff x="0" y="0"/>
            <a:chExt cx="1719651" cy="990764"/>
          </a:xfrm>
        </p:grpSpPr>
        <p:sp>
          <p:nvSpPr>
            <p:cNvPr id="29732" name="Freeform 2"/>
            <p:cNvSpPr>
              <a:spLocks noChangeArrowheads="1"/>
            </p:cNvSpPr>
            <p:nvPr/>
          </p:nvSpPr>
          <p:spPr bwMode="auto">
            <a:xfrm flipH="1">
              <a:off x="916565" y="765260"/>
              <a:ext cx="803086" cy="216776"/>
            </a:xfrm>
            <a:custGeom>
              <a:avLst/>
              <a:gdLst>
                <a:gd name="T0" fmla="*/ 2147483646 w 2331"/>
                <a:gd name="T1" fmla="*/ 2147483646 h 688"/>
                <a:gd name="T2" fmla="*/ 2147483646 w 2331"/>
                <a:gd name="T3" fmla="*/ 2147483646 h 688"/>
                <a:gd name="T4" fmla="*/ 2147483646 w 2331"/>
                <a:gd name="T5" fmla="*/ 0 h 688"/>
                <a:gd name="T6" fmla="*/ 2147483646 w 2331"/>
                <a:gd name="T7" fmla="*/ 2147483646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666666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3" name="Freeform 18"/>
            <p:cNvSpPr>
              <a:spLocks noChangeArrowheads="1"/>
            </p:cNvSpPr>
            <p:nvPr/>
          </p:nvSpPr>
          <p:spPr bwMode="auto">
            <a:xfrm flipH="1">
              <a:off x="0" y="0"/>
              <a:ext cx="931114" cy="990764"/>
            </a:xfrm>
            <a:custGeom>
              <a:avLst/>
              <a:gdLst>
                <a:gd name="T0" fmla="*/ 2147483646 w 913"/>
                <a:gd name="T1" fmla="*/ 2147483646 h 972"/>
                <a:gd name="T2" fmla="*/ 0 w 913"/>
                <a:gd name="T3" fmla="*/ 2147483646 h 972"/>
                <a:gd name="T4" fmla="*/ 0 w 913"/>
                <a:gd name="T5" fmla="*/ 0 h 972"/>
                <a:gd name="T6" fmla="*/ 2147483646 w 913"/>
                <a:gd name="T7" fmla="*/ 2147483646 h 972"/>
                <a:gd name="T8" fmla="*/ 2147483646 w 913"/>
                <a:gd name="T9" fmla="*/ 2147483646 h 9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3"/>
                <a:gd name="T16" fmla="*/ 0 h 972"/>
                <a:gd name="T17" fmla="*/ 913 w 913"/>
                <a:gd name="T18" fmla="*/ 972 h 9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3" h="972">
                  <a:moveTo>
                    <a:pt x="913" y="958"/>
                  </a:moveTo>
                  <a:lnTo>
                    <a:pt x="0" y="972"/>
                  </a:lnTo>
                  <a:lnTo>
                    <a:pt x="0" y="0"/>
                  </a:lnTo>
                  <a:lnTo>
                    <a:pt x="913" y="6"/>
                  </a:lnTo>
                  <a:lnTo>
                    <a:pt x="913" y="958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8F8F8"/>
                </a:gs>
              </a:gsLst>
              <a:lin ang="270000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4" name="Freeform 19"/>
            <p:cNvSpPr>
              <a:spLocks noChangeArrowheads="1"/>
            </p:cNvSpPr>
            <p:nvPr/>
          </p:nvSpPr>
          <p:spPr bwMode="auto">
            <a:xfrm flipH="1">
              <a:off x="931114" y="0"/>
              <a:ext cx="69834" cy="990764"/>
            </a:xfrm>
            <a:custGeom>
              <a:avLst/>
              <a:gdLst>
                <a:gd name="T0" fmla="*/ 0 w 69"/>
                <a:gd name="T1" fmla="*/ 2147483646 h 972"/>
                <a:gd name="T2" fmla="*/ 0 w 69"/>
                <a:gd name="T3" fmla="*/ 2147483646 h 972"/>
                <a:gd name="T4" fmla="*/ 2147483646 w 69"/>
                <a:gd name="T5" fmla="*/ 2147483646 h 972"/>
                <a:gd name="T6" fmla="*/ 2147483646 w 69"/>
                <a:gd name="T7" fmla="*/ 0 h 972"/>
                <a:gd name="T8" fmla="*/ 0 w 69"/>
                <a:gd name="T9" fmla="*/ 2147483646 h 9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972"/>
                <a:gd name="T17" fmla="*/ 69 w 69"/>
                <a:gd name="T18" fmla="*/ 972 h 9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972">
                  <a:moveTo>
                    <a:pt x="0" y="87"/>
                  </a:moveTo>
                  <a:lnTo>
                    <a:pt x="0" y="906"/>
                  </a:lnTo>
                  <a:lnTo>
                    <a:pt x="69" y="972"/>
                  </a:lnTo>
                  <a:lnTo>
                    <a:pt x="69" y="0"/>
                  </a:lnTo>
                  <a:lnTo>
                    <a:pt x="0" y="87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14"/>
          <p:cNvGrpSpPr/>
          <p:nvPr/>
        </p:nvGrpSpPr>
        <p:grpSpPr bwMode="auto">
          <a:xfrm>
            <a:off x="6715140" y="2714624"/>
            <a:ext cx="1446213" cy="893762"/>
            <a:chOff x="0" y="0"/>
            <a:chExt cx="1772026" cy="1095515"/>
          </a:xfrm>
        </p:grpSpPr>
        <p:sp>
          <p:nvSpPr>
            <p:cNvPr id="29729" name="Freeform 4"/>
            <p:cNvSpPr>
              <a:spLocks noChangeArrowheads="1"/>
            </p:cNvSpPr>
            <p:nvPr/>
          </p:nvSpPr>
          <p:spPr bwMode="auto">
            <a:xfrm flipH="1">
              <a:off x="980579" y="739072"/>
              <a:ext cx="791447" cy="356443"/>
            </a:xfrm>
            <a:custGeom>
              <a:avLst/>
              <a:gdLst>
                <a:gd name="T0" fmla="*/ 2147483646 w 2331"/>
                <a:gd name="T1" fmla="*/ 2147483646 h 688"/>
                <a:gd name="T2" fmla="*/ 2147483646 w 2331"/>
                <a:gd name="T3" fmla="*/ 2147483646 h 688"/>
                <a:gd name="T4" fmla="*/ 2147483646 w 2331"/>
                <a:gd name="T5" fmla="*/ 0 h 688"/>
                <a:gd name="T6" fmla="*/ 2147483646 w 2331"/>
                <a:gd name="T7" fmla="*/ 2147483646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666666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0" name="Freeform 16"/>
            <p:cNvSpPr>
              <a:spLocks noChangeArrowheads="1"/>
            </p:cNvSpPr>
            <p:nvPr/>
          </p:nvSpPr>
          <p:spPr bwMode="auto">
            <a:xfrm flipH="1">
              <a:off x="0" y="0"/>
              <a:ext cx="992219" cy="1089695"/>
            </a:xfrm>
            <a:custGeom>
              <a:avLst/>
              <a:gdLst>
                <a:gd name="T0" fmla="*/ 0 w 973"/>
                <a:gd name="T1" fmla="*/ 0 h 1069"/>
                <a:gd name="T2" fmla="*/ 0 w 973"/>
                <a:gd name="T3" fmla="*/ 2147483646 h 1069"/>
                <a:gd name="T4" fmla="*/ 2147483646 w 973"/>
                <a:gd name="T5" fmla="*/ 2147483646 h 1069"/>
                <a:gd name="T6" fmla="*/ 2147483646 w 973"/>
                <a:gd name="T7" fmla="*/ 2147483646 h 1069"/>
                <a:gd name="T8" fmla="*/ 0 w 973"/>
                <a:gd name="T9" fmla="*/ 0 h 1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3"/>
                <a:gd name="T16" fmla="*/ 0 h 1069"/>
                <a:gd name="T17" fmla="*/ 973 w 973"/>
                <a:gd name="T18" fmla="*/ 1069 h 10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3" h="1069">
                  <a:moveTo>
                    <a:pt x="0" y="0"/>
                  </a:moveTo>
                  <a:lnTo>
                    <a:pt x="0" y="1069"/>
                  </a:lnTo>
                  <a:lnTo>
                    <a:pt x="973" y="1051"/>
                  </a:lnTo>
                  <a:lnTo>
                    <a:pt x="973" y="3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8F8F8"/>
                </a:gs>
              </a:gsLst>
              <a:lin ang="270000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1" name="Freeform 17"/>
            <p:cNvSpPr>
              <a:spLocks noChangeArrowheads="1"/>
            </p:cNvSpPr>
            <p:nvPr/>
          </p:nvSpPr>
          <p:spPr bwMode="auto">
            <a:xfrm flipH="1">
              <a:off x="992218" y="0"/>
              <a:ext cx="200772" cy="1089695"/>
            </a:xfrm>
            <a:custGeom>
              <a:avLst/>
              <a:gdLst>
                <a:gd name="T0" fmla="*/ 0 w 197"/>
                <a:gd name="T1" fmla="*/ 2147483646 h 1069"/>
                <a:gd name="T2" fmla="*/ 0 w 197"/>
                <a:gd name="T3" fmla="*/ 2147483646 h 1069"/>
                <a:gd name="T4" fmla="*/ 2147483646 w 197"/>
                <a:gd name="T5" fmla="*/ 2147483646 h 1069"/>
                <a:gd name="T6" fmla="*/ 2147483646 w 197"/>
                <a:gd name="T7" fmla="*/ 0 h 1069"/>
                <a:gd name="T8" fmla="*/ 0 w 197"/>
                <a:gd name="T9" fmla="*/ 2147483646 h 1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1069"/>
                <a:gd name="T17" fmla="*/ 197 w 197"/>
                <a:gd name="T18" fmla="*/ 1069 h 10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1069">
                  <a:moveTo>
                    <a:pt x="0" y="123"/>
                  </a:moveTo>
                  <a:lnTo>
                    <a:pt x="0" y="947"/>
                  </a:lnTo>
                  <a:lnTo>
                    <a:pt x="197" y="1069"/>
                  </a:lnTo>
                  <a:lnTo>
                    <a:pt x="197" y="0"/>
                  </a:lnTo>
                  <a:lnTo>
                    <a:pt x="0" y="123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666" name="Rectangle 20"/>
          <p:cNvSpPr>
            <a:spLocks noChangeArrowheads="1"/>
          </p:cNvSpPr>
          <p:nvPr/>
        </p:nvSpPr>
        <p:spPr bwMode="auto">
          <a:xfrm>
            <a:off x="928662" y="1928806"/>
            <a:ext cx="1500198" cy="13480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运营资金的筹措</a:t>
            </a:r>
            <a:endParaRPr lang="en-US" altLang="zh-CN" sz="14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 smtClean="0">
                <a:solidFill>
                  <a:srgbClr val="6F95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成员出资、公积金、国家财政补助、他人捐赠、对外举债。</a:t>
            </a:r>
            <a:endParaRPr lang="en-US" altLang="zh-CN" sz="1200" dirty="0" smtClean="0">
              <a:solidFill>
                <a:srgbClr val="6F95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27667" name="Line 21"/>
          <p:cNvSpPr>
            <a:spLocks noChangeShapeType="1"/>
          </p:cNvSpPr>
          <p:nvPr/>
        </p:nvSpPr>
        <p:spPr bwMode="auto">
          <a:xfrm flipV="1">
            <a:off x="928662" y="2000244"/>
            <a:ext cx="0" cy="868363"/>
          </a:xfrm>
          <a:prstGeom prst="line">
            <a:avLst/>
          </a:prstGeom>
          <a:noFill/>
          <a:ln w="12700">
            <a:solidFill>
              <a:srgbClr val="808080"/>
            </a:solidFill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8" name="Rectangle 22"/>
          <p:cNvSpPr>
            <a:spLocks noChangeArrowheads="1"/>
          </p:cNvSpPr>
          <p:nvPr/>
        </p:nvSpPr>
        <p:spPr bwMode="auto">
          <a:xfrm>
            <a:off x="3786182" y="1785930"/>
            <a:ext cx="2214578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合作社财产权利</a:t>
            </a:r>
            <a:endParaRPr lang="en-US" altLang="zh-CN" sz="14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 smtClean="0">
                <a:solidFill>
                  <a:srgbClr val="6F95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支配财产权，以章程成员大会规定为依据、合作社财产用于债务承担，无完全所有权。</a:t>
            </a:r>
            <a:endParaRPr lang="zh-CN" altLang="en-US" dirty="0">
              <a:solidFill>
                <a:srgbClr val="6F9500"/>
              </a:solidFill>
            </a:endParaRPr>
          </a:p>
        </p:txBody>
      </p:sp>
      <p:sp>
        <p:nvSpPr>
          <p:cNvPr id="27669" name="Line 23"/>
          <p:cNvSpPr>
            <a:spLocks noChangeShapeType="1"/>
          </p:cNvSpPr>
          <p:nvPr/>
        </p:nvSpPr>
        <p:spPr bwMode="auto">
          <a:xfrm flipV="1">
            <a:off x="3786182" y="1785930"/>
            <a:ext cx="1587" cy="868362"/>
          </a:xfrm>
          <a:prstGeom prst="line">
            <a:avLst/>
          </a:prstGeom>
          <a:noFill/>
          <a:ln w="12700">
            <a:solidFill>
              <a:srgbClr val="808080"/>
            </a:solidFill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0" name="Rectangle 24"/>
          <p:cNvSpPr>
            <a:spLocks noChangeArrowheads="1"/>
          </p:cNvSpPr>
          <p:nvPr/>
        </p:nvSpPr>
        <p:spPr bwMode="auto">
          <a:xfrm>
            <a:off x="6786578" y="1643054"/>
            <a:ext cx="2071702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财务管理和报告</a:t>
            </a:r>
            <a:endParaRPr lang="en-US" altLang="zh-CN" sz="14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 smtClean="0">
                <a:solidFill>
                  <a:srgbClr val="6F95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执行、监督机构分别负管理、监督财务活动职责，财务报表：资产负债表、损益表等。</a:t>
            </a:r>
            <a:endParaRPr lang="zh-CN" altLang="en-US" sz="1200" dirty="0">
              <a:solidFill>
                <a:srgbClr val="6F95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1" name="Line 25"/>
          <p:cNvSpPr>
            <a:spLocks noChangeShapeType="1"/>
          </p:cNvSpPr>
          <p:nvPr/>
        </p:nvSpPr>
        <p:spPr bwMode="auto">
          <a:xfrm flipV="1">
            <a:off x="6786578" y="1714492"/>
            <a:ext cx="0" cy="868363"/>
          </a:xfrm>
          <a:prstGeom prst="line">
            <a:avLst/>
          </a:prstGeom>
          <a:noFill/>
          <a:ln w="12700">
            <a:solidFill>
              <a:srgbClr val="808080"/>
            </a:solidFill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2" name="Rectangle 26"/>
          <p:cNvSpPr>
            <a:spLocks noChangeArrowheads="1"/>
          </p:cNvSpPr>
          <p:nvPr/>
        </p:nvSpPr>
        <p:spPr bwMode="auto">
          <a:xfrm>
            <a:off x="2428860" y="3643318"/>
            <a:ext cx="1643074" cy="1237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成员的财产权</a:t>
            </a:r>
            <a:endParaRPr lang="en-US" altLang="zh-CN" sz="14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rgbClr val="6F95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享有合作社出资和公积金份额所有权、财政补贴和捐赠资金收益权、财产管理权。</a:t>
            </a:r>
          </a:p>
        </p:txBody>
      </p:sp>
      <p:sp>
        <p:nvSpPr>
          <p:cNvPr id="27673" name="Line 27"/>
          <p:cNvSpPr>
            <a:spLocks noChangeShapeType="1"/>
          </p:cNvSpPr>
          <p:nvPr/>
        </p:nvSpPr>
        <p:spPr bwMode="auto">
          <a:xfrm flipV="1">
            <a:off x="2428860" y="3714756"/>
            <a:ext cx="0" cy="900113"/>
          </a:xfrm>
          <a:prstGeom prst="line">
            <a:avLst/>
          </a:prstGeom>
          <a:noFill/>
          <a:ln w="12700">
            <a:solidFill>
              <a:srgbClr val="808080"/>
            </a:solidFill>
            <a:miter lim="800000"/>
            <a:head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4" name="Rectangle 28"/>
          <p:cNvSpPr>
            <a:spLocks noChangeArrowheads="1"/>
          </p:cNvSpPr>
          <p:nvPr/>
        </p:nvSpPr>
        <p:spPr bwMode="auto">
          <a:xfrm>
            <a:off x="5143504" y="3643318"/>
            <a:ext cx="178595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成员账户制度</a:t>
            </a:r>
            <a:endParaRPr lang="en-US" altLang="zh-CN" sz="14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 smtClean="0">
                <a:solidFill>
                  <a:srgbClr val="6F95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账户内容出资额、公积金份额、与本社交易额，成员、非成员分别核算</a:t>
            </a:r>
            <a:endParaRPr lang="zh-CN" altLang="en-US" sz="1200" dirty="0">
              <a:solidFill>
                <a:srgbClr val="6F95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5" name="Line 29"/>
          <p:cNvSpPr>
            <a:spLocks noChangeShapeType="1"/>
          </p:cNvSpPr>
          <p:nvPr/>
        </p:nvSpPr>
        <p:spPr bwMode="auto">
          <a:xfrm flipV="1">
            <a:off x="5143504" y="3643318"/>
            <a:ext cx="1588" cy="973137"/>
          </a:xfrm>
          <a:prstGeom prst="line">
            <a:avLst/>
          </a:prstGeom>
          <a:noFill/>
          <a:ln w="12700">
            <a:solidFill>
              <a:srgbClr val="808080"/>
            </a:solidFill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8" name="WordArt 34"/>
          <p:cNvSpPr>
            <a:spLocks noChangeArrowheads="1" noChangeShapeType="1" noTextEdit="1"/>
          </p:cNvSpPr>
          <p:nvPr/>
        </p:nvSpPr>
        <p:spPr bwMode="auto">
          <a:xfrm>
            <a:off x="2571736" y="3357566"/>
            <a:ext cx="130175" cy="209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noFill/>
                  <a:round/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kern="10" dirty="0">
              <a:ln w="9525">
                <a:noFill/>
                <a:round/>
              </a:ln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9" name="WordArt 35"/>
          <p:cNvSpPr>
            <a:spLocks noChangeArrowheads="1" noChangeShapeType="1" noTextEdit="1"/>
          </p:cNvSpPr>
          <p:nvPr/>
        </p:nvSpPr>
        <p:spPr bwMode="auto">
          <a:xfrm>
            <a:off x="4000496" y="3286128"/>
            <a:ext cx="130175" cy="211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noFill/>
                  <a:round/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kern="10" dirty="0">
              <a:ln w="9525">
                <a:noFill/>
                <a:round/>
              </a:ln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80" name="WordArt 36"/>
          <p:cNvSpPr>
            <a:spLocks noChangeArrowheads="1" noChangeShapeType="1" noTextEdit="1"/>
          </p:cNvSpPr>
          <p:nvPr/>
        </p:nvSpPr>
        <p:spPr bwMode="auto">
          <a:xfrm>
            <a:off x="5214942" y="3286128"/>
            <a:ext cx="131763" cy="211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noFill/>
                  <a:round/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600" kern="10" dirty="0">
              <a:ln w="9525">
                <a:noFill/>
                <a:round/>
              </a:ln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81" name="WordArt 37"/>
          <p:cNvSpPr>
            <a:spLocks noChangeArrowheads="1" noChangeShapeType="1" noTextEdit="1"/>
          </p:cNvSpPr>
          <p:nvPr/>
        </p:nvSpPr>
        <p:spPr bwMode="auto">
          <a:xfrm>
            <a:off x="6786578" y="3286128"/>
            <a:ext cx="130175" cy="209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noFill/>
                  <a:round/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3600" kern="10" dirty="0">
              <a:ln w="9525">
                <a:noFill/>
                <a:round/>
              </a:ln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18" name="Freeform 39"/>
          <p:cNvSpPr>
            <a:spLocks noChangeArrowheads="1"/>
          </p:cNvSpPr>
          <p:nvPr/>
        </p:nvSpPr>
        <p:spPr bwMode="auto">
          <a:xfrm>
            <a:off x="1985963" y="3592513"/>
            <a:ext cx="685800" cy="46037"/>
          </a:xfrm>
          <a:custGeom>
            <a:avLst/>
            <a:gdLst>
              <a:gd name="T0" fmla="*/ 2147483646 w 12"/>
              <a:gd name="T1" fmla="*/ 0 h 1587"/>
              <a:gd name="T2" fmla="*/ 0 w 12"/>
              <a:gd name="T3" fmla="*/ 0 h 1587"/>
              <a:gd name="T4" fmla="*/ 2147483646 w 12"/>
              <a:gd name="T5" fmla="*/ 0 h 1587"/>
              <a:gd name="T6" fmla="*/ 2147483646 w 12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1587"/>
              <a:gd name="T14" fmla="*/ 12 w 12"/>
              <a:gd name="T15" fmla="*/ 1587 h 1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1587">
                <a:moveTo>
                  <a:pt x="12" y="0"/>
                </a:move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20202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87" name="WordArt 38"/>
          <p:cNvSpPr>
            <a:spLocks noChangeArrowheads="1" noChangeShapeType="1" noTextEdit="1"/>
          </p:cNvSpPr>
          <p:nvPr/>
        </p:nvSpPr>
        <p:spPr bwMode="auto">
          <a:xfrm>
            <a:off x="7188200" y="2879725"/>
            <a:ext cx="136525" cy="211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3600" kern="10" dirty="0">
              <a:ln w="9525">
                <a:noFill/>
                <a:round/>
              </a:ln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Group 40"/>
          <p:cNvGrpSpPr/>
          <p:nvPr/>
        </p:nvGrpSpPr>
        <p:grpSpPr bwMode="auto">
          <a:xfrm>
            <a:off x="357158" y="2857500"/>
            <a:ext cx="1573213" cy="1042988"/>
            <a:chOff x="0" y="0"/>
            <a:chExt cx="1930608" cy="1280282"/>
          </a:xfrm>
          <a:solidFill>
            <a:srgbClr val="6F9500"/>
          </a:solidFill>
        </p:grpSpPr>
        <p:sp>
          <p:nvSpPr>
            <p:cNvPr id="29723" name="Freeform 3"/>
            <p:cNvSpPr>
              <a:spLocks noChangeArrowheads="1"/>
            </p:cNvSpPr>
            <p:nvPr/>
          </p:nvSpPr>
          <p:spPr bwMode="auto">
            <a:xfrm>
              <a:off x="0" y="947118"/>
              <a:ext cx="902017" cy="333164"/>
            </a:xfrm>
            <a:custGeom>
              <a:avLst/>
              <a:gdLst>
                <a:gd name="T0" fmla="*/ 349049622 w 2331"/>
                <a:gd name="T1" fmla="*/ 161334667 h 688"/>
                <a:gd name="T2" fmla="*/ 15573047 w 2331"/>
                <a:gd name="T3" fmla="*/ 32360975 h 688"/>
                <a:gd name="T4" fmla="*/ 312362567 w 2331"/>
                <a:gd name="T5" fmla="*/ 0 h 688"/>
                <a:gd name="T6" fmla="*/ 349049622 w 2331"/>
                <a:gd name="T7" fmla="*/ 161334667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4" name="Freeform 8"/>
            <p:cNvSpPr>
              <a:spLocks noChangeArrowheads="1"/>
            </p:cNvSpPr>
            <p:nvPr/>
          </p:nvSpPr>
          <p:spPr bwMode="auto">
            <a:xfrm>
              <a:off x="904927" y="0"/>
              <a:ext cx="1025681" cy="1275918"/>
            </a:xfrm>
            <a:custGeom>
              <a:avLst/>
              <a:gdLst>
                <a:gd name="T0" fmla="*/ 0 w 1006"/>
                <a:gd name="T1" fmla="*/ 0 h 1251"/>
                <a:gd name="T2" fmla="*/ 0 w 1006"/>
                <a:gd name="T3" fmla="*/ 2147483646 h 1251"/>
                <a:gd name="T4" fmla="*/ 2147483646 w 1006"/>
                <a:gd name="T5" fmla="*/ 2147483646 h 1251"/>
                <a:gd name="T6" fmla="*/ 2147483646 w 1006"/>
                <a:gd name="T7" fmla="*/ 2147483646 h 1251"/>
                <a:gd name="T8" fmla="*/ 0 w 1006"/>
                <a:gd name="T9" fmla="*/ 0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6"/>
                <a:gd name="T16" fmla="*/ 0 h 1251"/>
                <a:gd name="T17" fmla="*/ 1006 w 1006"/>
                <a:gd name="T18" fmla="*/ 1251 h 1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6" h="1251">
                  <a:moveTo>
                    <a:pt x="0" y="0"/>
                  </a:moveTo>
                  <a:lnTo>
                    <a:pt x="0" y="1251"/>
                  </a:lnTo>
                  <a:lnTo>
                    <a:pt x="1006" y="1154"/>
                  </a:lnTo>
                  <a:lnTo>
                    <a:pt x="1006" y="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25" name="Freeform 9"/>
            <p:cNvSpPr>
              <a:spLocks noChangeArrowheads="1"/>
            </p:cNvSpPr>
            <p:nvPr/>
          </p:nvSpPr>
          <p:spPr bwMode="auto">
            <a:xfrm>
              <a:off x="558669" y="0"/>
              <a:ext cx="346258" cy="1275918"/>
            </a:xfrm>
            <a:custGeom>
              <a:avLst/>
              <a:gdLst>
                <a:gd name="T0" fmla="*/ 0 w 339"/>
                <a:gd name="T1" fmla="*/ 2147483646 h 1251"/>
                <a:gd name="T2" fmla="*/ 0 w 339"/>
                <a:gd name="T3" fmla="*/ 2147483646 h 1251"/>
                <a:gd name="T4" fmla="*/ 2147483646 w 339"/>
                <a:gd name="T5" fmla="*/ 2147483646 h 1251"/>
                <a:gd name="T6" fmla="*/ 2147483646 w 339"/>
                <a:gd name="T7" fmla="*/ 0 h 1251"/>
                <a:gd name="T8" fmla="*/ 0 w 339"/>
                <a:gd name="T9" fmla="*/ 2147483646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9"/>
                <a:gd name="T16" fmla="*/ 0 h 1251"/>
                <a:gd name="T17" fmla="*/ 339 w 339"/>
                <a:gd name="T18" fmla="*/ 1251 h 1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9" h="1251">
                  <a:moveTo>
                    <a:pt x="0" y="110"/>
                  </a:moveTo>
                  <a:lnTo>
                    <a:pt x="0" y="1080"/>
                  </a:lnTo>
                  <a:lnTo>
                    <a:pt x="339" y="1251"/>
                  </a:lnTo>
                  <a:lnTo>
                    <a:pt x="339" y="0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7692" name="WordArt 33"/>
          <p:cNvSpPr>
            <a:spLocks noChangeArrowheads="1" noChangeShapeType="1" noTextEdit="1"/>
          </p:cNvSpPr>
          <p:nvPr/>
        </p:nvSpPr>
        <p:spPr bwMode="auto">
          <a:xfrm>
            <a:off x="1214414" y="3500442"/>
            <a:ext cx="103187" cy="209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noFill/>
                  <a:round/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kern="10">
              <a:ln w="9525">
                <a:noFill/>
                <a:round/>
              </a:ln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07915" y="95250"/>
            <a:ext cx="375793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农民专业合作社的管理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cxnSp>
        <p:nvCxnSpPr>
          <p:cNvPr id="47" name="直接连接符 46"/>
          <p:cNvCxnSpPr/>
          <p:nvPr/>
        </p:nvCxnSpPr>
        <p:spPr>
          <a:xfrm flipV="1">
            <a:off x="665770" y="1299834"/>
            <a:ext cx="7572428" cy="3652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000100" y="785798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农民专业合作社产权制度</a:t>
            </a:r>
          </a:p>
        </p:txBody>
      </p:sp>
    </p:spTree>
  </p:cSld>
  <p:clrMapOvr>
    <a:masterClrMapping/>
  </p:clrMapOvr>
  <p:transition advTm="5000">
    <p:pull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/>
          <p:nvPr/>
        </p:nvGrpSpPr>
        <p:grpSpPr bwMode="auto">
          <a:xfrm>
            <a:off x="2714612" y="1928806"/>
            <a:ext cx="3286148" cy="2214578"/>
            <a:chOff x="0" y="0"/>
            <a:chExt cx="1889" cy="1009"/>
          </a:xfrm>
        </p:grpSpPr>
        <p:grpSp>
          <p:nvGrpSpPr>
            <p:cNvPr id="6" name="Group 3"/>
            <p:cNvGrpSpPr/>
            <p:nvPr/>
          </p:nvGrpSpPr>
          <p:grpSpPr bwMode="auto">
            <a:xfrm>
              <a:off x="0" y="90"/>
              <a:ext cx="1889" cy="919"/>
              <a:chOff x="0" y="0"/>
              <a:chExt cx="1926" cy="937"/>
            </a:xfrm>
          </p:grpSpPr>
          <p:sp>
            <p:nvSpPr>
              <p:cNvPr id="11" name="Oval 4"/>
              <p:cNvSpPr>
                <a:spLocks noChangeArrowheads="1"/>
              </p:cNvSpPr>
              <p:nvPr/>
            </p:nvSpPr>
            <p:spPr bwMode="auto">
              <a:xfrm>
                <a:off x="21" y="30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" name="Oval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89" y="0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11" y="5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28" y="13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211" y="30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7999"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1" name="圆角矩形 7"/>
          <p:cNvSpPr/>
          <p:nvPr/>
        </p:nvSpPr>
        <p:spPr>
          <a:xfrm>
            <a:off x="5500694" y="1643054"/>
            <a:ext cx="2960687" cy="1325563"/>
          </a:xfrm>
          <a:prstGeom prst="roundRect">
            <a:avLst>
              <a:gd name="adj" fmla="val 16667"/>
            </a:avLst>
          </a:prstGeom>
          <a:solidFill>
            <a:srgbClr val="BBECC8"/>
          </a:solidFill>
          <a:ln w="15875" cap="flat" cmpd="sng">
            <a:solidFill>
              <a:schemeClr val="bg1"/>
            </a:solidFill>
            <a:prstDash val="solid"/>
            <a:headEnd type="none" w="med" len="med"/>
            <a:tailEnd type="oval" w="med" len="med"/>
          </a:ln>
        </p:spPr>
        <p:txBody>
          <a:bodyPr anchor="ctr" anchorCtr="1"/>
          <a:lstStyle/>
          <a:p>
            <a:pPr lvl="0" eaLnBrk="1" hangingPunct="1"/>
            <a:endParaRPr lang="zh-CN" altLang="en-US" sz="2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8"/>
          <p:cNvSpPr/>
          <p:nvPr/>
        </p:nvSpPr>
        <p:spPr>
          <a:xfrm>
            <a:off x="571472" y="2643186"/>
            <a:ext cx="2808288" cy="1374775"/>
          </a:xfrm>
          <a:prstGeom prst="roundRect">
            <a:avLst>
              <a:gd name="adj" fmla="val 16667"/>
            </a:avLst>
          </a:prstGeom>
          <a:solidFill>
            <a:srgbClr val="BBECC8"/>
          </a:solidFill>
          <a:ln w="15875" cap="flat" cmpd="sng">
            <a:solidFill>
              <a:schemeClr val="bg1"/>
            </a:solidFill>
            <a:prstDash val="solid"/>
            <a:headEnd type="none" w="med" len="med"/>
            <a:tailEnd type="oval" w="med" len="med"/>
          </a:ln>
        </p:spPr>
        <p:txBody>
          <a:bodyPr anchor="ctr" anchorCtr="1"/>
          <a:lstStyle/>
          <a:p>
            <a:pPr lvl="0" eaLnBrk="1" hangingPunct="1"/>
            <a:r>
              <a:rPr lang="zh-CN" altLang="en-US" sz="2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提留公积金</a:t>
            </a:r>
            <a:endParaRPr lang="en-US" altLang="zh-CN" sz="2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071802" y="2357434"/>
            <a:ext cx="25617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盈余分配</a:t>
            </a:r>
            <a:endParaRPr lang="zh-CN" alt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00760" y="1857368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扣除公积金</a:t>
            </a:r>
            <a:endParaRPr lang="en-US" altLang="zh-CN" sz="24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后可分配盈余</a:t>
            </a:r>
            <a:endParaRPr lang="zh-CN" altLang="en-US" sz="2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703128" y="57150"/>
            <a:ext cx="375793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农民专业合作社的管理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16200000">
            <a:off x="3273591" y="2011846"/>
            <a:ext cx="864235" cy="1249982"/>
          </a:xfrm>
          <a:custGeom>
            <a:avLst/>
            <a:gdLst>
              <a:gd name="connsiteX0" fmla="*/ 0 w 1361"/>
              <a:gd name="connsiteY0" fmla="*/ 1146 h 1968"/>
              <a:gd name="connsiteX1" fmla="*/ 680 w 1361"/>
              <a:gd name="connsiteY1" fmla="*/ 325 h 1968"/>
              <a:gd name="connsiteX2" fmla="*/ 1248 w 1361"/>
              <a:gd name="connsiteY2" fmla="*/ 71 h 1968"/>
              <a:gd name="connsiteX3" fmla="*/ 1354 w 1361"/>
              <a:gd name="connsiteY3" fmla="*/ 97 h 1968"/>
              <a:gd name="connsiteX4" fmla="*/ 1361 w 1361"/>
              <a:gd name="connsiteY4" fmla="*/ 1146 h 1968"/>
              <a:gd name="connsiteX5" fmla="*/ 680 w 1361"/>
              <a:gd name="connsiteY5" fmla="*/ 1968 h 1968"/>
              <a:gd name="connsiteX6" fmla="*/ 0 w 1361"/>
              <a:gd name="connsiteY6" fmla="*/ 1146 h 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1" h="1968">
                <a:moveTo>
                  <a:pt x="0" y="1146"/>
                </a:moveTo>
                <a:cubicBezTo>
                  <a:pt x="0" y="692"/>
                  <a:pt x="305" y="325"/>
                  <a:pt x="680" y="325"/>
                </a:cubicBezTo>
                <a:cubicBezTo>
                  <a:pt x="888" y="146"/>
                  <a:pt x="1136" y="109"/>
                  <a:pt x="1248" y="71"/>
                </a:cubicBezTo>
                <a:cubicBezTo>
                  <a:pt x="1360" y="33"/>
                  <a:pt x="1335" y="-82"/>
                  <a:pt x="1354" y="97"/>
                </a:cubicBezTo>
                <a:cubicBezTo>
                  <a:pt x="1354" y="370"/>
                  <a:pt x="1361" y="873"/>
                  <a:pt x="1361" y="1146"/>
                </a:cubicBezTo>
                <a:cubicBezTo>
                  <a:pt x="1361" y="1601"/>
                  <a:pt x="1056" y="1968"/>
                  <a:pt x="680" y="1968"/>
                </a:cubicBezTo>
                <a:cubicBezTo>
                  <a:pt x="305" y="1968"/>
                  <a:pt x="0" y="1601"/>
                  <a:pt x="0" y="1146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 rot="16200000" flipV="1">
            <a:off x="4443810" y="2026285"/>
            <a:ext cx="864235" cy="1220470"/>
          </a:xfrm>
          <a:custGeom>
            <a:avLst/>
            <a:gdLst>
              <a:gd name="connsiteX0" fmla="*/ 0 w 1361"/>
              <a:gd name="connsiteY0" fmla="*/ 1101 h 1922"/>
              <a:gd name="connsiteX1" fmla="*/ 681 w 1361"/>
              <a:gd name="connsiteY1" fmla="*/ 277 h 1922"/>
              <a:gd name="connsiteX2" fmla="*/ 1322 w 1361"/>
              <a:gd name="connsiteY2" fmla="*/ 0 h 1922"/>
              <a:gd name="connsiteX3" fmla="*/ 1361 w 1361"/>
              <a:gd name="connsiteY3" fmla="*/ 1101 h 1922"/>
              <a:gd name="connsiteX4" fmla="*/ 681 w 1361"/>
              <a:gd name="connsiteY4" fmla="*/ 1922 h 1922"/>
              <a:gd name="connsiteX5" fmla="*/ 0 w 1361"/>
              <a:gd name="connsiteY5" fmla="*/ 1101 h 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1" h="1922">
                <a:moveTo>
                  <a:pt x="0" y="1101"/>
                </a:moveTo>
                <a:cubicBezTo>
                  <a:pt x="0" y="646"/>
                  <a:pt x="304" y="277"/>
                  <a:pt x="681" y="277"/>
                </a:cubicBezTo>
                <a:cubicBezTo>
                  <a:pt x="907" y="277"/>
                  <a:pt x="1094" y="0"/>
                  <a:pt x="1322" y="0"/>
                </a:cubicBezTo>
                <a:cubicBezTo>
                  <a:pt x="1322" y="274"/>
                  <a:pt x="1361" y="825"/>
                  <a:pt x="1361" y="1101"/>
                </a:cubicBezTo>
                <a:cubicBezTo>
                  <a:pt x="1361" y="1554"/>
                  <a:pt x="1056" y="1922"/>
                  <a:pt x="681" y="1922"/>
                </a:cubicBezTo>
                <a:cubicBezTo>
                  <a:pt x="304" y="1922"/>
                  <a:pt x="0" y="1554"/>
                  <a:pt x="0" y="1101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40665" y="2013585"/>
            <a:ext cx="2708275" cy="722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合作社通过对外经营活动取得利润</a:t>
            </a:r>
            <a:r>
              <a:rPr lang="zh-CN" altLang="en-US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称盈余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628640" y="2096135"/>
            <a:ext cx="3254375" cy="722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在弥补亏损、提取公积金后的当年盈余</a:t>
            </a:r>
            <a:r>
              <a:rPr lang="zh-CN" altLang="en-US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称可分配盈余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-426085" y="3348355"/>
            <a:ext cx="3705860" cy="1027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>
              <a:lnSpc>
                <a:spcPct val="100000"/>
              </a:lnSpc>
            </a:pPr>
            <a:r>
              <a:rPr lang="zh-CN" altLang="en-US" sz="2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当年盈余</a:t>
            </a:r>
            <a:r>
              <a:rPr lang="en-US" altLang="zh-CN" sz="2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=</a:t>
            </a:r>
            <a:r>
              <a:rPr lang="zh-CN" altLang="en-US" sz="2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当年收入总额</a:t>
            </a:r>
            <a:r>
              <a:rPr lang="en-US" altLang="zh-CN" sz="2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2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成本</a:t>
            </a:r>
            <a:r>
              <a:rPr lang="en-US" altLang="zh-CN" sz="2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2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税金</a:t>
            </a:r>
            <a:r>
              <a:rPr lang="en-US" altLang="zh-CN" sz="2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2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有关费用</a:t>
            </a:r>
          </a:p>
          <a:p>
            <a:endParaRPr lang="zh-CN" altLang="en-US" sz="2000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56885" y="3292475"/>
            <a:ext cx="3326130" cy="1027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可分配盈余</a:t>
            </a:r>
            <a:r>
              <a:rPr lang="en-US" altLang="zh-CN" sz="2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=</a:t>
            </a:r>
            <a:r>
              <a:rPr lang="zh-CN" altLang="en-US" sz="2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当年盈余</a:t>
            </a:r>
            <a:r>
              <a:rPr lang="en-US" altLang="zh-CN" sz="2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2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弥补亏损</a:t>
            </a:r>
            <a:r>
              <a:rPr lang="en-US" altLang="zh-CN" sz="2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2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提取公积金</a:t>
            </a:r>
          </a:p>
          <a:p>
            <a:endParaRPr lang="zh-CN" altLang="en-US" sz="2000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任意多边形 13"/>
          <p:cNvSpPr/>
          <p:nvPr/>
        </p:nvSpPr>
        <p:spPr>
          <a:xfrm rot="5400000">
            <a:off x="4409813" y="2816973"/>
            <a:ext cx="864000" cy="1152000"/>
          </a:xfrm>
          <a:custGeom>
            <a:avLst/>
            <a:gdLst>
              <a:gd name="connsiteX0" fmla="*/ 0 w 794"/>
              <a:gd name="connsiteY0" fmla="*/ 621 h 1074"/>
              <a:gd name="connsiteX1" fmla="*/ 397 w 794"/>
              <a:gd name="connsiteY1" fmla="*/ 167 h 1074"/>
              <a:gd name="connsiteX2" fmla="*/ 748 w 794"/>
              <a:gd name="connsiteY2" fmla="*/ 0 h 1074"/>
              <a:gd name="connsiteX3" fmla="*/ 794 w 794"/>
              <a:gd name="connsiteY3" fmla="*/ 621 h 1074"/>
              <a:gd name="connsiteX4" fmla="*/ 397 w 794"/>
              <a:gd name="connsiteY4" fmla="*/ 1074 h 1074"/>
              <a:gd name="connsiteX5" fmla="*/ 0 w 794"/>
              <a:gd name="connsiteY5" fmla="*/ 621 h 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" h="1074">
                <a:moveTo>
                  <a:pt x="0" y="621"/>
                </a:moveTo>
                <a:cubicBezTo>
                  <a:pt x="0" y="370"/>
                  <a:pt x="178" y="167"/>
                  <a:pt x="397" y="167"/>
                </a:cubicBezTo>
                <a:cubicBezTo>
                  <a:pt x="529" y="167"/>
                  <a:pt x="615" y="0"/>
                  <a:pt x="748" y="0"/>
                </a:cubicBezTo>
                <a:cubicBezTo>
                  <a:pt x="748" y="151"/>
                  <a:pt x="794" y="469"/>
                  <a:pt x="794" y="621"/>
                </a:cubicBezTo>
                <a:cubicBezTo>
                  <a:pt x="794" y="871"/>
                  <a:pt x="616" y="1074"/>
                  <a:pt x="397" y="1074"/>
                </a:cubicBezTo>
                <a:cubicBezTo>
                  <a:pt x="178" y="1074"/>
                  <a:pt x="0" y="871"/>
                  <a:pt x="0" y="621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6200000" flipH="1">
            <a:off x="3378910" y="2799240"/>
            <a:ext cx="864000" cy="1188000"/>
          </a:xfrm>
          <a:custGeom>
            <a:avLst/>
            <a:gdLst>
              <a:gd name="connsiteX0" fmla="*/ 0 w 794"/>
              <a:gd name="connsiteY0" fmla="*/ 580 h 1034"/>
              <a:gd name="connsiteX1" fmla="*/ 397 w 794"/>
              <a:gd name="connsiteY1" fmla="*/ 126 h 1034"/>
              <a:gd name="connsiteX2" fmla="*/ 790 w 794"/>
              <a:gd name="connsiteY2" fmla="*/ 0 h 1034"/>
              <a:gd name="connsiteX3" fmla="*/ 794 w 794"/>
              <a:gd name="connsiteY3" fmla="*/ 580 h 1034"/>
              <a:gd name="connsiteX4" fmla="*/ 397 w 794"/>
              <a:gd name="connsiteY4" fmla="*/ 1034 h 1034"/>
              <a:gd name="connsiteX5" fmla="*/ 0 w 794"/>
              <a:gd name="connsiteY5" fmla="*/ 580 h 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" h="1034">
                <a:moveTo>
                  <a:pt x="0" y="580"/>
                </a:moveTo>
                <a:cubicBezTo>
                  <a:pt x="0" y="329"/>
                  <a:pt x="178" y="126"/>
                  <a:pt x="397" y="126"/>
                </a:cubicBezTo>
                <a:cubicBezTo>
                  <a:pt x="529" y="126"/>
                  <a:pt x="658" y="0"/>
                  <a:pt x="790" y="0"/>
                </a:cubicBezTo>
                <a:cubicBezTo>
                  <a:pt x="790" y="151"/>
                  <a:pt x="794" y="429"/>
                  <a:pt x="794" y="580"/>
                </a:cubicBezTo>
                <a:cubicBezTo>
                  <a:pt x="794" y="831"/>
                  <a:pt x="616" y="1034"/>
                  <a:pt x="397" y="1034"/>
                </a:cubicBezTo>
                <a:cubicBezTo>
                  <a:pt x="178" y="1034"/>
                  <a:pt x="0" y="831"/>
                  <a:pt x="0" y="58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000496" y="2643186"/>
            <a:ext cx="540000" cy="540000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242310" y="2318385"/>
            <a:ext cx="118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概念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665980" y="2393315"/>
            <a:ext cx="457200" cy="218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533265" y="2393315"/>
            <a:ext cx="721995" cy="65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概念</a:t>
            </a:r>
          </a:p>
          <a:p>
            <a:endParaRPr lang="zh-CN" altLang="en-US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406140" y="3242310"/>
            <a:ext cx="859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527550" y="3242310"/>
            <a:ext cx="907415" cy="65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计算</a:t>
            </a:r>
          </a:p>
          <a:p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665980" y="69215"/>
            <a:ext cx="375793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chemeClr val="bg1"/>
                </a:solidFill>
                <a:sym typeface="+mn-ea"/>
              </a:rPr>
              <a:t>农民专业合作社的管理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9" name="Text Box 89"/>
          <p:cNvSpPr txBox="1">
            <a:spLocks noChangeArrowheads="1"/>
          </p:cNvSpPr>
          <p:nvPr/>
        </p:nvSpPr>
        <p:spPr bwMode="auto">
          <a:xfrm>
            <a:off x="2987676" y="637646"/>
            <a:ext cx="331311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0" lang="zh-CN" altLang="zh-CN" sz="3200" b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graphicFrame>
        <p:nvGraphicFramePr>
          <p:cNvPr id="82010" name="Object 90">
            <a:hlinkClick r:id="" action="ppaction://ole?verb=0"/>
          </p:cNvPr>
          <p:cNvGraphicFramePr>
            <a:graphicFrameLocks/>
          </p:cNvGraphicFramePr>
          <p:nvPr/>
        </p:nvGraphicFramePr>
        <p:xfrm>
          <a:off x="2071670" y="1571616"/>
          <a:ext cx="4981575" cy="2263511"/>
        </p:xfrm>
        <a:graphic>
          <a:graphicData uri="http://schemas.openxmlformats.org/presentationml/2006/ole">
            <p:oleObj spid="_x0000_s25602" name="CorelDRAW!" r:id="rId4" imgW="4981320" imgH="2716200" progId="">
              <p:embed/>
            </p:oleObj>
          </a:graphicData>
        </a:graphic>
      </p:graphicFrame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357158" y="1571616"/>
            <a:ext cx="2879725" cy="2025385"/>
            <a:chOff x="294" y="1536"/>
            <a:chExt cx="1722" cy="1387"/>
          </a:xfrm>
        </p:grpSpPr>
        <p:pic>
          <p:nvPicPr>
            <p:cNvPr id="82012" name="Picture 92" descr="pan_0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 flipH="1">
              <a:off x="298" y="1536"/>
              <a:ext cx="1711" cy="1387"/>
            </a:xfrm>
            <a:prstGeom prst="rect">
              <a:avLst/>
            </a:prstGeom>
            <a:noFill/>
          </p:spPr>
        </p:pic>
        <p:sp>
          <p:nvSpPr>
            <p:cNvPr id="82013" name="Freeform 93"/>
            <p:cNvSpPr>
              <a:spLocks/>
            </p:cNvSpPr>
            <p:nvPr/>
          </p:nvSpPr>
          <p:spPr bwMode="gray">
            <a:xfrm>
              <a:off x="294" y="1538"/>
              <a:ext cx="1722" cy="1382"/>
            </a:xfrm>
            <a:custGeom>
              <a:avLst/>
              <a:gdLst/>
              <a:ahLst/>
              <a:cxnLst>
                <a:cxn ang="0">
                  <a:pos x="6" y="79"/>
                </a:cxn>
                <a:cxn ang="0">
                  <a:pos x="6" y="1300"/>
                </a:cxn>
                <a:cxn ang="0">
                  <a:pos x="46" y="1367"/>
                </a:cxn>
                <a:cxn ang="0">
                  <a:pos x="121" y="1381"/>
                </a:cxn>
                <a:cxn ang="0">
                  <a:pos x="1658" y="1312"/>
                </a:cxn>
                <a:cxn ang="0">
                  <a:pos x="1696" y="1286"/>
                </a:cxn>
                <a:cxn ang="0">
                  <a:pos x="1714" y="1247"/>
                </a:cxn>
                <a:cxn ang="0">
                  <a:pos x="1715" y="157"/>
                </a:cxn>
                <a:cxn ang="0">
                  <a:pos x="1689" y="87"/>
                </a:cxn>
                <a:cxn ang="0">
                  <a:pos x="1637" y="67"/>
                </a:cxn>
                <a:cxn ang="0">
                  <a:pos x="95" y="0"/>
                </a:cxn>
                <a:cxn ang="0">
                  <a:pos x="29" y="31"/>
                </a:cxn>
                <a:cxn ang="0">
                  <a:pos x="6" y="79"/>
                </a:cxn>
              </a:cxnLst>
              <a:rect l="0" t="0" r="r" b="b"/>
              <a:pathLst>
                <a:path w="1722" h="1382">
                  <a:moveTo>
                    <a:pt x="6" y="79"/>
                  </a:moveTo>
                  <a:cubicBezTo>
                    <a:pt x="0" y="294"/>
                    <a:pt x="3" y="1087"/>
                    <a:pt x="6" y="1300"/>
                  </a:cubicBezTo>
                  <a:cubicBezTo>
                    <a:pt x="8" y="1336"/>
                    <a:pt x="36" y="1359"/>
                    <a:pt x="46" y="1367"/>
                  </a:cubicBezTo>
                  <a:cubicBezTo>
                    <a:pt x="60" y="1381"/>
                    <a:pt x="109" y="1382"/>
                    <a:pt x="121" y="1381"/>
                  </a:cubicBezTo>
                  <a:cubicBezTo>
                    <a:pt x="368" y="1362"/>
                    <a:pt x="1388" y="1336"/>
                    <a:pt x="1658" y="1312"/>
                  </a:cubicBezTo>
                  <a:cubicBezTo>
                    <a:pt x="1658" y="1315"/>
                    <a:pt x="1684" y="1300"/>
                    <a:pt x="1696" y="1286"/>
                  </a:cubicBezTo>
                  <a:cubicBezTo>
                    <a:pt x="1708" y="1272"/>
                    <a:pt x="1714" y="1250"/>
                    <a:pt x="1714" y="1247"/>
                  </a:cubicBezTo>
                  <a:cubicBezTo>
                    <a:pt x="1714" y="1065"/>
                    <a:pt x="1722" y="347"/>
                    <a:pt x="1715" y="157"/>
                  </a:cubicBezTo>
                  <a:cubicBezTo>
                    <a:pt x="1715" y="124"/>
                    <a:pt x="1711" y="104"/>
                    <a:pt x="1689" y="87"/>
                  </a:cubicBezTo>
                  <a:cubicBezTo>
                    <a:pt x="1667" y="70"/>
                    <a:pt x="1659" y="73"/>
                    <a:pt x="1637" y="67"/>
                  </a:cubicBezTo>
                  <a:cubicBezTo>
                    <a:pt x="1375" y="49"/>
                    <a:pt x="360" y="16"/>
                    <a:pt x="95" y="0"/>
                  </a:cubicBezTo>
                  <a:cubicBezTo>
                    <a:pt x="72" y="0"/>
                    <a:pt x="41" y="14"/>
                    <a:pt x="29" y="31"/>
                  </a:cubicBezTo>
                  <a:cubicBezTo>
                    <a:pt x="17" y="48"/>
                    <a:pt x="13" y="49"/>
                    <a:pt x="6" y="79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2014" name="Text Box 94"/>
          <p:cNvSpPr txBox="1">
            <a:spLocks noChangeArrowheads="1"/>
          </p:cNvSpPr>
          <p:nvPr/>
        </p:nvSpPr>
        <p:spPr bwMode="gray">
          <a:xfrm>
            <a:off x="428596" y="1785930"/>
            <a:ext cx="25209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ctr">
              <a:spcBef>
                <a:spcPct val="20000"/>
              </a:spcBef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rgbClr val="2618D8"/>
                </a:solidFill>
                <a:latin typeface="+mn-ea"/>
                <a:ea typeface="+mn-ea"/>
                <a:sym typeface="+mn-ea"/>
              </a:rPr>
              <a:t>农民专业合作       社发展及概念</a:t>
            </a:r>
            <a:endParaRPr kumimoji="0" lang="zh-CN" altLang="en-US" sz="2400" dirty="0" smtClean="0">
              <a:solidFill>
                <a:srgbClr val="2618D8"/>
              </a:solidFill>
              <a:latin typeface="+mn-ea"/>
              <a:ea typeface="+mn-ea"/>
            </a:endParaRPr>
          </a:p>
          <a:p>
            <a:pPr lvl="0" algn="ctr" eaLnBrk="0" hangingPunct="0"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rgbClr val="2618D8"/>
                </a:solidFill>
                <a:latin typeface="宋体" pitchFamily="2" charset="-122"/>
                <a:sym typeface="+mn-ea"/>
              </a:rPr>
              <a:t>如何成立农民专业合作社</a:t>
            </a:r>
            <a:endParaRPr lang="zh-CN" altLang="en-US" sz="2400" dirty="0">
              <a:solidFill>
                <a:srgbClr val="2618D8"/>
              </a:solidFill>
              <a:latin typeface="宋体" pitchFamily="2" charset="-122"/>
              <a:sym typeface="Calibri" panose="020F0502020204030204" pitchFamily="34" charset="0"/>
            </a:endParaRPr>
          </a:p>
        </p:txBody>
      </p:sp>
      <p:grpSp>
        <p:nvGrpSpPr>
          <p:cNvPr id="3" name="Group 95"/>
          <p:cNvGrpSpPr>
            <a:grpSpLocks/>
          </p:cNvGrpSpPr>
          <p:nvPr/>
        </p:nvGrpSpPr>
        <p:grpSpPr bwMode="auto">
          <a:xfrm flipH="1">
            <a:off x="5857884" y="1571616"/>
            <a:ext cx="2952750" cy="1961886"/>
            <a:chOff x="294" y="1536"/>
            <a:chExt cx="1722" cy="1387"/>
          </a:xfrm>
        </p:grpSpPr>
        <p:pic>
          <p:nvPicPr>
            <p:cNvPr id="82016" name="Picture 96" descr="pan_0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 flipH="1">
              <a:off x="298" y="1536"/>
              <a:ext cx="1711" cy="1387"/>
            </a:xfrm>
            <a:prstGeom prst="rect">
              <a:avLst/>
            </a:prstGeom>
            <a:noFill/>
          </p:spPr>
        </p:pic>
        <p:sp>
          <p:nvSpPr>
            <p:cNvPr id="82017" name="Freeform 97"/>
            <p:cNvSpPr>
              <a:spLocks/>
            </p:cNvSpPr>
            <p:nvPr/>
          </p:nvSpPr>
          <p:spPr bwMode="gray">
            <a:xfrm>
              <a:off x="294" y="1538"/>
              <a:ext cx="1722" cy="1382"/>
            </a:xfrm>
            <a:custGeom>
              <a:avLst/>
              <a:gdLst/>
              <a:ahLst/>
              <a:cxnLst>
                <a:cxn ang="0">
                  <a:pos x="6" y="79"/>
                </a:cxn>
                <a:cxn ang="0">
                  <a:pos x="6" y="1300"/>
                </a:cxn>
                <a:cxn ang="0">
                  <a:pos x="46" y="1367"/>
                </a:cxn>
                <a:cxn ang="0">
                  <a:pos x="121" y="1381"/>
                </a:cxn>
                <a:cxn ang="0">
                  <a:pos x="1658" y="1312"/>
                </a:cxn>
                <a:cxn ang="0">
                  <a:pos x="1696" y="1286"/>
                </a:cxn>
                <a:cxn ang="0">
                  <a:pos x="1714" y="1247"/>
                </a:cxn>
                <a:cxn ang="0">
                  <a:pos x="1715" y="157"/>
                </a:cxn>
                <a:cxn ang="0">
                  <a:pos x="1689" y="87"/>
                </a:cxn>
                <a:cxn ang="0">
                  <a:pos x="1637" y="67"/>
                </a:cxn>
                <a:cxn ang="0">
                  <a:pos x="95" y="0"/>
                </a:cxn>
                <a:cxn ang="0">
                  <a:pos x="29" y="31"/>
                </a:cxn>
                <a:cxn ang="0">
                  <a:pos x="6" y="79"/>
                </a:cxn>
              </a:cxnLst>
              <a:rect l="0" t="0" r="r" b="b"/>
              <a:pathLst>
                <a:path w="1722" h="1382">
                  <a:moveTo>
                    <a:pt x="6" y="79"/>
                  </a:moveTo>
                  <a:cubicBezTo>
                    <a:pt x="0" y="294"/>
                    <a:pt x="3" y="1087"/>
                    <a:pt x="6" y="1300"/>
                  </a:cubicBezTo>
                  <a:cubicBezTo>
                    <a:pt x="8" y="1336"/>
                    <a:pt x="36" y="1359"/>
                    <a:pt x="46" y="1367"/>
                  </a:cubicBezTo>
                  <a:cubicBezTo>
                    <a:pt x="60" y="1381"/>
                    <a:pt x="109" y="1382"/>
                    <a:pt x="121" y="1381"/>
                  </a:cubicBezTo>
                  <a:cubicBezTo>
                    <a:pt x="368" y="1362"/>
                    <a:pt x="1388" y="1336"/>
                    <a:pt x="1658" y="1312"/>
                  </a:cubicBezTo>
                  <a:cubicBezTo>
                    <a:pt x="1658" y="1315"/>
                    <a:pt x="1684" y="1300"/>
                    <a:pt x="1696" y="1286"/>
                  </a:cubicBezTo>
                  <a:cubicBezTo>
                    <a:pt x="1708" y="1272"/>
                    <a:pt x="1714" y="1250"/>
                    <a:pt x="1714" y="1247"/>
                  </a:cubicBezTo>
                  <a:cubicBezTo>
                    <a:pt x="1714" y="1065"/>
                    <a:pt x="1722" y="347"/>
                    <a:pt x="1715" y="157"/>
                  </a:cubicBezTo>
                  <a:cubicBezTo>
                    <a:pt x="1715" y="124"/>
                    <a:pt x="1711" y="104"/>
                    <a:pt x="1689" y="87"/>
                  </a:cubicBezTo>
                  <a:cubicBezTo>
                    <a:pt x="1667" y="70"/>
                    <a:pt x="1659" y="73"/>
                    <a:pt x="1637" y="67"/>
                  </a:cubicBezTo>
                  <a:cubicBezTo>
                    <a:pt x="1375" y="49"/>
                    <a:pt x="360" y="16"/>
                    <a:pt x="95" y="0"/>
                  </a:cubicBezTo>
                  <a:cubicBezTo>
                    <a:pt x="72" y="0"/>
                    <a:pt x="41" y="14"/>
                    <a:pt x="29" y="31"/>
                  </a:cubicBezTo>
                  <a:cubicBezTo>
                    <a:pt x="17" y="48"/>
                    <a:pt x="13" y="49"/>
                    <a:pt x="6" y="79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dirty="0"/>
            </a:p>
          </p:txBody>
        </p:sp>
      </p:grpSp>
      <p:sp>
        <p:nvSpPr>
          <p:cNvPr id="82018" name="Text Box 98"/>
          <p:cNvSpPr txBox="1">
            <a:spLocks noChangeArrowheads="1"/>
          </p:cNvSpPr>
          <p:nvPr/>
        </p:nvSpPr>
        <p:spPr bwMode="gray">
          <a:xfrm>
            <a:off x="5715008" y="1785930"/>
            <a:ext cx="2928958" cy="238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eaLnBrk="0" hangingPunct="0"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rgbClr val="2618D8"/>
                </a:solidFill>
                <a:latin typeface="宋体" pitchFamily="2" charset="-122"/>
                <a:sym typeface="+mn-ea"/>
              </a:rPr>
              <a:t>农民专业合作</a:t>
            </a:r>
            <a:endParaRPr lang="en-US" altLang="zh-CN" sz="2400" b="1" dirty="0" smtClean="0">
              <a:solidFill>
                <a:srgbClr val="2618D8"/>
              </a:solidFill>
              <a:latin typeface="宋体" pitchFamily="2" charset="-122"/>
              <a:sym typeface="+mn-ea"/>
            </a:endParaRPr>
          </a:p>
          <a:p>
            <a:pPr algn="ctr" eaLnBrk="0" hangingPunct="0"/>
            <a:r>
              <a:rPr lang="zh-CN" altLang="en-US" sz="2400" b="1" dirty="0" smtClean="0">
                <a:solidFill>
                  <a:srgbClr val="2618D8"/>
                </a:solidFill>
                <a:latin typeface="宋体" pitchFamily="2" charset="-122"/>
                <a:sym typeface="+mn-ea"/>
              </a:rPr>
              <a:t>社的管理</a:t>
            </a:r>
            <a:endParaRPr lang="zh-CN" altLang="en-US" sz="2400" dirty="0" smtClean="0">
              <a:solidFill>
                <a:srgbClr val="2618D8"/>
              </a:solidFill>
              <a:latin typeface="宋体" pitchFamily="2" charset="-122"/>
              <a:sym typeface="Calibri" panose="020F0502020204030204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rgbClr val="2618D8"/>
                </a:solidFill>
                <a:latin typeface="宋体" pitchFamily="2" charset="-122"/>
                <a:sym typeface="+mn-ea"/>
              </a:rPr>
              <a:t>专业合作社对</a:t>
            </a:r>
            <a:endParaRPr lang="en-US" altLang="zh-CN" sz="2400" b="1" dirty="0" smtClean="0">
              <a:solidFill>
                <a:srgbClr val="2618D8"/>
              </a:solidFill>
              <a:latin typeface="宋体" pitchFamily="2" charset="-122"/>
              <a:sym typeface="+mn-ea"/>
            </a:endParaRPr>
          </a:p>
          <a:p>
            <a:pPr algn="ctr"/>
            <a:r>
              <a:rPr lang="zh-CN" altLang="en-US" sz="2400" b="1" dirty="0" smtClean="0">
                <a:solidFill>
                  <a:srgbClr val="2618D8"/>
                </a:solidFill>
                <a:latin typeface="宋体" pitchFamily="2" charset="-122"/>
                <a:sym typeface="+mn-ea"/>
              </a:rPr>
              <a:t>社员的服务</a:t>
            </a:r>
            <a:endParaRPr lang="zh-CN" altLang="en-US" sz="2400" dirty="0" smtClean="0">
              <a:solidFill>
                <a:srgbClr val="2618D8"/>
              </a:solidFill>
              <a:latin typeface="宋体" pitchFamily="2" charset="-122"/>
              <a:sym typeface="Calibri" panose="020F0502020204030204" pitchFamily="34" charset="0"/>
            </a:endParaRPr>
          </a:p>
          <a:p>
            <a:pPr lvl="0" algn="ctr"/>
            <a:endParaRPr lang="en-US" altLang="zh-CN" sz="2400" b="1" dirty="0" smtClean="0">
              <a:solidFill>
                <a:srgbClr val="2618D8"/>
              </a:solidFill>
              <a:latin typeface="宋体" pitchFamily="2" charset="-122"/>
              <a:sym typeface="+mn-ea"/>
            </a:endParaRPr>
          </a:p>
          <a:p>
            <a:pPr marL="120650" indent="-120650" algn="l">
              <a:spcBef>
                <a:spcPct val="20000"/>
              </a:spcBef>
              <a:buFontTx/>
              <a:buChar char="•"/>
            </a:pPr>
            <a:endParaRPr kumimoji="0" lang="en-US" altLang="zh-CN" sz="2400" b="0" dirty="0">
              <a:solidFill>
                <a:srgbClr val="0000FF"/>
              </a:solidFill>
              <a:latin typeface="Arial" charset="0"/>
            </a:endParaRPr>
          </a:p>
        </p:txBody>
      </p:sp>
      <p:grpSp>
        <p:nvGrpSpPr>
          <p:cNvPr id="4" name="Group 99"/>
          <p:cNvGrpSpPr>
            <a:grpSpLocks/>
          </p:cNvGrpSpPr>
          <p:nvPr/>
        </p:nvGrpSpPr>
        <p:grpSpPr bwMode="auto">
          <a:xfrm>
            <a:off x="3071802" y="1928806"/>
            <a:ext cx="2895600" cy="1104636"/>
            <a:chOff x="1973" y="1027"/>
            <a:chExt cx="1926" cy="937"/>
          </a:xfrm>
        </p:grpSpPr>
        <p:sp>
          <p:nvSpPr>
            <p:cNvPr id="82020" name="Oval 100"/>
            <p:cNvSpPr>
              <a:spLocks noChangeArrowheads="1"/>
            </p:cNvSpPr>
            <p:nvPr/>
          </p:nvSpPr>
          <p:spPr bwMode="gray">
            <a:xfrm>
              <a:off x="1994" y="1057"/>
              <a:ext cx="1905" cy="907"/>
            </a:xfrm>
            <a:prstGeom prst="ellipse">
              <a:avLst/>
            </a:prstGeom>
            <a:gradFill rotWithShape="1">
              <a:gsLst>
                <a:gs pos="0">
                  <a:srgbClr val="0066CC">
                    <a:gamma/>
                    <a:shade val="63529"/>
                    <a:invGamma/>
                  </a:srgbClr>
                </a:gs>
                <a:gs pos="100000">
                  <a:srgbClr val="0066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21" name="Oval 101"/>
            <p:cNvSpPr>
              <a:spLocks noChangeArrowheads="1"/>
            </p:cNvSpPr>
            <p:nvPr/>
          </p:nvSpPr>
          <p:spPr bwMode="gray">
            <a:xfrm>
              <a:off x="1973" y="1027"/>
              <a:ext cx="1905" cy="907"/>
            </a:xfrm>
            <a:prstGeom prst="ellipse">
              <a:avLst/>
            </a:prstGeom>
            <a:gradFill rotWithShape="1">
              <a:gsLst>
                <a:gs pos="0">
                  <a:srgbClr val="1D80E3">
                    <a:gamma/>
                    <a:tint val="44314"/>
                    <a:invGamma/>
                  </a:srgbClr>
                </a:gs>
                <a:gs pos="100000">
                  <a:srgbClr val="1D80E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2022" name="Oval 102"/>
          <p:cNvSpPr>
            <a:spLocks noChangeArrowheads="1"/>
          </p:cNvSpPr>
          <p:nvPr/>
        </p:nvSpPr>
        <p:spPr bwMode="gray">
          <a:xfrm>
            <a:off x="3286116" y="2000244"/>
            <a:ext cx="2592388" cy="957792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100000">
                <a:srgbClr val="FFCC00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82023" name="Oval 103"/>
          <p:cNvSpPr>
            <a:spLocks noChangeArrowheads="1"/>
          </p:cNvSpPr>
          <p:nvPr/>
        </p:nvSpPr>
        <p:spPr bwMode="gray">
          <a:xfrm>
            <a:off x="3214678" y="2000244"/>
            <a:ext cx="2406650" cy="871803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shade val="79216"/>
                  <a:invGamma/>
                </a:srgbClr>
              </a:gs>
              <a:gs pos="100000">
                <a:srgbClr val="FFCC00">
                  <a:alpha val="48000"/>
                </a:srgb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82024" name="Oval 104"/>
          <p:cNvSpPr>
            <a:spLocks noChangeArrowheads="1"/>
          </p:cNvSpPr>
          <p:nvPr/>
        </p:nvSpPr>
        <p:spPr bwMode="gray">
          <a:xfrm>
            <a:off x="3143240" y="2071682"/>
            <a:ext cx="2447925" cy="754063"/>
          </a:xfrm>
          <a:prstGeom prst="ellipse">
            <a:avLst/>
          </a:prstGeom>
          <a:gradFill rotWithShape="1">
            <a:gsLst>
              <a:gs pos="0">
                <a:srgbClr val="FFCC00">
                  <a:alpha val="0"/>
                </a:srgbClr>
              </a:gs>
              <a:gs pos="100000">
                <a:srgbClr val="FFCC00">
                  <a:gamma/>
                  <a:tint val="34902"/>
                  <a:invGamma/>
                </a:srgb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82025" name="Oval 105"/>
          <p:cNvSpPr>
            <a:spLocks noChangeArrowheads="1"/>
          </p:cNvSpPr>
          <p:nvPr/>
        </p:nvSpPr>
        <p:spPr bwMode="gray">
          <a:xfrm>
            <a:off x="3428992" y="2071682"/>
            <a:ext cx="2117725" cy="706438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>
                  <a:alpha val="38000"/>
                </a:srgb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82027" name="Rectangle 107"/>
          <p:cNvSpPr>
            <a:spLocks noChangeArrowheads="1"/>
          </p:cNvSpPr>
          <p:nvPr/>
        </p:nvSpPr>
        <p:spPr bwMode="auto">
          <a:xfrm>
            <a:off x="3428992" y="2071682"/>
            <a:ext cx="2305050" cy="6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kumimoji="0" lang="zh-CN" altLang="en-US" sz="3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基本内容</a:t>
            </a:r>
          </a:p>
        </p:txBody>
      </p:sp>
      <p:sp>
        <p:nvSpPr>
          <p:cNvPr id="24" name="矩形 23"/>
          <p:cNvSpPr/>
          <p:nvPr/>
        </p:nvSpPr>
        <p:spPr>
          <a:xfrm>
            <a:off x="4357686" y="0"/>
            <a:ext cx="45127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sym typeface="+mn-ea"/>
              </a:rPr>
              <a:t>农民专业合作社建设与管理</a:t>
            </a:r>
            <a:endParaRPr lang="zh-CN" altLang="en-US" sz="2800" b="1" dirty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21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29070"/>
            <a:ext cx="9144000" cy="17859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35213" y="44450"/>
            <a:ext cx="375793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sz="2800" b="1" dirty="0" smtClean="0">
                <a:solidFill>
                  <a:schemeClr val="bg1"/>
                </a:solidFill>
                <a:sym typeface="+mn-ea"/>
              </a:rPr>
              <a:t>农民专业合作社的管理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42593" y="1142988"/>
            <a:ext cx="3357586" cy="1588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4666" y="681340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可分配盈余的分配方法</a:t>
            </a:r>
          </a:p>
        </p:txBody>
      </p:sp>
      <p:pic>
        <p:nvPicPr>
          <p:cNvPr id="11" name="图片 10" descr="2016111015313565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428740"/>
            <a:ext cx="3071834" cy="26746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3" name="TextBox 12"/>
          <p:cNvSpPr txBox="1"/>
          <p:nvPr/>
        </p:nvSpPr>
        <p:spPr>
          <a:xfrm>
            <a:off x="642910" y="4143384"/>
            <a:ext cx="3071834" cy="92333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</a:t>
            </a:r>
            <a:r>
              <a:rPr lang="zh-CN" altLang="en-US" b="1" dirty="0" smtClean="0">
                <a:solidFill>
                  <a:schemeClr val="bg1"/>
                </a:solidFill>
              </a:rPr>
              <a:t>做好合作社盈余分配，可增强合作社凝聚力，提高成员参与合作社发展的积极性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00496" y="1428740"/>
            <a:ext cx="142876" cy="14287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>
            <a:stCxn id="14" idx="3"/>
          </p:cNvCxnSpPr>
          <p:nvPr/>
        </p:nvCxnSpPr>
        <p:spPr>
          <a:xfrm>
            <a:off x="4143372" y="1500178"/>
            <a:ext cx="4572032" cy="158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71934" y="1714492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  <a:latin typeface="+mn-ea"/>
                <a:ea typeface="+mn-ea"/>
              </a:rPr>
              <a:t>按交易量返还为主、股金分红为辅的盈余分配制度</a:t>
            </a:r>
            <a:endParaRPr lang="en-US" altLang="zh-CN" sz="1600" b="1" dirty="0" smtClean="0">
              <a:solidFill>
                <a:srgbClr val="00B050"/>
              </a:solidFill>
              <a:latin typeface="+mn-ea"/>
              <a:ea typeface="+mn-ea"/>
            </a:endParaRPr>
          </a:p>
          <a:p>
            <a:r>
              <a:rPr lang="zh-CN" altLang="en-US" sz="1600" b="1" dirty="0" smtClean="0">
                <a:solidFill>
                  <a:srgbClr val="00B050"/>
                </a:solidFill>
                <a:latin typeface="+mn-ea"/>
                <a:ea typeface="+mn-ea"/>
              </a:rPr>
              <a:t>计算公式：分配盈余</a:t>
            </a:r>
            <a:r>
              <a:rPr lang="en-US" altLang="zh-CN" sz="1600" b="1" dirty="0" smtClean="0">
                <a:solidFill>
                  <a:srgbClr val="00B050"/>
                </a:solidFill>
                <a:latin typeface="+mn-ea"/>
                <a:ea typeface="+mn-ea"/>
              </a:rPr>
              <a:t>=</a:t>
            </a:r>
            <a:r>
              <a:rPr lang="zh-CN" altLang="en-US" sz="1600" b="1" dirty="0" smtClean="0">
                <a:solidFill>
                  <a:srgbClr val="00B050"/>
                </a:solidFill>
                <a:latin typeface="+mn-ea"/>
                <a:ea typeface="+mn-ea"/>
              </a:rPr>
              <a:t>按交易量返还</a:t>
            </a:r>
            <a:r>
              <a:rPr lang="en-US" altLang="zh-CN" sz="1600" b="1" dirty="0" smtClean="0">
                <a:solidFill>
                  <a:srgbClr val="00B050"/>
                </a:solidFill>
                <a:latin typeface="+mn-ea"/>
                <a:ea typeface="+mn-ea"/>
              </a:rPr>
              <a:t>+</a:t>
            </a:r>
            <a:r>
              <a:rPr lang="zh-CN" altLang="en-US" sz="1600" b="1" dirty="0" smtClean="0">
                <a:solidFill>
                  <a:srgbClr val="00B050"/>
                </a:solidFill>
                <a:latin typeface="+mn-ea"/>
                <a:ea typeface="+mn-ea"/>
              </a:rPr>
              <a:t>股金分红</a:t>
            </a:r>
            <a:endParaRPr lang="zh-CN" altLang="en-US" sz="1600" b="1" dirty="0">
              <a:solidFill>
                <a:srgbClr val="00B050"/>
              </a:solidFill>
              <a:latin typeface="+mn-ea"/>
              <a:ea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071934" y="2571748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>
            <a:off x="4214810" y="2643186"/>
            <a:ext cx="4643470" cy="158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71934" y="2786062"/>
            <a:ext cx="50720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  <a:latin typeface="+mn-ea"/>
                <a:ea typeface="+mn-ea"/>
              </a:rPr>
              <a:t>交易量返还，二次返还额按其在合作社交易量而定，计算公式：某成员二次返还额</a:t>
            </a:r>
            <a:r>
              <a:rPr lang="en-US" altLang="zh-CN" sz="1600" b="1" dirty="0" smtClean="0">
                <a:solidFill>
                  <a:srgbClr val="00B050"/>
                </a:solidFill>
                <a:latin typeface="+mn-ea"/>
                <a:ea typeface="+mn-ea"/>
              </a:rPr>
              <a:t>=</a:t>
            </a:r>
            <a:r>
              <a:rPr lang="zh-CN" altLang="en-US" sz="1600" b="1" dirty="0" smtClean="0">
                <a:solidFill>
                  <a:srgbClr val="00B050"/>
                </a:solidFill>
                <a:latin typeface="+mn-ea"/>
                <a:ea typeface="+mn-ea"/>
              </a:rPr>
              <a:t>合作社二次返还总额</a:t>
            </a:r>
            <a:r>
              <a:rPr lang="zh-CN" altLang="en-US" sz="1600" b="1" dirty="0" smtClean="0">
                <a:solidFill>
                  <a:srgbClr val="00B050"/>
                </a:solidFill>
                <a:latin typeface="+mn-ea"/>
              </a:rPr>
              <a:t>Ｘ</a:t>
            </a:r>
            <a:r>
              <a:rPr lang="zh-CN" altLang="en-US" sz="1600" b="1" dirty="0" smtClean="0">
                <a:solidFill>
                  <a:srgbClr val="00B050"/>
                </a:solidFill>
                <a:latin typeface="+mn-ea"/>
                <a:ea typeface="+mn-ea"/>
              </a:rPr>
              <a:t>某成员与合作社交易额</a:t>
            </a:r>
            <a:r>
              <a:rPr lang="en-US" altLang="zh-CN" sz="1600" b="1" dirty="0" smtClean="0">
                <a:solidFill>
                  <a:srgbClr val="00B050"/>
                </a:solidFill>
                <a:latin typeface="+mn-ea"/>
                <a:ea typeface="+mn-ea"/>
              </a:rPr>
              <a:t>÷</a:t>
            </a:r>
            <a:r>
              <a:rPr lang="zh-CN" altLang="en-US" sz="1600" b="1" dirty="0" smtClean="0">
                <a:solidFill>
                  <a:srgbClr val="00B050"/>
                </a:solidFill>
                <a:latin typeface="+mn-ea"/>
                <a:ea typeface="+mn-ea"/>
              </a:rPr>
              <a:t>合作社所有成员交易量</a:t>
            </a:r>
          </a:p>
          <a:p>
            <a:endParaRPr lang="en-US" altLang="zh-CN" dirty="0" smtClean="0"/>
          </a:p>
        </p:txBody>
      </p:sp>
      <p:sp>
        <p:nvSpPr>
          <p:cNvPr id="24" name="矩形 23"/>
          <p:cNvSpPr/>
          <p:nvPr/>
        </p:nvSpPr>
        <p:spPr>
          <a:xfrm>
            <a:off x="4071934" y="3786829"/>
            <a:ext cx="142876" cy="14287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4214810" y="3857632"/>
            <a:ext cx="4572032" cy="158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000496" y="4000508"/>
            <a:ext cx="5000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  <a:latin typeface="+mn-ea"/>
                <a:ea typeface="+mn-ea"/>
              </a:rPr>
              <a:t>股金分红 原因：成员经济实力不同，合作社发展要大量资金，计算公式：某成员所得出资收入</a:t>
            </a:r>
            <a:r>
              <a:rPr lang="en-US" altLang="zh-CN" sz="1600" b="1" dirty="0" smtClean="0">
                <a:solidFill>
                  <a:srgbClr val="00B050"/>
                </a:solidFill>
                <a:latin typeface="+mn-ea"/>
                <a:ea typeface="+mn-ea"/>
              </a:rPr>
              <a:t>=</a:t>
            </a:r>
            <a:r>
              <a:rPr lang="zh-CN" altLang="en-US" sz="1600" b="1" dirty="0" smtClean="0">
                <a:solidFill>
                  <a:srgbClr val="00B050"/>
                </a:solidFill>
                <a:latin typeface="+mn-ea"/>
                <a:ea typeface="+mn-ea"/>
              </a:rPr>
              <a:t>合作社出资分配总额</a:t>
            </a:r>
            <a:r>
              <a:rPr lang="zh-CN" altLang="en-US" sz="1600" b="1" dirty="0" smtClean="0">
                <a:solidFill>
                  <a:srgbClr val="00B050"/>
                </a:solidFill>
                <a:latin typeface="+mn-ea"/>
              </a:rPr>
              <a:t>Ｘ</a:t>
            </a:r>
            <a:r>
              <a:rPr lang="zh-CN" altLang="en-US" sz="1600" b="1" dirty="0" smtClean="0">
                <a:solidFill>
                  <a:srgbClr val="00B050"/>
                </a:solidFill>
                <a:latin typeface="+mn-ea"/>
                <a:ea typeface="+mn-ea"/>
              </a:rPr>
              <a:t>成员出资额</a:t>
            </a:r>
            <a:r>
              <a:rPr lang="en-US" altLang="zh-CN" sz="1600" b="1" dirty="0" smtClean="0">
                <a:solidFill>
                  <a:srgbClr val="00B050"/>
                </a:solidFill>
                <a:latin typeface="+mn-ea"/>
                <a:ea typeface="+mn-ea"/>
              </a:rPr>
              <a:t>÷</a:t>
            </a:r>
            <a:r>
              <a:rPr lang="zh-CN" altLang="en-US" sz="1600" b="1" dirty="0" smtClean="0">
                <a:solidFill>
                  <a:srgbClr val="00B050"/>
                </a:solidFill>
                <a:latin typeface="+mn-ea"/>
                <a:ea typeface="+mn-ea"/>
              </a:rPr>
              <a:t>合作社所有成员出资额</a:t>
            </a:r>
            <a:endParaRPr lang="zh-CN" altLang="en-US" sz="1600" b="1" dirty="0">
              <a:solidFill>
                <a:srgbClr val="00B050"/>
              </a:solidFill>
              <a:latin typeface="+mn-ea"/>
              <a:ea typeface="+mn-ea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4143690" y="4959031"/>
            <a:ext cx="4643470" cy="158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4071934" y="4888228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90525" y="1017905"/>
            <a:ext cx="252000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385310" y="77470"/>
            <a:ext cx="4115435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sym typeface="+mn-ea"/>
              </a:rPr>
              <a:t>农民合作社对成员的服务</a:t>
            </a:r>
          </a:p>
        </p:txBody>
      </p:sp>
      <p:cxnSp>
        <p:nvCxnSpPr>
          <p:cNvPr id="14" name="直接连接符 13"/>
          <p:cNvCxnSpPr>
            <a:stCxn id="25643" idx="5"/>
            <a:endCxn id="34" idx="1"/>
          </p:cNvCxnSpPr>
          <p:nvPr/>
        </p:nvCxnSpPr>
        <p:spPr>
          <a:xfrm flipV="1">
            <a:off x="4147820" y="1868805"/>
            <a:ext cx="3448050" cy="9525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V="1">
            <a:off x="786130" y="1273175"/>
            <a:ext cx="7170420" cy="508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786130" y="795655"/>
            <a:ext cx="4243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合作社成员联合购销的形成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305935" y="2188845"/>
            <a:ext cx="314071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B050"/>
                </a:solidFill>
              </a:rPr>
              <a:t>合作社应积极开展成员的联合购销业务。</a:t>
            </a:r>
          </a:p>
          <a:p>
            <a:r>
              <a:rPr lang="zh-CN" altLang="en-US" sz="1600" b="1" dirty="0">
                <a:solidFill>
                  <a:srgbClr val="00B050"/>
                </a:solidFill>
              </a:rPr>
              <a:t>好处：可降低交易成本提高谈判地位，</a:t>
            </a:r>
            <a:r>
              <a:rPr lang="zh-CN" altLang="en-US" sz="1600" b="1" dirty="0">
                <a:solidFill>
                  <a:srgbClr val="00B050"/>
                </a:solidFill>
                <a:sym typeface="+mn-ea"/>
              </a:rPr>
              <a:t>提高产品竞争力。</a:t>
            </a:r>
          </a:p>
          <a:p>
            <a:endParaRPr lang="zh-CN" altLang="en-US" sz="1600" b="1" dirty="0">
              <a:solidFill>
                <a:srgbClr val="00B050"/>
              </a:solidFill>
              <a:sym typeface="+mn-ea"/>
            </a:endParaRPr>
          </a:p>
          <a:p>
            <a:endParaRPr lang="zh-CN" altLang="en-US" sz="1600" b="1" dirty="0"/>
          </a:p>
        </p:txBody>
      </p:sp>
      <p:sp>
        <p:nvSpPr>
          <p:cNvPr id="27" name="文本框 26"/>
          <p:cNvSpPr txBox="1"/>
          <p:nvPr/>
        </p:nvSpPr>
        <p:spPr>
          <a:xfrm>
            <a:off x="938530" y="3000375"/>
            <a:ext cx="2977515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B050"/>
                </a:solidFill>
              </a:rPr>
              <a:t>通过价格和二次返还促进成员联合购销形成。</a:t>
            </a:r>
          </a:p>
          <a:p>
            <a:r>
              <a:rPr lang="zh-CN" altLang="en-US" sz="1600" b="1" dirty="0">
                <a:solidFill>
                  <a:srgbClr val="00B050"/>
                </a:solidFill>
              </a:rPr>
              <a:t>关键因素合作社与成员交易价格是否合理，可分配盈余是否按交易量进行二次分配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305935" y="3832860"/>
            <a:ext cx="319151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00B050"/>
                </a:solidFill>
              </a:rPr>
              <a:t>通过订单、价格和服务实现成员联合销售。</a:t>
            </a:r>
          </a:p>
          <a:p>
            <a:r>
              <a:rPr lang="zh-CN" altLang="en-US" sz="1600" b="1">
                <a:solidFill>
                  <a:srgbClr val="00B050"/>
                </a:solidFill>
              </a:rPr>
              <a:t>订单生产、销售、最低价销售和按交易量二次返还实现成员联合。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082675" y="1594485"/>
            <a:ext cx="283337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B050"/>
                </a:solidFill>
              </a:rPr>
              <a:t>通过开展加工、贮藏、运输业务实现</a:t>
            </a:r>
            <a:r>
              <a:rPr lang="zh-CN" altLang="en-US" sz="1600" b="1" dirty="0" smtClean="0">
                <a:solidFill>
                  <a:srgbClr val="00B050"/>
                </a:solidFill>
              </a:rPr>
              <a:t>联合购销，实现</a:t>
            </a:r>
            <a:r>
              <a:rPr lang="zh-CN" altLang="en-US" sz="1600" b="1" dirty="0">
                <a:solidFill>
                  <a:srgbClr val="00B050"/>
                </a:solidFill>
              </a:rPr>
              <a:t>成员联合销售，还可以实现增值提高成员收入。</a:t>
            </a: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4156710" y="3649980"/>
            <a:ext cx="3439160" cy="10795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678815" y="2749550"/>
            <a:ext cx="3317875" cy="25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706755" y="4544060"/>
            <a:ext cx="3251835" cy="37465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7595870" y="1760855"/>
            <a:ext cx="281940" cy="2159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1</a:t>
            </a:r>
          </a:p>
        </p:txBody>
      </p:sp>
      <p:sp>
        <p:nvSpPr>
          <p:cNvPr id="35" name="矩形 34"/>
          <p:cNvSpPr/>
          <p:nvPr/>
        </p:nvSpPr>
        <p:spPr>
          <a:xfrm>
            <a:off x="396875" y="2654300"/>
            <a:ext cx="281940" cy="2159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2</a:t>
            </a:r>
          </a:p>
        </p:txBody>
      </p:sp>
      <p:sp>
        <p:nvSpPr>
          <p:cNvPr id="36" name="矩形 35"/>
          <p:cNvSpPr/>
          <p:nvPr/>
        </p:nvSpPr>
        <p:spPr>
          <a:xfrm>
            <a:off x="396875" y="4455160"/>
            <a:ext cx="281940" cy="2159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4</a:t>
            </a:r>
          </a:p>
        </p:txBody>
      </p:sp>
      <p:sp>
        <p:nvSpPr>
          <p:cNvPr id="37" name="矩形 36"/>
          <p:cNvSpPr/>
          <p:nvPr/>
        </p:nvSpPr>
        <p:spPr>
          <a:xfrm>
            <a:off x="7595870" y="3527425"/>
            <a:ext cx="281940" cy="2159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3</a:t>
            </a: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3857620" y="1500178"/>
            <a:ext cx="285752" cy="3429024"/>
          </a:xfrm>
          <a:prstGeom prst="rect">
            <a:avLst/>
          </a:prstGeom>
          <a:solidFill>
            <a:schemeClr val="bg2">
              <a:lumMod val="50000"/>
            </a:schemeClr>
          </a:solidFill>
          <a:ln w="22225">
            <a:solidFill>
              <a:schemeClr val="accent1"/>
            </a:solidFill>
            <a:miter lim="800000"/>
          </a:ln>
          <a:effectLst/>
        </p:spPr>
        <p:txBody>
          <a:bodyPr wrap="none" lIns="0" tIns="0" rIns="0" bIns="0" anchor="ctr"/>
          <a:lstStyle/>
          <a:p>
            <a:endParaRPr lang="zh-CN" altLang="en-US"/>
          </a:p>
        </p:txBody>
      </p:sp>
      <p:grpSp>
        <p:nvGrpSpPr>
          <p:cNvPr id="42" name="Group 5"/>
          <p:cNvGrpSpPr/>
          <p:nvPr/>
        </p:nvGrpSpPr>
        <p:grpSpPr bwMode="auto">
          <a:xfrm>
            <a:off x="3899848" y="1793550"/>
            <a:ext cx="216000" cy="252000"/>
            <a:chOff x="0" y="0"/>
            <a:chExt cx="250" cy="250"/>
          </a:xfrm>
        </p:grpSpPr>
        <p:sp>
          <p:nvSpPr>
            <p:cNvPr id="43" name="Oval 139"/>
            <p:cNvSpPr>
              <a:spLocks noChangeArrowheads="1"/>
            </p:cNvSpPr>
            <p:nvPr/>
          </p:nvSpPr>
          <p:spPr bwMode="auto">
            <a:xfrm>
              <a:off x="0" y="0"/>
              <a:ext cx="250" cy="250"/>
            </a:xfrm>
            <a:prstGeom prst="ellipse">
              <a:avLst/>
            </a:prstGeom>
            <a:solidFill>
              <a:srgbClr val="FFD347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4" name="Oval 140"/>
            <p:cNvSpPr>
              <a:spLocks noChangeArrowheads="1"/>
            </p:cNvSpPr>
            <p:nvPr/>
          </p:nvSpPr>
          <p:spPr bwMode="auto">
            <a:xfrm>
              <a:off x="68" y="68"/>
              <a:ext cx="114" cy="11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5" name="Group 21"/>
          <p:cNvGrpSpPr/>
          <p:nvPr/>
        </p:nvGrpSpPr>
        <p:grpSpPr bwMode="auto">
          <a:xfrm>
            <a:off x="3892545" y="2636836"/>
            <a:ext cx="216000" cy="252000"/>
            <a:chOff x="0" y="0"/>
            <a:chExt cx="250" cy="250"/>
          </a:xfrm>
        </p:grpSpPr>
        <p:sp>
          <p:nvSpPr>
            <p:cNvPr id="46" name="Oval 139"/>
            <p:cNvSpPr>
              <a:spLocks noChangeArrowheads="1"/>
            </p:cNvSpPr>
            <p:nvPr/>
          </p:nvSpPr>
          <p:spPr bwMode="auto">
            <a:xfrm>
              <a:off x="0" y="0"/>
              <a:ext cx="250" cy="250"/>
            </a:xfrm>
            <a:prstGeom prst="ellipse">
              <a:avLst/>
            </a:prstGeom>
            <a:solidFill>
              <a:srgbClr val="C2D59B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8" name="Oval 140"/>
            <p:cNvSpPr>
              <a:spLocks noChangeArrowheads="1"/>
            </p:cNvSpPr>
            <p:nvPr/>
          </p:nvSpPr>
          <p:spPr bwMode="auto">
            <a:xfrm>
              <a:off x="68" y="68"/>
              <a:ext cx="114" cy="11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9" name="Group 40"/>
          <p:cNvGrpSpPr/>
          <p:nvPr/>
        </p:nvGrpSpPr>
        <p:grpSpPr bwMode="auto">
          <a:xfrm>
            <a:off x="3899848" y="3529969"/>
            <a:ext cx="216000" cy="252000"/>
            <a:chOff x="0" y="0"/>
            <a:chExt cx="250" cy="250"/>
          </a:xfrm>
        </p:grpSpPr>
        <p:sp>
          <p:nvSpPr>
            <p:cNvPr id="50" name="Oval 139"/>
            <p:cNvSpPr>
              <a:spLocks noChangeArrowheads="1"/>
            </p:cNvSpPr>
            <p:nvPr/>
          </p:nvSpPr>
          <p:spPr bwMode="auto">
            <a:xfrm>
              <a:off x="-1" y="-1"/>
              <a:ext cx="251" cy="251"/>
            </a:xfrm>
            <a:prstGeom prst="ellipse">
              <a:avLst/>
            </a:prstGeom>
            <a:solidFill>
              <a:srgbClr val="B2A0C7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Oval 140"/>
            <p:cNvSpPr>
              <a:spLocks noChangeArrowheads="1"/>
            </p:cNvSpPr>
            <p:nvPr/>
          </p:nvSpPr>
          <p:spPr bwMode="auto">
            <a:xfrm>
              <a:off x="68" y="68"/>
              <a:ext cx="114" cy="11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2" name="Group 14"/>
          <p:cNvGrpSpPr/>
          <p:nvPr/>
        </p:nvGrpSpPr>
        <p:grpSpPr bwMode="auto">
          <a:xfrm>
            <a:off x="3891910" y="4398021"/>
            <a:ext cx="216000" cy="252000"/>
            <a:chOff x="0" y="0"/>
            <a:chExt cx="250" cy="250"/>
          </a:xfrm>
        </p:grpSpPr>
        <p:sp>
          <p:nvSpPr>
            <p:cNvPr id="53" name="Oval 139"/>
            <p:cNvSpPr>
              <a:spLocks noChangeArrowheads="1"/>
            </p:cNvSpPr>
            <p:nvPr/>
          </p:nvSpPr>
          <p:spPr bwMode="auto">
            <a:xfrm>
              <a:off x="0" y="0"/>
              <a:ext cx="250" cy="251"/>
            </a:xfrm>
            <a:prstGeom prst="ellipse">
              <a:avLst/>
            </a:prstGeom>
            <a:solidFill>
              <a:srgbClr val="7F7F7F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4" name="Oval 140"/>
            <p:cNvSpPr>
              <a:spLocks noChangeArrowheads="1"/>
            </p:cNvSpPr>
            <p:nvPr/>
          </p:nvSpPr>
          <p:spPr bwMode="auto">
            <a:xfrm>
              <a:off x="68" y="68"/>
              <a:ext cx="114" cy="11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58140" y="1095375"/>
            <a:ext cx="360000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菱形 19"/>
          <p:cNvSpPr/>
          <p:nvPr/>
        </p:nvSpPr>
        <p:spPr>
          <a:xfrm>
            <a:off x="406688" y="1100759"/>
            <a:ext cx="379730" cy="350520"/>
          </a:xfrm>
          <a:prstGeom prst="diamond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7" name="直接连接符 46"/>
          <p:cNvCxnSpPr/>
          <p:nvPr/>
        </p:nvCxnSpPr>
        <p:spPr>
          <a:xfrm flipV="1">
            <a:off x="786130" y="1273175"/>
            <a:ext cx="7170420" cy="508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643438" y="2928938"/>
            <a:ext cx="3429000" cy="7620"/>
          </a:xfrm>
          <a:prstGeom prst="line">
            <a:avLst/>
          </a:prstGeom>
          <a:ln w="28575"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菱形 20"/>
          <p:cNvSpPr/>
          <p:nvPr/>
        </p:nvSpPr>
        <p:spPr>
          <a:xfrm>
            <a:off x="4071934" y="1714493"/>
            <a:ext cx="500065" cy="57150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619250" y="1781175"/>
            <a:ext cx="238633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00B050"/>
                </a:solidFill>
              </a:rPr>
              <a:t>市场营销狭义理解，包括市场调研、产品开发、定价、广告、销售等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585970" y="1781175"/>
            <a:ext cx="2996565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</a:rPr>
              <a:t>产品营销主渠道</a:t>
            </a:r>
          </a:p>
          <a:p>
            <a:r>
              <a:rPr lang="zh-CN" altLang="en-US" sz="1600" b="1" dirty="0">
                <a:solidFill>
                  <a:srgbClr val="00B050"/>
                </a:solidFill>
                <a:sym typeface="+mn-ea"/>
              </a:rPr>
              <a:t>订单销售 、选择代理商、 合作社建销售机构 、直接进入批发和零售环节 缺销售价低价</a:t>
            </a:r>
            <a:endParaRPr lang="zh-CN" altLang="en-US" sz="1600" b="1" dirty="0">
              <a:solidFill>
                <a:srgbClr val="00B050"/>
              </a:solidFill>
            </a:endParaRPr>
          </a:p>
          <a:p>
            <a:endParaRPr lang="zh-CN" altLang="en-US" sz="1600" b="1" dirty="0">
              <a:solidFill>
                <a:srgbClr val="00B050"/>
              </a:solidFill>
            </a:endParaRPr>
          </a:p>
          <a:p>
            <a:endParaRPr lang="zh-CN" altLang="en-US" sz="1600" b="1" dirty="0">
              <a:solidFill>
                <a:srgbClr val="00B05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571604" y="3000376"/>
            <a:ext cx="252793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</a:rPr>
              <a:t>市场营销重点环节：</a:t>
            </a:r>
            <a:r>
              <a:rPr lang="zh-CN" altLang="en-US" sz="1600" b="1" dirty="0">
                <a:solidFill>
                  <a:srgbClr val="00B050"/>
                </a:solidFill>
              </a:rPr>
              <a:t>以市场为导向、明确产品目标市场、合理确定产品价格、实施有效的促销策略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643438" y="3429004"/>
            <a:ext cx="307467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</a:rPr>
              <a:t>实施品牌战略：</a:t>
            </a:r>
            <a:r>
              <a:rPr lang="zh-CN" altLang="en-US" sz="1600" b="1" dirty="0">
                <a:solidFill>
                  <a:srgbClr val="00B050"/>
                </a:solidFill>
                <a:sym typeface="+mn-ea"/>
              </a:rPr>
              <a:t>树品牌意识观念、发挥资源优势创品牌产品、提高产品质量、做好产品质量认证、建立和完善品牌管理体系</a:t>
            </a:r>
            <a:endParaRPr lang="zh-CN" altLang="en-US" sz="1600" b="1" dirty="0">
              <a:solidFill>
                <a:srgbClr val="00B050"/>
              </a:solidFill>
            </a:endParaRPr>
          </a:p>
          <a:p>
            <a:endParaRPr lang="zh-CN" altLang="en-US" sz="1600" b="1" dirty="0">
              <a:solidFill>
                <a:srgbClr val="00B050"/>
              </a:solidFill>
            </a:endParaRPr>
          </a:p>
          <a:p>
            <a:endParaRPr lang="zh-CN" altLang="en-US" sz="1600" b="1" dirty="0">
              <a:solidFill>
                <a:srgbClr val="00B050"/>
              </a:solidFill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785786" y="4214822"/>
            <a:ext cx="3429000" cy="7620"/>
          </a:xfrm>
          <a:prstGeom prst="line">
            <a:avLst/>
          </a:prstGeom>
          <a:ln w="28575"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572000" y="4643450"/>
            <a:ext cx="3429000" cy="7620"/>
          </a:xfrm>
          <a:prstGeom prst="line">
            <a:avLst/>
          </a:prstGeom>
          <a:ln w="28575"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785786" y="2643186"/>
            <a:ext cx="3429000" cy="7620"/>
          </a:xfrm>
          <a:prstGeom prst="line">
            <a:avLst/>
          </a:prstGeom>
          <a:ln w="28575"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4467860" y="65405"/>
            <a:ext cx="4115435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sym typeface="+mn-ea"/>
              </a:rPr>
              <a:t>农民合作社对成员的服务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86130" y="809625"/>
            <a:ext cx="357020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合作社如何做好营销业务</a:t>
            </a:r>
          </a:p>
        </p:txBody>
      </p:sp>
      <p:cxnSp>
        <p:nvCxnSpPr>
          <p:cNvPr id="41" name="直接连接符 40"/>
          <p:cNvCxnSpPr>
            <a:stCxn id="21" idx="2"/>
          </p:cNvCxnSpPr>
          <p:nvPr/>
        </p:nvCxnSpPr>
        <p:spPr>
          <a:xfrm rot="5400000">
            <a:off x="4119326" y="2477216"/>
            <a:ext cx="393861" cy="114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菱形 51"/>
          <p:cNvSpPr/>
          <p:nvPr/>
        </p:nvSpPr>
        <p:spPr>
          <a:xfrm>
            <a:off x="4071934" y="3571880"/>
            <a:ext cx="500065" cy="571504"/>
          </a:xfrm>
          <a:prstGeom prst="diamon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en-US" altLang="zh-CN" dirty="0"/>
          </a:p>
        </p:txBody>
      </p:sp>
      <p:sp>
        <p:nvSpPr>
          <p:cNvPr id="53" name="菱形 52"/>
          <p:cNvSpPr/>
          <p:nvPr/>
        </p:nvSpPr>
        <p:spPr>
          <a:xfrm>
            <a:off x="4071934" y="2643186"/>
            <a:ext cx="500065" cy="571504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en-US" altLang="zh-CN" dirty="0"/>
          </a:p>
        </p:txBody>
      </p:sp>
      <p:sp>
        <p:nvSpPr>
          <p:cNvPr id="54" name="菱形 53"/>
          <p:cNvSpPr/>
          <p:nvPr/>
        </p:nvSpPr>
        <p:spPr>
          <a:xfrm>
            <a:off x="4071934" y="4500574"/>
            <a:ext cx="500065" cy="571504"/>
          </a:xfrm>
          <a:prstGeom prst="diamond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en-US" altLang="zh-CN" dirty="0"/>
          </a:p>
        </p:txBody>
      </p:sp>
      <p:cxnSp>
        <p:nvCxnSpPr>
          <p:cNvPr id="59" name="直接连接符 58"/>
          <p:cNvCxnSpPr>
            <a:stCxn id="53" idx="2"/>
            <a:endCxn id="52" idx="0"/>
          </p:cNvCxnSpPr>
          <p:nvPr/>
        </p:nvCxnSpPr>
        <p:spPr>
          <a:xfrm rot="5400000">
            <a:off x="4143372" y="3393285"/>
            <a:ext cx="35719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stCxn id="52" idx="2"/>
            <a:endCxn id="54" idx="0"/>
          </p:cNvCxnSpPr>
          <p:nvPr/>
        </p:nvCxnSpPr>
        <p:spPr>
          <a:xfrm rot="5400000">
            <a:off x="4143372" y="4321979"/>
            <a:ext cx="35719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5786" y="1714492"/>
            <a:ext cx="2930525" cy="2965450"/>
            <a:chOff x="0" y="0"/>
            <a:chExt cx="2930624" cy="2964904"/>
          </a:xfrm>
        </p:grpSpPr>
        <p:sp>
          <p:nvSpPr>
            <p:cNvPr id="13321" name="矩形 1"/>
            <p:cNvSpPr/>
            <p:nvPr/>
          </p:nvSpPr>
          <p:spPr>
            <a:xfrm>
              <a:off x="0" y="9128"/>
              <a:ext cx="914400" cy="914400"/>
            </a:xfrm>
            <a:prstGeom prst="rect">
              <a:avLst/>
            </a:prstGeom>
            <a:solidFill>
              <a:srgbClr val="217435"/>
            </a:solidFill>
            <a:ln w="9525">
              <a:noFill/>
            </a:ln>
          </p:spPr>
          <p:txBody>
            <a:bodyPr anchor="ctr"/>
            <a:lstStyle/>
            <a:p>
              <a:pPr lvl="0" eaLnBrk="1" hangingPunct="1"/>
              <a:endParaRPr lang="zh-CN" altLang="zh-CN" sz="2000" b="1" dirty="0">
                <a:solidFill>
                  <a:srgbClr val="2174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22" name="矩形 2"/>
            <p:cNvSpPr/>
            <p:nvPr/>
          </p:nvSpPr>
          <p:spPr>
            <a:xfrm>
              <a:off x="1008112" y="0"/>
              <a:ext cx="914400" cy="914400"/>
            </a:xfrm>
            <a:prstGeom prst="rect">
              <a:avLst/>
            </a:prstGeom>
            <a:solidFill>
              <a:srgbClr val="31AE50"/>
            </a:solidFill>
            <a:ln w="9525">
              <a:noFill/>
            </a:ln>
          </p:spPr>
          <p:txBody>
            <a:bodyPr anchor="ctr"/>
            <a:lstStyle/>
            <a:p>
              <a:pPr lvl="0" eaLnBrk="1" hangingPunct="1"/>
              <a:endParaRPr lang="zh-CN" altLang="zh-CN" sz="2000" b="1" dirty="0">
                <a:solidFill>
                  <a:srgbClr val="2174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23" name="矩形 3"/>
            <p:cNvSpPr/>
            <p:nvPr/>
          </p:nvSpPr>
          <p:spPr>
            <a:xfrm>
              <a:off x="2016224" y="9128"/>
              <a:ext cx="914400" cy="914400"/>
            </a:xfrm>
            <a:prstGeom prst="rect">
              <a:avLst/>
            </a:prstGeom>
            <a:solidFill>
              <a:srgbClr val="217435"/>
            </a:solidFill>
            <a:ln w="9525">
              <a:noFill/>
            </a:ln>
          </p:spPr>
          <p:txBody>
            <a:bodyPr anchor="ctr"/>
            <a:lstStyle/>
            <a:p>
              <a:pPr lvl="0" eaLnBrk="1" hangingPunct="1"/>
              <a:endParaRPr lang="zh-CN" altLang="zh-CN" sz="2000" b="1" dirty="0">
                <a:solidFill>
                  <a:srgbClr val="2174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24" name="矩形 4"/>
            <p:cNvSpPr/>
            <p:nvPr/>
          </p:nvSpPr>
          <p:spPr>
            <a:xfrm>
              <a:off x="0" y="1042392"/>
              <a:ext cx="914400" cy="914400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 anchor="ctr"/>
            <a:lstStyle/>
            <a:p>
              <a:pPr lvl="0" eaLnBrk="1" hangingPunct="1"/>
              <a:endParaRPr lang="zh-CN" altLang="zh-CN" sz="2000" b="1" dirty="0">
                <a:solidFill>
                  <a:srgbClr val="2174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25" name="矩形 5"/>
            <p:cNvSpPr/>
            <p:nvPr/>
          </p:nvSpPr>
          <p:spPr>
            <a:xfrm>
              <a:off x="1008112" y="1042392"/>
              <a:ext cx="914400" cy="914400"/>
            </a:xfrm>
            <a:prstGeom prst="rect">
              <a:avLst/>
            </a:prstGeom>
            <a:solidFill>
              <a:srgbClr val="217435"/>
            </a:solidFill>
            <a:ln w="9525">
              <a:noFill/>
            </a:ln>
          </p:spPr>
          <p:txBody>
            <a:bodyPr anchor="ctr"/>
            <a:lstStyle/>
            <a:p>
              <a:pPr lvl="0" eaLnBrk="1" hangingPunct="1"/>
              <a:endParaRPr lang="zh-CN" altLang="zh-CN" sz="2000" b="1" dirty="0">
                <a:solidFill>
                  <a:srgbClr val="2174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26" name="矩形 6"/>
            <p:cNvSpPr/>
            <p:nvPr/>
          </p:nvSpPr>
          <p:spPr>
            <a:xfrm>
              <a:off x="2016224" y="1042392"/>
              <a:ext cx="914400" cy="914400"/>
            </a:xfrm>
            <a:prstGeom prst="rect">
              <a:avLst/>
            </a:prstGeom>
            <a:solidFill>
              <a:srgbClr val="9BE2AD"/>
            </a:solidFill>
            <a:ln w="9525">
              <a:noFill/>
            </a:ln>
          </p:spPr>
          <p:txBody>
            <a:bodyPr anchor="ctr"/>
            <a:lstStyle/>
            <a:p>
              <a:pPr lvl="0" eaLnBrk="1" hangingPunct="1"/>
              <a:endParaRPr lang="zh-CN" altLang="zh-CN" sz="2000" b="1" dirty="0">
                <a:solidFill>
                  <a:srgbClr val="2174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27" name="矩形 7"/>
            <p:cNvSpPr/>
            <p:nvPr/>
          </p:nvSpPr>
          <p:spPr>
            <a:xfrm>
              <a:off x="0" y="2050504"/>
              <a:ext cx="914400" cy="914400"/>
            </a:xfrm>
            <a:prstGeom prst="rect">
              <a:avLst/>
            </a:prstGeom>
            <a:solidFill>
              <a:srgbClr val="217435"/>
            </a:solidFill>
            <a:ln w="9525">
              <a:noFill/>
            </a:ln>
          </p:spPr>
          <p:txBody>
            <a:bodyPr anchor="ctr"/>
            <a:lstStyle/>
            <a:p>
              <a:pPr lvl="0" eaLnBrk="1" hangingPunct="1"/>
              <a:endParaRPr lang="zh-CN" altLang="zh-CN" sz="2000" b="1" dirty="0">
                <a:solidFill>
                  <a:srgbClr val="2174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28" name="矩形 8"/>
            <p:cNvSpPr/>
            <p:nvPr/>
          </p:nvSpPr>
          <p:spPr>
            <a:xfrm>
              <a:off x="1008112" y="2050504"/>
              <a:ext cx="914400" cy="914400"/>
            </a:xfrm>
            <a:prstGeom prst="rect">
              <a:avLst/>
            </a:prstGeom>
            <a:solidFill>
              <a:srgbClr val="217435"/>
            </a:solidFill>
            <a:ln w="9525">
              <a:noFill/>
            </a:ln>
          </p:spPr>
          <p:txBody>
            <a:bodyPr anchor="ctr"/>
            <a:lstStyle/>
            <a:p>
              <a:pPr lvl="0" eaLnBrk="1" hangingPunct="1"/>
              <a:endParaRPr lang="zh-CN" altLang="zh-CN" sz="2000" b="1" dirty="0">
                <a:solidFill>
                  <a:srgbClr val="2174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29" name="矩形 9"/>
            <p:cNvSpPr/>
            <p:nvPr/>
          </p:nvSpPr>
          <p:spPr>
            <a:xfrm>
              <a:off x="2016224" y="2050504"/>
              <a:ext cx="914400" cy="914400"/>
            </a:xfrm>
            <a:prstGeom prst="rect">
              <a:avLst/>
            </a:prstGeom>
            <a:solidFill>
              <a:srgbClr val="217435"/>
            </a:solidFill>
            <a:ln w="9525">
              <a:noFill/>
            </a:ln>
          </p:spPr>
          <p:txBody>
            <a:bodyPr anchor="ctr"/>
            <a:lstStyle/>
            <a:p>
              <a:pPr lvl="0" eaLnBrk="1" hangingPunct="1"/>
              <a:endParaRPr lang="zh-CN" altLang="zh-CN" sz="2000" b="1" dirty="0">
                <a:solidFill>
                  <a:srgbClr val="2174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13334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6223" y="2050504"/>
              <a:ext cx="914401" cy="91439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315" name="矩形 1"/>
          <p:cNvSpPr/>
          <p:nvPr/>
        </p:nvSpPr>
        <p:spPr>
          <a:xfrm>
            <a:off x="1171551" y="76200"/>
            <a:ext cx="7704138" cy="792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/>
            <a:r>
              <a:rPr lang="zh-CN" altLang="en-US" sz="2800" b="1" dirty="0" smtClean="0">
                <a:solidFill>
                  <a:schemeClr val="bg1"/>
                </a:solidFill>
                <a:sym typeface="+mn-ea"/>
              </a:rPr>
              <a:t>农民合作社对成员的服务</a:t>
            </a:r>
          </a:p>
          <a:p>
            <a:pPr lvl="0" algn="r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6" name="线形标注 2(带强调线) 2"/>
          <p:cNvSpPr/>
          <p:nvPr/>
        </p:nvSpPr>
        <p:spPr>
          <a:xfrm>
            <a:off x="4716463" y="1571616"/>
            <a:ext cx="4427537" cy="485775"/>
          </a:xfrm>
          <a:prstGeom prst="accentCallout2">
            <a:avLst>
              <a:gd name="adj1" fmla="val 21366"/>
              <a:gd name="adj2" fmla="val -1991"/>
              <a:gd name="adj3" fmla="val 18745"/>
              <a:gd name="adj4" fmla="val -80296"/>
              <a:gd name="adj5" fmla="val 28531"/>
              <a:gd name="adj6" fmla="val -82341"/>
            </a:avLst>
          </a:prstGeom>
          <a:noFill/>
          <a:ln w="15875" cap="flat" cmpd="sng">
            <a:solidFill>
              <a:srgbClr val="217435"/>
            </a:solidFill>
            <a:prstDash val="solid"/>
            <a:miter/>
            <a:headEnd type="oval" w="med" len="med"/>
            <a:tailEnd type="none" w="med" len="med"/>
          </a:ln>
        </p:spPr>
        <p:txBody>
          <a:bodyPr anchor="ctr"/>
          <a:lstStyle/>
          <a:p>
            <a:pPr lvl="0" eaLnBrk="1" hangingPunct="1"/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合作社对成员实施的技术培训</a:t>
            </a:r>
            <a:endParaRPr lang="en-US" altLang="zh-CN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7" name="线形标注 2(带强调线) 3"/>
          <p:cNvSpPr/>
          <p:nvPr/>
        </p:nvSpPr>
        <p:spPr>
          <a:xfrm>
            <a:off x="4714876" y="2428872"/>
            <a:ext cx="3679825" cy="487363"/>
          </a:xfrm>
          <a:prstGeom prst="accentCallout2">
            <a:avLst>
              <a:gd name="adj1" fmla="val 21366"/>
              <a:gd name="adj2" fmla="val -1991"/>
              <a:gd name="adj3" fmla="val 20681"/>
              <a:gd name="adj4" fmla="val -22926"/>
              <a:gd name="adj5" fmla="val -57167"/>
              <a:gd name="adj6" fmla="val -31815"/>
            </a:avLst>
          </a:prstGeom>
          <a:noFill/>
          <a:ln w="15875" cap="flat" cmpd="sng">
            <a:solidFill>
              <a:srgbClr val="217435"/>
            </a:solidFill>
            <a:prstDash val="solid"/>
            <a:miter/>
            <a:headEnd type="oval" w="med" len="med"/>
            <a:tailEnd type="none" w="med" len="med"/>
          </a:ln>
        </p:spPr>
        <p:txBody>
          <a:bodyPr anchor="ctr"/>
          <a:lstStyle/>
          <a:p>
            <a:pPr lvl="0" eaLnBrk="1" hangingPunct="1"/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合作社引进的新品种和新技术</a:t>
            </a:r>
            <a:endParaRPr lang="zh-CN" altLang="en-US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8" name="线形标注 2(带强调线) 4"/>
          <p:cNvSpPr/>
          <p:nvPr/>
        </p:nvSpPr>
        <p:spPr>
          <a:xfrm>
            <a:off x="4714876" y="3214690"/>
            <a:ext cx="3679825" cy="487362"/>
          </a:xfrm>
          <a:prstGeom prst="accentCallout2">
            <a:avLst>
              <a:gd name="adj1" fmla="val 21366"/>
              <a:gd name="adj2" fmla="val -1991"/>
              <a:gd name="adj3" fmla="val 22171"/>
              <a:gd name="adj4" fmla="val -43032"/>
              <a:gd name="adj5" fmla="val 22153"/>
              <a:gd name="adj6" fmla="val -59153"/>
            </a:avLst>
          </a:prstGeom>
          <a:noFill/>
          <a:ln w="15875" cap="flat" cmpd="sng">
            <a:solidFill>
              <a:srgbClr val="217435"/>
            </a:solidFill>
            <a:prstDash val="solid"/>
            <a:miter/>
            <a:headEnd type="oval" w="med" len="med"/>
            <a:tailEnd type="none" w="med" len="med"/>
          </a:ln>
        </p:spPr>
        <p:txBody>
          <a:bodyPr anchor="ctr"/>
          <a:lstStyle/>
          <a:p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实施与品牌结合统一技术服务</a:t>
            </a:r>
            <a:endParaRPr lang="zh-CN" altLang="en-US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9" name="线形标注 2(带强调线) 5"/>
          <p:cNvSpPr/>
          <p:nvPr/>
        </p:nvSpPr>
        <p:spPr>
          <a:xfrm>
            <a:off x="4714876" y="4000508"/>
            <a:ext cx="3679825" cy="485775"/>
          </a:xfrm>
          <a:prstGeom prst="accentCallout2">
            <a:avLst>
              <a:gd name="adj1" fmla="val 48468"/>
              <a:gd name="adj2" fmla="val -2245"/>
              <a:gd name="adj3" fmla="val 47782"/>
              <a:gd name="adj4" fmla="val -82347"/>
              <a:gd name="adj5" fmla="val 82199"/>
              <a:gd name="adj6" fmla="val -85088"/>
            </a:avLst>
          </a:prstGeom>
          <a:noFill/>
          <a:ln w="15875" cap="flat" cmpd="sng">
            <a:solidFill>
              <a:srgbClr val="217435"/>
            </a:solidFill>
            <a:prstDash val="solid"/>
            <a:miter/>
            <a:headEnd type="oval" w="med" len="med"/>
            <a:tailEnd type="none" w="med" len="med"/>
          </a:ln>
        </p:spPr>
        <p:txBody>
          <a:bodyPr anchor="ctr"/>
          <a:lstStyle/>
          <a:p>
            <a:pPr lvl="0"/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设专门热线电话解决技术难题</a:t>
            </a:r>
            <a:endParaRPr lang="zh-CN" altLang="en-US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 descr="IMG_0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714492"/>
            <a:ext cx="928694" cy="928694"/>
          </a:xfrm>
          <a:prstGeom prst="rect">
            <a:avLst/>
          </a:prstGeom>
        </p:spPr>
      </p:pic>
      <p:cxnSp>
        <p:nvCxnSpPr>
          <p:cNvPr id="26" name="直接连接符 25"/>
          <p:cNvCxnSpPr/>
          <p:nvPr/>
        </p:nvCxnSpPr>
        <p:spPr>
          <a:xfrm>
            <a:off x="467995" y="1273175"/>
            <a:ext cx="4461510" cy="1460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436217" y="811833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合作社向成员提供技术服务方式</a:t>
            </a:r>
          </a:p>
        </p:txBody>
      </p:sp>
      <p:pic>
        <p:nvPicPr>
          <p:cNvPr id="28" name="图片 27" descr="u=2466951629,2675755613&amp;fm=23&amp;gp=0.jpg"/>
          <p:cNvPicPr>
            <a:picLocks noChangeAspect="1"/>
          </p:cNvPicPr>
          <p:nvPr/>
        </p:nvPicPr>
        <p:blipFill>
          <a:blip r:embed="rId4"/>
          <a:srcRect l="98797" t="98400"/>
          <a:stretch>
            <a:fillRect/>
          </a:stretch>
        </p:blipFill>
        <p:spPr>
          <a:xfrm>
            <a:off x="6426517" y="4240530"/>
            <a:ext cx="45720" cy="45720"/>
          </a:xfrm>
          <a:prstGeom prst="rect">
            <a:avLst/>
          </a:prstGeom>
        </p:spPr>
      </p:pic>
      <p:pic>
        <p:nvPicPr>
          <p:cNvPr id="29" name="图片 28" descr="u=2466951629,2675755613&amp;fm=23&amp;gp=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1714492"/>
            <a:ext cx="928693" cy="928694"/>
          </a:xfrm>
          <a:prstGeom prst="rect">
            <a:avLst/>
          </a:prstGeom>
        </p:spPr>
      </p:pic>
      <p:pic>
        <p:nvPicPr>
          <p:cNvPr id="32" name="图片 31" descr="98CEE893243D9352EB650DB56CBEC2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5918" y="2714624"/>
            <a:ext cx="928694" cy="928694"/>
          </a:xfrm>
          <a:prstGeom prst="rect">
            <a:avLst/>
          </a:prstGeom>
        </p:spPr>
      </p:pic>
      <p:pic>
        <p:nvPicPr>
          <p:cNvPr id="35" name="图片 34" descr="达尔讯电话机（N8K）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3786194"/>
            <a:ext cx="892800" cy="892800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52975" y="40640"/>
            <a:ext cx="4115435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/>
            <a:r>
              <a:rPr lang="zh-CN" altLang="en-US" sz="2800" b="1" dirty="0" smtClean="0">
                <a:solidFill>
                  <a:schemeClr val="bg1"/>
                </a:solidFill>
                <a:sym typeface="+mn-ea"/>
              </a:rPr>
              <a:t>农民合作社对成员的服务</a:t>
            </a:r>
            <a:endParaRPr lang="zh-CN" altLang="en-US" sz="2800" dirty="0"/>
          </a:p>
        </p:txBody>
      </p:sp>
      <p:pic>
        <p:nvPicPr>
          <p:cNvPr id="4" name="图片 3" descr="faoBk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" y="1691640"/>
            <a:ext cx="2602865" cy="3373755"/>
          </a:xfrm>
          <a:prstGeom prst="rect">
            <a:avLst/>
          </a:prstGeom>
        </p:spPr>
      </p:pic>
      <p:cxnSp>
        <p:nvCxnSpPr>
          <p:cNvPr id="26" name="直接连接符 25"/>
          <p:cNvCxnSpPr/>
          <p:nvPr/>
        </p:nvCxnSpPr>
        <p:spPr>
          <a:xfrm>
            <a:off x="713395" y="1333806"/>
            <a:ext cx="4214842" cy="1588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04200" y="874063"/>
            <a:ext cx="4185761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合作社如何提高技术服务水平</a:t>
            </a:r>
          </a:p>
        </p:txBody>
      </p:sp>
      <p:pic>
        <p:nvPicPr>
          <p:cNvPr id="6" name="图片 5" descr="6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245" y="3602990"/>
            <a:ext cx="525145" cy="1125220"/>
          </a:xfrm>
          <a:prstGeom prst="rect">
            <a:avLst/>
          </a:prstGeom>
        </p:spPr>
      </p:pic>
      <p:sp>
        <p:nvSpPr>
          <p:cNvPr id="8" name="椭圆形标注 7"/>
          <p:cNvSpPr/>
          <p:nvPr/>
        </p:nvSpPr>
        <p:spPr>
          <a:xfrm>
            <a:off x="3905885" y="1649730"/>
            <a:ext cx="288290" cy="379095"/>
          </a:xfrm>
          <a:prstGeom prst="wedgeEllipseCallou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</a:p>
        </p:txBody>
      </p:sp>
      <p:cxnSp>
        <p:nvCxnSpPr>
          <p:cNvPr id="9" name="直接连接符 8"/>
          <p:cNvCxnSpPr>
            <a:stCxn id="8" idx="7"/>
          </p:cNvCxnSpPr>
          <p:nvPr/>
        </p:nvCxnSpPr>
        <p:spPr>
          <a:xfrm flipV="1">
            <a:off x="3989705" y="2065020"/>
            <a:ext cx="2958465" cy="11430"/>
          </a:xfrm>
          <a:prstGeom prst="line">
            <a:avLst/>
          </a:prstGeom>
          <a:ln w="190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形标注 10"/>
          <p:cNvSpPr/>
          <p:nvPr/>
        </p:nvSpPr>
        <p:spPr>
          <a:xfrm>
            <a:off x="3617595" y="4163695"/>
            <a:ext cx="288290" cy="379095"/>
          </a:xfrm>
          <a:prstGeom prst="wedgeEllipseCallou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3</a:t>
            </a:r>
          </a:p>
        </p:txBody>
      </p:sp>
      <p:sp>
        <p:nvSpPr>
          <p:cNvPr id="12" name="椭圆形标注 11"/>
          <p:cNvSpPr/>
          <p:nvPr/>
        </p:nvSpPr>
        <p:spPr>
          <a:xfrm>
            <a:off x="3796030" y="2846070"/>
            <a:ext cx="288290" cy="379095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2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084320" y="3059430"/>
            <a:ext cx="3973195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  <a:p>
            <a:r>
              <a:rPr lang="zh-CN" altLang="en-US" sz="16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与合作社业务直接</a:t>
            </a:r>
            <a:r>
              <a:rPr lang="zh-CN" altLang="en-US" sz="16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有关的关企事业单位或社会团体均可参加，不能违背</a:t>
            </a:r>
            <a:r>
              <a:rPr lang="en-US" altLang="zh-CN" sz="16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成员以农民为主</a:t>
            </a:r>
            <a:r>
              <a:rPr lang="en-US" altLang="zh-CN" sz="16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6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原则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273550" y="1704975"/>
            <a:ext cx="2477770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承担农业科技应用项目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084955" y="2125980"/>
            <a:ext cx="4187190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合作社承担农业科技项目，可使先进的科技大面积、大范围推广应用</a:t>
            </a:r>
          </a:p>
          <a:p>
            <a:endParaRPr lang="zh-CN" altLang="en-US" sz="16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94175" y="2904490"/>
            <a:ext cx="292798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吸收技术部门或技术人员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084955" y="4229100"/>
            <a:ext cx="2998470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与科研单位建立合作关系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128770" y="4664075"/>
            <a:ext cx="3928745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途径：请科研专家到合作社指导、直接与科研院对接、承担科研项目、与技术单位联合公关</a:t>
            </a:r>
          </a:p>
        </p:txBody>
      </p:sp>
      <p:cxnSp>
        <p:nvCxnSpPr>
          <p:cNvPr id="27" name="直接连接符 26"/>
          <p:cNvCxnSpPr/>
          <p:nvPr/>
        </p:nvCxnSpPr>
        <p:spPr>
          <a:xfrm flipV="1">
            <a:off x="3680460" y="4585335"/>
            <a:ext cx="3402965" cy="9525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851910" y="3289300"/>
            <a:ext cx="3096895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 bwMode="auto">
          <a:xfrm>
            <a:off x="412086" y="903908"/>
            <a:ext cx="468000" cy="468000"/>
            <a:chOff x="434396" y="382479"/>
            <a:chExt cx="989422" cy="1021677"/>
          </a:xfrm>
          <a:solidFill>
            <a:schemeClr val="accent1">
              <a:lumMod val="75000"/>
            </a:schemeClr>
          </a:solidFill>
        </p:grpSpPr>
        <p:sp>
          <p:nvSpPr>
            <p:cNvPr id="7" name="椭圆 6"/>
            <p:cNvSpPr>
              <a:spLocks noChangeArrowheads="1"/>
            </p:cNvSpPr>
            <p:nvPr/>
          </p:nvSpPr>
          <p:spPr bwMode="auto">
            <a:xfrm>
              <a:off x="523574" y="473061"/>
              <a:ext cx="890480" cy="8513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en-US" altLang="zh-CN" b="1" i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 Unicode MS"/>
              </a:endParaRPr>
            </a:p>
          </p:txBody>
        </p:sp>
        <p:sp>
          <p:nvSpPr>
            <p:cNvPr id="10" name="同心圆 5"/>
            <p:cNvSpPr>
              <a:spLocks noChangeArrowheads="1"/>
            </p:cNvSpPr>
            <p:nvPr/>
          </p:nvSpPr>
          <p:spPr bwMode="auto">
            <a:xfrm rot="10800000">
              <a:off x="434396" y="382479"/>
              <a:ext cx="989422" cy="102167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991" y="10800"/>
                  </a:moveTo>
                  <a:cubicBezTo>
                    <a:pt x="2991" y="15113"/>
                    <a:pt x="6487" y="18609"/>
                    <a:pt x="10800" y="18609"/>
                  </a:cubicBezTo>
                  <a:cubicBezTo>
                    <a:pt x="15113" y="18609"/>
                    <a:pt x="18609" y="15113"/>
                    <a:pt x="18609" y="10800"/>
                  </a:cubicBezTo>
                  <a:cubicBezTo>
                    <a:pt x="18609" y="6487"/>
                    <a:pt x="15113" y="2991"/>
                    <a:pt x="10800" y="2991"/>
                  </a:cubicBezTo>
                  <a:cubicBezTo>
                    <a:pt x="6487" y="2991"/>
                    <a:pt x="2991" y="6487"/>
                    <a:pt x="2991" y="10800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txBody>
            <a:bodyPr rot="10800000" lIns="90170" tIns="46990" rIns="90170" bIns="46990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 rot="5400000" flipH="1" flipV="1">
            <a:off x="2810177" y="-309899"/>
            <a:ext cx="3537" cy="39094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5400000" flipH="1" flipV="1">
            <a:off x="2810177" y="761671"/>
            <a:ext cx="3537" cy="390944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928370" y="3786505"/>
            <a:ext cx="3931920" cy="69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71538" y="1714492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抓好成员合作意识的培养 ，</a:t>
            </a:r>
            <a:r>
              <a:rPr lang="zh-CN" altLang="en-US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做好成员合作社知识宣传，使其了解合作社理念、宗旨、文化等</a:t>
            </a:r>
            <a:endParaRPr lang="zh-CN" altLang="en-US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1538" y="2786062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培养经营管理人员，</a:t>
            </a:r>
            <a:r>
              <a:rPr lang="zh-CN" altLang="en-US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可采取组织专题讲座、送出去定向培训、参观学习等方式，提高他们业务素质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00100" y="3929070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组织成员开展文化建设，</a:t>
            </a:r>
            <a:r>
              <a:rPr lang="zh-CN" altLang="en-US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提倡互助合作精神、强调合作社的社会责任、合作社文化在农村精神文明建设中作用</a:t>
            </a:r>
            <a:endParaRPr lang="zh-CN" altLang="en-US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5715008" y="1785930"/>
            <a:ext cx="2930525" cy="2965450"/>
            <a:chOff x="0" y="0"/>
            <a:chExt cx="2930624" cy="2964904"/>
          </a:xfrm>
        </p:grpSpPr>
        <p:sp>
          <p:nvSpPr>
            <p:cNvPr id="21" name="矩形 1"/>
            <p:cNvSpPr/>
            <p:nvPr/>
          </p:nvSpPr>
          <p:spPr>
            <a:xfrm>
              <a:off x="0" y="9128"/>
              <a:ext cx="914400" cy="914400"/>
            </a:xfrm>
            <a:prstGeom prst="rect">
              <a:avLst/>
            </a:prstGeom>
            <a:solidFill>
              <a:srgbClr val="217435"/>
            </a:solidFill>
            <a:ln w="9525">
              <a:noFill/>
            </a:ln>
          </p:spPr>
          <p:txBody>
            <a:bodyPr anchor="ctr"/>
            <a:lstStyle/>
            <a:p>
              <a:pPr lvl="0" eaLnBrk="1" hangingPunct="1"/>
              <a:endParaRPr lang="zh-CN" altLang="zh-CN" sz="2000" b="1" dirty="0">
                <a:solidFill>
                  <a:srgbClr val="2174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矩形 2"/>
            <p:cNvSpPr/>
            <p:nvPr/>
          </p:nvSpPr>
          <p:spPr>
            <a:xfrm>
              <a:off x="1008112" y="0"/>
              <a:ext cx="914400" cy="914400"/>
            </a:xfrm>
            <a:prstGeom prst="rect">
              <a:avLst/>
            </a:prstGeom>
            <a:solidFill>
              <a:srgbClr val="31AE50"/>
            </a:solidFill>
            <a:ln w="9525">
              <a:noFill/>
            </a:ln>
          </p:spPr>
          <p:txBody>
            <a:bodyPr anchor="ctr"/>
            <a:lstStyle/>
            <a:p>
              <a:pPr lvl="0" eaLnBrk="1" hangingPunct="1"/>
              <a:endParaRPr lang="zh-CN" altLang="zh-CN" sz="2000" b="1" dirty="0">
                <a:solidFill>
                  <a:srgbClr val="2174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矩形 3"/>
            <p:cNvSpPr/>
            <p:nvPr/>
          </p:nvSpPr>
          <p:spPr>
            <a:xfrm>
              <a:off x="2016224" y="9128"/>
              <a:ext cx="914400" cy="914400"/>
            </a:xfrm>
            <a:prstGeom prst="rect">
              <a:avLst/>
            </a:prstGeom>
            <a:solidFill>
              <a:srgbClr val="217435"/>
            </a:solidFill>
            <a:ln w="9525">
              <a:noFill/>
            </a:ln>
          </p:spPr>
          <p:txBody>
            <a:bodyPr anchor="ctr"/>
            <a:lstStyle/>
            <a:p>
              <a:pPr lvl="0" eaLnBrk="1" hangingPunct="1"/>
              <a:endParaRPr lang="zh-CN" altLang="zh-CN" sz="2000" b="1" dirty="0">
                <a:solidFill>
                  <a:srgbClr val="2174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矩形 4"/>
            <p:cNvSpPr/>
            <p:nvPr/>
          </p:nvSpPr>
          <p:spPr>
            <a:xfrm>
              <a:off x="0" y="1042392"/>
              <a:ext cx="914400" cy="914400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 anchor="ctr"/>
            <a:lstStyle/>
            <a:p>
              <a:pPr lvl="0" eaLnBrk="1" hangingPunct="1"/>
              <a:endParaRPr lang="zh-CN" altLang="zh-CN" sz="2000" b="1" dirty="0">
                <a:solidFill>
                  <a:srgbClr val="2174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" name="矩形 5"/>
            <p:cNvSpPr/>
            <p:nvPr/>
          </p:nvSpPr>
          <p:spPr>
            <a:xfrm>
              <a:off x="1008112" y="1042392"/>
              <a:ext cx="914400" cy="914400"/>
            </a:xfrm>
            <a:prstGeom prst="rect">
              <a:avLst/>
            </a:prstGeom>
            <a:solidFill>
              <a:srgbClr val="217435"/>
            </a:solidFill>
            <a:ln w="9525">
              <a:noFill/>
            </a:ln>
          </p:spPr>
          <p:txBody>
            <a:bodyPr anchor="ctr"/>
            <a:lstStyle/>
            <a:p>
              <a:pPr lvl="0" eaLnBrk="1" hangingPunct="1"/>
              <a:endParaRPr lang="zh-CN" altLang="zh-CN" sz="2000" b="1" dirty="0">
                <a:solidFill>
                  <a:srgbClr val="2174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矩形 6"/>
            <p:cNvSpPr/>
            <p:nvPr/>
          </p:nvSpPr>
          <p:spPr>
            <a:xfrm>
              <a:off x="2016224" y="1042392"/>
              <a:ext cx="914400" cy="914400"/>
            </a:xfrm>
            <a:prstGeom prst="rect">
              <a:avLst/>
            </a:prstGeom>
            <a:solidFill>
              <a:srgbClr val="9BE2AD"/>
            </a:solidFill>
            <a:ln w="9525">
              <a:noFill/>
            </a:ln>
          </p:spPr>
          <p:txBody>
            <a:bodyPr anchor="ctr"/>
            <a:lstStyle/>
            <a:p>
              <a:pPr lvl="0" eaLnBrk="1" hangingPunct="1"/>
              <a:endParaRPr lang="zh-CN" altLang="zh-CN" sz="2000" b="1" dirty="0">
                <a:solidFill>
                  <a:srgbClr val="2174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" name="矩形 7"/>
            <p:cNvSpPr/>
            <p:nvPr/>
          </p:nvSpPr>
          <p:spPr>
            <a:xfrm>
              <a:off x="0" y="2050504"/>
              <a:ext cx="914400" cy="914400"/>
            </a:xfrm>
            <a:prstGeom prst="rect">
              <a:avLst/>
            </a:prstGeom>
            <a:solidFill>
              <a:srgbClr val="217435"/>
            </a:solidFill>
            <a:ln w="9525">
              <a:noFill/>
            </a:ln>
          </p:spPr>
          <p:txBody>
            <a:bodyPr anchor="ctr"/>
            <a:lstStyle/>
            <a:p>
              <a:pPr lvl="0" eaLnBrk="1" hangingPunct="1"/>
              <a:endParaRPr lang="zh-CN" altLang="zh-CN" sz="2000" b="1" dirty="0">
                <a:solidFill>
                  <a:srgbClr val="2174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" name="矩形 8"/>
            <p:cNvSpPr/>
            <p:nvPr/>
          </p:nvSpPr>
          <p:spPr>
            <a:xfrm>
              <a:off x="1008112" y="2050504"/>
              <a:ext cx="914400" cy="914400"/>
            </a:xfrm>
            <a:prstGeom prst="rect">
              <a:avLst/>
            </a:prstGeom>
            <a:solidFill>
              <a:srgbClr val="217435"/>
            </a:solidFill>
            <a:ln w="9525">
              <a:noFill/>
            </a:ln>
          </p:spPr>
          <p:txBody>
            <a:bodyPr anchor="ctr"/>
            <a:lstStyle/>
            <a:p>
              <a:pPr lvl="0" eaLnBrk="1" hangingPunct="1"/>
              <a:endParaRPr lang="zh-CN" altLang="zh-CN" sz="2000" b="1" dirty="0">
                <a:solidFill>
                  <a:srgbClr val="2174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矩形 9"/>
            <p:cNvSpPr/>
            <p:nvPr/>
          </p:nvSpPr>
          <p:spPr>
            <a:xfrm>
              <a:off x="2016224" y="2050504"/>
              <a:ext cx="914400" cy="914400"/>
            </a:xfrm>
            <a:prstGeom prst="rect">
              <a:avLst/>
            </a:prstGeom>
            <a:solidFill>
              <a:srgbClr val="217435"/>
            </a:solidFill>
            <a:ln w="9525">
              <a:noFill/>
            </a:ln>
          </p:spPr>
          <p:txBody>
            <a:bodyPr anchor="ctr"/>
            <a:lstStyle/>
            <a:p>
              <a:pPr lvl="0" eaLnBrk="1" hangingPunct="1"/>
              <a:endParaRPr lang="zh-CN" altLang="zh-CN" sz="2000" b="1" dirty="0">
                <a:solidFill>
                  <a:srgbClr val="2174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30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6223" y="2050504"/>
              <a:ext cx="914401" cy="91439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55" name="图片 54" descr="1952_101022104738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9" y="1785931"/>
            <a:ext cx="928693" cy="928693"/>
          </a:xfrm>
          <a:prstGeom prst="rect">
            <a:avLst/>
          </a:prstGeom>
        </p:spPr>
      </p:pic>
      <p:pic>
        <p:nvPicPr>
          <p:cNvPr id="56" name="图片 55" descr="00005903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25" y="1785620"/>
            <a:ext cx="929005" cy="932815"/>
          </a:xfrm>
          <a:prstGeom prst="rect">
            <a:avLst/>
          </a:prstGeom>
        </p:spPr>
      </p:pic>
      <p:pic>
        <p:nvPicPr>
          <p:cNvPr id="57" name="图片 56" descr="598379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5272" y="1785930"/>
            <a:ext cx="928694" cy="943546"/>
          </a:xfrm>
          <a:prstGeom prst="rect">
            <a:avLst/>
          </a:prstGeom>
        </p:spPr>
      </p:pic>
      <p:pic>
        <p:nvPicPr>
          <p:cNvPr id="58" name="图片 57" descr="0017029907230894_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2786062"/>
            <a:ext cx="920524" cy="1000132"/>
          </a:xfrm>
          <a:prstGeom prst="rect">
            <a:avLst/>
          </a:prstGeom>
        </p:spPr>
      </p:pic>
      <p:pic>
        <p:nvPicPr>
          <p:cNvPr id="59" name="图片 58" descr="2010828052175014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2786062"/>
            <a:ext cx="928694" cy="985838"/>
          </a:xfrm>
          <a:prstGeom prst="rect">
            <a:avLst/>
          </a:prstGeom>
        </p:spPr>
      </p:pic>
      <p:pic>
        <p:nvPicPr>
          <p:cNvPr id="60" name="图片 59" descr="u=1196680472,1470764584&amp;fm=23&amp;gp=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5272" y="2786062"/>
            <a:ext cx="914400" cy="1000132"/>
          </a:xfrm>
          <a:prstGeom prst="rect">
            <a:avLst/>
          </a:prstGeom>
        </p:spPr>
      </p:pic>
      <p:pic>
        <p:nvPicPr>
          <p:cNvPr id="61" name="图片 60" descr="u=1924082823,1045226314&amp;fm=23&amp;gp=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5000" y="3836035"/>
            <a:ext cx="929005" cy="950595"/>
          </a:xfrm>
          <a:prstGeom prst="rect">
            <a:avLst/>
          </a:prstGeom>
        </p:spPr>
      </p:pic>
      <p:pic>
        <p:nvPicPr>
          <p:cNvPr id="62" name="图片 61" descr="u=3226394233,1263104456&amp;fm=23&amp;gp=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15250" y="3837305"/>
            <a:ext cx="929005" cy="949325"/>
          </a:xfrm>
          <a:prstGeom prst="rect">
            <a:avLst/>
          </a:prstGeom>
        </p:spPr>
      </p:pic>
      <p:pic>
        <p:nvPicPr>
          <p:cNvPr id="64" name="图片 63" descr="1410387911_KmFHcz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15125" y="3837305"/>
            <a:ext cx="929005" cy="9493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00100" y="1071550"/>
            <a:ext cx="3594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合作社如何开发利用人才</a:t>
            </a:r>
          </a:p>
        </p:txBody>
      </p:sp>
      <p:sp>
        <p:nvSpPr>
          <p:cNvPr id="31" name="椭圆形标注 30"/>
          <p:cNvSpPr/>
          <p:nvPr/>
        </p:nvSpPr>
        <p:spPr>
          <a:xfrm rot="4620000" flipV="1">
            <a:off x="277590" y="1592117"/>
            <a:ext cx="396000" cy="444939"/>
          </a:xfrm>
          <a:prstGeom prst="wedgeEllipseCallou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椭圆形标注 31"/>
          <p:cNvSpPr/>
          <p:nvPr/>
        </p:nvSpPr>
        <p:spPr>
          <a:xfrm rot="4620000" flipV="1">
            <a:off x="277589" y="2663686"/>
            <a:ext cx="396000" cy="444939"/>
          </a:xfrm>
          <a:prstGeom prst="wedgeEllipseCallou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椭圆形标注 32"/>
          <p:cNvSpPr/>
          <p:nvPr/>
        </p:nvSpPr>
        <p:spPr>
          <a:xfrm rot="4620000" flipV="1">
            <a:off x="349028" y="3735256"/>
            <a:ext cx="396000" cy="444939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4643438" y="0"/>
            <a:ext cx="4152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800" b="1" dirty="0" smtClean="0">
                <a:solidFill>
                  <a:schemeClr val="bg1"/>
                </a:solidFill>
                <a:sym typeface="+mn-ea"/>
              </a:rPr>
              <a:t>农民合作社对成员的服务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形标注 6"/>
          <p:cNvSpPr/>
          <p:nvPr/>
        </p:nvSpPr>
        <p:spPr>
          <a:xfrm rot="5460000" flipV="1">
            <a:off x="486003" y="1879411"/>
            <a:ext cx="481334" cy="444939"/>
          </a:xfrm>
          <a:prstGeom prst="wedgeEllipseCallou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9" name="直接连接符 8"/>
          <p:cNvCxnSpPr/>
          <p:nvPr/>
        </p:nvCxnSpPr>
        <p:spPr>
          <a:xfrm rot="5400000">
            <a:off x="-606461" y="3463929"/>
            <a:ext cx="3500462" cy="1588"/>
          </a:xfrm>
          <a:prstGeom prst="line">
            <a:avLst/>
          </a:prstGeom>
          <a:ln w="38100">
            <a:solidFill>
              <a:srgbClr val="6F9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流程图: 联系 9"/>
          <p:cNvSpPr/>
          <p:nvPr/>
        </p:nvSpPr>
        <p:spPr>
          <a:xfrm>
            <a:off x="1071538" y="1928806"/>
            <a:ext cx="142876" cy="71438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联系 10"/>
          <p:cNvSpPr/>
          <p:nvPr/>
        </p:nvSpPr>
        <p:spPr>
          <a:xfrm>
            <a:off x="1071538" y="3214690"/>
            <a:ext cx="142876" cy="71438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联系 11"/>
          <p:cNvSpPr/>
          <p:nvPr/>
        </p:nvSpPr>
        <p:spPr>
          <a:xfrm>
            <a:off x="1071538" y="4429136"/>
            <a:ext cx="142876" cy="71438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785786" y="1285864"/>
            <a:ext cx="5072098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928662" y="785798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合作社参与对成员信贷服务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06206" y="57150"/>
            <a:ext cx="4115435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800" b="1" dirty="0" smtClean="0">
                <a:solidFill>
                  <a:schemeClr val="bg1"/>
                </a:solidFill>
                <a:sym typeface="+mn-ea"/>
              </a:rPr>
              <a:t>农民合作社对成员的服务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5852" y="1857368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合作社帮助成员获得贷款方式：</a:t>
            </a:r>
            <a:r>
              <a:rPr lang="zh-CN" altLang="en-US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合作社辅助正规金融机构开展小额信用贷款、合作社向成员提供担保、承贷承还服务。</a:t>
            </a:r>
            <a:endParaRPr lang="zh-CN" altLang="en-US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5852" y="3143252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参与村镇银行组建，</a:t>
            </a:r>
            <a:r>
              <a:rPr lang="zh-CN" altLang="en-US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村镇银行是独立企业法人，享有股东投资形成全部法人财产权。依法享有民事权利并独立承担民事责任。</a:t>
            </a:r>
            <a:endParaRPr lang="zh-CN" altLang="en-US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5852" y="4357698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参与“只贷不存”小额贷款公司组建，以自有资金为成员提供贷款。</a:t>
            </a:r>
            <a:r>
              <a:rPr lang="zh-CN" altLang="en-US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贷款公司由境内商业银行或农村合作银行全额出资。</a:t>
            </a:r>
          </a:p>
        </p:txBody>
      </p:sp>
      <p:sp>
        <p:nvSpPr>
          <p:cNvPr id="23" name="椭圆形标注 22"/>
          <p:cNvSpPr/>
          <p:nvPr/>
        </p:nvSpPr>
        <p:spPr>
          <a:xfrm rot="5460000" flipV="1">
            <a:off x="486002" y="3165295"/>
            <a:ext cx="481334" cy="444939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椭圆形标注 23"/>
          <p:cNvSpPr/>
          <p:nvPr/>
        </p:nvSpPr>
        <p:spPr>
          <a:xfrm rot="5460000" flipV="1">
            <a:off x="486003" y="4379741"/>
            <a:ext cx="481334" cy="444939"/>
          </a:xfrm>
          <a:prstGeom prst="wedgeEllipseCallou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6" name="图片 25" descr="4sFYY5PutxkKmvOAICzQcg==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1714492"/>
            <a:ext cx="2714644" cy="3571900"/>
          </a:xfrm>
          <a:prstGeom prst="rect">
            <a:avLst/>
          </a:prstGeom>
        </p:spPr>
      </p:pic>
      <p:grpSp>
        <p:nvGrpSpPr>
          <p:cNvPr id="17" name="组合 3"/>
          <p:cNvGrpSpPr/>
          <p:nvPr/>
        </p:nvGrpSpPr>
        <p:grpSpPr bwMode="auto">
          <a:xfrm>
            <a:off x="428596" y="857236"/>
            <a:ext cx="504000" cy="504000"/>
            <a:chOff x="434396" y="382479"/>
            <a:chExt cx="989422" cy="1021677"/>
          </a:xfrm>
          <a:solidFill>
            <a:schemeClr val="bg2">
              <a:lumMod val="50000"/>
            </a:schemeClr>
          </a:solidFill>
        </p:grpSpPr>
        <p:sp>
          <p:nvSpPr>
            <p:cNvPr id="21" name="椭圆 4"/>
            <p:cNvSpPr>
              <a:spLocks noChangeArrowheads="1"/>
            </p:cNvSpPr>
            <p:nvPr/>
          </p:nvSpPr>
          <p:spPr bwMode="auto">
            <a:xfrm>
              <a:off x="523574" y="473061"/>
              <a:ext cx="890480" cy="8513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en-US" altLang="zh-CN" b="1" i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 Unicode MS"/>
              </a:endParaRPr>
            </a:p>
          </p:txBody>
        </p:sp>
        <p:sp>
          <p:nvSpPr>
            <p:cNvPr id="22" name="同心圆 5"/>
            <p:cNvSpPr>
              <a:spLocks noChangeArrowheads="1"/>
            </p:cNvSpPr>
            <p:nvPr/>
          </p:nvSpPr>
          <p:spPr bwMode="auto">
            <a:xfrm rot="10800000">
              <a:off x="434396" y="382479"/>
              <a:ext cx="989422" cy="102167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991" y="10800"/>
                  </a:moveTo>
                  <a:cubicBezTo>
                    <a:pt x="2991" y="15113"/>
                    <a:pt x="6487" y="18609"/>
                    <a:pt x="10800" y="18609"/>
                  </a:cubicBezTo>
                  <a:cubicBezTo>
                    <a:pt x="15113" y="18609"/>
                    <a:pt x="18609" y="15113"/>
                    <a:pt x="18609" y="10800"/>
                  </a:cubicBezTo>
                  <a:cubicBezTo>
                    <a:pt x="18609" y="6487"/>
                    <a:pt x="15113" y="2991"/>
                    <a:pt x="10800" y="2991"/>
                  </a:cubicBezTo>
                  <a:cubicBezTo>
                    <a:pt x="6487" y="2991"/>
                    <a:pt x="2991" y="6487"/>
                    <a:pt x="2991" y="10800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txBody>
            <a:bodyPr rot="10800000" lIns="90170" tIns="46990" rIns="90170" bIns="46990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泪滴形 8"/>
          <p:cNvSpPr/>
          <p:nvPr/>
        </p:nvSpPr>
        <p:spPr>
          <a:xfrm rot="2700000" flipV="1">
            <a:off x="342969" y="1700272"/>
            <a:ext cx="1656000" cy="16560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714348" y="1285864"/>
            <a:ext cx="5715040" cy="1588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33107" y="824216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农村资金互助概念及种类</a:t>
            </a:r>
          </a:p>
        </p:txBody>
      </p:sp>
      <p:sp>
        <p:nvSpPr>
          <p:cNvPr id="20" name="椭圆 19"/>
          <p:cNvSpPr/>
          <p:nvPr/>
        </p:nvSpPr>
        <p:spPr>
          <a:xfrm>
            <a:off x="1571604" y="1643054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8596" y="2000244"/>
            <a:ext cx="15716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中央政府统一运筹管理内产生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正规农村资金互助组织</a:t>
            </a:r>
          </a:p>
        </p:txBody>
      </p:sp>
      <p:sp>
        <p:nvSpPr>
          <p:cNvPr id="26" name="泪滴形 25"/>
          <p:cNvSpPr/>
          <p:nvPr/>
        </p:nvSpPr>
        <p:spPr>
          <a:xfrm rot="2700000" flipV="1">
            <a:off x="1759874" y="2152514"/>
            <a:ext cx="1476000" cy="15480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1785918" y="2500310"/>
            <a:ext cx="1428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中央政府管理框架外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非正规农村资金互助组织</a:t>
            </a:r>
          </a:p>
          <a:p>
            <a:endParaRPr lang="zh-CN" altLang="en-US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071802" y="257174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43108" y="1428740"/>
            <a:ext cx="41434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、依据中国银行监督管理委员会规则，在工商部门注册独立存在资金互助组织</a:t>
            </a:r>
            <a:r>
              <a:rPr lang="en-US" altLang="zh-CN" sz="1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、在原合作组织基础组建</a:t>
            </a:r>
            <a:r>
              <a:rPr lang="en-US" altLang="zh-CN" sz="1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、在原有农户自发组建的农村资金互助社</a:t>
            </a:r>
            <a:endParaRPr lang="zh-CN" altLang="en-US" sz="1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28992" y="2571748"/>
            <a:ext cx="29289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、地方政府推动资金互助社</a:t>
            </a:r>
            <a:r>
              <a:rPr lang="en-US" altLang="zh-CN" sz="1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、中央政府推动贫困地区资金互助组织</a:t>
            </a:r>
            <a:r>
              <a:rPr lang="en-US" altLang="zh-CN" sz="1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、农户自发组建的资金互助社</a:t>
            </a:r>
            <a:endParaRPr lang="zh-CN" altLang="en-US" sz="1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28860" y="4071946"/>
            <a:ext cx="4214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农村资金互助概念  </a:t>
            </a:r>
            <a:r>
              <a:rPr lang="zh-CN" altLang="en-US" sz="16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是指经银行监督管理机构批准，由乡（镇）、村农民和农村小企业自愿入股组成为社员提供贷款、存款、结算等业务的社区互助性金融机构。</a:t>
            </a:r>
            <a:endParaRPr lang="zh-CN" altLang="en-US" sz="16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>
            <a:stCxn id="26" idx="7"/>
          </p:cNvCxnSpPr>
          <p:nvPr/>
        </p:nvCxnSpPr>
        <p:spPr>
          <a:xfrm rot="16200000" flipH="1">
            <a:off x="4698513" y="1769564"/>
            <a:ext cx="4849" cy="445703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4868119" y="38100"/>
            <a:ext cx="4115435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800" b="1" dirty="0" smtClean="0">
                <a:solidFill>
                  <a:schemeClr val="bg1"/>
                </a:solidFill>
                <a:sym typeface="+mn-ea"/>
              </a:rPr>
              <a:t>农民合作社对成员的服务</a:t>
            </a:r>
          </a:p>
        </p:txBody>
      </p:sp>
      <p:grpSp>
        <p:nvGrpSpPr>
          <p:cNvPr id="19" name="组合 3"/>
          <p:cNvGrpSpPr/>
          <p:nvPr/>
        </p:nvGrpSpPr>
        <p:grpSpPr bwMode="auto">
          <a:xfrm>
            <a:off x="428596" y="815008"/>
            <a:ext cx="504000" cy="504000"/>
            <a:chOff x="434396" y="382479"/>
            <a:chExt cx="989422" cy="1021677"/>
          </a:xfrm>
          <a:solidFill>
            <a:schemeClr val="bg2">
              <a:lumMod val="50000"/>
            </a:schemeClr>
          </a:solidFill>
        </p:grpSpPr>
        <p:sp>
          <p:nvSpPr>
            <p:cNvPr id="21" name="椭圆 4"/>
            <p:cNvSpPr>
              <a:spLocks noChangeArrowheads="1"/>
            </p:cNvSpPr>
            <p:nvPr/>
          </p:nvSpPr>
          <p:spPr bwMode="auto">
            <a:xfrm>
              <a:off x="523574" y="473061"/>
              <a:ext cx="890480" cy="8513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  <a:round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en-US" altLang="zh-CN" b="1" i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 Unicode MS"/>
              </a:endParaRPr>
            </a:p>
          </p:txBody>
        </p:sp>
        <p:sp>
          <p:nvSpPr>
            <p:cNvPr id="22" name="同心圆 5"/>
            <p:cNvSpPr>
              <a:spLocks noChangeArrowheads="1"/>
            </p:cNvSpPr>
            <p:nvPr/>
          </p:nvSpPr>
          <p:spPr bwMode="auto">
            <a:xfrm rot="10800000">
              <a:off x="434396" y="382479"/>
              <a:ext cx="989422" cy="102167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991" y="10800"/>
                  </a:moveTo>
                  <a:cubicBezTo>
                    <a:pt x="2991" y="15113"/>
                    <a:pt x="6487" y="18609"/>
                    <a:pt x="10800" y="18609"/>
                  </a:cubicBezTo>
                  <a:cubicBezTo>
                    <a:pt x="15113" y="18609"/>
                    <a:pt x="18609" y="15113"/>
                    <a:pt x="18609" y="10800"/>
                  </a:cubicBezTo>
                  <a:cubicBezTo>
                    <a:pt x="18609" y="6487"/>
                    <a:pt x="15113" y="2991"/>
                    <a:pt x="10800" y="2991"/>
                  </a:cubicBezTo>
                  <a:cubicBezTo>
                    <a:pt x="6487" y="2991"/>
                    <a:pt x="2991" y="6487"/>
                    <a:pt x="2991" y="10800"/>
                  </a:cubicBezTo>
                  <a:close/>
                </a:path>
              </a:pathLst>
            </a:custGeom>
            <a:grpFill/>
            <a:ln w="9525">
              <a:solidFill>
                <a:schemeClr val="bg2">
                  <a:lumMod val="50000"/>
                </a:schemeClr>
              </a:solidFill>
              <a:round/>
            </a:ln>
          </p:spPr>
          <p:txBody>
            <a:bodyPr rot="10800000" lIns="90170" tIns="46990" rIns="90170" bIns="46990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1928806"/>
            <a:ext cx="3857620" cy="1588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3"/>
          <p:cNvGrpSpPr/>
          <p:nvPr/>
        </p:nvGrpSpPr>
        <p:grpSpPr bwMode="auto">
          <a:xfrm>
            <a:off x="3571868" y="1428740"/>
            <a:ext cx="504000" cy="504000"/>
            <a:chOff x="434396" y="382479"/>
            <a:chExt cx="989422" cy="1021677"/>
          </a:xfrm>
          <a:solidFill>
            <a:schemeClr val="bg2">
              <a:lumMod val="50000"/>
            </a:schemeClr>
          </a:solidFill>
        </p:grpSpPr>
        <p:sp>
          <p:nvSpPr>
            <p:cNvPr id="9" name="椭圆 4"/>
            <p:cNvSpPr>
              <a:spLocks noChangeArrowheads="1"/>
            </p:cNvSpPr>
            <p:nvPr/>
          </p:nvSpPr>
          <p:spPr bwMode="auto">
            <a:xfrm>
              <a:off x="523574" y="473061"/>
              <a:ext cx="890480" cy="8513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  <a:round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en-US" altLang="zh-CN" b="1" i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 Unicode MS"/>
              </a:endParaRPr>
            </a:p>
          </p:txBody>
        </p:sp>
        <p:sp>
          <p:nvSpPr>
            <p:cNvPr id="10" name="同心圆 5"/>
            <p:cNvSpPr>
              <a:spLocks noChangeArrowheads="1"/>
            </p:cNvSpPr>
            <p:nvPr/>
          </p:nvSpPr>
          <p:spPr bwMode="auto">
            <a:xfrm rot="10800000">
              <a:off x="434396" y="382479"/>
              <a:ext cx="989422" cy="102167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991" y="10800"/>
                  </a:moveTo>
                  <a:cubicBezTo>
                    <a:pt x="2991" y="15113"/>
                    <a:pt x="6487" y="18609"/>
                    <a:pt x="10800" y="18609"/>
                  </a:cubicBezTo>
                  <a:cubicBezTo>
                    <a:pt x="15113" y="18609"/>
                    <a:pt x="18609" y="15113"/>
                    <a:pt x="18609" y="10800"/>
                  </a:cubicBezTo>
                  <a:cubicBezTo>
                    <a:pt x="18609" y="6487"/>
                    <a:pt x="15113" y="2991"/>
                    <a:pt x="10800" y="2991"/>
                  </a:cubicBezTo>
                  <a:cubicBezTo>
                    <a:pt x="6487" y="2991"/>
                    <a:pt x="2991" y="6487"/>
                    <a:pt x="2991" y="10800"/>
                  </a:cubicBezTo>
                  <a:close/>
                </a:path>
              </a:pathLst>
            </a:custGeom>
            <a:grpFill/>
            <a:ln w="9525">
              <a:solidFill>
                <a:schemeClr val="bg2">
                  <a:lumMod val="50000"/>
                </a:schemeClr>
              </a:solidFill>
              <a:round/>
            </a:ln>
          </p:spPr>
          <p:txBody>
            <a:bodyPr rot="10800000" lIns="90170" tIns="46990" rIns="90170" bIns="46990" anchor="ctr"/>
            <a:lstStyle/>
            <a:p>
              <a:endParaRPr lang="zh-CN" altLang="en-US" dirty="0"/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0" y="3786194"/>
            <a:ext cx="7215206" cy="1588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3"/>
          <p:cNvGrpSpPr/>
          <p:nvPr/>
        </p:nvGrpSpPr>
        <p:grpSpPr bwMode="auto">
          <a:xfrm>
            <a:off x="6929454" y="3286128"/>
            <a:ext cx="504000" cy="504000"/>
            <a:chOff x="434396" y="382479"/>
            <a:chExt cx="989422" cy="1021677"/>
          </a:xfrm>
          <a:solidFill>
            <a:schemeClr val="bg2">
              <a:lumMod val="50000"/>
            </a:schemeClr>
          </a:solidFill>
        </p:grpSpPr>
        <p:sp>
          <p:nvSpPr>
            <p:cNvPr id="17" name="椭圆 4"/>
            <p:cNvSpPr>
              <a:spLocks noChangeArrowheads="1"/>
            </p:cNvSpPr>
            <p:nvPr/>
          </p:nvSpPr>
          <p:spPr bwMode="auto">
            <a:xfrm>
              <a:off x="523574" y="473061"/>
              <a:ext cx="890480" cy="8513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  <a:round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en-US" altLang="zh-CN" b="1" i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 Unicode MS"/>
              </a:endParaRPr>
            </a:p>
          </p:txBody>
        </p:sp>
        <p:sp>
          <p:nvSpPr>
            <p:cNvPr id="18" name="同心圆 5"/>
            <p:cNvSpPr>
              <a:spLocks noChangeArrowheads="1"/>
            </p:cNvSpPr>
            <p:nvPr/>
          </p:nvSpPr>
          <p:spPr bwMode="auto">
            <a:xfrm rot="10800000">
              <a:off x="434396" y="382479"/>
              <a:ext cx="989422" cy="102167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991" y="10800"/>
                  </a:moveTo>
                  <a:cubicBezTo>
                    <a:pt x="2991" y="15113"/>
                    <a:pt x="6487" y="18609"/>
                    <a:pt x="10800" y="18609"/>
                  </a:cubicBezTo>
                  <a:cubicBezTo>
                    <a:pt x="15113" y="18609"/>
                    <a:pt x="18609" y="15113"/>
                    <a:pt x="18609" y="10800"/>
                  </a:cubicBezTo>
                  <a:cubicBezTo>
                    <a:pt x="18609" y="6487"/>
                    <a:pt x="15113" y="2991"/>
                    <a:pt x="10800" y="2991"/>
                  </a:cubicBezTo>
                  <a:cubicBezTo>
                    <a:pt x="6487" y="2991"/>
                    <a:pt x="2991" y="6487"/>
                    <a:pt x="2991" y="10800"/>
                  </a:cubicBezTo>
                  <a:close/>
                </a:path>
              </a:pathLst>
            </a:custGeom>
            <a:grpFill/>
            <a:ln w="9525">
              <a:solidFill>
                <a:schemeClr val="bg2">
                  <a:lumMod val="50000"/>
                </a:schemeClr>
              </a:solidFill>
              <a:round/>
            </a:ln>
          </p:spPr>
          <p:txBody>
            <a:bodyPr rot="10800000" lIns="90170" tIns="46990" rIns="90170" bIns="46990" anchor="ctr"/>
            <a:lstStyle/>
            <a:p>
              <a:endParaRPr lang="zh-CN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28596" y="2071682"/>
            <a:ext cx="6429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农村资金互助社设立条件</a:t>
            </a:r>
            <a:r>
              <a:rPr lang="zh-CN" altLang="en-US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有</a:t>
            </a:r>
            <a:r>
              <a:rPr lang="en-US" altLang="zh-CN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名以上符合条件社员，</a:t>
            </a:r>
            <a:endParaRPr lang="en-US" altLang="zh-CN" b="1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在乡（镇）设立注册资本不低于</a:t>
            </a:r>
            <a:r>
              <a:rPr lang="en-US" altLang="zh-CN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万元，村设立不低于</a:t>
            </a:r>
            <a:r>
              <a:rPr lang="en-US" altLang="zh-CN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万元，单个农民或小企业入股比例不得超过资金互助社股金总额</a:t>
            </a:r>
            <a:r>
              <a:rPr lang="en-US" altLang="zh-CN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10%</a:t>
            </a:r>
            <a:r>
              <a:rPr lang="zh-CN" altLang="en-US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，社员入股以货币出资，有符合条件工作人员、营业场所与业务有关其他设施、组织和管理机构。</a:t>
            </a:r>
            <a:endParaRPr lang="zh-CN" altLang="en-US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596" y="3857632"/>
            <a:ext cx="5857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资金互助社设立应分筹建与开业两阶段</a:t>
            </a:r>
            <a:endParaRPr lang="en-US" altLang="zh-CN" b="1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筹建提交材料：筹建申请书、方案、协议书等，开业资料：开业申请、验资报告、章程、主要管理制度、拟任理事和经理任职资格证明、营业场所、安全防范措施等。</a:t>
            </a:r>
          </a:p>
        </p:txBody>
      </p:sp>
      <p:sp>
        <p:nvSpPr>
          <p:cNvPr id="37" name="矩形 36"/>
          <p:cNvSpPr/>
          <p:nvPr/>
        </p:nvSpPr>
        <p:spPr>
          <a:xfrm>
            <a:off x="642910" y="1428740"/>
            <a:ext cx="3944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农村资金互助社原则</a:t>
            </a:r>
          </a:p>
        </p:txBody>
      </p:sp>
      <p:sp>
        <p:nvSpPr>
          <p:cNvPr id="39" name="矩形 38"/>
          <p:cNvSpPr/>
          <p:nvPr/>
        </p:nvSpPr>
        <p:spPr>
          <a:xfrm>
            <a:off x="4500562" y="0"/>
            <a:ext cx="4152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800" b="1" dirty="0" smtClean="0">
                <a:solidFill>
                  <a:schemeClr val="bg1"/>
                </a:solidFill>
                <a:sym typeface="+mn-ea"/>
              </a:rPr>
              <a:t>农民合作社对成员的服务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880000" flipV="1">
            <a:off x="1698686" y="2208465"/>
            <a:ext cx="1081405" cy="960755"/>
          </a:xfrm>
          <a:custGeom>
            <a:avLst/>
            <a:gdLst>
              <a:gd name="connsiteX0" fmla="*/ 0 w 1703"/>
              <a:gd name="connsiteY0" fmla="*/ 776 h 1513"/>
              <a:gd name="connsiteX1" fmla="*/ 850 w 1703"/>
              <a:gd name="connsiteY1" fmla="*/ 39 h 1513"/>
              <a:gd name="connsiteX2" fmla="*/ 1703 w 1703"/>
              <a:gd name="connsiteY2" fmla="*/ 0 h 1513"/>
              <a:gd name="connsiteX3" fmla="*/ 1701 w 1703"/>
              <a:gd name="connsiteY3" fmla="*/ 776 h 1513"/>
              <a:gd name="connsiteX4" fmla="*/ 850 w 1703"/>
              <a:gd name="connsiteY4" fmla="*/ 1513 h 1513"/>
              <a:gd name="connsiteX5" fmla="*/ 0 w 1703"/>
              <a:gd name="connsiteY5" fmla="*/ 776 h 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3" h="1513">
                <a:moveTo>
                  <a:pt x="0" y="776"/>
                </a:moveTo>
                <a:cubicBezTo>
                  <a:pt x="0" y="369"/>
                  <a:pt x="381" y="39"/>
                  <a:pt x="850" y="39"/>
                </a:cubicBezTo>
                <a:cubicBezTo>
                  <a:pt x="1134" y="39"/>
                  <a:pt x="1419" y="0"/>
                  <a:pt x="1703" y="0"/>
                </a:cubicBezTo>
                <a:cubicBezTo>
                  <a:pt x="1703" y="246"/>
                  <a:pt x="1701" y="530"/>
                  <a:pt x="1701" y="776"/>
                </a:cubicBezTo>
                <a:cubicBezTo>
                  <a:pt x="1701" y="1183"/>
                  <a:pt x="1320" y="1513"/>
                  <a:pt x="850" y="1513"/>
                </a:cubicBezTo>
                <a:cubicBezTo>
                  <a:pt x="381" y="1513"/>
                  <a:pt x="0" y="1183"/>
                  <a:pt x="0" y="776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泪滴形 3"/>
          <p:cNvSpPr/>
          <p:nvPr/>
        </p:nvSpPr>
        <p:spPr>
          <a:xfrm rot="-4560000" flipV="1">
            <a:off x="511118" y="3125443"/>
            <a:ext cx="1080000" cy="936000"/>
          </a:xfrm>
          <a:prstGeom prst="teardrop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泪滴形 5"/>
          <p:cNvSpPr/>
          <p:nvPr/>
        </p:nvSpPr>
        <p:spPr>
          <a:xfrm rot="660000" flipV="1">
            <a:off x="676275" y="2127250"/>
            <a:ext cx="1012825" cy="860425"/>
          </a:xfrm>
          <a:prstGeom prst="teardrop">
            <a:avLst>
              <a:gd name="adj" fmla="val 12062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泪滴形 6"/>
          <p:cNvSpPr/>
          <p:nvPr/>
        </p:nvSpPr>
        <p:spPr>
          <a:xfrm rot="11400000" flipV="1">
            <a:off x="1644650" y="3295650"/>
            <a:ext cx="1080135" cy="848360"/>
          </a:xfrm>
          <a:prstGeom prst="teardrop">
            <a:avLst>
              <a:gd name="adj" fmla="val 12062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000364" y="3500442"/>
            <a:ext cx="3929090" cy="722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6F95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银监机构按照审慎监管要求对资金互助社进行持续、动态监管。</a:t>
            </a:r>
          </a:p>
        </p:txBody>
      </p:sp>
      <p:sp>
        <p:nvSpPr>
          <p:cNvPr id="9" name="矩形 8"/>
          <p:cNvSpPr/>
          <p:nvPr/>
        </p:nvSpPr>
        <p:spPr>
          <a:xfrm>
            <a:off x="3071802" y="1785930"/>
            <a:ext cx="4133850" cy="1027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筹建申请银监分局受理并初步审查，银监局审查决定，开业申请由银监分局受理、审查决定。</a:t>
            </a:r>
            <a:endParaRPr lang="zh-CN" altLang="en-US" sz="2000" dirty="0"/>
          </a:p>
        </p:txBody>
      </p:sp>
      <p:grpSp>
        <p:nvGrpSpPr>
          <p:cNvPr id="5" name="组合 3"/>
          <p:cNvGrpSpPr/>
          <p:nvPr/>
        </p:nvGrpSpPr>
        <p:grpSpPr bwMode="auto">
          <a:xfrm>
            <a:off x="556868" y="945819"/>
            <a:ext cx="504000" cy="504000"/>
            <a:chOff x="434396" y="382479"/>
            <a:chExt cx="989422" cy="1021677"/>
          </a:xfrm>
          <a:solidFill>
            <a:schemeClr val="bg2">
              <a:lumMod val="50000"/>
            </a:schemeClr>
          </a:solidFill>
        </p:grpSpPr>
        <p:sp>
          <p:nvSpPr>
            <p:cNvPr id="17" name="椭圆 4"/>
            <p:cNvSpPr>
              <a:spLocks noChangeArrowheads="1"/>
            </p:cNvSpPr>
            <p:nvPr/>
          </p:nvSpPr>
          <p:spPr bwMode="auto">
            <a:xfrm>
              <a:off x="523574" y="473061"/>
              <a:ext cx="890480" cy="8513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en-US" altLang="zh-CN" b="1" i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 Unicode MS"/>
              </a:endParaRPr>
            </a:p>
          </p:txBody>
        </p:sp>
        <p:sp>
          <p:nvSpPr>
            <p:cNvPr id="18" name="同心圆 5"/>
            <p:cNvSpPr>
              <a:spLocks noChangeArrowheads="1"/>
            </p:cNvSpPr>
            <p:nvPr/>
          </p:nvSpPr>
          <p:spPr bwMode="auto">
            <a:xfrm rot="10800000">
              <a:off x="434396" y="382479"/>
              <a:ext cx="989422" cy="102167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991" y="10800"/>
                  </a:moveTo>
                  <a:cubicBezTo>
                    <a:pt x="2991" y="15113"/>
                    <a:pt x="6487" y="18609"/>
                    <a:pt x="10800" y="18609"/>
                  </a:cubicBezTo>
                  <a:cubicBezTo>
                    <a:pt x="15113" y="18609"/>
                    <a:pt x="18609" y="15113"/>
                    <a:pt x="18609" y="10800"/>
                  </a:cubicBezTo>
                  <a:cubicBezTo>
                    <a:pt x="18609" y="6487"/>
                    <a:pt x="15113" y="2991"/>
                    <a:pt x="10800" y="2991"/>
                  </a:cubicBezTo>
                  <a:cubicBezTo>
                    <a:pt x="6487" y="2991"/>
                    <a:pt x="2991" y="6487"/>
                    <a:pt x="2991" y="1080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rot="10800000" lIns="90170" tIns="46990" rIns="90170" bIns="46990" anchor="ctr"/>
            <a:lstStyle/>
            <a:p>
              <a:endParaRPr lang="zh-CN" altLang="en-US"/>
            </a:p>
          </p:txBody>
        </p:sp>
      </p:grpSp>
      <p:cxnSp>
        <p:nvCxnSpPr>
          <p:cNvPr id="19" name="直接连接符 18"/>
          <p:cNvCxnSpPr/>
          <p:nvPr/>
        </p:nvCxnSpPr>
        <p:spPr>
          <a:xfrm flipV="1">
            <a:off x="928662" y="1357302"/>
            <a:ext cx="5589270" cy="12065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160145" y="862330"/>
            <a:ext cx="2621280" cy="483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农村资金互助原则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425315" y="74930"/>
            <a:ext cx="4674235" cy="5791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sym typeface="+mn-ea"/>
              </a:rPr>
              <a:t>农民合作社对成员的服务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/>
          <p:nvPr/>
        </p:nvSpPr>
        <p:spPr>
          <a:xfrm>
            <a:off x="4491673" y="19050"/>
            <a:ext cx="4673600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农民专业合作社兴起与发展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28596" y="1214426"/>
            <a:ext cx="4429156" cy="1588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AutoShape 2" descr="data:image/jpeg;base64,/9j/4AAQSkZJRgABAQAAAQABAAD/2wBDAAgGBgcGBQgHBwcJCQgKDBQNDAsLDBkSEw8UHRofHh0aHBwgJC4nICIsIxwcKDcpLDAxNDQ0Hyc5PTgyPC4zNDL/2wBDAQkJCQwLDBgNDRgyIRwhMjIyMjIyMjIyMjIyMjIyMjIyMjIyMjIyMjIyMjIyMjIyMjIyMjIyMjIyMjIyMjIyMjL/wAARCAECAb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7PvRn3rx0fE3Qy2P7elznH3Jv8Klf4iaSu3Osz5bJUKkxz9MD/Oa8369P/n2zs+qx/nR67n3oz715AvxH0ZiQNdmz/uS/wCHNO/4WJpGM/25MP8AgMvHpnij69P/AJ9sPqsf50eu5ozXkR+IekggHW5lJ7FZQeuPT2pP+Fj6PgE65LyQOFlPP5U/r0/+fbD6rH+dHr2fejPvXka/ELSnJC6zcHH3sJLx+n608+PdNUsG1idSvUMso/pR9dqf8+2H1WP86PWc0ZrycePNMLMv9tvleo3Pzxnj1/DpTP8AhYGl7to1mcnBPyrKemM9B7ij67U/59sX1aP86PW80ZryoeNbMnH9qXHAJI2y9s57ex/yaVfGtkzkf2vMCDg58wDp7jFH12p/z7YfVo/zo9UzRmvLn8YWsblH1SYEdT+8wDjpnpn2zn2pU8W28mdmpztxk48zgfl/nIHcUfXan/Pth9Wj/Oj1DNGa85j11pgTFe3D4GflLkkewqC48SpaxyyT6hcokUayuSJOFZ9gPvliBgc/hR9dqf8APth9Wj/Oj03PvRn3rzQeJFIP/ExuPl6j5+OvX8j+VPXXy6s6387KrEEguehwfryDR9dqf8+2H1aP86PSM+9GfeuBhv7q4jDx3c5Ruh3sP51KtxfyLuWecjr/AKw/40vr0/8An2x/VY/zo7nPvRn3rh421ORSyzz4HHzSlf0Jpkd1eyuUjuZ3YEjCyEnvx19j+VH16f8Az7YfVY/zo7vNGa4Oa8vLeTy5bmdZOflMhzxzVV9dePhr2564GN5J5xjgc80/r0/+fbF9Vj/Oj0bNGa8zPiaNdhfULhRJnZu8wbsdcfSo/wDhLrUOqHVpAxwcbn6Hv9OPpR9dqf8APth9Wj/Oj1DNGa8sk8Z2UVv576xIEHozknjPQc5wc4qqfiLpHltJ/bk21erbJcdcenr/AF9KPrtT/n2w+rR/nR67RXjp+JehjP8AxPpiB1wkxx3/ALv/ANfrTm+JWiqoLa7MARuHyS/4Uvr0/wDn2x/VY/zo9gozXkD/ABI0eMoH1uYF/u5SYZ/Sk/4WTo2R/wATu4x6+XNj88U/r0/+fbD6rH+dHsH4ij8RXkf/AAsPSdgf+25tp7hZSBzjnjimp8RtGYkLrsvGM7hKMZ6dR+lH12f/AD7YfVY/zo9ezRmvIj8Q9IDbP7clJ9hKf1AoHxE0hl3DXZMZx0k44z6UfXp/8+2H1WP86PXc0ZryNviJpCJvbW5tucEhZT2z6Uw/EfRggY67KARkcS/4UfXZ/wDPti+qx/nR6/n3oz715A3xG0hWVTrc4ZugKTfr8vH41N/wn2mbQ39sz7Seu2XA+pxx+NH12p/z7Y/qsf50es5ozXm0HiIXI3Q6jO4+r8fX0qxLqk0EiRy6iyO+zaGn67uV5z3FH12p/wA+2L6tH+dHoOaM150uuF3VU1J2LAkESkjA56g1BP4mit42km1SVEU4LFmwOvv7H8qPrtT/AJ9sPq0f50emZozXkw8eaaSoOtSgsSBnzBkj6ilfx3psaF21qUKCR/y07Yz29xR9dqf8+2H1WP8AOj1jNGa8qPjaxXaW1eZQwyCfMA/PHH+fShvG1iiqW1iYKxxuPmYB784wMUfXan/Pth9Wj/Oj1XNGa8zbxRAsDTnWMxq21isxOPyP9Kj/AOEvtSgYatIcnAUM+48c/L1/Sj67U/59sPq0f50eoZozXlzeL7VXCtq0uSccM+M4Jxn8KcfFtqCR/bDkj+67HtnjHX8KPrtT/n2w+rR/nR6fmjNeWHxlZByg1li+cYVnY5/DPp/LpkVKniu3kRXTVJSrZxy+euOnXr09ccex9dqf8+2H1aP86PTs0cV5oviWJgxGrkhThsTHjp/n8/SrVvqN3dQpNb3kzxuodWEjcgjI/Ss55n7P44NFwwXO7RmmfM8Sq10iq42GQKNvUc9/8962HjyX3tgPhQW4yQOhHrnd/k1iW+37TGrpwJFHOMcdc4+tdKbUTSzMI8hh0kYgA4Hvx0/U17sTyZFCTAYkFyME5IzjnrnOc8dPekSCXK5VS2ejIQRkg9Cfp+f5bK2oktcqY3kH3xKST8p47Y549eBUSW77jvglcEfMMAA8jHA759QRkHr1quUi5Q+ySxchQAy7wSvOSSOvPpn60SWypyxU5OQ55GPw6+/cdBV1LeNFDSEkFScsANvUZ6c+56fXpSThIbeW5LNtG7GMbS5PQD04P0osFyskJiLuw3OpA39gc9c+xHtwR61qwQhyiJEI8kocHlRgd+voeefmHYjPVeFvAGtavbm+uNMtLa3kh3QtNcN8zHpuUAkKAPunHX347dvhbZNabUuFtrmL7jW8WVPoGVmO4e3yn370udIfKzydbIurs+1WY/LuDH3OT6gADjrn61CltEkrk/MzA5H3lJA46DkYx6kk10upabPYXsllLbNHcQbVIQiQPkAb1+UZB+gx3AxxRtrOGRPNJt2fPmBT3wwAAK8H+I8dce1Vch6FO2jjBlhVHdd6AYC/N2JAz/e44H8jVv8As26ZpJfL2lXztC8tnAzzxkHDHJ7HFaFhbO6SlMv8p2ruIXoCM4J9V/PkYwK01tktxK8qPuV/O3qAueBjd6ZxnnH8sIRUOjRs8AXCgEMR1ZsEKQrfwqckHrnGcVfsdOHmAOImAIGUG0jsf1PT0yevXZsrPznVvszQDarbgnUjnq2MDn2zuGBVTVPGGg6NJAFFxcv5uGe1IVWb+8oYjKjPUcfQ8lNjsaujaPbylGYMBHtf7pG0gDbt9QB655z0FZvi3RIrex1Zg5RhpkThS7AEJKD0wPfuTyKv6D8QPDj3aWdx59hLwFM4XZuyBjcpOGyRkNjBzW341tRL4c1yRlznSZhnJwCoLfzx+VZuTTNFHQxtN0Lyb3iJRID5ZbJ25ABU4P0AGTg8epqwmiy2aTCCdk33JUIqnLAYAXpwM45/PtjauYFFyyJhHBzuAX5OOCMjnnJ79fwNe2H2vW5FnUgR3ChMjJU7EfGfTJ/SjmFy2OhjthHCsaBCqoFUkeg68UixSKF+SLA+91/wq2OlL+dZ6m/KikysvSIBW4ODnI98/iPxqZoA2OeP59f8aeEZpd+eB2pSx3AYyD1NGoWRQuLINllRWcABNx4wORn8c1zeoab5dxEyw27Kr87iQdpzuOT04yOfXvgCtnxB4h07w7p0l5qF1HBGAdoduZD/AHQOpPI9q4DR/in4d8S3zWM6zafJL+7h+2EESMSQPmH3Wz68e9WmzOUb7C6xazyzwRsIHYoeQxA2qckkt1ABJx6EAbiDXJatH9gVp5p3jTcSioc7yB1yDyBj8cdQcAeqeIrmwsonZ3YvHEwKgA8YOWJ9iCSfUY68V5RfwnW77ehj2nlcoAmcYA4PzZ3dOxx1yK1i9DJqzOXnuIrqUIjbV+YrEvPlqc9gQOvHI4746VnyIqW8y/dcONq8lVweRnH69vTjJ6xtEmjDbkIHzNvlPztgk43HjI+YYHX2OTWdq2kG0s5T9nJVXUKMdASDx8vQcZPoOKbQ0zjW3qc4GFU8lTxgkjPoP8evGRZvV8prNlcrEI1KuSSMjqcHt7fTr1JdqgbLDapXcFIK5wOR/McH8qfrrRR3dmIgCscMYKjOMjqvPYZrM0LUvyzQRoNp8rbubjYec5BPHUVVuFQTsMg4XeD0wSPUj14xWtcGOK5sWDNsEG5d/Tn+YB6Vl38rJdOAGZQxJ3DBwOWA9hg8+2ap7CRYmZGtrdtqhdgcgA89c89On5YPoKLOJZLjEblkZSAdxYjH4dznpnk9qSe5hdEFu4ZsgyADgMemT0Oev4e3NzSQzSMXCxh1Cg/KT83HH94jJwOxNAmVmhQoo8wrnIDAkrtA+YYP+e/PWltIHyq+cFJO3cgIOc8EY688468jscUj+ZcSo7AlxLnAPUk454Hpj33CpUiZZm2limfmATlSOmRj5j78e/Y0xDbtCsUk2R+7cnPYDuT7Z/PPaqyPnT4w7yoFO2TG7JPQ8Z92H+Hae9g/cTy+aybJCODg454HqMHrj26YqsVjGkwluGPy7QCeM/X6f/X7DGiO5f8AdqBKWBJAyNuRng/mf5/hfSYPYxYLcEKoY/MMA5I4+XtVG78xYLfGGJGVOQSSMEj3wc/WrEoK6dCvyso3AfMpJGPX09+lJbjex6voOlI0UMztA0ZO2NWUM49mPYcenfnmuyvdJtmNnK8Q2PBHHnLZChRxkA+3uSelc54Tkvby3tTNGHT5F+cbhztx1I5HPqeOldnLHds8YZNhe1iHIy248EHJxng/pmlJkJHKXumKLiSUK6vKwG3ft2k9chQOcE/+PDOPlrk9ftzBZ3jsVXGwk4ZueRnnueM56E16XPHMdPhO1v3iDhSd2exIPOemcdPw55jxYsI06Rm8pVd0TOfvKCMkZ9O/1P4UmKx4sFl8lUBz0GG459Oc8e/FILlopxtLMhbPy9xkkEdunqPTpirOoiKAlVdf3TZJwxDNgYwMeuffrUEojAAUYVlyrBGIYg9ffnk8Yz0xnNFyy812LgxCeTeoA+6T8xzyQTkbunJx6AHmkuJYkZvM5ZeCA236E9+mOfy29KoQyvBJvEpU9wXwy8buo6884PFSQ3MU80ZkCxAMuNuFwBzhSO5J57j/AGaLhYukgxlo5ZGjfAYjOMnBBbPbj6fL+FaFnA2oXaQwzR7mYIAGKJk9xgYA/IdPpWVKYJBGwuoUx8oCOp+UH+H2Byf5ZpIZ4UATz4x0k37sFWHbpyTtz+XNO6FY6S6b+zPNtrhwj72TIDOCVHOfQDA4HpUN3DLHCN8xmmZTvbeX4OOmMg8dTwDnHasyS6hjfImSUbcu3U5OMjlfUDGfwxzWnoWoaYl+8VyvmtcIsaSbctGxODjgAZzg598HBwXdCsVbexlvbt0inVIoR88oByMnPGBnqOuBj2PW5Mkul3M0BYYgm2yTLhFzggH5hnkEjB4J4HTNSf2hplnqfMZggcMreQu/5ySCFPACcg5HWsy61eJ5InjEgePKlWAQLyMYwThgdp9c4P1QtTYae7ijIdULlCg+Ys7ckYz278EDoa9H0xNuk2SsVYiCMZX5QflHQV4nHqU6uPKhWGPGPkQ445PPXoPqODwSa9o0Yk6DpxIOTbR5z/uivDzz4Ins5QvekfPFurNdRHB3tKqnHVu4x0z/AJ+tdy1sxLcDc4OGwOQeckE/r7H0NcRb7hdW7yJhRIvXjIyCOvVucfSvVLy2iW6nWN1ABUHCbuSuMfXvjpxnrivbgeRPoc8YGluNsR2NnYwPzYP0P+f0q0bcnaASVLDL7VBbJU46+nOM9PwNaEyQSQCSFo8IwLhVBIyO5UnjHP4nPIqWFLdzGzyorNMy8qwU4JwQR0xnHHYDjOTVEFC5sp4386GKYIsef3nVR+A6DH6YGOBUH9h3l7d2cWnwR3N8l0HSCVsRybB5hHJAxgZwACefw6e2ngmkjMUEkucEo0gfuCFLY5X7ue/51bXQ3cRrFO9tI2WhuohjynBBV8ZwecDnHGc4FJgnqdf4H8XRa1YWdk1sYLpIMsxTEcjKdrFOeec+tb8ya5LfL5LWMcCSpnJZi8WDuBGBhs9MHp1z0rx+fVdasFabV7eBtKUCKVtF4hVtxG5myVR/myD6/KQBXqlm7XuiRvpN8mqRyx5FzJeNG68dQyo2Dntge+axkkbxbZyXjmRf+Eghtr2AQPMrLaXEZP8ApAAU4YDptJOT3zXL/YJpTInkcIGLKrgjHAPI6ZAHP49q7+40lp4bWPUs3F1ZAkNJMZnXcTuO/YpOQE/hXt17y29vYwLFmNMHa2Rx7HaAOM4GTtHXtxi07IykrsxdP01vtMat8q+ZjAJAPynAPPPOSfbjvxsXdpDKVDY2BduzkbEOSGJ55H07HgYNTRSfPLFmIKoORFgKv3iMjnPTHf8ACi9mYTqBvYHhsAqB7D1A57+vPHBe4JFqGyt7eNzeSstsVdnkdgihCehK4x97r7nt05ZvAHg1tRXzb62uGbHlQy3mMAfPnAbLAKRheBjnnrW74ojiuvBGrws8sI+xSOWXLMQAfTqCFx+J9a4Dwb8OLbVYEbV9Ut5ftlp9ptY7eNPNC/LiXcSTxuxt24BIweMVJaXkdVN4H8IyWtvYvdwx+evloPPUtNJnjLZyx5wBk498Cuh8SoLfwhqdoJXl8vR7lN7kFmxGBk9Oea5LW/DNj4e8ATf25qFjLJZFp9PnhtVtm89QSq8MdxO3BGeefQEdTqU1tqvhe6uopEQaho88xDgglXiTnB6AZHX1qXqUlY6ItFKoSVAcj7xxzzj+dU9OVDqF8IsfurlVIx2MMfNTXKukcbqQGbCtnOAOpwB07UmmkebdnPzySIz8d/LUf0pFdTRDqcgFeOoz0p2RVcQspP7x8H1A/wAP51FJGVcrknjkbuT+GKRV2WXnjjUlnVAOSWOMVVn1OwtY9815BGo5JaQDqetc/rVpK0Uc0Q8xycqqzfxevAOcHJ9OT7g+ceIZ2tIZFBDyupVzKVwCc5yAB83GQ3c1cYXMpVGtDo/DsujeOfFuuyaylpqclhctBp8EirJCkHHzqDnexIySc44Ax0rrv+EM8LqWK+G9HBZSvNlFzk/7vf8AyDXi3w/07T38RyW8+q3tpJeoWgltZNrhkbDxl8ckggk4HbnoK9dsbLTtTa70ue1vZobK7EsP2lZtnCqciRh8w3MxABIxjHGKJKzGmzzC4kjg8a6r4Ss3kbTrMb7OJhuKDYGaPcTnbuc4z2yM9AdrTdIitY5ZJoctghgx2EqeCWxt4HXoffOch93p2mr8T72CytCJ7GwWNnDHksowrEknkEfNyc5zxVmezlhdkMpO0AsGARW3bSeM8ckZ9se9aR2MZbmSEa5RfskIdWO4NNj5sA5IYHJ+8cn1ON3GKxPEGnH+xSLeGPaskbjcy4C54659QMHj1zxXU+HLbz7FCF+X7ODjeeBuOOowxzu+91BzxVXxfYx2nh2fBiRjKuNrcMejAegwPUc+tVcSPFr053Y2q5DErjrz0P4CpNaCJqUaxv5hRYhiQjrtXrkY6k+ox0o1IKqLhkIC8ryAO2Dx65HHrx61Dqbk6im87ipjQggjhVAIIxke3/1qhmyNm6WOTUbBS4KmBc7wT7+nTPP862fCfgRPH2oamE1hrL7LIFUNbiYyK3/AhyMe+OOQMVyc19LHqaPllIj2r6k46E+nH8scV6T8JbKKK/a4a/AGqRtGDA4E1u6Nkhv7o9Dgg5waHqgWmp3OlfBTwxYRhZ5L69D4Mkc0iqrsO/yqrDucZrzvxvoNv4V8YS21gWeGa2WeJCzExqcoyZ5O3gnPcHk8ZPsrDSdIuRo13qupmXUQPL828lJJzgBHBynOBgEZ968w+KVtDaeLbK2Estw32EbjK+58b3AG/ljxu6/ie9TC97BKzVzglmV3TMCr5j5Kt9fTHPXH5DPcS2wIuEztVTLuKs/GDksTntjHtxUcqIBDiRsBjvGccE4xjPP8vX0Fqwgjjmh3vwzBsqCD1xn9enTnPXmtjMo30o/s2RGdHxOxJUAEkrxyM56H1HoRkVmSNs02PDDDfMRgFiM8nt2OevPTpzWrqLKmmjyxjczAqcgjqR7EE8enXisi6l/cWzRyMFPO0KeC3PHqM8f/AF+TLKiWLxFfTovNITaScFemew/HPPc8Dpxs6J4R1/xlL9m0e3U2MMuJbu4Iji3kZx3ycYOFBxnoBisi6maSzt2GBbhRuVGK/NyPTqRgn1zXrfwwufF9zoj2elDTrbTLVG8ia5iMmZS+4odrArnJOTuwNvXIqZFIrap8DBp+i3V3H4jnlkt4GlKNbgByq5/vcdK5Twn451bw7rlnZanc/atO3rE6TP5piH3Rtc8gD2r37Sf7YvdCkXxPZ2UUrxlZI4JNysDkEHPTjH8Rz7dK8D1n4a3HhjXLNtauon0Sa/hgN0PlMqsxLYXkjCqcj6YJ7QmNo9/urDLoWjLfNyN/OMjGSenT8cVwvxKb7H4VmIdS5uY1jIfBHBwCMenTH0969TMasEIUEA5GK8++KNuG8HSFwOLqIZZOQOenB9R7devJJF62FKB4ZcackzPJLcXDplDtZclOeuOmOG6Z4U5HQ1E2hxEOv2mcmNipBABJ/M4ySenHHtWlepcJEuC2DjcDxt42gkkcjAA6nr70tizxNwh3py209vQg+vQnocjIHWtrIzuzBuNEjhYYlcKMbkZOQeMjr057Z71GdGja4YGSRhwSzR9T3GM89+QfwrpbhEZY45d4ODkgfd5APOeRj0yOfrlptY5gX2rw3zfe6nAP8+KXKh8zOdTSrfeXY3G0DccIR2PH5HOfapV0qyaMlZpAMdHUcgHtyR2/+tWyunXV9f2+n6ZG1zeSAlYICWZVBxknOMcD6Y+ldjH8JvEc1s1z5VlE5TaLaW5LMRjjBAK9umSOOuCcp8qGrs82/suESGETHIJA+cdScc+mf16ZFSf2Mibl+0FsFeVII4JAJ9voDwRwcYqZL1DchHXyJEb5lJ2ksOvBHOCDnuemeAadOXe3TzEVfvLnpgcg5znJwOMd/ry7IV2Z3mOkX7y7n8xlKkAZHHOMn/d/z0pUujGzs97JsLZYEH5ufTGQeQf/ANWaW6gkhuM71cttlXHYMcZPYdD1x/WqXkMGClTvPBzwB7dMg/TuRU3KNKGe1iCgTy7WBBAUHnPQZHXJPbrzg17nouxtB05oWZozaxbTjBI2jGfevnXoxyrblAwCPrjI/E/lnoK+h/D48rw1pSntZxL69EFeHnTvCJ7GVK0pHz3aqyX1vxk+anGACeR3IPXnrwK9avm2XUhIC/MWKRn7x7Dg9h154+leSQgtLEVXkFCMsOOcjB6/l6Hp29hv440hkTJlwW+Y4bGM4yD1wMdCMV70TxZ9DGkMnkbp1AhfK7iOCSAQPQnGDke3ORgvitkG6QSlgN3mO3CDaMDPORyT3PTkVOYLaS2E+5SCQGZGAcHYoHct6fl+fNeOLuKKC30u1G5CTLM6tgtnhV44wME/jz0pt2RCV2dHdeM9B0lsQxy3tycKVtyscAz1Xceh5bkDHzZz64GsfFXXdTt3soLe0sonUpvRXaUqc8b2bjP4HB6muJ3FnCptIORyMD3xx6dRzzzT4pVcqipI7Z4UjOc8Y+vSs73NlFI3/CniXVvD9zJHpcAu4p8pcWUkJkjkHvGMHIznIx06DnMja2sc8uoeHV1HSppDukW0uisTcZI/vAcE5JPtiqGl6q/h6+F9p800V9A4aCSMjG0tghlzyDzlTxz3xXfeILmXVob27uoolvbry1aKMgDe2FymcH7w9x+rU0gbsdd4D8Z6Z4mtlS4lgttVEjL9nmmZnfIwHjZjluMAAksCCc4rdudQFi0U026NomK467MDIzx2O4n9eOnzZrdgNP1NoUMilYwWLrt+bo2fbI4Ppj1Ar0/wR4luPEGlvpmoMWvtOQOsx4MsQIxuPBJBIyc5Ix3GSluKS0uemaZqcdysk3zR7D8xHIUn04yf4T64+nLWvIp53lRZPs55LumEA55B7Dgcnjpz64Wkx2jXUojw0TKABnjlcY65759euK8g+IHin+3dYuLS0fGmwufLWMjbKw6t+QOM5wOnfLehMVc9lv8A4i+FPDMe2S++2TDAFtYqJGXOc85CgcdCc815tZeKtP1zxRPeq9hp8E1485trxQkeFBwSwDbj8zHHTczEYzXmOw7lIUnOMZOM9Of855rufhn4YPiPXZ7ExRvbGHM8rGImKPcfmVHBJJ27NykFC4bnoYTNeU9tvdT8M+L4R4ek1bT7hpGhe4AkRy7Ag7EB5JIUgkD5R71z0PxTsr59Tttdt5tOk/0u3spzA/lSx52rk5OH+Q57ZHUdKl8SfC/RdG0291nTpGsY9Ms5ZraCONMFwhI8x3DGQbvXn5sA4rwGW8upreGKea4kggysKyMXWIE52rngcgHH1oCx9deG76HV/DWmXVvcQzEQReY0DhlV9g3Kdp4IPbtVuyDjUrw4JJMR+6R2wa+RtH1rUPDerR6lplw8E8ZD4yQjD0ccZBHUfSvqnw/rkPiDTLPVY4xF9stYJSud2wktlc8ZwQRSsHU6NmVXAY43cAHvUF4szRAQxhn7EtgChYFldJ5IwXAyowMLVoVJdrmDfC5W1eQW5Zxhzjk9MYGM9uteX+MYbe6LWonaGVFO4xKW2kfMRjOTg9TjjgdxXrmtaxY6Dpk2o383lW8WMkDJYk4CgdySa+bvHvxEbxZeD7DZpYWiB0Eq8yzqMgbzwNuMcc4JOCeh0g7GUoGfbWWs/wDCQedodpLNf6erTvBGC7Ku8IcKMk8sOACepxXU2nxrSG3urr/hHrN9UlkDpMCNuQAudv3vu8AA/pXJeCvEJ8F+KbHVT5rW5DQXKADJiYDJzznaQGxxnauCN3Hdad4A8W+NZv7Y1PV7WzgmAeC8jtIftF0pxtZvJ2kArjq5I6Yob1GloWvBgbStZupfFt3HZa/rCx3awXDrGPLYuoXngOSDlOoG3HOQO8vIyl5EGdw5fBV34zhTkqc4PHXgV86eNDcW/iF9Iu7w3baWrWC3BPymNSSox2ILNkEnHQEgU3RPGPiLw/CYbLU5BCAQbefEsYGR0DcA56gYoTFKNz6B8NrJLC0yS7PMwWVG+ZRk+3Lc5zjGKyPGtmR4Vu0kGwiZADuJ5LAHt0Jzz/jV3wLr8Ou+GYdSRCsm8pcR+YXWJ1OWA3ZwNpyMnPI5J62PGsUR8I3gXBDlOeDuI4X0z0H3jxg9cAVSepFtDwHU7cFrdQy5YKCwydvYAnnPU5AwMdOwqhqqNJq86srZE2zHZcZ+UYA7g9O/v13tZJudUtCUZkeZCdxx5gLAHtn178fXJORrKRrrN7tUxj7awCuBxzwGIz2znHTsOtORUWVdVUrqm5kXIVQwVcDOOce36c9+/Q+CNM8RzXFzrfhuMSTaYYzJGx5dXJAUZ6jCnJyMY45rCvWgvdS+TcixoFDeXg/KBk4z7Y7+vB6ssrgxyNaXEs8NpcOqXDQSnJUHrtyA5XqASOnqc1HUrdHdDWba/wBYawn8G3V1q1zu+1QSFmunlxwQ5XdHgDdgAAZJ5GKh1+HV18Z3x13cl6YIyIw+/apjXau48EgEgkcFg3XNd0PgDpTRs0OvXyyMAocBSOuSfX0I5rzTxBfiw1dtKhlvHv8ARmNglyJgUkjSRiQU2DHJbA5x6nANOL1E1oUbuIeTA6SBUbc6kjjt1HYev/6sa1skjR2tsSwKksFbJ+ZVH45H3cfiOCKxU1oTosN+hjK7sTLzkY7r7Y6j+ea0o5oUjgk34G3ccZJ255wT/Fx/4907HRNENMqXTqdJiLxRnEhDoq4yCCTkdcnBHAwKy9QAXyQDyIxkqBnBHscYxwfr+NWHZBYhEwZN27Dn5Rjt1+nPtWZdhjcIrHgRA/MeQOpwDz68c+oqJPQqK1JJZQ0MUYBRtmX45PqM/n7An8T2HgvxBNZ65bIWgESu84S8ncQq4HD4wRlccZBxnPWuMsbO51G4+zQQpIWbJAYnnGeB+Bx35PWrtpoGoXus6fp1kd0t7IEicuVX5ed27oQAckj09RSuVZbH0/F4g0fVdInSbUre604xlLm8MyxxJuxhCSQckHg+wz1rDivvBupavDqLwNfx6NmBNVJaWNJAFb5dpIJHXdjg8jrkcXafA26s7Ka913xIkIgEkkkdnGZfl25J3vt5x22+lereHvDVroPhew0fykfyYhHJkffkYZdiPUnPc8VGg9Tcg1KxuR+5vIZOM4DjOK5H4pQ+f4RYFlVVuomJYcAZx/WujGn2sccrzQRsuBuYgcr15xWV4g0CLVNBewFy8WSsoBIboTgc59ex7fXJGyYO7R4jPHA8BDKRkgjbkkHvtH5D04JPIFQWyQC5UtGzZKFioPyg8k545I9cff4IIp1zDJbtJbzxokkZXkEbiCc9+hOM857dMmrEFjAXJmKxyKzLuVsuNo5znoBngYP3TXQc5RNu0F4v7uSHyyN2wghRj7/0/wDHePWhoHjEyM0oLLkhj82f4R+Gd3Xnit+W3XZEZJkdm+5uGScngHv97k+melRpaW09uZf9I2hVbc0mckcEjPBJOVyw7A8ZFAHY/CK60q20G8AvrE6ldXznyzIPNKqAqqBwSByQBx8x55Jr0S313SdQu57K21OzluoWKSwRTqzo3cEA5yP5/SvLfAWoaBYwa7cXulxyahaSLeFyivK2VxtjL85BU8Z6mvUtMuLfULf7VHbLbzucyRMUaRCf7+0nnHbPeueS1OiL0Pnvx7q2j3/iy+e0sfKukuzbsApVmOSjFlx97dyGHqB1zjm7uONtsyOMKQrgEYUcc+gHA/T2x3+t+LdLvdd1XV7fQrD+0Le4Wyt7iWUKwYrIpkZTlXwM8dvl+8QMcO8ULb3Vk/dfcPTGM7evfIY9fpntrEzkZcyGK4X5vLk6rtU5AHQj8B9eD05w+cRbd4PB++NoG1PvfhkAj8PcGm6g4knYF1SNjvLqckAHHHPsOOvy496pyXDModvLZVwAoP449x259vpQ2NajZwpkZQzk7scYJHXqPX6evHFfQXhzP/CM6UDnIs4c5/3BXz+JIwMfcBGcKcAKSd3XqMbeD6/WvfvDRY+FdH9fsUOfrsFfP55/DXqexlXxSPn+AgOpYjAdTgdcdT1+n6d8AV7jeRNJC7Wnyo8alXz97gd+mAeeuTyPSvEjGEuIhbszopX5xjG7HPTtyRXvk6LKVW3BUNGAAjYxlcBQTx2xnHQYwRxX0ETxZ9DmHsJLd5Zi0ohj3ttQ527ADj1wAO47c15Hd3kl5eSXVx8xkffh+Quc8DPbn9RXsPiiKAWEOmtILY3iLHkON3UcYzkc7hz79ea5G+0CJYnMttaLFwAUcI0eQCcqM5xt74zmm1cUHY4YR7RGGVc8jJZTyP8A63fnofSpgWjkE8O5WztUKM4+XBB9eh/yTW7qHhpItQsbGwvIZzfzpBCsc5LxMWIAdCo25OCOeM98msnULe6069ns7yJre5t5zFKjHBBwQxHPP8uR61makNzKtzEshP7xeDknJHr15/H9ccdBqnidtY8JWtjcmT7ZExWVy2RKFA2nAwRgcN15UE5JJrnpox5iybFG5zuGMc9xn/8AXxViAKEUKpUszAEYPG3IB67gRnj/AGhTQM09e1u216PTbwW6R6nFAILt8Aea44EoI4PA9c56e1v4d3Pk+IbxFBDS2MkeQm4ABkck9egB/PtXKzwrBIiI5wSwOCBgg/4Y9K1vCt2LXxJYztt5LJhzjgg45zx7YGfrQtwa0O28TeI5NI0eUQHZcT/uY3Ug4BHzMOeeOnXluua8oLsMkhTuxkhh64Pr/jXaapp9z4q8XiwtLiIyiRIVMnBZnPJwucYyM56Yr1/wz8Ho9Ht1nuNf1AXzIRusCsKR5A4UlWJxyNxIyO1E3qKCstD5wjw4zxhsnCjkkemP8/pXYfDbxH/wjnj+wuZZStrc5tbnbg5Rjwc9QAwRiRyQD6kV3nj74Vau0E2r2lzFqUkShRDFbCKbywoUABciTAAY9CecdhXjMkTF0DBVIB3K4A2nnjHpz/nBxNkXc+h/jl4gbTfClvpML/vdRm+fgYMSEFvzYp+tfPK/MkZ2odzsM7h+GfzP+RWvrPiLVfE0ti9/KJZba1W2R1GWIUnv1LNjOe/FZ9vC0towZW2qW5Axj1P8x2HQmml0E2QSDEIzw3Q8chu/A+vfj0r3H4F+InudOv8Aw/NKzNAVmtkcD5UY4cZ9mIOP9qvFJlLJlQQAoIJPVuDx6c+vqPatHwvrl14c1+HU7GWPNuHXEwLKVZdpBUH1JOOORSaA+xVcFQR0xnjmkaRVGWYY9a+fPC/jX4keMbt7fSbqMlXXzJnhjSOLIPLfKSB+ZJxjFdxqc/j3TLF5NRNtewIjl7rTJDHJFgEqXjbGckgfKeByeKnlHzOxyvxw8UfaLiz8P2kjhYibq4IGfn5VF9v4mxxnK1428u1owN204+U8ZIx61e1C+/tPVry+uWkZZQW3HDMFGApPQZHHpn8qzpI0FztWQPuOMjg9ehPXgY6fSr2FuSM3mu6CPH7ssN/8JzkHPHHA/OvRfh38Rr3wtFeaVeFZ7IwzSWiyPlYpVRiAD/cYgL6bjxj5s+cws3nPkM+Yz93gDg/5/Wk/fxurSZjIdTvJzgjv7EY+nHtybgPmaSeSW6nZ3ncF5Wc5ZmLHkn1JP4Z/JlwoiUAx5AOCSMdMDBHr+nPPNSqAxuWK7ESPaGk4brx9eecdcfrHPF+63Dcqj5ypycc4I9/X0560WC56N8GtfSy1+fR5iBDfqJITI3SZMkDPbcu4HqcgdelemfETXtNtNDl065uIn1GaRStuh3SfL83Qc46/nXzdYXVxZTxXcMhiubZxMj7cFWX5lI/EV7p4K+F9rqmlWOva3qt7c3N6i3DJFLsj2sMhTxuY9ycgZ9epSdgkrnnl9Gf7c0xHSQJLJGVLg4kUMBkEYBwwIx2wRk9a57UZB9ru3GWUXkrhl9dzckYGO/YdPwr6Wv8A4a+GNSCi5s5ZCjeYu+6lb5sdSC30J5571836xDHHPN9l2+WWaVQsgbAJyc4OcArjBwQT1PU3e5CVjKtbloZmVtwyeMYznPPP5c9sU87yzRgbHweMdTjp68nj8qq7Ns+4RAjeOAARk8475/WtGRFCCZicNjcp6pzxn2/M9uKlFPQ9j8D/ABDlsvhTqq3bD+0dDiEcG8Z3K/EJPrhjt44wBXirvJLcAsGLMCSWf5ixx8xOB83J/L2qVpnSVo3jfA5ZcbSDjkHnsW6ng+nOKjld/tjL5YDAMAAerHj/AA//AFYwJBcrNh1DkkYbqp5zx059uPetrw/LG26EozS7SVw5YEdSMf1ORWXNFstm3bgUztBzxx0/Aj6cV0OgeDPF0wh1O08O3klsAGRnXbvDDIIDYJByORnimtAeqMpljh0lfmOGlZfv8gYGG9PXp7diKPEW+PUE2k7RFGqMcYJ246557/4ZzXb6t8NvEdv4ZTUHsgBbxSTXERbDw4YllHzEOMfNnjp2IAPFmJ9Z18bIOBCgYRqO0YGCQB1P8/xpvUlaG/4TtY4YUlfIeW3f5WiHVn+X5sbgDtwMd8c8131hElh418DTNHHCvnXkJA5BLQA5Bzj7zEenPSuHgugbvykiWJBCGKHadpwchyxyM5ySeMAEZHB6bxxOPDh8E6n5eYrW9luNsfAZC6PtG7pwTjPTIJ9nL4RR+K56zrXm3+sadpKbfJUG9uX3nGEYCJDjnDSEN1GREw55q1YnU76SOXU7OKy8h3KxRXXnCTPyhj8g45JH1HFcJpXjiK+mvNSsI2vNW1iYQ2FjHkmG1iLIjzkAGNTIZGPU4cAZxkejWFjNbRN9ovJJ7iQ7pH6KD6IvRVHQDk4xuLHmsTVGR4ykuk0SFrRTK63luHVB1UyKp49OTWrbXEl1bCWeGS3+ZgyyDB2g8H2rn9T0fVNf8SxyJqkMXh+1wslqmWNzMGO4PyBtHyjBJ5UjArp7yxttRs5LS8iWaCVdrxuPvD370XCzbPNPHPhCSIy6rasTHHgSD+MKWAH4DJOffsQTWBATA8ojhMeQXKluF+bJ5IzxjH4e3Pod040W5i04qs+j3bCEl51AsyVwiFe6NgAYOeuc1yU2mnTLya3G5jHhP3fQAcA9OM8HODgDoRwdoMwmkjDuLW6eSK4DAEDzF+U9RhScfUE9KpandWeglopZN8jncsUZbcjnrznjPXPHpzg10mranBo+gtezZkiJCwx7APMJ4AJycKBtP5147d6lPfXt3ezSHzMAMT0DEEMAB25I7dSPWq5hRjc1LDVyviCLWYNNlmsbNUa7jV8KFzgEt2bcQBjpj0rq/E/xaudV0RLDRbWfS5WbY8gnDyMp6Krdc5/QGvMHy3nAORlVHJyHbr19s49B29anR59L1WCbT5leeEoYnQD5XIU7TnJyCCPqM9OazepqkaWrppulGPTtPlW8vIXMt/fq52vJ08uIH+BCxG4/fJJzjAqrFdGSONigQbhnYAMnnBx+X5fWqc8qtLIrs8s7kySO3O4n5ievofwx+Bk83HyBS/y5YEE5BOcY4yM9889famnYTVyxdvJPgKPnKg9MbT1wPfOST+eazC+Rj7o646Db1B+tTLcMCWIDBgMkrjBH0x/nNQsGAAHzME2gAHnr/j2Pehu40OWPATLY3EYy/AOBkdeOD+mK+g/DRz4W0gj5s2UPOf8AYFfO29wdxOF4yR/FjqPQ+1fRXhvnwxpX8X+hw8/e/gHevAzz+EvU9fK/ikfPyqRGDtDMwUD5CSrZBxn9a+mvs8cGlxTRs6p5AkVfMzj5PlAyRg8183OEWDADtuDENtwB7+nft/SvobSXaTSLC4hK82sTqHBw+UAwc8d/XPFe+zxWeLeL9Q/4SbxDNe2k3kqGjjUEbWCfd3MOcHIJOfX1qlbQ6gmn3Qtoluo8gxyvG2VXeAMA/dzkE9RgitLV/DE1/wDEbUNJS4tLO4u5WubV7h9sUgfLbd2OuSVHuuK3vANlJZeLI21a1+1xFnjynzRglTknAwV5bnnIOewoGzv/AAN4W0rwdqEtrc63pV/e3DB9PDxxLcrlP3hU5LHcc/KCQAvX5jjzv4z/AGGTxXaXMKvFczWoM24AbgCyg988AcYBwB0/h9xe20fQtPW4tdHBii52WdrvkXryFUZ7np61478dLyG41rQRHEUmNlJK5kQq+1zwpBwQRhuMZGe1QtzQ8sZIzIgLhlY5OF3AKDxwO3tjv1Pa8im2uoXe2huSsigxksFZiCNp24bvyRjgj2rLdjIx2ko/DsGY89AP1z/nmpvP8uNE3ggdBtyvXkEHjnHTpg9+1oTI71oyE2Bl8o435wSMnaTzwe2fT86SzujYalBco5UQyq542/MCMjGfb8cA/SG4JA+RugyGzyMj2P4Y/wATVfc2edvQAcj9B/nv71DepSWh3fhvT9QtNV0HWLNmudSv5nura3VFZ5FWUoQcn5QcE7iAMAnPy19K6nJrkcijS7CyuE2ZZ7m9eHnPQBY37d+K8M+GHj2+0fw5e2d0yyabpzDy/wB0wc+YXIRWHyg7gWw3X5hk4AHulhqUet6BbahZtujuoFcbXIZdy5xkAkEemOtJsStcqXeoatbzPG+l2v2P7KZZrt74COOUqxKFSoOwYGW9GBx1x8m38TwvJFOxWaKVgV3B/wAyCQR7jrkHnNfTHjm+/wCEe+GOr/aLyWeWS3a2ha4ZWkYyfKF6LkgMe2SBk5Oa+WoXDKybgRnOTz2+n+efxaGydFjeLdvQFSRgrnBOcYx26fz68VespDaaY5kVlHmZGOvQdVPPIyM+uKoxPGYhnedw+6Ocjken1/xquJnWCWNSfnYAt056EfrTvYm1x8k5yxDANlhvXA5z1z6dvapredZLU2spkdVYvFtUHY52AlvUbVC4/H2qkoMjY3KdxC9sg9j/ACGf6Vs+GtYt9B1wXGoWa3No0bxSxo5R1U/xRuBlSCBgjqMjPJNJMprsfRHwm1WO78FxWv2NbcWeUZ14WQZ3bvrgjIJ/niuoh1y3v9QSyis7u5tZoGmW9WINbMMkFN2Sd3B4x0rm/CMmn2vg8azpcMen6XJ5k0iTRBJJUUbVdzkjdlOo4YHoK6PV71m0Q3Flq9nYvIAUu5VWWL2+8yg5zxzSe4kz5GnaK3vJ44fMhVZGjVZSNwXcQFfHRsDnjrVRHzNjzN2R6enJ6dPT866r4g6Lf2Hj/U4bi2Qy3lw1xAI1P7wSO2CF5POCCB3BOcYJpP4I8S2lm+oXPh/Uks0RpHklgK7FBALMOCMZ744BPQEhlGEfNEu8Bh6qR94A81o6Vpt1fGRrf5vIt3uJd3CrEinLEn1+6BxyR3NLDp3mlTGx3FW3KeCSBnA6denY5OBk1btkhewvpLdikNvAF3tlhNNJ8o3dhhDKQvbaevNOxLZlXKC3kkjeVcFM5TDA45A4OP8APpSSY+ZPlKZZCQBkYwT7/wAj+tPvURGidN43hgx6L2OR6frkGo1YRuW+YOjDHBySTwDx6buPp6cjAqKhKMPLUcckjGDz3/P8q+qPCFs8Ph7TbOXVrizNpFbwvYIY1aORMBldiCTvbsDjB4r5ciUSZO7cSM4ZscZHPP8AnHevUvh7rsVxoeoaNfXKBWIQkzoJGjYEsi7wScEE5AyC2cjikkEnY9+S0aOeWUX9wwZgTHIylFHoBjOPm9c8DmvmHxhplrovia+jsbyFyuHQW3ypgsfkBBxuClc46cjHFe3y+KtJ0Pwyg07VrJ3VWVd12soBBGWZsBnfBB2jJbPfrXzc91KzMygA7jvDjnBzkEnnpx09M9acdBN3KuBcNIXbbnIJAzgEZ6deoz+FaDypNBHL8xD7WkIU8MMBsdQAfqOuOM4qrbSMPMwHGH3EE4xgEY6cdRVhEMBaNnOAwdDyvTjt0PzAnjPHboWhMsCyzv2hUIOB8pAVfU88dsDnr7ZMMx8rVILpwCm/DcgdepJHPIPHAzx686DIhcvGrjMm0EEbuBgqOBycnj6cHBNZupjfCGyWYnPzS7txzk85/Dt07mqaEtzZ8KeGrPxK96b7VhZJaosojVQzzLz90kjGMDj8cHGK+oE1jR0Voo9Ssf8AR4yzKsyHy4xxkjPCjIBr5B028a11azuFlI2zpuzk5UMOCPfnjv6V9Yx2lhZSm30nTdJSGZFEqoViYgngFQhyNpY8+hGOcjORaujUZzc2XnWc8WHjzFKBvQ5BweCMrzng8jpivC/F+k28cFxrllpv2db60iu5pIDtX5tp3hCdygtI4Yc4AU98H2yGw03SoJZLOxt7ZWGXFvAF3YHQhRz6YHWvnrX/ABLLreoNp1lMEsre4nt4pI43iRo2Zmw2SCBjgLnjbwOcU4bimY9ldRC7F0JI7h1dU8wAAKOQuDg7chQOvBfIIrT+I94kvh7w+kUMYCmVWVRgkqEGfpggD8fwxbOAJeKYpjNaztiR9vylycgdypZAwHOTg++JPGqhINNj35aOWfdh8gDEZ9B0Of6epuWxC+I9e+DGl28HguHVI4YFu52ZHl2DzCqucqWz06YHt+I9UhkWSJHU5DLmvH/gTqBufDVxYFyZLC7ZiucBVkAI6jI5V+hA55Br1m2kiV/IEm91BY56isWarQxzb6to8dxFpVpHfCaWa53XF0YtrM+7y/ut6nBxjA59ToNc6hDc3CjThJboq+SYZhuc9wQ2AAPrU95epbIzEO+AWKxJ5jYHU7RycZHAyfaq+m3Ur2YknklkySwlltzb8E8LsbDDHuKA0OZ8UeF7m61aLX7C6dLxTbxGJ4llRI1kYs4HBDbXfBB7nGCdwoatalNemYW/ztMIyYlCsxZcgck88nBBHAru9T1G20rT5726nWCCJcl2zgZ4H5kivCfihrzzNaXllfRmF2WQG2uQWb5WUnI6Ng49s/7ubg2RNI5Xx74hOr6zJFbsj2dpuhgKZwfmG5h1xkjrnpgelc9FEu0Pt+9LyBkdMdsn/Peqb3G/cC3zFumeDj06Y/zjrzZtZybeMMSVAwGxj1Oevt9aq6YWsiSwhe5EbIXecyKRGBgE54+bHX2xjnPqKkuvs1ssuVkiVcgI6nkH1H5++avaFps2sRzQ2k0f2yO2M0EIiBM7Ajci5IIcKzMAMltuOKd4dEGpeNtMTVGhltVu4xMGAVCqkHnI4AxhvYmgDpvC/wAJfEHiOGHUbyaHTbSUGVTKhaU+4TjH1JB9BXa3HwH0CCwZm1jVVmRMiTEbRqccnZszj2z+NeqLe2pjjkW5jZXA2MHHz/TsfwrmPiF4g/sHwzL5bmGa6PkpPtOyPPVifYA+9Z6svRI+fvF3gzVPCl/5d3GtxYzSEW11HHtjkBGegyUPPTnPPUCueZ/MT5kU5O0nH5A+n4jNejeLtQ1HxFpsk15eRmNomkiRpCIdwYjKcffKkrjvyQe1eYmTy1YScdSQOmOAfx/zxVtWIi7jkhMzMEJPBzk4Ax3P6V9C+HCW8L6QxJObKHr/ALgr52ZmEm9MqwH8IGemPx619D+GV/4pXRx6WMI/8cFeDnf8Jep7GV/FI8SkJZFDOAqR7eBg4x2PrnP1xmvYZvHmmaL4W0mOe4ku75bGHEFpJyD5a43HOAMge/Oa8f1C+hu76eXT4pYLR2JiheXcQOByffIJIzzx0zijHsDuGlZGA242nnAxjjnpx6D1719BueNY7NvHtxrnibQ7nVLOxtrO2ucKFQsEgb5ZATnLcc8eteuT6vpnhaUNLc2baZKBNbLbgeYocEqWXumEOG9ucY5+eLpY/LR2ySrjjGCCeRwc47dBz+NdJpviCbSkOk6352r+HyVkSHy0Cqcq5ZGdSQCAy4UrneWBByaVgPaV8daBdQyDUlmtIkUsHkiJR1HVlx+ZyOBXj3jDxXo/iDxnJerpZ1PTLa1W3t4PNe2WUAli7ADOMs2ANuOCe4r0aH4c6LrGlW2q+F7oWhuYXRXZ5JUMMm5T8pfIcKxGDxncCO48g1jw9N4dv9Q0mWUtJY3ZXzPLzvQx5XjBxuX5uuBjGRwalJNj1R694df4aeNdLTR7fR7C2up0LNZtbiOaMrjJEigZbuCGyV69CB5Z4z8F3fhbxBdWFujS2qx/aIJSuZJYRgsSQMHbgg8D1xg5rEu41t/JuIR84+YyIDx0565/ryfbN7VPFmqeIbULql5PdS26NFbGR1XCOu1gdoBYkAcnPIwc7qLWC9zl51k5Ta77cKAe2cnA54HU/n07kdrJLk8gDp83Pu2Mc+h+v4VKrb3RiSFUZ+YE5PJ54961bS3xIm938okJyAPT1ODg5A+npxQlcpuxY0DUrvQLS5+xPE8F2giv7SePzIpAMkAgHORk4wQRkYPJxa0nU9Z0CwlOl6xe214NoFsiKYXiOSH3l/VmwCpwWz34yIr4fbd6qCZv9dE5x84zh/rgknt83FatlFNImIJJPticRCPBOBuIIwOp5GCehyM54qyZDbNO01CPxNrNra/ELWNZzKqCzNuUSOHcxBMgI+XPHzKDweTxganxO+F+n+FNMg1bRJruWFJhBdxSPvMe4ZVsgDAzxj1ZcelcLrd/NqwtGnOJY1MKkqSAvYDA9/Un6VuW3jvVH8I3/hzUW+3WjW/lWySkL5TLIrK+4YZtuOBnA2jII4qWrMpPQ5AMkHy/KBnOD97p3PQ4OPyqvI3z5VvlI3cD0z/Lml+0LkCNCi9xnP8A9bt/WoiWb7rbB2HOD9P/ANdJlJAcjqvqck/Xnt+fTj61K6tJAJwCpOdzYHJA6g8c+v1p6WyxKGfmUnAQrzxzkdPTv69+23NJFLHBGYoPMKqgjQZwcYCjJ+YYA9Tk98CmlcTke66LrfhK3+HgMd5b/wBlXMbsNOnu1jliz/rIkLMDgNnAyOuc4IrmD8YdPS1s7HRdIu7a4Vx5drBMiwFcZCswQtweoUAnn5q898C6vpej+J4Y/EdqlzpPKyRSgusTcASlM4bvnOeCeOAK+qoo7K5hje3ELxlB5ckajGwg4KEdsHqOKl6BY+bbfx7f33iuXxNfWyi+FnNaRJCmzyE2nDRkqSGUsSSTnkjOOK9mj8eaJqHhQag81tL+5Y3NkzjdnyN7R4fl8lgvHUtj1r51sofNeWO6bdJKWJkZfmEoJJ+YkdQDz0yDnBp7QpNDJHIT5uwlJ+R8yqSM46dgfqM9605UyeazIfEMmmweJrqTRTcx6YJRJZ+cTvVQOCD6ZzjOTtxn3bLqE06iOT7QsLP5pRCsaMcYzgYAP3vm7ZOMZNQvsvgMjDnmPYvKnOAMjOfx78DHNU542hCq5Jyc7iMggcZBI6Hvnnj0NLYe5asrO91e9g06ytpJ7uciOOGNvmbHPPGAABk5IAAJ4AJrZ1vwrceHtN02HUtY04rcFpmtrKTzmUD5SznG3ggp1I4bGcEViaVrl3ol401q+POiMUy7MeZGSGKH2OBnB5HB6mtDUtUuNZv2u72VDM6qB5SBVjQDagjA4A4HHTnoT1S1BmVLaskZczE5lCiMnLEYyD+HI+oxjmtWC10Wbw7HKJnjvVuXRisg82QNbqUCx8ZTzVwWBBAfo3VaZIuLRVKyeakjF1A5HLHr1Pcf5FStbwxQ+XcIONilWwpwMn8Byemc+h607dgv3Galpmp6Y8H9t6VfWyTxssAuITFkr6AgcDIz04OeOK1dL1e003UpLy80C2vonDq9lc5YIxBwQ5BYEBvqcZxkBhZ1fW73xNZ6dLqMpZ4Yktk5B+SPcdx3MSWJHzH29sVgu4W4xKwVlPI2bckdl/TjH4d6LCud7qy+EvGFoLLwtpX9j6x9q3qs4ESXBK4EKsrFNzYBUHaAQQMFiT579pMciAxssyNswp6dtp7E55+vUVYAO/ycRlI8cs3GWG44I6ZJHrn9KyZozbTyRMDlCcELzx+eO59+/rSeg0rmudSby3Z3Mm9gxJ53YwOGK7ic89sDIqlLLNPGy72YHgLjJA44IPuB+R9apnzZZVhQlnfCAA9STkdeBgkdK2bCeGzaNHyAudx2KdpJB55HQhefb2xTTuDViGytBBPaXOpwPJYLPE00EZ+d1DDco6DJG7GfXr6++Xvxg8NaVa2j6dbveW8sR2C3HleTgYVWUgADqARnG015DpNlP4n8QaVo+5n+13UayqCMiNfndsdOF3Y65x2PFfRt34L0W/1Brq7tI5RhPLixtRNoAz8uCcgKDkkYVRjrlSsgV2crF8XNIn8LHU54klvJCfK02Jt7rjGA7chV7liAcdFJHPDeAfDsHiPxhcTa1cW4hkH2gWSsEE8jkybAv8SAGXco7cdCQE8WaHH4ShuNJK276jrl+SJ0GDHYoylVKqBt3PyQnUL+A5a9lttywsgTt8qhSEJxjAx6eoyD1PQNRTE20z6F8Zy6HB4abT9WvrbT7adAsJeQBkKYKtGv8RVtnHTnr6+A+PEaYaffRxI1rcP5kc6AAuGVMBuOoKEA+nAxjFY14lzNqWZIJ7m5Y+cxmQtIV68k54GD68c5FRXl8JNGjgM8u+C4+ROTiNgx4J7Z7HqGHXrQlZWBu7TOl+EHiVPDniy7F66x2d5aOJNzKihk+ZSSTwOGUe7Ada7XXfiimnyTjQLCe5unkwtzcqVUMf4Qh5wM9iOvPWuNh0e20/SNPjuZneeZ0u7hTHlyu0jYoJwdvII9QfUVo3mh+fIoiaOVDIFUHGCzEZwcZ5yOoPAGB0y1EmU9TJi8R6gTJexT3cev6iQFvjKtvCU5zubcAD8gHOVG4nIIBrS0jxb49mc30bX2pQwKzykqHjUdyCuQGAU4btnGPVunXN9Za5YyWNhbLPaTrOLaOVXkuEYMCFx1BHYEjius8d/EY3EEml6VIkO5gkiTNmSQhhlSASVTaCTkZOeQM4I1qNPQ4TUPEHiTV45/7QnMdrcPHL5Rl3ZYY2ggkZHA6jjaD0zWHJpjyFZwyBZAG3ZOASMcggHjOAMD8DyevTTpzGslzPamSSNI1W2jGBuI67ucjjPf5QB1rRTT47y0iieSTzopWCM8YO4HGFJ+o4xx8uPrfKRzHm0/h65azhujImLggRgFSTyMAgDI69MfnnNQX+n3uk/6FeW7JO8asCAG3K+cFSDyDkD2PHB4ruLZ0bV1smuSy2c5mYuoAkYAYyfbJPv3BOMxeLhbXkNvaoWM0CvMGyGMjfxAemcfMc9QOuKlx7FKT6nIxwyu4nSaRJopA0Q35Ixz8vOSeOgx+HWug0bxvNb+J7bWdXhj1Ge3QruMKh5TtIUs20biOBuOSADg9K5XzTsDiJHkBbDZJLEdyO4H5d8dTUIhkzkRnByihiCScg/nz1/yJKsfR2mWngG+i02O3mjutTjVtQixIZrhHf52aTb1IPZ+/btT4PEXh3StJvYhYeZp0cZmKvh2uJcndgfd3dc444+XivMPh5qvhXT7ZbvXba4kuYFIM0aOywR7lUFsNwMsBkjAO0d8V1Esc/xB1mKPwlbyWGmQMBPfSqREp6YVeN7Yx8vsASAaWgnc8xuPFEyabPbwyswuCG8vlRAg3fuyOhycMccHGevAwJp1d8kbv4i3949+T+P15/D0H4t6To2haxp2k6Uzl7OwxcFpAzbi7MCx6lzuZjnHBGMDg+cgSKQR1ztyCD09x+GMdaTbLSQO2SMEk7SAdnJ5OMfmK+kPDXPhbSD/ANOUPbH8Ar5s3hhjauMenb1x/n8eK+kvDOf+EW0fP/PjB/6AK8LO/wCEvU9bLPjkeAlkjYYcZB6ZG1iDjjHGM89/xxUyRxyIpQ5fowxgnuPQjt0/SoZ1Q4kyVLZdeuOCflx3A5Oep/Gp7Rlay3AJn7gYkjY3QY56gYyPevoEeOSrA9zbGOCMsNygj5QfvA4zj1/HsKs2jQeQILpy1tdSEDIB8oAj5gM4LdR2ABOOazrq4ZLZmjcKdykjHIPH3fYEdPWo3867EasEaQgAEuewJJPYAkk/55dxJHuPwT14/Yr3w3dXKPLbu01vtbI2cblUn0bnnruJrl/inr+m6h4o8qxXfF5YF4BGYiJV3j5iyg527QT/ALCD+EVwMEmpaBrUN5pcslvewkyREMC+Bk5I5BBXIxyCM9aie0vr2e7uXd585mmnZGJfeSS5bue/PXr61FtbldC1DN5ts0YA3JgAkhcjIx049fXGKz5Rsv2eRioBySo5HbHX9ef61DcLc2F0vmDZL1O2QcfjnHsfqe1PuJDJGZVP3zuIBPOOMDJ4HXHfmquJIil2l8KwJI3Hyx3z2/H3rRVj5CEIWfGUGBt7ckdPw6deR0rNMzTFchBICQx557+vt+ta9oQ8aIHCqXY4Y9RxjvweMZHPTnpREHoVYrGQPDdGYRhWG7Zg8cjIA+8MDt+tamjyoNQbzbrhVD/KxYBxkZxx0Hf3HemySSB1txIY4oyA5B+WJDyRgHrzkHnmqtjeRaZ4jK3kbDTndFu4mYklTj5hwAWGcjPHbkdTYW5Xv7pDK4ZQH3CZAVC5J6joeM5GO+PwFVrlCd6IoCHOAoBwevqa0794Wtrd/JiC+bKu1MrhScgY7YO7/wCtWakcFwXUEhdxX5eqqOnGfTH60MqJVvQwnZmYfMBwv0GeP88fWoDh2HzDPfnJwB6456f/AK6tSyl7SJWLb1DA89+gOSOe4+n41FbgEE/u+oHKk5+X0/LHb61HUtbFiWRflOc7W5BUDjI/DGO3PTHFTq5DNkjYq4KA4yuc4HX1yPrk++bK+MdMhfvDsc5zn6fzNaMDebapIvmF1coxzn5jnHQ9eAenODTT1JaGXSKbuVvOUEMwJj7cnn6f0wOvFe3/AAN8VGeO88N3cwLQHz7QHPCE4ZBnpglSB/tGvEbi4b7TJHHGPNzwdhJwOCB+I/DpSabdXtpfxXNtdtb3Hz7JY32EFlIOGHTIyKGCOi1m801dT1ZbNk+ztqE8luVTACrI5QKeynIP04x0zlCXzgjmRFjPLBGwC3Xjk/l/I1TheODZ5oEgU8gc5HT8jjtx9ajtLpoGJRiRnGOuQTyOR19+lVcmwsjKlw8LHmN2CKGJwMkKBntk9cDjnFOkliuIlbaobHLMAuSc9fbt7dRyTUeoPFJeeYoXEgGV+bJbA5I9Tz/gKriUFVDbdmADjuM84/zmpbKS6lywtleR7mY/LGRwABuJ9vw9OuPXNW7tY3Myy5WaNsbMAAgZGQP68msz7S0vyl+3UHj64H5Y+lTQYunS3TcGkbAQNnPrge/X3OMAUXQWZNpzeZMseD++yvzNtGeSMnt0zn259r8rrEqy7hkNgEEDv24PfB98dq6/Qfgtq2sWUN1De28EDKGjndiRJnuihc7cHqcZOcZGGrsbj4EWc9gsSeIrpLl+ZJmt1ZDjjG3ORz/tU1JITjfU8dSdWW1USgqhIxgAKAenscn6de9F8qNBPviZZP8AV/OM88AH68MPy967XUfgz4x0i/jbTEtdVhO5VeCZYWUDGNyyEYznopYfLzjvzfiDw3rvhgwf2zps1nDLIfLcsjLuGMDKEjO3PHfHfFCkmJxaMONTOSvIZpsg5AA4ABx7c5J4+nU19RtY4JEaENt2bWDdAeO46Z54PTHNMSRt7ZbgMcDdtGc+n6/nyDUtxHLLZkypnaBsKjO3GP0xn60tytmVLXbHOspGQCQrDHXt079at2sjbDnnnLDO3PI7/XFUTIqxgZwQc47jGe/b/wCtV+w+dIR5hWPcfMC88dTwDnkDikhs6zwreLpHjHTL8XcUbRXqxyvI2MRltkhLHAA2s5zmvqS5uorO0muLiQRQRKzvI/ARQMkkn8a+Nre8SaFo5Zisr8DK4A555zz6469AK77X/HuseKvDllpEW6COOBFvZZGw11KOOW6bSAD9foMuSTJi7FPxVrUni7xXNqOxljfC2qbSWjijz0wOpJLeoLEHjFcy7/6QdySPHxyOnA5b39e3Q0RXvl3iwgrL5ZcuwG4Hgjn+8OevcY7ZzBcXBhglzHsduFYjJPQt19jnnB5Htm9EidWxqMssk0k2XdSI+QQcDPftyPTpgE1NYp/aOrRZQGLeHkOcBQMAse3oMZ6nFZttKixDlWLMdyDPPqPxrQ0jWJbOebyIHmlmDRyBVDgp14Htyfw64Jwk7jZ011dXH9lWpubozmS5jG3crggAZK7uUbAUkdDz9F6W2uX1ZlDBgZC2yJMkkAj5hx1BH5DnGcHhtQuLqxOm3Ekjz2ouC3lvCgOQQW5GQ3ykcitjStcttSa8EN0bRwjAM0YO8Enpgc4BHHHfGQeLvqZtOxoajZ298FiuFC7pEEsoCq+GBAORxjO0+/r0A0rHQNJs9PmSHTbeOVYSPtBHmMxIDDkkkE/e4OO3QjPBXl7fXFxb2UJ3XN1MscezOWAIAHAyQW6cZ4rWvP7RubCA22r2ixyjAXDmRs9fl28jgfl0zRcLM6yWe2t45pfMQ/KvK5bnjt1I4PU44GOBmucXW57eeYq6q20ud3UEAHO44J5xwcc54FcxPNq1i4Zn89GUcxsW3DHI2n5uhx+frUaXi3cU0kThigDMp4zx97nGeuABRcFE0dJu55r27YtH5T3AeSUL91QM7cY75A9tv0rS1nDT3zGWNXmEYDBt2IQQW+p+Xn61yulyXCXTpG7QFyoaQqRsX+9k9MDAqaSS51Gaa9FvcSW0Q3bthYnjgscegHPGBj8JUtCnHUmnsjLqLkzRiKSEXTIBuIckjHb0LY7A461NfaekYE6xBFMn8MeAcgcjjI5/z1rMW/22fmJcOkhIUjcSQF5B+pI/mec4rXSVF0+d2jeTkLGJHIwzAAEn1xz7Dn1NCsDudF8PvAOoeIbC51PSvED6ZfW7mBI1zuKFQw3MpBCs2R07NwcYMviu58Z+BZbOzuNYWDMGIjYShINucD90sahT/tbfTB4NYngXxs/g/Wft7uZrCYtFdW8Yw5Xkqwzxkc49iw71neKfE+oeL9Zk1K9JRNxEUOcCFOoUfTnJ75JqNbl9DMluZ7i4nubmUyzysHkeWQu5OeSWxySw59MVnSfKQV2jGDx0OR16f5z7cX33+UgG4kKOSnTnGTk+1UZNwlYbjn5lIA6Zz6fU/n3FNgiFo3D4IUc5wBkH6+3r+FfSHhjjwtpA/wCnGD/0AV83sVEp3gYA5zxk+2f6/pX0h4Zb/ildHPrYwn/xwV4Od/wl6nr5Z8cj59lWZQ6ugPG1hnp9T/L1/m20kJZkBUMcndkZIHbnj1/KnSwrIWYu7SE/KuAS3Yc9ievGRUcYkjuE+6rKwHzDbuxn9Ox/+sa93qeQWbqKWPy1AdhIVIUjjPAHHHrx1BwOuK6AeFNVmazmuVSO2uIjLPd+VuhgDbsbmX5RkBSOQMuMd6xYNSNnfreC2gncRt/ro1ZV3cfdIIyAODjrzW9Z+Mjf3kUOst9o09yyvHMWwigfJgR4+Y9/lP8AunApoTuZ7RXtvGkdpFZ36NGFSWK2VpFYnvtUktuO35sjGB6Ym/tLUotPS0e5niRNzRJC5Vplyw/d7VKlAxkHA7+mAuva2os3L2N5o8EaeULO73xsHm4PzLndEOCNzDPy7cknJ5e5icQSOXw4O6JnzvXnA+gJPT86oRNqNpNdGZfsB8zO6JYsEBMZwMZJAByc8jHPINY8EjWtz5F4jiIsonjYfNgdevfp/jVtNbuEWUTRQ3Jki8ktcIHYLu3DHoc5OeDz161SuGW4dWERUt1HYc4465HT15z1qWUtCJ18mVo0YNt+6TjkHv7cY47c1f07UJIXTy3cYJJIGMZHOO449PXoeKpwoxQEYHyFsHtjjP8An1+lRShoSCQPqevYk+/UYNTdodrnRzf8eqRRsyKq7QiYyp45J7c/564pXFlJdt8mxM5XIU4HU8YyR3/rjPOdBcB2BbIHUkHnPSty0YywNHCpyyEH+IEHjjjPBIzjtVp8xNnEhu3caPvysU8dxDGyrnLFUYA8dBjGOee3TilHau13GkFwS0mAhdwgUFtoBLYUc+4A6kjBFaktubwFVJLNJhOhZznCgYyCBzgc8k8jpWXdWNzaXM0V3G9vcwqWCTrsYjHo+Dz2/keSFLQcWeoaN8IbHVtMjW+1aRNVuMyRXGnQtcWax4H3n2BA4IYH956dc4rzLxBpdxoOtXWj3UapPaSGKQYwHPZ1BGcMMMP94YArpfDfxF1/w7PFIJpLyzjjW3W2u5HkihUY6KHAzgccduOKw/GPiNvE/iy/1o2/2Rpyg8oMGKbUCYJIBPC5/HFQ9Ckc+7szZJJPUkHr/n1q5Y3bW0xJUSCRdhDDpweRnuOx+tVQCVU4GfoTgD/9XT0x7UiRFjwpbtwA2fYdj60D3JreUrIzbmVTknyhyR3/AEz+XtVoSYYmJl3J8ytggn8P1x+WaZaJCCzu4GP4mUc4GenXJxj8R+Nu1is7i5trW5kjtUZwslwIy/lAnliuMsQDwP5YzVIlkbTuZGfdG/zZ3F93JPrnJ6HsOSfeqtw4BEnyKzLtJBGDnjP5de3bHeliWCRW3kq65yy9/wA+hOO/P4VO08MdrJEu0oOBnAz1z79f/wBY4FAHb/CLwhp/jHXr06pbG50+ytxuTzGQNKxwmcHOMCTuOQPevZj8H/ATFs6AoHfFzMMev8dfPfgvxJqvh69uYNP1KWytrkb7maCyS4YBFYg7D0Ay3ORwSe1egnx/qc+kpd2njqMGGRVmW4sYoQEPBZQMu/BHCqdp69iJtcblY7e/+Cvge6iKxaZJaE5Bkgu5Mj8GLDt6Vg3f7PehyxEWOs6lBISf+PlY5Rn6BV/nWJq3i7WdLtfMk8fiW6aBbiCKPTk2yJJ9zdyCuRyQQcDaecgVQk+JV7FK+PHNxJsTdG1ro6hWbptIYr6HnHenYXMe+WcH2GxjtI7MRw2yKkUMEm4BVACjnB6etV7ybWTdR/YraARFcubnH3uxyrE49sevNeEW3xR1sLE9x4yiSOQthYdK3Sp2BZWCR85J4cgY75pw+KurpNL9k8Xwm2QoQ11prCZ8/e2KN68cfedck9hzSsB7fqM/iuMW39m2elTEsRP9ouZIwBjjbhG755+nFZt74Wl8UQSReKIisLbc29nqczROAc8oETPOOuTwMGvJbj4qavPcwpa+LImRyd73mn/ZhGe2DEZC3/6utTXPxT1KHSRPB4yhub0DItU0oqpOCf8AWFgSM/7IOMEgUWC53zfA7wTI7SNa3h3ZyPtbkU8fBTwSIWh+xXJJI/eG7kyfbrj9K4W2+KWomR/tvjOwiI2hDaaXJMrZHQ7/ACyMdc4I5+gqtB8Xddkkja51+wjt2lI3R2LvMFAyDsG1ec9C56U7MLnpenfCfw3o873Oni5gkcKNziOfGDkECVGwc4PrwPSrWo/DvR9Yi8jVGuLyNZXmjB8uHY7ZLn9yiZLE5O4nPWvMbr4taqLplsPE2lPbpHvD3elywbjyCqqnmccZ+YrzxVu/+KWoW0ELab4u0u/uZHXfBPpz26xgju+4jA49OufWlZhc7Jfgz4GVkJ02Zgn/AE+S4wPowxXN+LvgZp1xEbnwyxtpo1/487qRmilPQYdssp69cg/L93rRYeONQ1tZxp/iyzku1dY4I10ab97KynjO44XCtzgHCk7RtwacHxGuba9+y3fi/S/KjTBnt7O4udrL95T8yhuv3gWByOgAp2Ycx5PcWN7o+qS2GoWjWtxApR43+Vl6c8DHI5GM54x1rOmlLyiWPcfLIQKRn6/rkfj36V13jXxbqPiW8iina3e3hZ/JvUgMTPGSQcZYttyDjJ7dq5lEESIWVZIOG+VQe20Hg+2O5796b1FsM02zee6VFYLIqu5EmQFwMgk5GOe4PbP1nvNQ1By/nXpnRyEd84UsPU8Z6Y/D0qazjhlnkhaMEjB4XGRngEgH7xx7YprXEMZVoYwztKzKokzhDnqvQdPXkEdOpdtBX1IptuqiF7eUbo9qC3YYZeeAuD8w5Jx17e9bMsdu2lxSW8kEaWuQ8EkvzzEEZckEZyCB05IrEMiafcLNt3OhSRYwCoc9ec4Ixx0Bz7Yre8L6BdeP/EckRkhs7ZSGmkZx03cKM8lj0GTwP1L2G1c9e+FWkGbRLnxLdWEMl7eSMloX4McA+VVBx8oJ3cgZ+vSuf8cX58IeI7uOLZbwXcJeKO3X75I6NkHC5XJ2nPPFesw2P2Czh0+CYxQ20CQx7huYoOCM8ZOFAHTB5O4cV578WNHljsrLUE8qcwOEZrhASM5GdxwOpGeB07UReopbHkq+IdYuZWktZGdyqjYI1w64254Hbgc555/hFYheOdRHJLNA6k43AMV6nAPDAdsEnv6VrXt5czys8sVrDuwx8vCMe2AB34OOCeO/Wq8MRzJHb2rT5QCWYqTszz8qjofujI9cd6bEtDKs1nTzxAFKgbJDjjbjJzjnt9avyXBmh33V1DKFUeVEJcLGQOPlwMkfjyT16Fzyy2odba1WNBtIkLjcCRw2cA9iT+NZ9zb+SYQWH70Asm7J6857Z47Utilqamlx214/kNKpV3VSz5GF2kljgZxw3A6Z68VLrlxGkqW8Kx7FkyAF4PAGPp1/ACs62ne31O2aNgVWTYruoAAP16d/8T1q1qsb3mqBETaNjPlVz90deMdABn15PcU09BW1IIpY1l8uc7Bv370ClgeNpJzgjJ+n92m3rRovlRqNu3A5AJH3c/XjuOee9KLNUtnuDbTeXkIkqN918E4x/EMckjjp0yKgjtz5YnRoSrEgIrgMMY6qeg+bjscHk4pDHXLKELOOSAoAbqOmOmTVR5SxYMQFYrlu5/DOMH1q7dEtEgLgEHJQP9w5Ix9MHPpz9azmiC7Tz8wxyc8+uRnpz+VSxoQuz7eeSCc4yf8A69fSXhtseFdHOSc2MB5/65rXzeU3AEE7nPQc/X/9XufSvpDw1/yKuj4/58Yf/QBXh51/CXqetlnxyPnxSqSMCSxJ/wB7r3479OOeQM0eXGwY7owx4JYA89APQjIPI/Cmxy4OyQhDkAqOMew9Px7/AJ1oWlq2q6paadCyLJPMtvFnOMs3r2wTjn8c9K948gz5IJIHDMx2DOCrA59jjuSfryfxnglXasTZ3FhlATkkkDoOew7ZHXnJr3ab4A+HpdrrqWpI2wA5dGGeOmVzj8c+4rgvF3wo8QeErWW+srhL7TowWkmjTZJCBjl05JH+6T6kCpTQ2jjt0KjH2dRhTy6gdM9ifoe3THuUkuRExMYkUbem7I/l6qapefLDIQZsYPYk884zgYPA9e3X0UXrFgzS5HT5oyRk44PYjgfn7VdybFn5p0cLBNI/IJDEgHPQ+/Xj3xVW9mLr97JDbiAOnHXPfr/nilubk3AJMRPynawHX6gH/Oec0jz5bBZU2tu2pwFb8PoOQSf5UmUhlou5NxIC4GQB0HH5dPzpDC06FVYMDkbU4GfUdR6e5yBXpnwi0Lw/ex6jqmpxQXtzYSRqlpOVMaRuwDSlTwxGTwcgFR3II9h1/wAG+GfGBuIrmBVvLZvs7XNv+7mjJVXAzjDfKwOCCPmPvUt9Cj5ISOaV2Mavng7t3T3+nf8ACpInuLZt6hlxhvudOc49Og6H0NdX428Ow+ENehjstRTUYLiAzRyiNV2kuylCBkZG0jjHP8I5zgfbAgVnQMu7Ckk9Pw9CM9c+uewkK9z174Hy6TealqEl4sR1aFVaBXXkLgh5FJ78geoGcdWr1fxN/Yr6PONZsYb2ygdGnSSJWEKscebgjgAEksOQAccivlvw74gfQ/E9prNqh3wyYaMjIdMEOv4rn6cV3E/xJEdpG2kWTeettLpzfawrpJZ7t0BZQ3LopIJIK/OxO7OAWuLZD/EfhfSPtlwPBs8EEkZdUCyrKk2FVv3Uh5B55yTggjNeXawL7+1Z/wC0SRdq22TevPC9ePYDHr1710Frq13IiQzXe6GNhtB+bBAzuHUE9eO+e9bEltba7ZrptxF5c8PAuIG8xgeT/EQOM9AQewA6m3G60IUmnqedr8hY7tpXsO2OPx6/56H6C+Gvwq0caWt34l04XepB0byZydkOVDhNmcMcN824dcjGBk+F6ro9/pFz5V1AVD7xE2DtcAnOM88ZPv0rqPBnxG1nwlGLZFgvLLzN4trlT8h7sjD7p9+R61nY0udl8SPhJYaRpV54j0ObyoYWDT2UrBgAxC/u2PTG7O05z2PQHx8QlIid2VII+U9vbrj/ADz1r1jVfjfJq/hnVNNuNJWOa8ilhimhl+WON8qNwYHJ6gnIyORivIZGJO5ixOSTu5P1Oe/HtRsG5Ixyy4UgHkgZ4PYj9MZ96iEpGCOi8/iOPXP+fpUa9MHgjA46/lSl1bksvQkYX6UXKR6H8JdY1Kw8VppemQRO+ozR+ZJJw6xxBnZQw6Ajg8E8YxXXya14Xh8V6hZTaZpkttqEErT6nPc+X58qiQs7BCdqMzEKoG4/KwzlK8Y0+8lsnmEbukdxH5M2w/ej3KSD7ZUflXXWfgufxBpc9x4cvLaeG2l8xbeZmW5UN93d8uwnjGVOD1wMmmiGdv431jSbbwrFrVn4N0cfaJDbYldH2K+WZikfCsfLxuJDr04Oa4rUvh+13bWWr+Gne80u+XPlM26SzlABaF2wOcn5Tjn07nXX4IeKTI0U13psOWIR2ncq57HITPOeM46d65/TdSvNHstQ8K+fJdQ3TEXMUKGRYRGQxkjxg7lCZ5465HejcCM/DXxKEV308qJGwoMqfNkZyPmPrjv39MFF+HPiVrYTw6fcOrKXO1Mk4zyMHnkkenv2rcs/A9lqFk13p9+95p/lq73azrCLdWO0iSNgWzuEnI+UhOC2dq27bwdcajAs1vpSfZnDTwGO+lhuJEB2hm3b0ySQTgDOD05FVyolyscgfAHiFTKU0y8JiQudkBIIGSMY5IOOtJN4Zum0iF44RPdSzYDRS7nc45jEWMgqQ5JJ559ieouPBsdrDvk07xTbuo5ETQXKgZzjchGOOfunk57jOXDbeE714o7BvETXJbFyYWjmJyxGEGFJzgHJbAHHJNKyDmMqHwP4lkYqNEvycHchhIP0+nH8/Y1fHw08UG23Npd0QF3EYBIB7gZz7Hp9TyBrS+FbP7H5sNl4pfBI/wBMkhtQBgnHJck8enrTrXQl3xWFxHco9yhe3a2uZJJCU+/G3RRxyMIc8YPanYXMczfeBvEenxGa50u7jVcly0XQjnt2x6+ldbFpVh8MdN03VNRVbzxRc7Zra1dQYrNcEqXBU7vmwTjaw/hOQScvXdITTCYDqd9BqizCJNLkk+0uGDZJZ1CqqY2kHknIOAORm2llf/EDXxFd6tAur3DlQ1+7BW6YVSAcHrgYx0pNFJs9jXx3Bb2NzLBNpFqLdjHZ2tvJva9AwdodhHsQEkA9RjODgbvOte1sfEXW7iyvZtOt7+EsdPvEhKpKAW/cuzANg7gQxHy7TkDcSKbfDPV4WliuNQ0zzoYZS8ButsqMMYG0gFs7gQRwfqRupeI/A8nhC3iuNS1GA3LoCIINxdZOCVbKjGAQfy+pQ0dB8PfhhH4ouLt/EEt/p8cIMcUKrskdlO18sykBVbKYxnPHG3Bk8f8Awsu/B9rJqNhc/a9HXAkknIEsJLBVDYI3AkjlRnnkAc1iaL8TdU02QO8MF0iWEtmqyyOAxeQybmIOSQTgDI49DzWv4s+LmoeKtDv9FbTLSC3uiNzncXGGRhznHBU845GOBikUebRXRRmC4LbSAW5C5IJ46ev5/Q16/wDDX4WJ4j0uLWtZlubazkLfZbeBtrygH/WFjyFzkAYBPXOCM8B4Z8Dar4oKyQqlrYLw93PkKecHaP4yPbj1I617Itz4h8LeH7eHSdbstRtbKAxrHeWzhioxswyEjKngDgYJyTxtauS3E5vxr8I5tMmsm0rUkOnXEvkFbtMtASpwd6ody4B6gHOBksRXR+A/A03hV5IbrVtGvxMv760+y7zzlSVkPOOo+6QeeOuMrV/iPqniO1sptMtVC2BaXURPCZbcNsA6xF2Kg7jnGPmAJ455rWvEMOsSW0xivNMvVUt5tvN9pRlA+aRHBwyqoAYfN8oySCpy0u5LfY9mm1DQjLLp93qdnaRx7JQjXYQgjgrtY/IAQuBgDnp3rm/Gkmk3WlTJa6nJdyXUWISL64aOTHT5YlKkEkcd+leWQarql5fwx3/ilLZIF3212qNOrAd0JAK429wCMVLZ393q2t2Vvp+u6zrV7HMDamVcgy53jCOTkAjcxYqMDkHpTtZ3FY9H8OfCXTr3SVu/EVrPDfz5It1mBMag8ZKjlzjPoOBjg0eLPBNv4S8K6hqPh+ZltFi/0q0mYSDYxAZ43PzKwwD1OQuMZArf03RvEGi2A+1eKLq8lkdnYzQrKgkZQPlzjADHcBnHGOORXC/Eg+IdUtFl1CW/bSrddslvawLsk2KWd5NsrOrD/aTavGSepWo7rY8svtTjXyxIwYo+QBHgnnqenoPfp0xis63xKXZFZY0/hZgCABk9eOvb9DUt9Z2yM0lrIzQN88auMHac4Jx9O57daqQymNdoYAA5Oenbt0/P8KG3fUpJWNCGza9EqwMC2ANrYHUgdT06qOfXvVXdJNJ5rShi4G8F9uD079+M/wCFbFmYrK3jluo5bVbnLQSyxsqypnBKtjDAAEZHvznFSNZQSzNLA1vLC2JM8gA9DnHIGfoeOMZBp2vsTe25QglnjmUJfMqrkKo3ZyB6DvnuM55PzdDTZriNhuBEjJj5RjPbHGeeuf6Vt2mjRXcotraKS5mcgRJb5y5JxwNoyTwR0AA+or13wx8F9JhtVufESPcXcqFo7OCXakXQ/eTBZx0zkqM9+tJ6DTueKppRn0sXUF5EwQ4aNVYNGeoOOe3p/wDXNOfTWXncDlsYCkf4+h75P517X4y+Gnhrw1ot5qtle3tlNEBGkTyeYsmQcADbuy2OMnGQa8gl1iV53AYqq7sED7uef55/PBznFPRhd3MuaBlGS3AGMkAEn6f54r6O8Mf8iro/IP8AoMHI/wBwV86S3LMzZGM9CQff6e3Wvozwy3/FLaOfWxgP/jgrwc7/AIS9T18r+KR84SMwAwMDZ1OQeAOf5Vo6FrE+h63Y6pEFeS1lWZVd/lIHY9/X36VnyKMEEAAnAI9B+n547/gq4aRVb+Ppz17Hv39zx16V7h5Z7cnxuL2wuVsporyMIn2TcJLeUbvmbfgPG+D1yw7EE81uL8VPDGueZpGpWtzbadcWpSaafqrMCCmF+YHB4br04Gc14VBdQ26YRS2SGDBuuBgEg+468kdgM5L5rsSRkFPLfBwqkYBJ4HQjrnp68npmuVGd3czrxsTuFd5YlZlUy8NtBPXng4xn+vUwmUkFyzbtuSDzkfl6Z/A/Wi4AFwqKSSThRn5up7gfT1P06ByWssm7BRDuC7XO0857HsAP179ak0InPVkCju2Mdev5emP51NFJ5UmEK7hwg3YIz3z0/Pj8qaYJo0XcEAOWGJAS3I5x6ZHX/wDVUKyOGySBk43c/wDfX+f/ANQBfh1C4sroypcON6hJESQhZEDBtreqkqDjnnriu0vfipqlxHq6WSm2lvtTF7FcxzESxKqCMJhRyuxFGfr65HnpkRV6Anjjnr17Hn/69HnKGbaMg5I57++c5HFArG7prSOWZ2WUsfnEh65xzk9+hPf1zkiq180csLbXVN+GfjhsnaSTyR9Mc9e1UVuJNhZWKqT8gHRfU8DsOPx6U1SzQeYsTlARGZChIGeg3Ajk4PH5dM1V9CVHUrIzrk4PyYyp556dxWlbTo27IQSY2hc4/EZJ557565qhNGsTna6sjMcFGzjn3H0/CokY4OGIOecfw/5NQnYu1y/MGtpUeNm37jli2CCMn7w/Dn1z9T0Onaqrbd8pV0zyDzjHAIxjHGPXJFcq1xIV2sWJHCgk8e3Xj/P0Lobnyj8uADjPIUEe/wDnt071SkS43R351a0uYPsl2Uurcks+7J4A9+QRlsE9yPSuP1KwNlcyLGd0BOUOQSAecMemRnr/APXxZhLTwq8GBsOHGRuAJHUYOBjj8+vSnpI7/u7gKUYgM+cqe+cg9+emenbjFvUhaGE+FznIP3Tnk/z9s47UQrCZlEpHlA87ec47Z9OtXdT0/wCyIksZMtvJwkoUgBscqRnqAc9+vvxQVdrMJJCpIOeM8+hzWb0NFqX5xYHT4ks4HE2AzSvJ8zdeNvQc/p354zQGIPTAGT/n/PepVjeQtGkqY2/xSBQVHuSAen+FRMwAPADg56f/AF/r/jSGOwqAE9u+e/0x7f8A6+c+jfD3UbjTvEGlXej6etzNcpJZ3VoZvKWXaA24sxI4Gw46cY6mvNy/Rgcbe+c/54/yK9A+GCodRnnuLOK9trT5lhuv9SXcFRkkED+In/dJ528OO5Mtrnp3j+W+8PeHtXm0wb4LkMZrwXzM1rKWAWNQ7HaME/d2jgewrx7T9EsGdnvr29SeOCK6XyLIXJcHvtJGMMQMNwc9eRn3nxHZ6J4j8OyWEdvBC95atNGz/JImIxtLYOTj91lTkYweQMDxvTRLZX+k3Xyo7IlnIN5BCyxAKSQD8oP1zyeO1JEN2LsWnN8urvptzH4ftp/NktZHiExDFVc4QKV+WNTsbJJHUlia6t/ENpLpUuotbrZRxxFRZJNuVG3EZlBUFGHAK9kcHOSM2bK0ZYLa9muTIyxqQTmRI34PbjPOCRz1JOMg4/inUNN0TSG+024uZrw/8ejR7Umx1JI5B2/dbuCOva7WIvcZe+JNf8M6uIdQSK7eSASeWsJQoGfZmNgT5qFjt3McndnGOKmtfFs1pbT6ve28MllfTHakU2woADLg/Ll8gHkk+xHSsW9gs7TTIL638Pw6J9sjZLO2nuXnnuWwG3kkfLEnDDvvUDHWqi6lqPk20V1q9zPp8MqJLaXU7FDEq/dxtIHBwDjHA645lajaR0kWo6tqmlx6sIbK60pVZrlRaiL7OVKgJHKWPmMGOMMAT1AIIIh1G40VdGjsL1pbrUpZWktZIZIdyPgmPfHjcGy4UhgFZFJz2rFuNOTRLNrq00hNZ0aYC4sL5ZnUp2Hmxq2GdBkcgEEc8fKdyO50/UrJbmxljdpAkrFWAcMozlmJypGCe5UheMHlpXB6HJ32lQFoYNXNxp0ozCk8cP2u2ZWydqADejkljg569BgAZd9pVvomoJcaZPJcLb3aQiVoyvzc8bSM9V4yM5BBHr19/rU2nWFvd2bT5gnz5kvMkhVCQrepDbTx61zpgW6bT7CZ1lVbuJpWZirKoVnl+bA4yWI6HjvwaGhpnuNnda5f2MOq6lp+lW3iWNHFjYyzJmQY6huWUnngEYxg4ya+f/iFc6je+Mbx9UAjumMZkiRtyRkqMqvqOeoyD1zzXuum654MSCF7jSIbPyndUlEP7oEcPsb1KbS398ED5q8P+Iz2lx4gtdRsEjS1vbNJkjjHyxjeyFRjgY29Ogzis3cuO5ycb7SCSQcZGSOPc8VYYk427S2QMZHU8+v+earAMMDHTgZ55+n9P0qeJnMsIYlRvwDwQOTj+R5qUaM73wzqd1p9jHBbTyxtD8/D7QMnk4PTIJOQCeBwdoq7qGv3TxKWkZM/dKtuwPm6gE4YdBgdCeeAK5nQ7qV0uGVnJiUlQrYODjcPTnsMdfrVOO8KWzoFRkVuVz94DPp7Z6Ada3T0Odx1NuXU5bqaKY3WmXE8W3ZPE/2C7jwQPlcAKeAPvBscnGMk5l/r0F0HW4Um5Y/vLiParkjrv2nZLxn5wFc56kcVNFf6NBDO2qaLbSnbhVjkYM7EckMM4HHuR+NctdvDJKTBG0aHgIz7sH64HHP6VnJ2NIq44SlXZQ5CuCGIx0zn29B1+vBrr/BN3Ha6hcas8YLWapHbGT7i5BGWHfjuDgcnB4xx6TFYiFGBjjA5x1xnHqP09a3tPvILXTI4YvmaQNPP0xgNgKQOowBx688Uo6vUc9j2XUPGlrLZIsiZSTIkYkghD1IVQfbnGOPTIHMXmt6bol42oTvqrDJaOWzv5ArOMYzvzz1OMDPGQMVyV1qnm3KGQOsbKCSjKmMYxx04I+hH6ZtxcSJDPbIVNrMmGAYjgHI5IzwQO2ePfnV26GSWpT1SaOe9meKRJVdsoIY/LDBueg+715HPTr0NenfBLwzpV1qdzqF+rT6hZOPsttIo2xnaGDtjJz/dzwpBIy2NvmOj2qmY3bOvlQnKghizMFz0x0x19/Wt2x1y/wDCWoy3el3gikkBDxv8yNkMAeDyPmyv1zjms7NrU0bs7I+kfFmkW/inw9daRLa+YZnMSSSRgeRJt/1wyQTtzxg89M4JI+RTHLbPKjjDqxVl6AEHpu4GP8ivRLH4z+IoddtbvUT59jFI0j2iYj3fIyDL4zgbgdvcj3FcNpdil/css16ltFHgtK4LHJ4HHAz9SB15zwZSKv3N/wAF6ra2HirStQ1OBza2xMm5FJ+YAhG28Zw5HuOwOK9I1X4yTR2bxaLpRS6kzunvZlbb8zANtX7xK4OM7R0AIXng9G07TV0tDC7SyMWWSGZSvlgcMv8AtctnqDjsTVK8t/Jdm2qxJ5ABw2ARnp1wcEj1yK15dNTPm10M/wAQaxqWu6g91quoCeeQ5O0Kqg7cDgAKPlx78DNYbA5bc+Sc5JPXGeue/StCV18pWMLbAuMOw+YE5Iz9cn1/LmhNjduUgZ5BGT2Gf8+lQ0WiMowIHzEZ64yR29cdq+kfDX/Iq6P/ANeMH/ota+anzjJ5I9eeMdf519LeGP8AkVdH/wCvGD/0AV4Wdfwl6nr5Z8cj51Cyg7nIXIHzHggexxxwD07Dj3jJwxJRfUrwARjp9PT8hTzx5ewcpwcDB6+3frTEAQjGOExgZ2jqDnv7/X2r3DyUSkAk8Fic8deAMDj3Ht2pJgweUbhuXkZ9fYf/AFu9AQtMCVJYng+h4z1HUe3vUbZ8wc84ycg5FADt+4sztnjByByB04/Lr+tOEiyDJUu20jGT2z7/AKUkE01tI3lSqj7du4nqMg9R15pUkAfc8KYKkEcHA65HHsenr15oQA4yWZY9vGQB29/buefwqu6SITlOe+R+H+frWk2qzLbtHBHBDnlisQDDnqG6ge49s8gVQkOY1OUAYlic459D+I/zyaGCIWIPXPfPqcnP+fpQU4zt2qy9Sfve4x7/AIUFME4wFznBHT2/PtT4l+YcsNpyMev+PT/PFSUPYyQsRJlHIPynjbz3HX39enpyskgCFSWIzuKk8ZOTzz79aYMvKzLhsdMNjB9R1pNgKbiQQVyDnODzTEMm2CR9igKOOvQen0pqhjKGHXJ5PJJ9MetDgly3Jx6dOP8A69J/dxjA4Pr/AJ60hk4YhF3NuwMEdj068+n9KiOzgDd9c45/z/k1Kq5Aw3zAg9f1z9cUkkPljB4AGDn6cH+f5UWC5NZXMlvICnALZ27cgHt29fatW31NY2jEwEsQOdh7g8kE9u59++M1gL8xbJAPViB/IfmfrilVj1BHHHU5/A/hVKTRLimd1p+pW97E9rNbrMrqsRiJK+YzHAXryRxgdscY61zPiPSLnQtburC4spbB43LLDK4chSePmHBHHXnn86qJdTQzQzQuVeKRZE56MMYIzyTXrOn/ABI0vXtCnj8VaPp1/fWkWILi5jDNKWYBV6ZGMluD0GO+SN3ElynjmWVR0GBkHp0P+I+tIWCnO0H/AHf5f/qrs/GnhfSNAhtJdM1m3vJpYt1xDHjEbkgjYQTkYIHPTBI5OF4vHBPTgf07Y/zilYpajgFDDC9Dgrz6dM/56V6N8L7pzZeJNIRoFub22Q23nymJXkjLMFLDocEsOmdvUZJrzcqCPlHP04wOtaOnRNcw3NtG4XfIrDJwDhXx9TzwB1zQtxS2PXtJt7y1nkvte1nR5IJbVlhgtbrzp97RtCiqoyB1Kkg7cqMHiuctrjT3hsLCS60+3aTY5kuAf3Shd6cgnklChP8AtjA7DmtJiupbyO9iurZprInAeQAuBgdSRkDjj079Kke1trmwsbpXYOmwFh3IIyD9AO3Q1ojJo9YivtNd1t4NRWY2qRhjC/mAxMF5Xjcc7jxgLt4JBIC5c2qXOjSfbtbtbO4glYrpsOM3crlUU7W6eVkKWbkk8DqaprbwaTp9jLc24to4ojcAxfKdshy2flOO5HBOAM8cVT0XVJtU1K513UoFJuHFpaRxRNcXJwB+7hQcDap5dgwyQMHJFNijuUdWTV5rxNU1y0WK/dxsiDFEhgPyiNYuqqSWIOcna3ck1mmTZDK7eWygOBltxxgAjjkn5h6de9drqqaJr+hXDaReXratEWlu7LUjm6ZYwFfr3X5Tjj5VIGOccfYWZ1nVLayjYBbuTBZ2wqjClmJHRcKWJwB8px0FNbA1cu6Xrs+gKvlaa8nh65UTJBN85ifoZIzxyGByOQR8pORkXICYGa8h0u3t7a9jM8P2V5JY5WGcjOCfvEAf3e/XdW02oeC9Ps5DYa7qUw+V5/Ksy9okmMAupTKhvmyAfm7gjiuOe9vNB1C50do4BbSyF4/LAKBiBkoSBlWUjjn+HHpSTG9TV1C50UwxWUWpIqoWjlSRVPC7GIIUlckrgYJGOMkrtqlaaraR+JNKnublJLRrlftbNudCjqElIDckBS3zY/wqLWYYLmxgL2yJOsbQKwxxgZGSMZPynGAByeTWLqNukdpbxwu0as7RopYZC+WvJOf4s+wwSeKb0FFI1tT8OaxE1wkV7paJGyiKFdSRmnXIUFMnng55wcdumaPxAgtbS90u1hurW5mh0/FzJZnMQkaWR/lOORhl6ADH1rJZmhEdpDqQmhMe45jxtaQKJFAPfgDOQOAeKzLtWhnML7S0a7cggjPXOSPwrOTujWKsyHaDggA5XkAnnn3/AA/Op4lHmISMKTt3dAff0/T+dQLnfkY75zx19acflcMO4zw3tz1qCzq9AvFgtbuUucTHa2GxuU8c+oGQduO59BWZLzOY8BXJKAEggMM479Og9adFKbbSUj2sC4JUh8E8nH8zVNpzLO8h+QsVcAHpkc456da0b0M0tSnLKZFTcBhflHPY5x/n6VF1AIXAwBgdPp60jtukOGBGewz37UbfnxjGTyPY1mzQlUgyYYEc4OOp71dhcEsoY/LGoAYj1Gee1ZwDAEkDdjd2FWtMUf2igbAQvjgj19O/SnET2NzUoily0hYs0g5yRk4AOeMf5+nNGa7BTaRhVJAYHkBhz39h/nrb1dw3kuMEMN27OWOeCD7f/X61j3jHH3tygEZ7dauTsRFXNqDUbWOxFvFAkaryCI8lmAxk545A68U3ULhZ4i8YDJgKSDwOe/fNc/1PGduerY7/AIU0sTk8cD+I5P8A+qlzj5OpbnCgF+CRjqST759OpP8AnmXTke5uhBGJWzkOFHb6fj7dapbskADHzHA7n/OKdBPJAzlCwOMYzj/PWpT1KaPSoL6z823iIHk7gZCCodySFbgtgHOMnA4PNYeqBZo/MgJPlptRYpFH3fT3wc+/4VyyzsMZYjnBPbgdMc+uMdKVrp5A0TMWjPIDNlh6jtzzWnOZKnYUkTS/LwC3A6jBNROVwDn5cD6dMf07/wBKfJkIpTB3BsqOo5PT8x/kZqOdQbhwi/KHIAzk47fj/jWZqhjYVyMbTnGCP8a+lPDOT4U0ckYP2GHP/fAr5pOGIwD0zjPX/H/61fS/hj/kVdHx0+wwd/8AYFeJnX8Jep6uWfHI8e0PQLDVdNWeaSea4MzRtbxOMoByCVwS2ee4HvWh4t8CW+l6K2taZJIkEe0T287BioJChgR/tEAg+o+lcppOtXuh6gt7ZSqkoVlcMMq6kfMreuT/AEPBOa9Il8fWPijwprely2hsZns2mjYFWVmj+dV42kZ2gDrgY44zXvXVjxtUzydRk5I6MPlzk/T3xxxSsAIsANwx3EHOR7eh4/EkU1W+bKuRjvnoOvHP6d6nOG4xwvY9c9D1GB7ntgZ6VJZNNpOo2ukWurT2xSwvWeK3uCQBIyEhvcYIPYdKzuFQqCuGA+8eR3yPTp6fzrbl1eCbwtb6RLDeS3VsxaCU3R8qMM2SBDtHJx1zk8HtisVyuchtpOcg84/WgYjAbtyg7eSMdx06nvk037zAMQMsBzwMf5HWnMy4yHXJOcFcnj/9ZpCnTbyNuOBweeh/T8u/WkBEvUZ29Mgk9OP5c0/PGFJJJzgZHAPTFMJyCSTkHHU5P+eSakHJPzkgjGCOSB0P9PWgY9txCxqCSecH15/z+dOcKBkgbeOcgZ/p64PT260kSEkvkIuD6Z6fgPp25p8jncT8yryBtyeMZx19+fY9qBFPg8buec5PT/P+FPU9cKQechuP89vpj8Q3hwAGB9eOnuaCpySQD3ORz+v1/wA8UrDHqx5CtkdsgD07fnUj5BUkKOAemOcdf/r/AIikRSeRluSPlGTnGQO3H/16dMvljBJyeRgZwfz/AFGaYiAdfvNt6kf54yaQZ3/Lx7EY/wA9qUf7JUsTwAP8+9PggmuZUhhieZ5WWJERSxZicBQB1PoPcUhjM/KcYIxx/n/69KSQP4ueTnJzz6/hSNnJU9cFWDDoc1M8AW0hn8yIiR3TYB867cHn654xQAySdpFVWLfIBwTjB/z/ACqPrIqnAz37j/P9aOVC59DnJzgfh681PHGGt5HMkgkidVEe3IZfmyfvZ4wowAevUY5YIrqBwcc+nPp/+vNbnhyKK51A28sBnMrLHsacxctleSPTIPPAI5BGRWKCQg5GAMD356fTPf61qaLuSZJE2ZMi7WIBwwIIzn1JGacdyZbG0NCgshcXUU8VwbYSme1L4EYXO05HD5ILAA9h25pdNuNOW2Gm6vez2UZYKWitfOAX5SSfmHBx79OlbGoeD9S0rw8L+6s/LWCzkUXCkFWDK6kyFWJHGFQD5TuGTnINLTrgxXbnmGBZ42FzvVWhcAFSx+V2zgYwyYbJOelaehnY1vFMZn0j7Rp0iX1jMNsdzbHam9QTtMbAFG5b5T/CwwCKr6Xeax/ZljqHhzSba7WzZkkmglb7SqurL5UihgykKTiRAM7Y+QVwKY1CKwS5urGzjtNNngH+h3szefOgdBJLGVAQksO42jYQAduKn/4QpJ4IdReaLTbOQEpPdXEduJOeCueW4IPy5HPak9QWgmrajrmmat/wkmvaYIL24jltxG0hjmH7sRhsE7yQpxubI4BOTWZL4pgtbiGe100wyIn2fL3AIaMq6Nu2RplirL8wIJySc5wuk3hzwfAx8zxdZSvkfL5crnA+8NwXAJPcZ6n05nvNP8DX9vAtrrf2G6mi33LXSySIspbBVSo6AbvmPYLnqcIdypbt4x0bRZNEttGuza3AYo9osjRyCQAMCUOyXK4XndjHykc1H4gjLR6VZXkMFtfREiS3hfc8XTLSMOjHaiqgJ2qnOM5qzaeHJVheDSPGFhMJ+PIgvzAZDzgESbeTkeoyeuDyl1oN14IcSzW6LqEhVLU3KgKXJ5fcTt2gDucZYHjHAgZo3H2KPw0kWsavbWkrxGaFW3SyPk/f2qDjcCRgkHOWOBXLNLYXM9iLyOQwyXn7zdIYxs2gcPtOD6naTwMCtiSWAW2qzzG6bUZJ2Rr2CQz2k6ZDCFZSd284GCcnjBxnK8zqZd7h1NuYhGw2hRk7QgOeGOMjB4OORzjo27iSJr3Qozd30P2i3tLq2mSFLQCRmlIwpYHbt/2iSQOuAAQBhXyvHcFWXD98c5PHfv0967uX4daspnSzsUvoBA7RXlvKjrINxGVAb73bbzwCw9K4XUQf7RnBQhg2NnJxjgVDNEVwVU9zhs8jrSnllQA54BzyCSfbt9KaxO0AkgdB6e9LHxIpKZHTkdfTv/nFQUa7zgWqqq4wGzgD6ZJ6/T8feqDSHfHnGEAUjOe5NTNtBIZMZAyWA45zk/XH41XlUiRkYHPQBhyM8evp+tWyUVvqQDtPH1p20E8Aj2HWgqwBDDoeOOf/AK3+fSlAJAABKk5YD+f4VBQ1uc4HLA9PWp7Zh9sTIwu/kKeQPb86gwMDOeQDgD/6/wDnNPRF85FPHIBOPw9fWmgN++czwn58MFX5BkkduBj1AP5d6x5mWRGAwABjGcnr2q/dllYlidyHGWOMHHH0P4npWY4CyEKPlDdOeOf1P+FVImKIsruBPUYBxgc9+KAMZyABnpn1NKiltqjOT6DvRnnPHKj0/LioKHbiD0zlu3t9PSjcGXHOCeQecH6fhTGUDjAPp7ilXPDL1ByB+WBTAfvXB7Ekn9Bxn8/ypQMcYHHUMMf545/OmAEcAY449wOtLzkAZxg7SvcZ7etAErsMKSCW5xj1z096buVyuE4GcYOe2c0xs4BAwOcenX+f+e9OPl7hnK8YPHTjnHPI4x9KAAMNn8II5BK19K+Gs/8ACK6PnP8Ax4w9f9wV81HqDgZ74zxnpzk19K+GMf8ACK6Pj/nxg/8AQBXi53/CXqeplnxyPnfYWdiBhc5IGF9unbtSJDIJDGFG5dwbI4Bx047f41ZSQqNgVZGx90rwBz+nXI49ajklBYs43bwSy5weSc9B6jp2/M17tjyCENszuIK445HXPX9Mc+tMZxjB46E568cn+ef19qjJ5xjjI5J6/Xj6cdKekpyGCDaWyD19OOeuOKQ7DQGAK/LyueR1/wA+v4Zx1CW3HcdwHHByD6fz/wAmlAIOOTuz9w7SeoHb0/HmmFVbIXJbvt56fTt/hnjpSGMLEDGeTz1zzkf4UmDvAyMdOOAe/X+tPbejkBNuBuIK549f1oKODkKpI5zjqefz/wA4pALghQCedvHH9B/L86Z8pPQDJ+6D/wDX/wA5pXGGIIJGPxz6/l/kUwsdhATC89V4xkH+lMZZRWdtkSls4A28ZbJGcD8vyp6Ws8rLEkZaViAEHXPHXn3/AJevN7QNNs9X1BrG81Q2M0o228rw7o2lzhRIc5RT6gHHUjimapp1/wCHdQltJ1YMQVEqE7HUEqSjEDeMqRu6ZBx0zQLqZbJtbaT84JByO+eDUZHb5cd8dPT1qXByxABHYH37/Xp+NNLsoKgMgzwMdR/+sUhomt1Zs7kyBwSB09voT/Op5Nix/LIJSepDDA9e+ao98kkgZwFPB9f8+letWl4nj74cf2SbGNtW0mNXE0EYaeQINkQCAAvkEqQCduwE5JwGmSzyML3ODz65B9v51PBJPbSw3FvI0U0TK0ciZUqQchlPUEHvxV+78O6zZwfaLvS9Qt4TxvltnUE5BPJHQVQEco+dkJBJOc4B45/z7fmDuNYlyxY5ZzuP88ZqWeeRoVthI8lvETIiEnajMF3cZwCcDOOpAoWEZ+YhuORjOfp/P8OSM1MkJUnOPl4O4djx17fl+VFguUgrBlAHJbAAPXn+fUf40ZIQKGyOoB9eh/X/ABrR+xvJEZAQV6jB49/QevGOM+nWI2ak5QM3OOV656dP8adg5kZzYyQCMAfr/n+dd/8ADDSF16+vbMaVZX06QmeMz3UluVUDawVkByx3qRu6bTyMk1wxQoMjuccr0rvPAeqSeDpZNYuVaJ7ywlNnLKiiGUxljtbK5OXiUDBB/okD2O10r4WXNvqUkN54fsLj5mRXOq3EYRSFAbhQX6HjgHOO2Rymp63p9heXkV7p2mxXKzMTbx2qvEDG7ptx1UnaR1XgA9TXW6B8XLJtTu5bya4s2upYxHaxJEIU+Qh2Z87hliXzyQAo+YAA8Xba1cReJNXuNCsdst9czXNtJeQb5JoWYlo1BByWBA4zwD6nNJmdizqGsaTcWdu9v4at9Nt5X823s5Lp5ftJYbXKJgqCMcZK8k4DHiqN+mkW2qCVvCzWNsu6P7JLI8lyygthyrN8vAAIyQODgg848+m6dZ3i2/8AaRvbd491wY08ko+4gAK/XHDfpxV6SKwggF3Nqq6o8rbUV3fMoUHDMhIwAcDDNzjoR1aAvprnhGWWS2fQGuJJo9sILgeXLjAztC7gTgDOMAA85wLk+m+ErW5hLJaSwCNp7qSwaWZYgSNq/NImBhmUqcONinkmuZu9WktolFmtsiDDukdyWjkfGCxTeQSQxBz2yAMVNJfa/ocf2Ka6v4oL+2aPydRjKRNG5xlQzFf4vvcFTn60Nha5qT33hC406WdLS5t8qTFDLYAq55wvmLKM84yVUcdvlqnKbOGGO3/4RpY52lMQukuTJDJwGdR8xQFVK5OcD+LGKry3tv8AZIIra2j05UAaVobzeZHAwXKsSQT6dwM44FT6rp8NvB595r0F9sA8izhbKOM4BXjCxhhuK7VOOO4agLFqe4gtNLLy+HLd7WeQw2Wo3LM6KoYl2VRjzNo2ruweFAyRjEukaQnifU7saXbWdzMsRmTZdvayQbWxuGRtyfToAM/Lk1k6OjW8cuoWeo2TX20rLZ3NoJNinHzR5VlPTHQcDvV3wRrum6V4quNQ1ISWqNb4hNuCEWUENnGRlPlYEA8hqLhYuN8O7mDTrcSWbhprshLZnUNLGIw5dbj7m3aGPIHp15rM+IlqdOk0fTn02GyWOwWWERz/AGh3jcs3zy4GSG3dBgc4972q+Ob+7sTCmtyx2kaNCsXLNcq2clgPl6MqspOPlyGZuTS8YapbazoOhywz3F5d2n2j7VM6/dRpj5WQCdo4OFP94Y4xSkOO5x93Z3NjceRd2s1vNtVvLmUq2DyDg9iOf1plug83cX2A85wfTn+v+eK2tRuL7W9OtZrmGDZbKYhNHbeWzgAH52VQG6dTz1rItrXzoZn82KPylzhzyxweB/n69qixd9C7IxSFo1njYnjarZx3xjvn9OhqhK/97gjBGQCf8/X2+lWr3UIbm3t4IrSG3ijHIjUksTjJLMS2DjOM4ByQBk1BFDI4ySQF5bPH+T6f403qC0IARzty2D8ox1/D/OP1pvU+nPU9M5/yavNYOi4dRjrgZ6A4x7d6ie18sAkYfbzz/X60rMLorbRhcISD0yMZ/GprZP8ASrfBGTKAN3A4Pc//AFqV02y/NkcjPHP69/0pYJFS5jZiQo64yM9fQ/Tp+FFhlpk28biZCSckbcY+vHb8f51pl2SbWBUhj0GDwMfmPSrMhQQsyiQqCG3gZHIxk4JwT6GqrMksgLuc+vJ/EZ/l1JqmSivtJHAGDxxzSdTnLZJzu96QDAJxyPTtUgUhT1wR1Iz/AJ/+t+UFDdpVyMj6gc/h/hSAgYwRkDjH+OaczLu25woyMA5Hp1/rQCDjaDjoMnH+fz9aAFz8mCeR9OOBTsqSSAcZyMnP5nH9Op/CmHBA4xjp6gdqXHzYZDkdieg9Mf1pgIQeODwOCepA/wA/zp2DuBJHUEfl7c+lSQxmdyEzuCluT6DP48A/5zUO4cgjGRj0/wDrUAObaBwc44OCCOf59TX0v4a+bwro5wB/oMHA7fu1r5m3biST1Hf0r6Z8LnPhXRz/ANOMH/oArxc6/hL1PUyz45HzvcbWYJHGQVGW5yCcn8uMev60zywQcF+eRhT82Bjtnn06j6UOUCjLng4PU5b1/wA88dqjZ1xgsSpO4gjjrj8cY617h5QjKRg7tqAZDYOO/Q9+f8mkMUxhSZkby3JRGA+UkAZAPtkcD1HTitrw7dahb6j52kRWwvFDEyzmIBR0IDOQB168HnrVbWGvUv5rfUFRZxKDLs2bN3Ygx/Kep6ds9+aLCuU/LU/d5U5O4DgY45wPx9+O5p8MskEu+J3RgpwVbBAxjr6dv84qBVaRR/E2Ocj0+v4fr+MyxkEMqqf4s579ecfj/wDWoQxJXa6lDvKS45LE5yc9fU8evP54pqxq+1VTJwAByefbH5cdcfjT9hDtuUYBJC9cDr0/z3qysS7gSwYgFtrL6Hoe+3A6+xHrRYVysbU4+934HP8AQevf3B9aYtjI4OCTg+gHbv8A59PXiyp4Re4+RSBwT2//AFdakjChtgKqWwxwcjGec45PH+TTsK5V/s+6g8uUJtH3wytkAcc+v+Pauu/4Siy1HT7e017wvbzyWcSQi7sy1vcsqKFG9sMGICDqOMcd8c4kxbbhwWXDHK8k/wD1/wBKu2yxg7myyqSRgY/LP4dx1z2NNRE2T38eiTxwpo2kX8JEjkyTz+buXj5cbV6c4Iweec45rweHpZ1P7tuCDuAAVc8dSQO45z3H4aR2wrsOFRhkjOdx4x39SfTqQM4qGe5LSygSOwyVwVwzEj04Pt6+4ycVyojmZVfQY5ZmiEb7woOEAZg2M9uOx9AAO5pF0GSG9AtLwPh9vmKCF3EkZByDjA4PBPtzVgXERtmMCNI5JGWGcLgfKSDxkZJ64yB3NN+0GAnyydgI2lmIJHB9e5UZJ6ZIHbD5UF2PuLbW5rdkvtTuZYNmwBizkAnJUbiAPu/y98A0fbAobawXLEOMEcDn6ehP17HD5LgS/fdkC8kBhgdcDAAx7cD6VpW89l5qxyDYgVmaTBBBUYIwRzg5PBBO4g0JIV2UotDjVGNwAnzkhX4BUDBJ74wV5PfpVuPw9IbEXotpPssTFWkaLcqsCPlP9z7w4OfXNbLzWskMMUVjKu08FnC7c9MsMA4A4BBIBIGMUSWBsjP9ncGLI2jc2Mbdv3emTk9sZzjOM07IXMznINEaYDIYrLyHaNiCT1HbdxnFXW8PBGEauCuz5/MA64I4weSO3pyOTUxuYoi37pdw/wCWshIBGMg5Ix2Oex3AZPQRG7VdhW3YIyhcLIQfUZHJznB4PXPQnJdkK7KV94ZSABJc/aNxVzkFUGDgn2JBI/DOK3rDxOdK0LStJuvCWkamlrENr3UAcoW3s4JOeSNhzgDgjBxuGRLdq/l+XE0MS46HCkjBIJzz0Xgg8j6mqolZlBYO0jdCfvcZJ47tzj6Z4qWkUpM3B42s5FZZfAXhrkna0Ngvy4B6jkE7ivoCAR9M3xl4kuvGVvptu+k21pBp5kSIQAqqxfKAoXpgDaRjHoKzbi4Kv5exBs5GwA7uw57j7xzzntU1i8pKqjupRtzO7YKkkDJOPl6n3/SlyormZkwaLC0R85ckADIcg84/Doc/jQ2hRmXBBSPI+dcmMdD97k4G70JrYNxIjLCZpGKHCqZAFCjI7fTpVZTdALk5VSVOCCoPIGR1zwc5P8xk5V2FzPuRf8I5Ym0V2uJDMVDHDIAAcckde5GeRkYFV4/D0LRSrvIuUcfJ3Ix1xjI5wPxqyZyjmPaqBtzN5mFwSOCcYH+0DxyehqOLUHhLBHK7tyjA2jnHXHcdyMdfcglkNORFF4YklBCnY20uAwPQDPUdv69KqtocqM8cpYbd3H944B6Dnt6dq6fRtYaIYMKtAnJHGQRz05zg+meCSRkAgv8AV5rtf3SSghQ24zFm2jnByvb9RijlQKUjkH0+OIsMtkAjOMY/X05967bT/Hmzw7p+k6noml6uliCkTXybnQdAoORgAbR+I9KwpJQH8xy7BccMwHAP19ucEfWq0solaON0MZSIL0AyQxGfT2zgdOnNTZFXZ1LeMLUSnZ4L8MLuwp3WYJ/AbsD07nnkEU3/AITgCKeODwzolpHdJsuI7W2MYlQ/KQGByM5ccEdRg5GTyyxAqTGHbZnBT8OMfj+AA+lDuSGBcOoIbY54OScDjt16cfU0WFqZpsdu3ecFiQMHnv8Ar+VSxW8QVXYbgQcbiB2Hqemfp+Rq80btF8rfvAw4kYHnGdx569Pz9M5hkWRNzybQegDqpxngZP8Anr9KVh3GqjqzbQQA2QAwAXv6Y7YyeuKsRSXCv5iycJ+83buQQCQQeT/+s/gibGEYaQMquSPkGQODn17fTtzzickIVWNASzKAAc46ce/QH+vpSQXGxzMilWdVCkjJJG0Yxt+9jH+NROoVg+0EDJMYyMHBzwT7j34ycU5Ey+1o5NnJHOPc9e2CCe9RyRgHeqdckrvzjnGDnoP880CIGhjOQo+8MkK/ynJHUntzjIzz69ams7jTraznaeGSa6KlYyxUR8ggnaeh9/r9RCYtpUFdzbR8rdST2IHX6DnnqKd9oYIjlxnbkE4zj6j8emOn5SUU5Z38x3iURg8bUJAGVwQPqD09OKq7HALLkAj8v8+tapleU7SxbaCcAZJwcYxnp19Op+lQlgjNghgADyc/ke/WlYaZREbj2we/+frT3YyYwoAGcYwMcD3/AM/pU2cs3ycAfMAx4HHX9PzphUcksc4HHft9f6/hSsMhCP0GTjt+v+c0oRweCSoHDZ4p5KsvQEgbiB9eeST+f+NOV3VmKkqc4IHy9PpSGRrvUg5IxypBP9enP86c4EbuQVOOn59s8j8RT8tJuGCM+pJGexpqquQQOvOfT3+v+NABBIYZ45QBuVwQSVbofQ5B/HrimfPv4PI5+Xnn/P8AKn442ngZxjjj8M035eQxHy929aAGjI4PTgMAef8AOfevpfwxn/hFdHyOfsMGT6/IK+aQduBtPpwevT/D/PGPpXwz/wAino3/AF4wf+i1rxc6/hL1PUyz45Hzs65ZlXjA4OMnnp+R9PwpMbgST1z36Hvxnn+R/Gvfx8L9C6DQLgcY+/P/APFUh+Fugn/mX5+evzzf/FV0/wBpx/lf3HP9Rf8AMvvPn/G3IVyQcfxYPp+X8u9OZSxz8uXBHHp0IHqP8g17/wD8Ku0Lkf2BPyQfvz9un8VB+FugnP8AxIJ8Ht5k/wD8VR/acf5H9wfUX/MvvPBVcpk4I46g9sc8496eDG3IAU89GyP/AK56/wD185r3b/hVmgA5/wCEfnz/AL83/wAVTh8MNDXpoNwO3Ek//wAVT/tSP8j+4PqMv5l954I33wyA5bocd/yPPWrHmEkKxKgHaCc/hnjpz2Gf1r3M/DHQixJ0G4yev7yf/wCKo/4VfoRAB0Gfj/ppP/8AFUf2pH+R/cL6jL+ZHgw2CTc33DxuII49+3/6vwq0sO0FwSZP4SBu6fn3/X8Me4D4YaFnP9gz/wDfyb/4qnj4baMAMaHPwOP3k3rn+960/wC1IfyP7geBf8yPDdvlAsC6fKCFVeCM8c/nz16dq0LacROmWjkVSQA64GRk45I9fzI617CfhnopBB0O4IIxzJMf/ZvalX4baMvTQZhyD96bt/wL2H5Cn/asf5H9xP1B/wAy+88ckvIDEits4IYNGQcnPJ6HHfk8nABxkmoFDSo0pJVEAAXbyWyOMYyRz37E4z39p/4VpooTYNDn25z/AKybr/31R/wrfRsg/wBhzHGRy83fI9fc0f2rH+R/cH9nv+ZHi8crM23h2J6s2Ax7Dnj+X4dSrSmaaPynjDrtAIIzxwCMYx6dCRXtQ+HWkjaf7Dm+UcfPL0/Omt8NdGIUf2DKNowCGlB/Q0f2rH+R/cP+z3/MvvPGY403KjyhQUfcVJIGSQcgYweBx3znIqcRQfbQkc7ANsBMmY23cZOewHXP4dea9d/4Vlov/QCnx6GSb/4qpI/hxo8RUx6HMpVgwIeXgj8aP7Vj/I/uF/Z8v5l955pDGCAUVSOcKXXtwRg5HqPfPSq1xcyrOQkRj2HPMnTpkkr34/T8/Wm8B6c64Ojz4znhpR/WkHgLTlZmGjT7n+8S8pz+Zqv7Wj/I/uJ/s6X8y+88rE8l1HHGY1ACnDFwH53DOOecev4Z61GzIrFIyjGHODuX5h3HTp14789+D6y3gTTmOTo0wOMZBkB6Y65681H/AMK80nnGiTgHg4eX0x6+nH0pf2tH+R/cP+zpfzL7zyYb5ZHLAMfMDFnIAwo+UDHB5/PvxTZblYUbJLMxDFlwpKjnjHViSDn/AGa9ZPw60okk6Lckn/ppN/8AFUSfDnSJQok0SdtowMvN9T/FR/a0f5H9wf2dL+ZfeeJ39zC8kapuCdCA27LHOSPr6n/61MR2lkXYWDHALs2M56kn8s8cjHSvbh8N9IDbv7Dnz7yTf/FUn/CttH5P9h3HPX95N/8AFUv7Vj/I/uK+oS/mX3ni5nkR9hdpON7Fc4OP9ofTr2x7Ur3cccHk+X5vT5CpIYEDj/Pfv2r2Y/DTRSpH9gy89SDLn+dJ/wAKx0QqFOgz7fTfN/8AFUf2tH+R/cL+z3/MvvPE5pws2xWKKCTwMYY89+3+eKpyyhiGZ23KDjb8uSenT69s/wCHvB+GWisuDoM+MY/1k3/xXuab/wAKv0L/AKAE/r9+b/4ql/asf5H9xX1B/wAy+88YtrhViCsJSvIQ7geDzk45znjpyODxxUM100u4KmFIAXcSBz6e2ckA/jmvb0+GeixjCaFcDHTEk3H/AI9700/C/Qixb/hH5c8/xzd+vf8AD6Uf2rH+R/cL6g/5l954S7S4wsgG4bcM3bJ6+hzTTKzMzmRvmPVT82TntnBGPfv2r3k/DHRCADoM+AMD55v/AIqk/wCFX6Hn/kA3H/fyf/4ql/akf5H9w/qD/mX3nhBunKldzFSMZDdhwB+BPT+fWk4baxLAM5IwCcL9T97oR+Hvz7v/AMKu0LI/4kE/Bz9+b/4qnL8MtEXp4fl9cFpv/iqP7Uj/ACP7g+ov+ZfeeFhtpCo5BXlTzyfrjPX/ACOtEaR71PmMChDY2DJ9M9s59fX04r3M/C/QyAP7Am46fNN/8VTh8MtEVCg0GcKSCfnm/wDiqP7Uj/I/uD6i/wCZfeeFB1jKlGL8ZYcZPX/Pf880ryN92SZ/nOSu4Y557k9MnHTn1617kPhfoYORoM4wcj95N/8AFUH4X6E3Xw/N/wB9Tf8AxVH9qR/kf3B9Rf8AMvvPCPO3ncGYHknceMdSc8cfz609pnEccHnBdmSMruznHtzjqM9OSMd/dD8L9C76DOeMY3zf/FUn/CrdByD/AMI/NkdDvm/+Ko/tSP8AI/uD6g/5l954KJCqffGSu04YD279OfpnBOaiEhUbDIeOwULz2/DpzXv3/CrtA4/4kM/AwP3k/H/j3vQfhboDDB0K5PGOZZ+n/fVH9px/lf3D+ov+ZHgJaP5sljwB8vOfXv6UyQmQs+ScnqW56/Tnt+favoE/C3QD18PzH/gc3/xVH/CrNAyf+Kfn56/PP/8AFUv7Tj/K/uH9Rf8AMvvPnsqAqnOOAeQeBnPfjt9P6M3ZwABz1wMdvXrn619DD4V+Hwcjw9OCOhDzA/8AoVIfhT4fIx/wj9weP+ek/wD8VR/acP5ZfcH1J/zL7z54LHacE4JOSRyO4/H/AOvSgrg/KeMHGeg/zmvob/hVPh7/AKF6f/v5P/8AFUf8Kp8PYx/wjs3r9+b/AOKpf2lD+WX3B9Sf8y+8+eyynDYPXceMZ4/+v+Oeg4yp3Fs/KGDAjgYyfTAx/wDqr6D/AOFU+Hsf8i7Nn2eb/wCKo/4VT4fx/wAi/P8ATzJ//iqf9pQ/ll9wfUn/ADL7z59d/wDVtgAYz1BI5P44+v8ALAqIEqVPPIOen5/5/wAa+iP+FVeH8YHh+4Hb/WT/APxVJ/wqnw9/0L0/4yT/APxVH9p0/wCWX3D+pP8AmX3nzrkYwCT68nAr6Z8L/L4U0cf9OMH/AKAKof8ACqfDvP8AxT03P+3P/wDFV0cGjz21rDbW9jOsMKLHGuxuFAAA59hXBmGJ9vBKEX9x14SkqUm5NHo1FFFe0eSGB6UYHpRRTAMUYoooAMD0owPSiigAwPSjFFFABijFFFABgelGB6UUUAGKMUUUAGB6UYHpRRQAYHpRgelFFABijFFFABijFFFABgelGB6UUUAFFFFIAxRiiimAYoxRRQAYoxRRQAYoxRRQAYoxRRQAYoxRRQAYoxRRQAYHpRgelFFABRRRSAMD0owPSiimAYHpRgelFFABgelGB6UUUwDA9KMD0oopAGB6UYHpRRQB/9k=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42844" y="714375"/>
            <a:ext cx="8286809" cy="4832354"/>
            <a:chOff x="142844" y="714375"/>
            <a:chExt cx="8286809" cy="4832354"/>
          </a:xfrm>
        </p:grpSpPr>
        <p:sp>
          <p:nvSpPr>
            <p:cNvPr id="5" name="菱形 4"/>
            <p:cNvSpPr/>
            <p:nvPr/>
          </p:nvSpPr>
          <p:spPr>
            <a:xfrm>
              <a:off x="142844" y="1071550"/>
              <a:ext cx="292103" cy="219078"/>
            </a:xfrm>
            <a:prstGeom prst="diamond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73" name="TextBox 6"/>
            <p:cNvSpPr txBox="1"/>
            <p:nvPr/>
          </p:nvSpPr>
          <p:spPr>
            <a:xfrm>
              <a:off x="555625" y="714375"/>
              <a:ext cx="4592320" cy="8489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国际农村专业合作组织发展概述</a:t>
              </a:r>
            </a:p>
            <a:p>
              <a:pPr lvl="0" eaLnBrk="1" hangingPunct="1"/>
              <a:endPara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0034" y="1357302"/>
              <a:ext cx="3992561" cy="40934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   </a:t>
              </a:r>
              <a:r>
                <a:rPr kumimoji="0" lang="en-US" altLang="zh-CN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宋体" panose="02010600030101010101" pitchFamily="2" charset="-122"/>
                  <a:cs typeface="+mn-cs"/>
                </a:rPr>
                <a:t>1844</a:t>
              </a: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宋体" panose="02010600030101010101" pitchFamily="2" charset="-122"/>
                  <a:cs typeface="+mn-cs"/>
                </a:rPr>
                <a:t>年在英国曼彻斯特市罗虚代尔镇，</a:t>
              </a:r>
              <a:r>
                <a:rPr kumimoji="0" lang="en-US" altLang="zh-CN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宋体" panose="02010600030101010101" pitchFamily="2" charset="-122"/>
                  <a:cs typeface="+mn-cs"/>
                </a:rPr>
                <a:t>28</a:t>
              </a: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宋体" panose="02010600030101010101" pitchFamily="2" charset="-122"/>
                  <a:cs typeface="+mn-cs"/>
                </a:rPr>
                <a:t>名失业纺织工人为改善生活减少和限制商业资本的中间盘剥，以每人节省</a:t>
              </a:r>
              <a:r>
                <a:rPr kumimoji="0" lang="en-US" altLang="zh-CN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宋体" panose="02010600030101010101" pitchFamily="2" charset="-122"/>
                  <a:cs typeface="+mn-cs"/>
                </a:rPr>
                <a:t>2</a:t>
              </a: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宋体" panose="02010600030101010101" pitchFamily="2" charset="-122"/>
                  <a:cs typeface="+mn-cs"/>
                </a:rPr>
                <a:t>个便士，集资入股，联合创立了第一个消费合作社</a:t>
              </a:r>
              <a:r>
                <a:rPr kumimoji="0" lang="en-US" altLang="zh-CN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宋体" panose="02010600030101010101" pitchFamily="2" charset="-122"/>
                  <a:cs typeface="+mn-cs"/>
                </a:rPr>
                <a:t>——“</a:t>
              </a: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宋体" panose="02010600030101010101" pitchFamily="2" charset="-122"/>
                  <a:cs typeface="+mn-cs"/>
                </a:rPr>
                <a:t>罗虚代尔公平先锋社”罗虚代尔合作社的成功，带动了英国上百个合作社的创立，这些合作社又进一步联合起来，在英格兰和苏格兰组织起了庞大的合作社批发体系。受其影响，以消费合作社为主体的合作运动在西欧和北美各国迅速开展起来。 </a:t>
              </a:r>
              <a:endPara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宋体" panose="02010600030101010101" pitchFamily="2" charset="-122"/>
                <a:cs typeface="+mn-cs"/>
              </a:endParaRPr>
            </a:p>
          </p:txBody>
        </p:sp>
        <p:pic>
          <p:nvPicPr>
            <p:cNvPr id="7176" name="图片 11" descr="2345_image_file_copy_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2132" y="3429004"/>
              <a:ext cx="2836254" cy="2117725"/>
            </a:xfrm>
            <a:prstGeom prst="rect">
              <a:avLst/>
            </a:prstGeom>
            <a:noFill/>
            <a:ln w="9525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7177" name="图片 12" descr="2345_image_file_copy_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7201" y="1285863"/>
              <a:ext cx="2892452" cy="2143141"/>
            </a:xfrm>
            <a:prstGeom prst="rect">
              <a:avLst/>
            </a:prstGeom>
            <a:noFill/>
            <a:ln w="9525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形标注 7"/>
          <p:cNvSpPr/>
          <p:nvPr/>
        </p:nvSpPr>
        <p:spPr>
          <a:xfrm rot="16260000">
            <a:off x="1423908" y="3314332"/>
            <a:ext cx="1008000" cy="1695408"/>
          </a:xfrm>
          <a:prstGeom prst="wedgeEllipseCallout">
            <a:avLst>
              <a:gd name="adj1" fmla="val -4362"/>
              <a:gd name="adj2" fmla="val 64625"/>
            </a:avLst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</p:txBody>
      </p:sp>
      <p:sp>
        <p:nvSpPr>
          <p:cNvPr id="9" name="TextBox 8"/>
          <p:cNvSpPr txBox="1"/>
          <p:nvPr/>
        </p:nvSpPr>
        <p:spPr>
          <a:xfrm>
            <a:off x="3143240" y="1785930"/>
            <a:ext cx="50006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资金互助社资金应主要用于向社员发放贷款，却有富余可放于其他银行，也可买国债和金融债券，开办其他业务应向管理机构申请批准。不得为其他单位和个人担保</a:t>
            </a:r>
            <a:r>
              <a:rPr lang="zh-CN" altLang="en-US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3240" y="3571880"/>
            <a:ext cx="514353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农民入股条件</a:t>
            </a:r>
            <a:r>
              <a:rPr lang="zh-CN" altLang="en-US" sz="2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；有完全民事行为能力、自有资金来源合法、达到规定入股金额起点，户口在互助社所在地，小企业入股条件：营业场所在互助社所在地内、良好信用记录、上一年度盈利等。</a:t>
            </a:r>
          </a:p>
          <a:p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14414" y="3857632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入股条件</a:t>
            </a:r>
          </a:p>
        </p:txBody>
      </p:sp>
      <p:sp>
        <p:nvSpPr>
          <p:cNvPr id="13" name="椭圆形标注 12"/>
          <p:cNvSpPr/>
          <p:nvPr/>
        </p:nvSpPr>
        <p:spPr>
          <a:xfrm rot="16260000">
            <a:off x="1495347" y="1599820"/>
            <a:ext cx="1008000" cy="1695408"/>
          </a:xfrm>
          <a:prstGeom prst="wedgeEllipseCallout">
            <a:avLst>
              <a:gd name="adj1" fmla="val -4362"/>
              <a:gd name="adj2" fmla="val 64625"/>
            </a:avLst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</p:txBody>
      </p:sp>
      <p:sp>
        <p:nvSpPr>
          <p:cNvPr id="14" name="TextBox 13"/>
          <p:cNvSpPr txBox="1"/>
          <p:nvPr/>
        </p:nvSpPr>
        <p:spPr>
          <a:xfrm>
            <a:off x="1285852" y="221455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资金用途</a:t>
            </a:r>
          </a:p>
        </p:txBody>
      </p:sp>
      <p:grpSp>
        <p:nvGrpSpPr>
          <p:cNvPr id="16" name="组合 3"/>
          <p:cNvGrpSpPr/>
          <p:nvPr/>
        </p:nvGrpSpPr>
        <p:grpSpPr bwMode="auto">
          <a:xfrm>
            <a:off x="714348" y="928674"/>
            <a:ext cx="504000" cy="504000"/>
            <a:chOff x="434396" y="382479"/>
            <a:chExt cx="989422" cy="1021677"/>
          </a:xfrm>
          <a:solidFill>
            <a:schemeClr val="bg2">
              <a:lumMod val="50000"/>
            </a:schemeClr>
          </a:solidFill>
        </p:grpSpPr>
        <p:sp>
          <p:nvSpPr>
            <p:cNvPr id="17" name="椭圆 4"/>
            <p:cNvSpPr>
              <a:spLocks noChangeArrowheads="1"/>
            </p:cNvSpPr>
            <p:nvPr/>
          </p:nvSpPr>
          <p:spPr bwMode="auto">
            <a:xfrm>
              <a:off x="523574" y="473061"/>
              <a:ext cx="890480" cy="8513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  <a:round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en-US" altLang="zh-CN" b="1" i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 Unicode MS"/>
              </a:endParaRPr>
            </a:p>
          </p:txBody>
        </p:sp>
        <p:sp>
          <p:nvSpPr>
            <p:cNvPr id="18" name="同心圆 5"/>
            <p:cNvSpPr>
              <a:spLocks noChangeArrowheads="1"/>
            </p:cNvSpPr>
            <p:nvPr/>
          </p:nvSpPr>
          <p:spPr bwMode="auto">
            <a:xfrm rot="10800000">
              <a:off x="434396" y="382479"/>
              <a:ext cx="989422" cy="102167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991" y="10800"/>
                  </a:moveTo>
                  <a:cubicBezTo>
                    <a:pt x="2991" y="15113"/>
                    <a:pt x="6487" y="18609"/>
                    <a:pt x="10800" y="18609"/>
                  </a:cubicBezTo>
                  <a:cubicBezTo>
                    <a:pt x="15113" y="18609"/>
                    <a:pt x="18609" y="15113"/>
                    <a:pt x="18609" y="10800"/>
                  </a:cubicBezTo>
                  <a:cubicBezTo>
                    <a:pt x="18609" y="6487"/>
                    <a:pt x="15113" y="2991"/>
                    <a:pt x="10800" y="2991"/>
                  </a:cubicBezTo>
                  <a:cubicBezTo>
                    <a:pt x="6487" y="2991"/>
                    <a:pt x="2991" y="6487"/>
                    <a:pt x="2991" y="10800"/>
                  </a:cubicBezTo>
                  <a:close/>
                </a:path>
              </a:pathLst>
            </a:custGeom>
            <a:grpFill/>
            <a:ln w="9525">
              <a:solidFill>
                <a:schemeClr val="bg2">
                  <a:lumMod val="50000"/>
                </a:schemeClr>
              </a:solidFill>
              <a:round/>
            </a:ln>
          </p:spPr>
          <p:txBody>
            <a:bodyPr rot="10800000" lIns="90170" tIns="46990" rIns="90170" bIns="46990" anchor="ctr"/>
            <a:lstStyle/>
            <a:p>
              <a:endParaRPr lang="zh-CN" altLang="en-US"/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1071538" y="1357302"/>
            <a:ext cx="6929486" cy="1588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571604" y="78579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农村资金互助原则</a:t>
            </a:r>
          </a:p>
        </p:txBody>
      </p:sp>
      <p:sp>
        <p:nvSpPr>
          <p:cNvPr id="22" name="矩形 21"/>
          <p:cNvSpPr/>
          <p:nvPr/>
        </p:nvSpPr>
        <p:spPr>
          <a:xfrm>
            <a:off x="4501404" y="95250"/>
            <a:ext cx="4115435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800" b="1" dirty="0" smtClean="0">
                <a:solidFill>
                  <a:schemeClr val="bg1"/>
                </a:solidFill>
                <a:sym typeface="+mn-ea"/>
              </a:rPr>
              <a:t>农民合作社对成员的服务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形标注 12"/>
          <p:cNvSpPr/>
          <p:nvPr/>
        </p:nvSpPr>
        <p:spPr>
          <a:xfrm rot="5340000">
            <a:off x="1533859" y="1548436"/>
            <a:ext cx="1008000" cy="1800000"/>
          </a:xfrm>
          <a:prstGeom prst="wedgeEllipseCallout">
            <a:avLst>
              <a:gd name="adj1" fmla="val 26650"/>
              <a:gd name="adj2" fmla="val 60285"/>
            </a:avLst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</p:txBody>
      </p:sp>
      <p:grpSp>
        <p:nvGrpSpPr>
          <p:cNvPr id="2" name="组合 3"/>
          <p:cNvGrpSpPr/>
          <p:nvPr/>
        </p:nvGrpSpPr>
        <p:grpSpPr bwMode="auto">
          <a:xfrm>
            <a:off x="714348" y="928674"/>
            <a:ext cx="504000" cy="504000"/>
            <a:chOff x="434396" y="382479"/>
            <a:chExt cx="989422" cy="1021677"/>
          </a:xfrm>
          <a:solidFill>
            <a:schemeClr val="bg2">
              <a:lumMod val="50000"/>
            </a:schemeClr>
          </a:solidFill>
        </p:grpSpPr>
        <p:sp>
          <p:nvSpPr>
            <p:cNvPr id="17" name="椭圆 4"/>
            <p:cNvSpPr>
              <a:spLocks noChangeArrowheads="1"/>
            </p:cNvSpPr>
            <p:nvPr/>
          </p:nvSpPr>
          <p:spPr bwMode="auto">
            <a:xfrm>
              <a:off x="523574" y="473061"/>
              <a:ext cx="890480" cy="8513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  <a:round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en-US" altLang="zh-CN" b="1" i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 Unicode MS"/>
              </a:endParaRPr>
            </a:p>
          </p:txBody>
        </p:sp>
        <p:sp>
          <p:nvSpPr>
            <p:cNvPr id="18" name="同心圆 5"/>
            <p:cNvSpPr>
              <a:spLocks noChangeArrowheads="1"/>
            </p:cNvSpPr>
            <p:nvPr/>
          </p:nvSpPr>
          <p:spPr bwMode="auto">
            <a:xfrm rot="10800000">
              <a:off x="434396" y="382479"/>
              <a:ext cx="989422" cy="102167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991" y="10800"/>
                  </a:moveTo>
                  <a:cubicBezTo>
                    <a:pt x="2991" y="15113"/>
                    <a:pt x="6487" y="18609"/>
                    <a:pt x="10800" y="18609"/>
                  </a:cubicBezTo>
                  <a:cubicBezTo>
                    <a:pt x="15113" y="18609"/>
                    <a:pt x="18609" y="15113"/>
                    <a:pt x="18609" y="10800"/>
                  </a:cubicBezTo>
                  <a:cubicBezTo>
                    <a:pt x="18609" y="6487"/>
                    <a:pt x="15113" y="2991"/>
                    <a:pt x="10800" y="2991"/>
                  </a:cubicBezTo>
                  <a:cubicBezTo>
                    <a:pt x="6487" y="2991"/>
                    <a:pt x="2991" y="6487"/>
                    <a:pt x="2991" y="10800"/>
                  </a:cubicBezTo>
                  <a:close/>
                </a:path>
              </a:pathLst>
            </a:custGeom>
            <a:grpFill/>
            <a:ln w="9525">
              <a:solidFill>
                <a:schemeClr val="bg2">
                  <a:lumMod val="50000"/>
                </a:schemeClr>
              </a:solidFill>
              <a:round/>
            </a:ln>
          </p:spPr>
          <p:txBody>
            <a:bodyPr rot="10800000" lIns="90170" tIns="46990" rIns="90170" bIns="46990" anchor="ctr"/>
            <a:lstStyle/>
            <a:p>
              <a:endParaRPr lang="zh-CN" altLang="en-US"/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1071538" y="1357302"/>
            <a:ext cx="6715172" cy="1588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571604" y="78579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农村资金互助原则</a:t>
            </a:r>
          </a:p>
        </p:txBody>
      </p:sp>
      <p:sp>
        <p:nvSpPr>
          <p:cNvPr id="22" name="矩形 21"/>
          <p:cNvSpPr/>
          <p:nvPr/>
        </p:nvSpPr>
        <p:spPr>
          <a:xfrm>
            <a:off x="4501404" y="95250"/>
            <a:ext cx="4115435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800" b="1" dirty="0" smtClean="0">
                <a:solidFill>
                  <a:schemeClr val="bg1"/>
                </a:solidFill>
                <a:sym typeface="+mn-ea"/>
              </a:rPr>
              <a:t>农民合作社对成员的服务</a:t>
            </a:r>
          </a:p>
        </p:txBody>
      </p:sp>
      <p:sp>
        <p:nvSpPr>
          <p:cNvPr id="15" name="椭圆形标注 14"/>
          <p:cNvSpPr/>
          <p:nvPr/>
        </p:nvSpPr>
        <p:spPr>
          <a:xfrm rot="5340000">
            <a:off x="1605296" y="3262949"/>
            <a:ext cx="1008000" cy="1800000"/>
          </a:xfrm>
          <a:prstGeom prst="wedgeEllipseCallout">
            <a:avLst>
              <a:gd name="adj1" fmla="val -38862"/>
              <a:gd name="adj2" fmla="val 56406"/>
            </a:avLst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</p:txBody>
      </p:sp>
      <p:sp>
        <p:nvSpPr>
          <p:cNvPr id="16" name="TextBox 15"/>
          <p:cNvSpPr txBox="1"/>
          <p:nvPr/>
        </p:nvSpPr>
        <p:spPr>
          <a:xfrm>
            <a:off x="1142976" y="2214558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资金来源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2976" y="3857632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</a:rPr>
              <a:t>完善章程</a:t>
            </a:r>
            <a:endParaRPr lang="zh-CN" altLang="en-US" sz="2400" b="1" dirty="0">
              <a:solidFill>
                <a:schemeClr val="bg1"/>
              </a:solidFill>
              <a:latin typeface="宋体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43240" y="1857368"/>
            <a:ext cx="4714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吸收社员存款、社会捐助资金和向其他银行业金机构融入资金作为资金来源，社会捐助资金应有监督管理机构对捐助人身份及资金来源进行审核。</a:t>
            </a:r>
          </a:p>
          <a:p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214678" y="3714756"/>
            <a:ext cx="4500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章程载明的内容：名称和住所、业务范围和经营宗旨、注册资本及股权设置、职权和议事规则、财务管理和盈余分配、亏损处理、社员权利和义务等。</a:t>
            </a:r>
          </a:p>
          <a:p>
            <a:endParaRPr lang="zh-CN" altLang="en-US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1571616"/>
            <a:ext cx="30003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农村资金互助社设立条件</a:t>
            </a:r>
          </a:p>
          <a:p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71682"/>
            <a:ext cx="600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名称由所在行政区划、字号、行业和组织形式组成，</a:t>
            </a:r>
            <a:r>
              <a:rPr lang="en-US" altLang="zh-CN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名以上社员，乡（镇）和村设立注册资本分别不低于</a:t>
            </a:r>
            <a:r>
              <a:rPr lang="en-US" altLang="zh-CN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万元和</a:t>
            </a:r>
            <a:r>
              <a:rPr lang="en-US" altLang="zh-CN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万元，有符合要求营业场所，安全措施、组织机构和管理制度</a:t>
            </a:r>
          </a:p>
          <a:p>
            <a:endParaRPr lang="zh-CN" altLang="en-US" dirty="0"/>
          </a:p>
        </p:txBody>
      </p:sp>
      <p:sp>
        <p:nvSpPr>
          <p:cNvPr id="5" name="上凸带形 4"/>
          <p:cNvSpPr/>
          <p:nvPr/>
        </p:nvSpPr>
        <p:spPr>
          <a:xfrm>
            <a:off x="0" y="857236"/>
            <a:ext cx="6000760" cy="571504"/>
          </a:xfrm>
          <a:prstGeom prst="ribbon2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农村资金互助原则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0" y="2000244"/>
            <a:ext cx="5857916" cy="158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71538" y="3357566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资金互助社设立分筹建与开业两阶段</a:t>
            </a:r>
            <a:endParaRPr lang="zh-CN" altLang="en-US" sz="20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3786194"/>
            <a:ext cx="5857916" cy="158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2844" y="3929070"/>
            <a:ext cx="600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申请筹建资料：筹建申请书、方案发起人协议书等。申请开业：开业申请书、验资报告、章程、管理制度、理事和经理任职资格申请材料及资格证明、营业场所安全措施等</a:t>
            </a:r>
            <a:endParaRPr lang="zh-CN" altLang="en-US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0" y="5143516"/>
            <a:ext cx="5857916" cy="158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12995f5f5fdg2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1928806"/>
            <a:ext cx="3071802" cy="3071834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929058" y="47625"/>
            <a:ext cx="4741720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800" b="1" dirty="0" smtClean="0">
                <a:solidFill>
                  <a:schemeClr val="bg1"/>
                </a:solidFill>
                <a:sym typeface="+mn-ea"/>
              </a:rPr>
              <a:t>农民合作社对成员的服务</a:t>
            </a:r>
          </a:p>
        </p:txBody>
      </p:sp>
      <p:pic>
        <p:nvPicPr>
          <p:cNvPr id="2067" name="Picture 2" descr="模板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22250"/>
            <a:ext cx="9282113" cy="5937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865245" y="1504950"/>
            <a:ext cx="121094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716530" y="2753360"/>
            <a:ext cx="3839845" cy="1985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/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 sz="6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344035" y="1428750"/>
            <a:ext cx="455295" cy="12661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ln w="25400" cmpd="sng">
                  <a:solidFill>
                    <a:srgbClr val="68C4A5">
                      <a:alpha val="94000"/>
                    </a:srgbClr>
                  </a:solidFill>
                  <a:prstDash val="solid"/>
                </a:ln>
                <a:blipFill>
                  <a:blip r:embed="rId5">
                    <a:alphaModFix amt="99000"/>
                  </a:blip>
                  <a:tile tx="139700" ty="0" sx="59000" sy="42000" flip="none" algn="b"/>
                </a:blipFill>
                <a:effectLst>
                  <a:glow rad="63500">
                    <a:srgbClr val="F1D66F">
                      <a:alpha val="37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endParaRPr lang="zh-CN" altLang="en-US" sz="7200" b="1" dirty="0">
              <a:ln w="25400" cmpd="sng">
                <a:solidFill>
                  <a:srgbClr val="68C4A5">
                    <a:alpha val="94000"/>
                  </a:srgbClr>
                </a:solidFill>
                <a:prstDash val="solid"/>
              </a:ln>
              <a:blipFill>
                <a:blip r:embed="rId5">
                  <a:alphaModFix amt="99000"/>
                </a:blip>
                <a:tile tx="139700" ty="0" sx="59000" sy="42000" flip="none" algn="b"/>
              </a:blipFill>
              <a:effectLst>
                <a:glow rad="63500">
                  <a:srgbClr val="F1D66F">
                    <a:alpha val="37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71670" y="1367790"/>
            <a:ext cx="592935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perspectiveRight"/>
              <a:lightRig rig="threePt" dir="t">
                <a:rot lat="0" lon="0" rev="0"/>
              </a:lightRig>
            </a:scene3d>
            <a:sp3d extrusionH="311150" prstMaterial="plastic">
              <a:extrusionClr>
                <a:srgbClr val="D6C0C9"/>
              </a:extrusionClr>
            </a:sp3d>
          </a:bodyPr>
          <a:lstStyle/>
          <a:p>
            <a:pPr algn="ctr"/>
            <a:r>
              <a:rPr lang="zh-CN" altLang="en-US" sz="9600" b="1" dirty="0" smtClean="0">
                <a:blipFill>
                  <a:blip r:embed="rId6">
                    <a:alphaModFix amt="99000"/>
                  </a:blip>
                  <a:tile tx="-50800" ty="0" sx="48000" sy="29000" flip="none" algn="bl"/>
                </a:blipFill>
                <a:effectLst>
                  <a:outerShdw blurRad="60007" dist="310007" dir="7680000" sy="30000" kx="1300200" algn="ctr" rotWithShape="0">
                    <a:srgbClr val="B4B1D6">
                      <a:alpha val="6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谢谢观看</a:t>
            </a:r>
            <a:endParaRPr lang="zh-CN" altLang="en-US" sz="9600" b="1" dirty="0">
              <a:blipFill>
                <a:blip r:embed="rId6">
                  <a:alphaModFix amt="99000"/>
                </a:blip>
                <a:tile tx="-50800" ty="0" sx="48000" sy="29000" flip="none" algn="bl"/>
              </a:blipFill>
              <a:effectLst>
                <a:outerShdw blurRad="60007" dist="310007" dir="7680000" sy="30000" kx="1300200" algn="ctr" rotWithShape="0">
                  <a:srgbClr val="B4B1D6">
                    <a:alpha val="6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193925" y="3112770"/>
            <a:ext cx="4894580" cy="126619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perspectiveRight"/>
              <a:lightRig rig="threePt" dir="t">
                <a:rot lat="0" lon="0" rev="0"/>
              </a:lightRig>
            </a:scene3d>
            <a:sp3d extrusionH="311150" prstMaterial="plastic">
              <a:extrusionClr>
                <a:srgbClr val="D6C0C9"/>
              </a:extrusionClr>
            </a:sp3d>
          </a:bodyPr>
          <a:lstStyle/>
          <a:p>
            <a:pPr algn="ctr"/>
            <a:r>
              <a:rPr lang="zh-CN" altLang="zh-CN" sz="7200" b="1" dirty="0">
                <a:blipFill>
                  <a:blip r:embed="rId6">
                    <a:alphaModFix amt="99000"/>
                  </a:blip>
                  <a:tile tx="-50800" ty="0" sx="48000" sy="29000" flip="none" algn="bl"/>
                </a:blipFill>
                <a:effectLst>
                  <a:outerShdw blurRad="60007" dist="310007" dir="7680000" sy="30000" kx="1300200" algn="ctr" rotWithShape="0">
                    <a:srgbClr val="B4B1D6">
                      <a:alpha val="6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Ebrima" panose="02000000000000000000" pitchFamily="2" charset="0"/>
              </a:rPr>
              <a:t>THANKS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/>
          <p:nvPr/>
        </p:nvSpPr>
        <p:spPr>
          <a:xfrm>
            <a:off x="4783138" y="38100"/>
            <a:ext cx="4673600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农民合作社兴起与发展</a:t>
            </a: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587375" y="1201420"/>
            <a:ext cx="7800975" cy="13335"/>
          </a:xfrm>
          <a:prstGeom prst="line">
            <a:avLst/>
          </a:prstGeom>
          <a:ln w="19050">
            <a:solidFill>
              <a:srgbClr val="6F9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TextBox 6"/>
          <p:cNvSpPr txBox="1"/>
          <p:nvPr/>
        </p:nvSpPr>
        <p:spPr>
          <a:xfrm>
            <a:off x="2529812" y="792783"/>
            <a:ext cx="4511675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zh-CN" sz="2400" b="1" dirty="0">
                <a:solidFill>
                  <a:srgbClr val="6F95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改革前农业生产合作运动</a:t>
            </a:r>
          </a:p>
          <a:p>
            <a:pPr lvl="0" eaLnBrk="1" hangingPunct="1"/>
            <a:endParaRPr lang="zh-CN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955" y="1466215"/>
            <a:ext cx="467360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7175" name="AutoShape 2" descr="data:image/jpeg;base64,/9j/4AAQSkZJRgABAQAAAQABAAD/2wBDAAgGBgcGBQgHBwcJCQgKDBQNDAsLDBkSEw8UHRofHh0aHBwgJC4nICIsIxwcKDcpLDAxNDQ0Hyc5PTgyPC4zNDL/2wBDAQkJCQwLDBgNDRgyIRwhMjIyMjIyMjIyMjIyMjIyMjIyMjIyMjIyMjIyMjIyMjIyMjIyMjIyMjIyMjIyMjIyMjL/wAARCAECAb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7PvRn3rx0fE3Qy2P7elznH3Jv8Klf4iaSu3Osz5bJUKkxz9MD/Oa8369P/n2zs+qx/nR67n3oz715AvxH0ZiQNdmz/uS/wCHNO/4WJpGM/25MP8AgMvHpnij69P/AJ9sPqsf50eu5ozXkR+IekggHW5lJ7FZQeuPT2pP+Fj6PgE65LyQOFlPP5U/r0/+fbD6rH+dHr2fejPvXka/ELSnJC6zcHH3sJLx+n608+PdNUsG1idSvUMso/pR9dqf8+2H1WP86PWc0ZrycePNMLMv9tvleo3Pzxnj1/DpTP8AhYGl7to1mcnBPyrKemM9B7ij67U/59sX1aP86PW80ZryoeNbMnH9qXHAJI2y9s57ex/yaVfGtkzkf2vMCDg58wDp7jFH12p/z7YfVo/zo9UzRmvLn8YWsblH1SYEdT+8wDjpnpn2zn2pU8W28mdmpztxk48zgfl/nIHcUfXan/Pth9Wj/Oj1DNGa85j11pgTFe3D4GflLkkewqC48SpaxyyT6hcokUayuSJOFZ9gPvliBgc/hR9dqf8APth9Wj/Oj03PvRn3rzQeJFIP/ExuPl6j5+OvX8j+VPXXy6s6387KrEEguehwfryDR9dqf8+2H1aP86PSM+9GfeuBhv7q4jDx3c5Ruh3sP51KtxfyLuWecjr/AKw/40vr0/8An2x/VY/zo7nPvRn3rh421ORSyzz4HHzSlf0Jpkd1eyuUjuZ3YEjCyEnvx19j+VH16f8Az7YfVY/zo7vNGa4Oa8vLeTy5bmdZOflMhzxzVV9dePhr2564GN5J5xjgc80/r0/+fbF9Vj/Oj0bNGa8zPiaNdhfULhRJnZu8wbsdcfSo/wDhLrUOqHVpAxwcbn6Hv9OPpR9dqf8APth9Wj/Oj1DNGa8sk8Z2UVv576xIEHozknjPQc5wc4qqfiLpHltJ/bk21erbJcdcenr/AF9KPrtT/n2w+rR/nR67RXjp+JehjP8AxPpiB1wkxx3/ALv/ANfrTm+JWiqoLa7MARuHyS/4Uvr0/wDn2x/VY/zo9gozXkD/ABI0eMoH1uYF/u5SYZ/Sk/4WTo2R/wATu4x6+XNj88U/r0/+fbD6rH+dHsH4ij8RXkf/AAsPSdgf+25tp7hZSBzjnjimp8RtGYkLrsvGM7hKMZ6dR+lH12f/AD7YfVY/zo9ezRmvIj8Q9IDbP7clJ9hKf1AoHxE0hl3DXZMZx0k44z6UfXp/8+2H1WP86PXc0ZryNviJpCJvbW5tucEhZT2z6Uw/EfRggY67KARkcS/4UfXZ/wDPti+qx/nR6/n3oz715A3xG0hWVTrc4ZugKTfr8vH41N/wn2mbQ39sz7Seu2XA+pxx+NH12p/z7Y/qsf50es5ozXm0HiIXI3Q6jO4+r8fX0qxLqk0EiRy6iyO+zaGn67uV5z3FH12p/wA+2L6tH+dHoOaM150uuF3VU1J2LAkESkjA56g1BP4mit42km1SVEU4LFmwOvv7H8qPrtT/AJ9sPq0f50emZozXkw8eaaSoOtSgsSBnzBkj6ilfx3psaF21qUKCR/y07Yz29xR9dqf8+2H1WP8AOj1jNGa8qPjaxXaW1eZQwyCfMA/PHH+fShvG1iiqW1iYKxxuPmYB784wMUfXan/Pth9Wj/Oj1XNGa8zbxRAsDTnWMxq21isxOPyP9Kj/AOEvtSgYatIcnAUM+48c/L1/Sj67U/59sPq0f50eoZozXlzeL7VXCtq0uSccM+M4Jxn8KcfFtqCR/bDkj+67HtnjHX8KPrtT/n2w+rR/nR6fmjNeWHxlZByg1li+cYVnY5/DPp/LpkVKniu3kRXTVJSrZxy+euOnXr09ccex9dqf8+2H1aP86PTs0cV5oviWJgxGrkhThsTHjp/n8/SrVvqN3dQpNb3kzxuodWEjcgjI/Ss55n7P44NFwwXO7RmmfM8Sq10iq42GQKNvUc9/8962HjyX3tgPhQW4yQOhHrnd/k1iW+37TGrpwJFHOMcdc4+tdKbUTSzMI8hh0kYgA4Hvx0/U17sTyZFCTAYkFyME5IzjnrnOc8dPekSCXK5VS2ejIQRkg9Cfp+f5bK2oktcqY3kH3xKST8p47Y549eBUSW77jvglcEfMMAA8jHA759QRkHr1quUi5Q+ySxchQAy7wSvOSSOvPpn60SWypyxU5OQ55GPw6+/cdBV1LeNFDSEkFScsANvUZ6c+56fXpSThIbeW5LNtG7GMbS5PQD04P0osFyskJiLuw3OpA39gc9c+xHtwR61qwQhyiJEI8kocHlRgd+voeefmHYjPVeFvAGtavbm+uNMtLa3kh3QtNcN8zHpuUAkKAPunHX347dvhbZNabUuFtrmL7jW8WVPoGVmO4e3yn370udIfKzydbIurs+1WY/LuDH3OT6gADjrn61CltEkrk/MzA5H3lJA46DkYx6kk10upabPYXsllLbNHcQbVIQiQPkAb1+UZB+gx3AxxRtrOGRPNJt2fPmBT3wwAAK8H+I8dce1Vch6FO2jjBlhVHdd6AYC/N2JAz/e44H8jVv8As26ZpJfL2lXztC8tnAzzxkHDHJ7HFaFhbO6SlMv8p2ruIXoCM4J9V/PkYwK01tktxK8qPuV/O3qAueBjd6ZxnnH8sIRUOjRs8AXCgEMR1ZsEKQrfwqckHrnGcVfsdOHmAOImAIGUG0jsf1PT0yevXZsrPznVvszQDarbgnUjnq2MDn2zuGBVTVPGGg6NJAFFxcv5uGe1IVWb+8oYjKjPUcfQ8lNjsaujaPbylGYMBHtf7pG0gDbt9QB655z0FZvi3RIrex1Zg5RhpkThS7AEJKD0wPfuTyKv6D8QPDj3aWdx59hLwFM4XZuyBjcpOGyRkNjBzW341tRL4c1yRlznSZhnJwCoLfzx+VZuTTNFHQxtN0Lyb3iJRID5ZbJ25ABU4P0AGTg8epqwmiy2aTCCdk33JUIqnLAYAXpwM45/PtjauYFFyyJhHBzuAX5OOCMjnnJ79fwNe2H2vW5FnUgR3ChMjJU7EfGfTJ/SjmFy2OhjthHCsaBCqoFUkeg68UixSKF+SLA+91/wq2OlL+dZ6m/KikysvSIBW4ODnI98/iPxqZoA2OeP59f8aeEZpd+eB2pSx3AYyD1NGoWRQuLINllRWcABNx4wORn8c1zeoab5dxEyw27Kr87iQdpzuOT04yOfXvgCtnxB4h07w7p0l5qF1HBGAdoduZD/AHQOpPI9q4DR/in4d8S3zWM6zafJL+7h+2EESMSQPmH3Wz68e9WmzOUb7C6xazyzwRsIHYoeQxA2qckkt1ABJx6EAbiDXJatH9gVp5p3jTcSioc7yB1yDyBj8cdQcAeqeIrmwsonZ3YvHEwKgA8YOWJ9iCSfUY68V5RfwnW77ehj2nlcoAmcYA4PzZ3dOxx1yK1i9DJqzOXnuIrqUIjbV+YrEvPlqc9gQOvHI4746VnyIqW8y/dcONq8lVweRnH69vTjJ6xtEmjDbkIHzNvlPztgk43HjI+YYHX2OTWdq2kG0s5T9nJVXUKMdASDx8vQcZPoOKbQ0zjW3qc4GFU8lTxgkjPoP8evGRZvV8prNlcrEI1KuSSMjqcHt7fTr1JdqgbLDapXcFIK5wOR/McH8qfrrRR3dmIgCscMYKjOMjqvPYZrM0LUvyzQRoNp8rbubjYec5BPHUVVuFQTsMg4XeD0wSPUj14xWtcGOK5sWDNsEG5d/Tn+YB6Vl38rJdOAGZQxJ3DBwOWA9hg8+2ap7CRYmZGtrdtqhdgcgA89c89On5YPoKLOJZLjEblkZSAdxYjH4dznpnk9qSe5hdEFu4ZsgyADgMemT0Oev4e3NzSQzSMXCxh1Cg/KT83HH94jJwOxNAmVmhQoo8wrnIDAkrtA+YYP+e/PWltIHyq+cFJO3cgIOc8EY688468jscUj+ZcSo7AlxLnAPUk454Hpj33CpUiZZm2limfmATlSOmRj5j78e/Y0xDbtCsUk2R+7cnPYDuT7Z/PPaqyPnT4w7yoFO2TG7JPQ8Z92H+Hae9g/cTy+aybJCODg454HqMHrj26YqsVjGkwluGPy7QCeM/X6f/X7DGiO5f8AdqBKWBJAyNuRng/mf5/hfSYPYxYLcEKoY/MMA5I4+XtVG78xYLfGGJGVOQSSMEj3wc/WrEoK6dCvyso3AfMpJGPX09+lJbjex6voOlI0UMztA0ZO2NWUM49mPYcenfnmuyvdJtmNnK8Q2PBHHnLZChRxkA+3uSelc54Tkvby3tTNGHT5F+cbhztx1I5HPqeOldnLHds8YZNhe1iHIy248EHJxng/pmlJkJHKXumKLiSUK6vKwG3ft2k9chQOcE/+PDOPlrk9ftzBZ3jsVXGwk4ZueRnnueM56E16XPHMdPhO1v3iDhSd2exIPOemcdPw55jxYsI06Rm8pVd0TOfvKCMkZ9O/1P4UmKx4sFl8lUBz0GG459Oc8e/FILlopxtLMhbPy9xkkEdunqPTpirOoiKAlVdf3TZJwxDNgYwMeuffrUEojAAUYVlyrBGIYg9ffnk8Yz0xnNFyy812LgxCeTeoA+6T8xzyQTkbunJx6AHmkuJYkZvM5ZeCA236E9+mOfy29KoQyvBJvEpU9wXwy8buo6884PFSQ3MU80ZkCxAMuNuFwBzhSO5J57j/AGaLhYukgxlo5ZGjfAYjOMnBBbPbj6fL+FaFnA2oXaQwzR7mYIAGKJk9xgYA/IdPpWVKYJBGwuoUx8oCOp+UH+H2Byf5ZpIZ4UATz4x0k37sFWHbpyTtz+XNO6FY6S6b+zPNtrhwj72TIDOCVHOfQDA4HpUN3DLHCN8xmmZTvbeX4OOmMg8dTwDnHasyS6hjfImSUbcu3U5OMjlfUDGfwxzWnoWoaYl+8VyvmtcIsaSbctGxODjgAZzg598HBwXdCsVbexlvbt0inVIoR88oByMnPGBnqOuBj2PW5Mkul3M0BYYgm2yTLhFzggH5hnkEjB4J4HTNSf2hplnqfMZggcMreQu/5ySCFPACcg5HWsy61eJ5InjEgePKlWAQLyMYwThgdp9c4P1QtTYae7ijIdULlCg+Ys7ckYz278EDoa9H0xNuk2SsVYiCMZX5QflHQV4nHqU6uPKhWGPGPkQ445PPXoPqODwSa9o0Yk6DpxIOTbR5z/uivDzz4Ins5QvekfPFurNdRHB3tKqnHVu4x0z/AJ+tdy1sxLcDc4OGwOQeckE/r7H0NcRb7hdW7yJhRIvXjIyCOvVucfSvVLy2iW6nWN1ABUHCbuSuMfXvjpxnrivbgeRPoc8YGluNsR2NnYwPzYP0P+f0q0bcnaASVLDL7VBbJU46+nOM9PwNaEyQSQCSFo8IwLhVBIyO5UnjHP4nPIqWFLdzGzyorNMy8qwU4JwQR0xnHHYDjOTVEFC5sp4386GKYIsef3nVR+A6DH6YGOBUH9h3l7d2cWnwR3N8l0HSCVsRybB5hHJAxgZwACefw6e2ngmkjMUEkucEo0gfuCFLY5X7ue/51bXQ3cRrFO9tI2WhuohjynBBV8ZwecDnHGc4FJgnqdf4H8XRa1YWdk1sYLpIMsxTEcjKdrFOeec+tb8ya5LfL5LWMcCSpnJZi8WDuBGBhs9MHp1z0rx+fVdasFabV7eBtKUCKVtF4hVtxG5myVR/myD6/KQBXqlm7XuiRvpN8mqRyx5FzJeNG68dQyo2Dntge+axkkbxbZyXjmRf+Eghtr2AQPMrLaXEZP8ApAAU4YDptJOT3zXL/YJpTInkcIGLKrgjHAPI6ZAHP49q7+40lp4bWPUs3F1ZAkNJMZnXcTuO/YpOQE/hXt17y29vYwLFmNMHa2Rx7HaAOM4GTtHXtxi07IykrsxdP01vtMat8q+ZjAJAPynAPPPOSfbjvxsXdpDKVDY2BduzkbEOSGJ55H07HgYNTRSfPLFmIKoORFgKv3iMjnPTHf8ACi9mYTqBvYHhsAqB7D1A57+vPHBe4JFqGyt7eNzeSstsVdnkdgihCehK4x97r7nt05ZvAHg1tRXzb62uGbHlQy3mMAfPnAbLAKRheBjnnrW74ojiuvBGrws8sI+xSOWXLMQAfTqCFx+J9a4Dwb8OLbVYEbV9Ut5ftlp9ptY7eNPNC/LiXcSTxuxt24BIweMVJaXkdVN4H8IyWtvYvdwx+evloPPUtNJnjLZyx5wBk498Cuh8SoLfwhqdoJXl8vR7lN7kFmxGBk9Oea5LW/DNj4e8ATf25qFjLJZFp9PnhtVtm89QSq8MdxO3BGeefQEdTqU1tqvhe6uopEQaho88xDgglXiTnB6AZHX1qXqUlY6ItFKoSVAcj7xxzzj+dU9OVDqF8IsfurlVIx2MMfNTXKukcbqQGbCtnOAOpwB07UmmkebdnPzySIz8d/LUf0pFdTRDqcgFeOoz0p2RVcQspP7x8H1A/wAP51FJGVcrknjkbuT+GKRV2WXnjjUlnVAOSWOMVVn1OwtY9815BGo5JaQDqetc/rVpK0Uc0Q8xycqqzfxevAOcHJ9OT7g+ceIZ2tIZFBDyupVzKVwCc5yAB83GQ3c1cYXMpVGtDo/DsujeOfFuuyaylpqclhctBp8EirJCkHHzqDnexIySc44Ax0rrv+EM8LqWK+G9HBZSvNlFzk/7vf8AyDXi3w/07T38RyW8+q3tpJeoWgltZNrhkbDxl8ckggk4HbnoK9dsbLTtTa70ue1vZobK7EsP2lZtnCqciRh8w3MxABIxjHGKJKzGmzzC4kjg8a6r4Ss3kbTrMb7OJhuKDYGaPcTnbuc4z2yM9AdrTdIitY5ZJoctghgx2EqeCWxt4HXoffOch93p2mr8T72CytCJ7GwWNnDHksowrEknkEfNyc5zxVmezlhdkMpO0AsGARW3bSeM8ckZ9se9aR2MZbmSEa5RfskIdWO4NNj5sA5IYHJ+8cn1ON3GKxPEGnH+xSLeGPaskbjcy4C54659QMHj1zxXU+HLbz7FCF+X7ODjeeBuOOowxzu+91BzxVXxfYx2nh2fBiRjKuNrcMejAegwPUc+tVcSPFr053Y2q5DErjrz0P4CpNaCJqUaxv5hRYhiQjrtXrkY6k+ox0o1IKqLhkIC8ryAO2Dx65HHrx61Dqbk6im87ipjQggjhVAIIxke3/1qhmyNm6WOTUbBS4KmBc7wT7+nTPP862fCfgRPH2oamE1hrL7LIFUNbiYyK3/AhyMe+OOQMVyc19LHqaPllIj2r6k46E+nH8scV6T8JbKKK/a4a/AGqRtGDA4E1u6Nkhv7o9Dgg5waHqgWmp3OlfBTwxYRhZ5L69D4Mkc0iqrsO/yqrDucZrzvxvoNv4V8YS21gWeGa2WeJCzExqcoyZ5O3gnPcHk8ZPsrDSdIuRo13qupmXUQPL828lJJzgBHBynOBgEZ968w+KVtDaeLbK2Estw32EbjK+58b3AG/ljxu6/ie9TC97BKzVzglmV3TMCr5j5Kt9fTHPXH5DPcS2wIuEztVTLuKs/GDksTntjHtxUcqIBDiRsBjvGccE4xjPP8vX0Fqwgjjmh3vwzBsqCD1xn9enTnPXmtjMo30o/s2RGdHxOxJUAEkrxyM56H1HoRkVmSNs02PDDDfMRgFiM8nt2OevPTpzWrqLKmmjyxjczAqcgjqR7EE8enXisi6l/cWzRyMFPO0KeC3PHqM8f/AF+TLKiWLxFfTovNITaScFemew/HPPc8Dpxs6J4R1/xlL9m0e3U2MMuJbu4Iji3kZx3ycYOFBxnoBisi6maSzt2GBbhRuVGK/NyPTqRgn1zXrfwwufF9zoj2elDTrbTLVG8ia5iMmZS+4odrArnJOTuwNvXIqZFIrap8DBp+i3V3H4jnlkt4GlKNbgByq5/vcdK5Twn451bw7rlnZanc/atO3rE6TP5piH3Rtc8gD2r37Sf7YvdCkXxPZ2UUrxlZI4JNysDkEHPTjH8Rz7dK8D1n4a3HhjXLNtauon0Sa/hgN0PlMqsxLYXkjCqcj6YJ7QmNo9/urDLoWjLfNyN/OMjGSenT8cVwvxKb7H4VmIdS5uY1jIfBHBwCMenTH0969TMasEIUEA5GK8++KNuG8HSFwOLqIZZOQOenB9R7devJJF62FKB4ZcackzPJLcXDplDtZclOeuOmOG6Z4U5HQ1E2hxEOv2mcmNipBABJ/M4ySenHHtWlepcJEuC2DjcDxt42gkkcjAA6nr70tizxNwh3py209vQg+vQnocjIHWtrIzuzBuNEjhYYlcKMbkZOQeMjr057Z71GdGja4YGSRhwSzR9T3GM89+QfwrpbhEZY45d4ODkgfd5APOeRj0yOfrlptY5gX2rw3zfe6nAP8+KXKh8zOdTSrfeXY3G0DccIR2PH5HOfapV0qyaMlZpAMdHUcgHtyR2/+tWyunXV9f2+n6ZG1zeSAlYICWZVBxknOMcD6Y+ldjH8JvEc1s1z5VlE5TaLaW5LMRjjBAK9umSOOuCcp8qGrs82/suESGETHIJA+cdScc+mf16ZFSf2Mibl+0FsFeVII4JAJ9voDwRwcYqZL1DchHXyJEb5lJ2ksOvBHOCDnuemeAadOXe3TzEVfvLnpgcg5znJwOMd/ry7IV2Z3mOkX7y7n8xlKkAZHHOMn/d/z0pUujGzs97JsLZYEH5ufTGQeQf/ANWaW6gkhuM71cttlXHYMcZPYdD1x/WqXkMGClTvPBzwB7dMg/TuRU3KNKGe1iCgTy7WBBAUHnPQZHXJPbrzg17nouxtB05oWZozaxbTjBI2jGfevnXoxyrblAwCPrjI/E/lnoK+h/D48rw1pSntZxL69EFeHnTvCJ7GVK0pHz3aqyX1vxk+anGACeR3IPXnrwK9avm2XUhIC/MWKRn7x7Dg9h154+leSQgtLEVXkFCMsOOcjB6/l6Hp29hv440hkTJlwW+Y4bGM4yD1wMdCMV70TxZ9DGkMnkbp1AhfK7iOCSAQPQnGDke3ORgvitkG6QSlgN3mO3CDaMDPORyT3PTkVOYLaS2E+5SCQGZGAcHYoHct6fl+fNeOLuKKC30u1G5CTLM6tgtnhV44wME/jz0pt2RCV2dHdeM9B0lsQxy3tycKVtyscAz1Xceh5bkDHzZz64GsfFXXdTt3soLe0sonUpvRXaUqc8b2bjP4HB6muJ3FnCptIORyMD3xx6dRzzzT4pVcqipI7Z4UjOc8Y+vSs73NlFI3/CniXVvD9zJHpcAu4p8pcWUkJkjkHvGMHIznIx06DnMja2sc8uoeHV1HSppDukW0uisTcZI/vAcE5JPtiqGl6q/h6+F9p800V9A4aCSMjG0tghlzyDzlTxz3xXfeILmXVob27uoolvbry1aKMgDe2FymcH7w9x+rU0gbsdd4D8Z6Z4mtlS4lgttVEjL9nmmZnfIwHjZjluMAAksCCc4rdudQFi0U026NomK467MDIzx2O4n9eOnzZrdgNP1NoUMilYwWLrt+bo2fbI4Ppj1Ar0/wR4luPEGlvpmoMWvtOQOsx4MsQIxuPBJBIyc5Ix3GSluKS0uemaZqcdysk3zR7D8xHIUn04yf4T64+nLWvIp53lRZPs55LumEA55B7Dgcnjpz64Wkx2jXUojw0TKABnjlcY65759euK8g+IHin+3dYuLS0fGmwufLWMjbKw6t+QOM5wOnfLehMVc9lv8A4i+FPDMe2S++2TDAFtYqJGXOc85CgcdCc815tZeKtP1zxRPeq9hp8E1485trxQkeFBwSwDbj8zHHTczEYzXmOw7lIUnOMZOM9Of855rufhn4YPiPXZ7ExRvbGHM8rGImKPcfmVHBJJ27NykFC4bnoYTNeU9tvdT8M+L4R4ek1bT7hpGhe4AkRy7Ag7EB5JIUgkD5R71z0PxTsr59Tttdt5tOk/0u3spzA/lSx52rk5OH+Q57ZHUdKl8SfC/RdG0291nTpGsY9Ms5ZraCONMFwhI8x3DGQbvXn5sA4rwGW8upreGKea4kggysKyMXWIE52rngcgHH1oCx9deG76HV/DWmXVvcQzEQReY0DhlV9g3Kdp4IPbtVuyDjUrw4JJMR+6R2wa+RtH1rUPDerR6lplw8E8ZD4yQjD0ccZBHUfSvqnw/rkPiDTLPVY4xF9stYJSud2wktlc8ZwQRSsHU6NmVXAY43cAHvUF4szRAQxhn7EtgChYFldJ5IwXAyowMLVoVJdrmDfC5W1eQW5Zxhzjk9MYGM9uteX+MYbe6LWonaGVFO4xKW2kfMRjOTg9TjjgdxXrmtaxY6Dpk2o383lW8WMkDJYk4CgdySa+bvHvxEbxZeD7DZpYWiB0Eq8yzqMgbzwNuMcc4JOCeh0g7GUoGfbWWs/wDCQedodpLNf6erTvBGC7Ku8IcKMk8sOACepxXU2nxrSG3urr/hHrN9UlkDpMCNuQAudv3vu8AA/pXJeCvEJ8F+KbHVT5rW5DQXKADJiYDJzznaQGxxnauCN3Hdad4A8W+NZv7Y1PV7WzgmAeC8jtIftF0pxtZvJ2kArjq5I6Yob1GloWvBgbStZupfFt3HZa/rCx3awXDrGPLYuoXngOSDlOoG3HOQO8vIyl5EGdw5fBV34zhTkqc4PHXgV86eNDcW/iF9Iu7w3baWrWC3BPymNSSox2ILNkEnHQEgU3RPGPiLw/CYbLU5BCAQbefEsYGR0DcA56gYoTFKNz6B8NrJLC0yS7PMwWVG+ZRk+3Lc5zjGKyPGtmR4Vu0kGwiZADuJ5LAHt0Jzz/jV3wLr8Ou+GYdSRCsm8pcR+YXWJ1OWA3ZwNpyMnPI5J62PGsUR8I3gXBDlOeDuI4X0z0H3jxg9cAVSepFtDwHU7cFrdQy5YKCwydvYAnnPU5AwMdOwqhqqNJq86srZE2zHZcZ+UYA7g9O/v13tZJudUtCUZkeZCdxx5gLAHtn178fXJORrKRrrN7tUxj7awCuBxzwGIz2znHTsOtORUWVdVUrqm5kXIVQwVcDOOce36c9+/Q+CNM8RzXFzrfhuMSTaYYzJGx5dXJAUZ6jCnJyMY45rCvWgvdS+TcixoFDeXg/KBk4z7Y7+vB6ssrgxyNaXEs8NpcOqXDQSnJUHrtyA5XqASOnqc1HUrdHdDWba/wBYawn8G3V1q1zu+1QSFmunlxwQ5XdHgDdgAAZJ5GKh1+HV18Z3x13cl6YIyIw+/apjXau48EgEgkcFg3XNd0PgDpTRs0OvXyyMAocBSOuSfX0I5rzTxBfiw1dtKhlvHv8ARmNglyJgUkjSRiQU2DHJbA5x6nANOL1E1oUbuIeTA6SBUbc6kjjt1HYev/6sa1skjR2tsSwKksFbJ+ZVH45H3cfiOCKxU1oTosN+hjK7sTLzkY7r7Y6j+ea0o5oUjgk34G3ccZJ255wT/Fx/4907HRNENMqXTqdJiLxRnEhDoq4yCCTkdcnBHAwKy9QAXyQDyIxkqBnBHscYxwfr+NWHZBYhEwZN27Dn5Rjt1+nPtWZdhjcIrHgRA/MeQOpwDz68c+oqJPQqK1JJZQ0MUYBRtmX45PqM/n7An8T2HgvxBNZ65bIWgESu84S8ncQq4HD4wRlccZBxnPWuMsbO51G4+zQQpIWbJAYnnGeB+Bx35PWrtpoGoXus6fp1kd0t7IEicuVX5ed27oQAckj09RSuVZbH0/F4g0fVdInSbUre604xlLm8MyxxJuxhCSQckHg+wz1rDivvBupavDqLwNfx6NmBNVJaWNJAFb5dpIJHXdjg8jrkcXafA26s7Ka913xIkIgEkkkdnGZfl25J3vt5x22+lereHvDVroPhew0fykfyYhHJkffkYZdiPUnPc8VGg9Tcg1KxuR+5vIZOM4DjOK5H4pQ+f4RYFlVVuomJYcAZx/WujGn2sccrzQRsuBuYgcr15xWV4g0CLVNBewFy8WSsoBIboTgc59ex7fXJGyYO7R4jPHA8BDKRkgjbkkHvtH5D04JPIFQWyQC5UtGzZKFioPyg8k545I9cff4IIp1zDJbtJbzxokkZXkEbiCc9+hOM857dMmrEFjAXJmKxyKzLuVsuNo5znoBngYP3TXQc5RNu0F4v7uSHyyN2wghRj7/0/wDHePWhoHjEyM0oLLkhj82f4R+Gd3Xnit+W3XZEZJkdm+5uGScngHv97k+melRpaW09uZf9I2hVbc0mckcEjPBJOVyw7A8ZFAHY/CK60q20G8AvrE6ldXznyzIPNKqAqqBwSByQBx8x55Jr0S313SdQu57K21OzluoWKSwRTqzo3cEA5yP5/SvLfAWoaBYwa7cXulxyahaSLeFyivK2VxtjL85BU8Z6mvUtMuLfULf7VHbLbzucyRMUaRCf7+0nnHbPeueS1OiL0Pnvx7q2j3/iy+e0sfKukuzbsApVmOSjFlx97dyGHqB1zjm7uONtsyOMKQrgEYUcc+gHA/T2x3+t+LdLvdd1XV7fQrD+0Le4Wyt7iWUKwYrIpkZTlXwM8dvl+8QMcO8ULb3Vk/dfcPTGM7evfIY9fpntrEzkZcyGK4X5vLk6rtU5AHQj8B9eD05w+cRbd4PB++NoG1PvfhkAj8PcGm6g4knYF1SNjvLqckAHHHPsOOvy496pyXDModvLZVwAoP449x259vpQ2NajZwpkZQzk7scYJHXqPX6evHFfQXhzP/CM6UDnIs4c5/3BXz+JIwMfcBGcKcAKSd3XqMbeD6/WvfvDRY+FdH9fsUOfrsFfP55/DXqexlXxSPn+AgOpYjAdTgdcdT1+n6d8AV7jeRNJC7Wnyo8alXz97gd+mAeeuTyPSvEjGEuIhbszopX5xjG7HPTtyRXvk6LKVW3BUNGAAjYxlcBQTx2xnHQYwRxX0ETxZ9DmHsJLd5Zi0ohj3ttQ527ADj1wAO47c15Hd3kl5eSXVx8xkffh+Quc8DPbn9RXsPiiKAWEOmtILY3iLHkON3UcYzkc7hz79ea5G+0CJYnMttaLFwAUcI0eQCcqM5xt74zmm1cUHY4YR7RGGVc8jJZTyP8A63fnofSpgWjkE8O5WztUKM4+XBB9eh/yTW7qHhpItQsbGwvIZzfzpBCsc5LxMWIAdCo25OCOeM98msnULe6069ns7yJre5t5zFKjHBBwQxHPP8uR61makNzKtzEshP7xeDknJHr15/H9ccdBqnidtY8JWtjcmT7ZExWVy2RKFA2nAwRgcN15UE5JJrnpox5iybFG5zuGMc9xn/8AXxViAKEUKpUszAEYPG3IB67gRnj/AGhTQM09e1u216PTbwW6R6nFAILt8Aea44EoI4PA9c56e1v4d3Pk+IbxFBDS2MkeQm4ABkck9egB/PtXKzwrBIiI5wSwOCBgg/4Y9K1vCt2LXxJYztt5LJhzjgg45zx7YGfrQtwa0O28TeI5NI0eUQHZcT/uY3Ug4BHzMOeeOnXluua8oLsMkhTuxkhh64Pr/jXaapp9z4q8XiwtLiIyiRIVMnBZnPJwucYyM56Yr1/wz8Ho9Ht1nuNf1AXzIRusCsKR5A4UlWJxyNxIyO1E3qKCstD5wjw4zxhsnCjkkemP8/pXYfDbxH/wjnj+wuZZStrc5tbnbg5Rjwc9QAwRiRyQD6kV3nj74Vau0E2r2lzFqUkShRDFbCKbywoUABciTAAY9CecdhXjMkTF0DBVIB3K4A2nnjHpz/nBxNkXc+h/jl4gbTfClvpML/vdRm+fgYMSEFvzYp+tfPK/MkZ2odzsM7h+GfzP+RWvrPiLVfE0ti9/KJZba1W2R1GWIUnv1LNjOe/FZ9vC0towZW2qW5Axj1P8x2HQmml0E2QSDEIzw3Q8chu/A+vfj0r3H4F+InudOv8Aw/NKzNAVmtkcD5UY4cZ9mIOP9qvFJlLJlQQAoIJPVuDx6c+vqPatHwvrl14c1+HU7GWPNuHXEwLKVZdpBUH1JOOORSaA+xVcFQR0xnjmkaRVGWYY9a+fPC/jX4keMbt7fSbqMlXXzJnhjSOLIPLfKSB+ZJxjFdxqc/j3TLF5NRNtewIjl7rTJDHJFgEqXjbGckgfKeByeKnlHzOxyvxw8UfaLiz8P2kjhYibq4IGfn5VF9v4mxxnK1428u1owN204+U8ZIx61e1C+/tPVry+uWkZZQW3HDMFGApPQZHHpn8qzpI0FztWQPuOMjg9ehPXgY6fSr2FuSM3mu6CPH7ssN/8JzkHPHHA/OvRfh38Rr3wtFeaVeFZ7IwzSWiyPlYpVRiAD/cYgL6bjxj5s+cws3nPkM+Yz93gDg/5/Wk/fxurSZjIdTvJzgjv7EY+nHtybgPmaSeSW6nZ3ncF5Wc5ZmLHkn1JP4Z/JlwoiUAx5AOCSMdMDBHr+nPPNSqAxuWK7ESPaGk4brx9eecdcfrHPF+63Dcqj5ypycc4I9/X0560WC56N8GtfSy1+fR5iBDfqJITI3SZMkDPbcu4HqcgdelemfETXtNtNDl065uIn1GaRStuh3SfL83Qc46/nXzdYXVxZTxXcMhiubZxMj7cFWX5lI/EV7p4K+F9rqmlWOva3qt7c3N6i3DJFLsj2sMhTxuY9ycgZ9epSdgkrnnl9Gf7c0xHSQJLJGVLg4kUMBkEYBwwIx2wRk9a57UZB9ru3GWUXkrhl9dzckYGO/YdPwr6Wv8A4a+GNSCi5s5ZCjeYu+6lb5sdSC30J5571836xDHHPN9l2+WWaVQsgbAJyc4OcArjBwQT1PU3e5CVjKtbloZmVtwyeMYznPPP5c9sU87yzRgbHweMdTjp68nj8qq7Ns+4RAjeOAARk8475/WtGRFCCZicNjcp6pzxn2/M9uKlFPQ9j8D/ABDlsvhTqq3bD+0dDiEcG8Z3K/EJPrhjt44wBXirvJLcAsGLMCSWf5ixx8xOB83J/L2qVpnSVo3jfA5ZcbSDjkHnsW6ng+nOKjld/tjL5YDAMAAerHj/AA//AFYwJBcrNh1DkkYbqp5zx059uPetrw/LG26EozS7SVw5YEdSMf1ORWXNFstm3bgUztBzxx0/Aj6cV0OgeDPF0wh1O08O3klsAGRnXbvDDIIDYJByORnimtAeqMpljh0lfmOGlZfv8gYGG9PXp7diKPEW+PUE2k7RFGqMcYJ246557/4ZzXb6t8NvEdv4ZTUHsgBbxSTXERbDw4YllHzEOMfNnjp2IAPFmJ9Z18bIOBCgYRqO0YGCQB1P8/xpvUlaG/4TtY4YUlfIeW3f5WiHVn+X5sbgDtwMd8c8131hElh418DTNHHCvnXkJA5BLQA5Bzj7zEenPSuHgugbvykiWJBCGKHadpwchyxyM5ySeMAEZHB6bxxOPDh8E6n5eYrW9luNsfAZC6PtG7pwTjPTIJ9nL4RR+K56zrXm3+sadpKbfJUG9uX3nGEYCJDjnDSEN1GREw55q1YnU76SOXU7OKy8h3KxRXXnCTPyhj8g45JH1HFcJpXjiK+mvNSsI2vNW1iYQ2FjHkmG1iLIjzkAGNTIZGPU4cAZxkejWFjNbRN9ovJJ7iQ7pH6KD6IvRVHQDk4xuLHmsTVGR4ykuk0SFrRTK63luHVB1UyKp49OTWrbXEl1bCWeGS3+ZgyyDB2g8H2rn9T0fVNf8SxyJqkMXh+1wslqmWNzMGO4PyBtHyjBJ5UjArp7yxttRs5LS8iWaCVdrxuPvD370XCzbPNPHPhCSIy6rasTHHgSD+MKWAH4DJOffsQTWBATA8ojhMeQXKluF+bJ5IzxjH4e3Pod040W5i04qs+j3bCEl51AsyVwiFe6NgAYOeuc1yU2mnTLya3G5jHhP3fQAcA9OM8HODgDoRwdoMwmkjDuLW6eSK4DAEDzF+U9RhScfUE9KpandWeglopZN8jncsUZbcjnrznjPXPHpzg10mranBo+gtezZkiJCwx7APMJ4AJycKBtP5147d6lPfXt3ezSHzMAMT0DEEMAB25I7dSPWq5hRjc1LDVyviCLWYNNlmsbNUa7jV8KFzgEt2bcQBjpj0rq/E/xaudV0RLDRbWfS5WbY8gnDyMp6Krdc5/QGvMHy3nAORlVHJyHbr19s49B29anR59L1WCbT5leeEoYnQD5XIU7TnJyCCPqM9OazepqkaWrppulGPTtPlW8vIXMt/fq52vJ08uIH+BCxG4/fJJzjAqrFdGSONigQbhnYAMnnBx+X5fWqc8qtLIrs8s7kySO3O4n5ievofwx+Bk83HyBS/y5YEE5BOcY4yM9889famnYTVyxdvJPgKPnKg9MbT1wPfOST+eazC+Rj7o646Db1B+tTLcMCWIDBgMkrjBH0x/nNQsGAAHzME2gAHnr/j2Pehu40OWPATLY3EYy/AOBkdeOD+mK+g/DRz4W0gj5s2UPOf8AYFfO29wdxOF4yR/FjqPQ+1fRXhvnwxpX8X+hw8/e/gHevAzz+EvU9fK/ikfPyqRGDtDMwUD5CSrZBxn9a+mvs8cGlxTRs6p5AkVfMzj5PlAyRg8183OEWDADtuDENtwB7+nft/SvobSXaTSLC4hK82sTqHBw+UAwc8d/XPFe+zxWeLeL9Q/4SbxDNe2k3kqGjjUEbWCfd3MOcHIJOfX1qlbQ6gmn3Qtoluo8gxyvG2VXeAMA/dzkE9RgitLV/DE1/wDEbUNJS4tLO4u5WubV7h9sUgfLbd2OuSVHuuK3vANlJZeLI21a1+1xFnjynzRglTknAwV5bnnIOewoGzv/AAN4W0rwdqEtrc63pV/e3DB9PDxxLcrlP3hU5LHcc/KCQAvX5jjzv4z/AGGTxXaXMKvFczWoM24AbgCyg988AcYBwB0/h9xe20fQtPW4tdHBii52WdrvkXryFUZ7np61478dLyG41rQRHEUmNlJK5kQq+1zwpBwQRhuMZGe1QtzQ8sZIzIgLhlY5OF3AKDxwO3tjv1Pa8im2uoXe2huSsigxksFZiCNp24bvyRjgj2rLdjIx2ko/DsGY89AP1z/nmpvP8uNE3ggdBtyvXkEHjnHTpg9+1oTI71oyE2Bl8o435wSMnaTzwe2fT86SzujYalBco5UQyq542/MCMjGfb8cA/SG4JA+RugyGzyMj2P4Y/wATVfc2edvQAcj9B/nv71DepSWh3fhvT9QtNV0HWLNmudSv5nura3VFZ5FWUoQcn5QcE7iAMAnPy19K6nJrkcijS7CyuE2ZZ7m9eHnPQBY37d+K8M+GHj2+0fw5e2d0yyabpzDy/wB0wc+YXIRWHyg7gWw3X5hk4AHulhqUet6BbahZtujuoFcbXIZdy5xkAkEemOtJsStcqXeoatbzPG+l2v2P7KZZrt74COOUqxKFSoOwYGW9GBx1x8m38TwvJFOxWaKVgV3B/wAyCQR7jrkHnNfTHjm+/wCEe+GOr/aLyWeWS3a2ha4ZWkYyfKF6LkgMe2SBk5Oa+WoXDKybgRnOTz2+n+efxaGydFjeLdvQFSRgrnBOcYx26fz68VespDaaY5kVlHmZGOvQdVPPIyM+uKoxPGYhnedw+6Ocjken1/xquJnWCWNSfnYAt056EfrTvYm1x8k5yxDANlhvXA5z1z6dvapredZLU2spkdVYvFtUHY52AlvUbVC4/H2qkoMjY3KdxC9sg9j/ACGf6Vs+GtYt9B1wXGoWa3No0bxSxo5R1U/xRuBlSCBgjqMjPJNJMprsfRHwm1WO78FxWv2NbcWeUZ14WQZ3bvrgjIJ/niuoh1y3v9QSyis7u5tZoGmW9WINbMMkFN2Sd3B4x0rm/CMmn2vg8azpcMen6XJ5k0iTRBJJUUbVdzkjdlOo4YHoK6PV71m0Q3Flq9nYvIAUu5VWWL2+8yg5zxzSe4kz5GnaK3vJ44fMhVZGjVZSNwXcQFfHRsDnjrVRHzNjzN2R6enJ6dPT866r4g6Lf2Hj/U4bi2Qy3lw1xAI1P7wSO2CF5POCCB3BOcYJpP4I8S2lm+oXPh/Uks0RpHklgK7FBALMOCMZ744BPQEhlGEfNEu8Bh6qR94A81o6Vpt1fGRrf5vIt3uJd3CrEinLEn1+6BxyR3NLDp3mlTGx3FW3KeCSBnA6denY5OBk1btkhewvpLdikNvAF3tlhNNJ8o3dhhDKQvbaevNOxLZlXKC3kkjeVcFM5TDA45A4OP8APpSSY+ZPlKZZCQBkYwT7/wAj+tPvURGidN43hgx6L2OR6frkGo1YRuW+YOjDHBySTwDx6buPp6cjAqKhKMPLUcckjGDz3/P8q+qPCFs8Ph7TbOXVrizNpFbwvYIY1aORMBldiCTvbsDjB4r5ciUSZO7cSM4ZscZHPP8AnHevUvh7rsVxoeoaNfXKBWIQkzoJGjYEsi7wScEE5AyC2cjikkEnY9+S0aOeWUX9wwZgTHIylFHoBjOPm9c8DmvmHxhplrovia+jsbyFyuHQW3ypgsfkBBxuClc46cjHFe3y+KtJ0Pwyg07VrJ3VWVd12soBBGWZsBnfBB2jJbPfrXzc91KzMygA7jvDjnBzkEnnpx09M9acdBN3KuBcNIXbbnIJAzgEZ6deoz+FaDypNBHL8xD7WkIU8MMBsdQAfqOuOM4qrbSMPMwHGH3EE4xgEY6cdRVhEMBaNnOAwdDyvTjt0PzAnjPHboWhMsCyzv2hUIOB8pAVfU88dsDnr7ZMMx8rVILpwCm/DcgdepJHPIPHAzx686DIhcvGrjMm0EEbuBgqOBycnj6cHBNZupjfCGyWYnPzS7txzk85/Dt07mqaEtzZ8KeGrPxK96b7VhZJaosojVQzzLz90kjGMDj8cHGK+oE1jR0Voo9Ssf8AR4yzKsyHy4xxkjPCjIBr5B028a11azuFlI2zpuzk5UMOCPfnjv6V9Yx2lhZSm30nTdJSGZFEqoViYgngFQhyNpY8+hGOcjORaujUZzc2XnWc8WHjzFKBvQ5BweCMrzng8jpivC/F+k28cFxrllpv2db60iu5pIDtX5tp3hCdygtI4Yc4AU98H2yGw03SoJZLOxt7ZWGXFvAF3YHQhRz6YHWvnrX/ABLLreoNp1lMEsre4nt4pI43iRo2Zmw2SCBjgLnjbwOcU4bimY9ldRC7F0JI7h1dU8wAAKOQuDg7chQOvBfIIrT+I94kvh7w+kUMYCmVWVRgkqEGfpggD8fwxbOAJeKYpjNaztiR9vylycgdypZAwHOTg++JPGqhINNj35aOWfdh8gDEZ9B0Of6epuWxC+I9e+DGl28HguHVI4YFu52ZHl2DzCqucqWz06YHt+I9UhkWSJHU5DLmvH/gTqBufDVxYFyZLC7ZiucBVkAI6jI5V+hA55Br1m2kiV/IEm91BY56isWarQxzb6to8dxFpVpHfCaWa53XF0YtrM+7y/ut6nBxjA59ToNc6hDc3CjThJboq+SYZhuc9wQ2AAPrU95epbIzEO+AWKxJ5jYHU7RycZHAyfaq+m3Ur2YknklkySwlltzb8E8LsbDDHuKA0OZ8UeF7m61aLX7C6dLxTbxGJ4llRI1kYs4HBDbXfBB7nGCdwoatalNemYW/ztMIyYlCsxZcgck88nBBHAru9T1G20rT5726nWCCJcl2zgZ4H5kivCfihrzzNaXllfRmF2WQG2uQWb5WUnI6Ng49s/7ubg2RNI5Xx74hOr6zJFbsj2dpuhgKZwfmG5h1xkjrnpgelc9FEu0Pt+9LyBkdMdsn/Peqb3G/cC3zFumeDj06Y/zjrzZtZybeMMSVAwGxj1Oevt9aq6YWsiSwhe5EbIXecyKRGBgE54+bHX2xjnPqKkuvs1ssuVkiVcgI6nkH1H5++avaFps2sRzQ2k0f2yO2M0EIiBM7Ajci5IIcKzMAMltuOKd4dEGpeNtMTVGhltVu4xMGAVCqkHnI4AxhvYmgDpvC/wAJfEHiOGHUbyaHTbSUGVTKhaU+4TjH1JB9BXa3HwH0CCwZm1jVVmRMiTEbRqccnZszj2z+NeqLe2pjjkW5jZXA2MHHz/TsfwrmPiF4g/sHwzL5bmGa6PkpPtOyPPVifYA+9Z6svRI+fvF3gzVPCl/5d3GtxYzSEW11HHtjkBGegyUPPTnPPUCueZ/MT5kU5O0nH5A+n4jNejeLtQ1HxFpsk15eRmNomkiRpCIdwYjKcffKkrjvyQe1eYmTy1YScdSQOmOAfx/zxVtWIi7jkhMzMEJPBzk4Ax3P6V9C+HCW8L6QxJObKHr/ALgr52ZmEm9MqwH8IGemPx619D+GV/4pXRx6WMI/8cFeDnf8Jep7GV/FI8SkJZFDOAqR7eBg4x2PrnP1xmvYZvHmmaL4W0mOe4ku75bGHEFpJyD5a43HOAMge/Oa8f1C+hu76eXT4pYLR2JiheXcQOByffIJIzzx0zijHsDuGlZGA242nnAxjjnpx6D1719BueNY7NvHtxrnibQ7nVLOxtrO2ucKFQsEgb5ZATnLcc8eteuT6vpnhaUNLc2baZKBNbLbgeYocEqWXumEOG9ucY5+eLpY/LR2ySrjjGCCeRwc47dBz+NdJpviCbSkOk6352r+HyVkSHy0Cqcq5ZGdSQCAy4UrneWBByaVgPaV8daBdQyDUlmtIkUsHkiJR1HVlx+ZyOBXj3jDxXo/iDxnJerpZ1PTLa1W3t4PNe2WUAli7ADOMs2ANuOCe4r0aH4c6LrGlW2q+F7oWhuYXRXZ5JUMMm5T8pfIcKxGDxncCO48g1jw9N4dv9Q0mWUtJY3ZXzPLzvQx5XjBxuX5uuBjGRwalJNj1R694df4aeNdLTR7fR7C2up0LNZtbiOaMrjJEigZbuCGyV69CB5Z4z8F3fhbxBdWFujS2qx/aIJSuZJYRgsSQMHbgg8D1xg5rEu41t/JuIR84+YyIDx0565/ryfbN7VPFmqeIbULql5PdS26NFbGR1XCOu1gdoBYkAcnPIwc7qLWC9zl51k5Ta77cKAe2cnA54HU/n07kdrJLk8gDp83Pu2Mc+h+v4VKrb3RiSFUZ+YE5PJ54961bS3xIm938okJyAPT1ODg5A+npxQlcpuxY0DUrvQLS5+xPE8F2giv7SePzIpAMkAgHORk4wQRkYPJxa0nU9Z0CwlOl6xe214NoFsiKYXiOSH3l/VmwCpwWz34yIr4fbd6qCZv9dE5x84zh/rgknt83FatlFNImIJJPticRCPBOBuIIwOp5GCehyM54qyZDbNO01CPxNrNra/ELWNZzKqCzNuUSOHcxBMgI+XPHzKDweTxganxO+F+n+FNMg1bRJruWFJhBdxSPvMe4ZVsgDAzxj1ZcelcLrd/NqwtGnOJY1MKkqSAvYDA9/Un6VuW3jvVH8I3/hzUW+3WjW/lWySkL5TLIrK+4YZtuOBnA2jII4qWrMpPQ5AMkHy/KBnOD97p3PQ4OPyqvI3z5VvlI3cD0z/Lml+0LkCNCi9xnP8A9bt/WoiWb7rbB2HOD9P/ANdJlJAcjqvqck/Xnt+fTj61K6tJAJwCpOdzYHJA6g8c+v1p6WyxKGfmUnAQrzxzkdPTv69+23NJFLHBGYoPMKqgjQZwcYCjJ+YYA9Tk98CmlcTke66LrfhK3+HgMd5b/wBlXMbsNOnu1jliz/rIkLMDgNnAyOuc4IrmD8YdPS1s7HRdIu7a4Vx5drBMiwFcZCswQtweoUAnn5q898C6vpej+J4Y/EdqlzpPKyRSgusTcASlM4bvnOeCeOAK+qoo7K5hje3ELxlB5ckajGwg4KEdsHqOKl6BY+bbfx7f33iuXxNfWyi+FnNaRJCmzyE2nDRkqSGUsSSTnkjOOK9mj8eaJqHhQag81tL+5Y3NkzjdnyN7R4fl8lgvHUtj1r51sofNeWO6bdJKWJkZfmEoJJ+YkdQDz0yDnBp7QpNDJHIT5uwlJ+R8yqSM46dgfqM9605UyeazIfEMmmweJrqTRTcx6YJRJZ+cTvVQOCD6ZzjOTtxn3bLqE06iOT7QsLP5pRCsaMcYzgYAP3vm7ZOMZNQvsvgMjDnmPYvKnOAMjOfx78DHNU542hCq5Jyc7iMggcZBI6Hvnnj0NLYe5asrO91e9g06ytpJ7uciOOGNvmbHPPGAABk5IAAJ4AJrZ1vwrceHtN02HUtY04rcFpmtrKTzmUD5SznG3ggp1I4bGcEViaVrl3ol401q+POiMUy7MeZGSGKH2OBnB5HB6mtDUtUuNZv2u72VDM6qB5SBVjQDagjA4A4HHTnoT1S1BmVLaskZczE5lCiMnLEYyD+HI+oxjmtWC10Wbw7HKJnjvVuXRisg82QNbqUCx8ZTzVwWBBAfo3VaZIuLRVKyeakjF1A5HLHr1Pcf5FStbwxQ+XcIONilWwpwMn8Byemc+h607dgv3Galpmp6Y8H9t6VfWyTxssAuITFkr6AgcDIz04OeOK1dL1e003UpLy80C2vonDq9lc5YIxBwQ5BYEBvqcZxkBhZ1fW73xNZ6dLqMpZ4Yktk5B+SPcdx3MSWJHzH29sVgu4W4xKwVlPI2bckdl/TjH4d6LCud7qy+EvGFoLLwtpX9j6x9q3qs4ESXBK4EKsrFNzYBUHaAQQMFiT579pMciAxssyNswp6dtp7E55+vUVYAO/ycRlI8cs3GWG44I6ZJHrn9KyZozbTyRMDlCcELzx+eO59+/rSeg0rmudSby3Z3Mm9gxJ53YwOGK7ic89sDIqlLLNPGy72YHgLjJA44IPuB+R9apnzZZVhQlnfCAA9STkdeBgkdK2bCeGzaNHyAudx2KdpJB55HQhefb2xTTuDViGytBBPaXOpwPJYLPE00EZ+d1DDco6DJG7GfXr6++Xvxg8NaVa2j6dbveW8sR2C3HleTgYVWUgADqARnG015DpNlP4n8QaVo+5n+13UayqCMiNfndsdOF3Y65x2PFfRt34L0W/1Brq7tI5RhPLixtRNoAz8uCcgKDkkYVRjrlSsgV2crF8XNIn8LHU54klvJCfK02Jt7rjGA7chV7liAcdFJHPDeAfDsHiPxhcTa1cW4hkH2gWSsEE8jkybAv8SAGXco7cdCQE8WaHH4ShuNJK276jrl+SJ0GDHYoylVKqBt3PyQnUL+A5a9lttywsgTt8qhSEJxjAx6eoyD1PQNRTE20z6F8Zy6HB4abT9WvrbT7adAsJeQBkKYKtGv8RVtnHTnr6+A+PEaYaffRxI1rcP5kc6AAuGVMBuOoKEA+nAxjFY14lzNqWZIJ7m5Y+cxmQtIV68k54GD68c5FRXl8JNGjgM8u+C4+ROTiNgx4J7Z7HqGHXrQlZWBu7TOl+EHiVPDniy7F66x2d5aOJNzKihk+ZSSTwOGUe7Ada7XXfiimnyTjQLCe5unkwtzcqVUMf4Qh5wM9iOvPWuNh0e20/SNPjuZneeZ0u7hTHlyu0jYoJwdvII9QfUVo3mh+fIoiaOVDIFUHGCzEZwcZ5yOoPAGB0y1EmU9TJi8R6gTJexT3cev6iQFvjKtvCU5zubcAD8gHOVG4nIIBrS0jxb49mc30bX2pQwKzykqHjUdyCuQGAU4btnGPVunXN9Za5YyWNhbLPaTrOLaOVXkuEYMCFx1BHYEjius8d/EY3EEml6VIkO5gkiTNmSQhhlSASVTaCTkZOeQM4I1qNPQ4TUPEHiTV45/7QnMdrcPHL5Rl3ZYY2ggkZHA6jjaD0zWHJpjyFZwyBZAG3ZOASMcggHjOAMD8DyevTTpzGslzPamSSNI1W2jGBuI67ucjjPf5QB1rRTT47y0iieSTzopWCM8YO4HGFJ+o4xx8uPrfKRzHm0/h65azhujImLggRgFSTyMAgDI69MfnnNQX+n3uk/6FeW7JO8asCAG3K+cFSDyDkD2PHB4ruLZ0bV1smuSy2c5mYuoAkYAYyfbJPv3BOMxeLhbXkNvaoWM0CvMGyGMjfxAemcfMc9QOuKlx7FKT6nIxwyu4nSaRJopA0Q35Ixz8vOSeOgx+HWug0bxvNb+J7bWdXhj1Ge3QruMKh5TtIUs20biOBuOSADg9K5XzTsDiJHkBbDZJLEdyO4H5d8dTUIhkzkRnByihiCScg/nz1/yJKsfR2mWngG+i02O3mjutTjVtQixIZrhHf52aTb1IPZ+/btT4PEXh3StJvYhYeZp0cZmKvh2uJcndgfd3dc444+XivMPh5qvhXT7ZbvXba4kuYFIM0aOywR7lUFsNwMsBkjAO0d8V1Esc/xB1mKPwlbyWGmQMBPfSqREp6YVeN7Yx8vsASAaWgnc8xuPFEyabPbwyswuCG8vlRAg3fuyOhycMccHGevAwJp1d8kbv4i3949+T+P15/D0H4t6To2haxp2k6Uzl7OwxcFpAzbi7MCx6lzuZjnHBGMDg+cgSKQR1ztyCD09x+GMdaTbLSQO2SMEk7SAdnJ5OMfmK+kPDXPhbSD/ANOUPbH8Ar5s3hhjauMenb1x/n8eK+kvDOf+EW0fP/PjB/6AK8LO/wCEvU9bLPjkeAlkjYYcZB6ZG1iDjjHGM89/xxUyRxyIpQ5fowxgnuPQjt0/SoZ1Q4kyVLZdeuOCflx3A5Oep/Gp7Rlay3AJn7gYkjY3QY56gYyPevoEeOSrA9zbGOCMsNygj5QfvA4zj1/HsKs2jQeQILpy1tdSEDIB8oAj5gM4LdR2ABOOazrq4ZLZmjcKdykjHIPH3fYEdPWo3867EasEaQgAEuewJJPYAkk/55dxJHuPwT14/Yr3w3dXKPLbu01vtbI2cblUn0bnnruJrl/inr+m6h4o8qxXfF5YF4BGYiJV3j5iyg527QT/ALCD+EVwMEmpaBrUN5pcslvewkyREMC+Bk5I5BBXIxyCM9aie0vr2e7uXd585mmnZGJfeSS5bue/PXr61FtbldC1DN5ts0YA3JgAkhcjIx049fXGKz5Rsv2eRioBySo5HbHX9ef61DcLc2F0vmDZL1O2QcfjnHsfqe1PuJDJGZVP3zuIBPOOMDJ4HXHfmquJIil2l8KwJI3Hyx3z2/H3rRVj5CEIWfGUGBt7ckdPw6deR0rNMzTFchBICQx557+vt+ta9oQ8aIHCqXY4Y9RxjvweMZHPTnpREHoVYrGQPDdGYRhWG7Zg8cjIA+8MDt+tamjyoNQbzbrhVD/KxYBxkZxx0Hf3HemySSB1txIY4oyA5B+WJDyRgHrzkHnmqtjeRaZ4jK3kbDTndFu4mYklTj5hwAWGcjPHbkdTYW5Xv7pDK4ZQH3CZAVC5J6joeM5GO+PwFVrlCd6IoCHOAoBwevqa0794Wtrd/JiC+bKu1MrhScgY7YO7/wCtWakcFwXUEhdxX5eqqOnGfTH60MqJVvQwnZmYfMBwv0GeP88fWoDh2HzDPfnJwB6456f/AK6tSyl7SJWLb1DA89+gOSOe4+n41FbgEE/u+oHKk5+X0/LHb61HUtbFiWRflOc7W5BUDjI/DGO3PTHFTq5DNkjYq4KA4yuc4HX1yPrk++bK+MdMhfvDsc5zn6fzNaMDebapIvmF1coxzn5jnHQ9eAenODTT1JaGXSKbuVvOUEMwJj7cnn6f0wOvFe3/AAN8VGeO88N3cwLQHz7QHPCE4ZBnpglSB/tGvEbi4b7TJHHGPNzwdhJwOCB+I/DpSabdXtpfxXNtdtb3Hz7JY32EFlIOGHTIyKGCOi1m801dT1ZbNk+ztqE8luVTACrI5QKeynIP04x0zlCXzgjmRFjPLBGwC3Xjk/l/I1TheODZ5oEgU8gc5HT8jjtx9ajtLpoGJRiRnGOuQTyOR19+lVcmwsjKlw8LHmN2CKGJwMkKBntk9cDjnFOkliuIlbaobHLMAuSc9fbt7dRyTUeoPFJeeYoXEgGV+bJbA5I9Tz/gKriUFVDbdmADjuM84/zmpbKS6lywtleR7mY/LGRwABuJ9vw9OuPXNW7tY3Myy5WaNsbMAAgZGQP68msz7S0vyl+3UHj64H5Y+lTQYunS3TcGkbAQNnPrge/X3OMAUXQWZNpzeZMseD++yvzNtGeSMnt0zn259r8rrEqy7hkNgEEDv24PfB98dq6/Qfgtq2sWUN1De28EDKGjndiRJnuihc7cHqcZOcZGGrsbj4EWc9gsSeIrpLl+ZJmt1ZDjjG3ORz/tU1JITjfU8dSdWW1USgqhIxgAKAenscn6de9F8qNBPviZZP8AV/OM88AH68MPy967XUfgz4x0i/jbTEtdVhO5VeCZYWUDGNyyEYznopYfLzjvzfiDw3rvhgwf2zps1nDLIfLcsjLuGMDKEjO3PHfHfFCkmJxaMONTOSvIZpsg5AA4ABx7c5J4+nU19RtY4JEaENt2bWDdAeO46Z54PTHNMSRt7ZbgMcDdtGc+n6/nyDUtxHLLZkypnaBsKjO3GP0xn60tytmVLXbHOspGQCQrDHXt079at2sjbDnnnLDO3PI7/XFUTIqxgZwQc47jGe/b/wCtV+w+dIR5hWPcfMC88dTwDnkDikhs6zwreLpHjHTL8XcUbRXqxyvI2MRltkhLHAA2s5zmvqS5uorO0muLiQRQRKzvI/ARQMkkn8a+Nre8SaFo5Zisr8DK4A555zz6469AK77X/HuseKvDllpEW6COOBFvZZGw11KOOW6bSAD9foMuSTJi7FPxVrUni7xXNqOxljfC2qbSWjijz0wOpJLeoLEHjFcy7/6QdySPHxyOnA5b39e3Q0RXvl3iwgrL5ZcuwG4Hgjn+8OevcY7ZzBcXBhglzHsduFYjJPQt19jnnB5Htm9EidWxqMssk0k2XdSI+QQcDPftyPTpgE1NYp/aOrRZQGLeHkOcBQMAse3oMZ6nFZttKixDlWLMdyDPPqPxrQ0jWJbOebyIHmlmDRyBVDgp14Htyfw64Jwk7jZ011dXH9lWpubozmS5jG3crggAZK7uUbAUkdDz9F6W2uX1ZlDBgZC2yJMkkAj5hx1BH5DnGcHhtQuLqxOm3Ekjz2ouC3lvCgOQQW5GQ3ykcitjStcttSa8EN0bRwjAM0YO8Enpgc4BHHHfGQeLvqZtOxoajZ298FiuFC7pEEsoCq+GBAORxjO0+/r0A0rHQNJs9PmSHTbeOVYSPtBHmMxIDDkkkE/e4OO3QjPBXl7fXFxb2UJ3XN1MscezOWAIAHAyQW6cZ4rWvP7RubCA22r2ixyjAXDmRs9fl28jgfl0zRcLM6yWe2t45pfMQ/KvK5bnjt1I4PU44GOBmucXW57eeYq6q20ud3UEAHO44J5xwcc54FcxPNq1i4Zn89GUcxsW3DHI2n5uhx+frUaXi3cU0kThigDMp4zx97nGeuABRcFE0dJu55r27YtH5T3AeSUL91QM7cY75A9tv0rS1nDT3zGWNXmEYDBt2IQQW+p+Xn61yulyXCXTpG7QFyoaQqRsX+9k9MDAqaSS51Gaa9FvcSW0Q3bthYnjgscegHPGBj8JUtCnHUmnsjLqLkzRiKSEXTIBuIckjHb0LY7A461NfaekYE6xBFMn8MeAcgcjjI5/z1rMW/22fmJcOkhIUjcSQF5B+pI/mec4rXSVF0+d2jeTkLGJHIwzAAEn1xz7Dn1NCsDudF8PvAOoeIbC51PSvED6ZfW7mBI1zuKFQw3MpBCs2R07NwcYMviu58Z+BZbOzuNYWDMGIjYShINucD90sahT/tbfTB4NYngXxs/g/Wft7uZrCYtFdW8Yw5Xkqwzxkc49iw71neKfE+oeL9Zk1K9JRNxEUOcCFOoUfTnJ75JqNbl9DMluZ7i4nubmUyzysHkeWQu5OeSWxySw59MVnSfKQV2jGDx0OR16f5z7cX33+UgG4kKOSnTnGTk+1UZNwlYbjn5lIA6Zz6fU/n3FNgiFo3D4IUc5wBkH6+3r+FfSHhjjwtpA/wCnGD/0AV83sVEp3gYA5zxk+2f6/pX0h4Zb/ildHPrYwn/xwV4Od/wl6nr5Z8cj59lWZQ6ugPG1hnp9T/L1/m20kJZkBUMcndkZIHbnj1/KnSwrIWYu7SE/KuAS3Yc9ievGRUcYkjuE+6rKwHzDbuxn9Ox/+sa93qeQWbqKWPy1AdhIVIUjjPAHHHrx1BwOuK6AeFNVmazmuVSO2uIjLPd+VuhgDbsbmX5RkBSOQMuMd6xYNSNnfreC2gncRt/ro1ZV3cfdIIyAODjrzW9Z+Mjf3kUOst9o09yyvHMWwigfJgR4+Y9/lP8AunApoTuZ7RXtvGkdpFZ36NGFSWK2VpFYnvtUktuO35sjGB6Ym/tLUotPS0e5niRNzRJC5Vplyw/d7VKlAxkHA7+mAuva2os3L2N5o8EaeULO73xsHm4PzLndEOCNzDPy7cknJ5e5icQSOXw4O6JnzvXnA+gJPT86oRNqNpNdGZfsB8zO6JYsEBMZwMZJAByc8jHPINY8EjWtz5F4jiIsonjYfNgdevfp/jVtNbuEWUTRQ3Jki8ktcIHYLu3DHoc5OeDz161SuGW4dWERUt1HYc4465HT15z1qWUtCJ18mVo0YNt+6TjkHv7cY47c1f07UJIXTy3cYJJIGMZHOO449PXoeKpwoxQEYHyFsHtjjP8An1+lRShoSCQPqevYk+/UYNTdodrnRzf8eqRRsyKq7QiYyp45J7c/564pXFlJdt8mxM5XIU4HU8YyR3/rjPOdBcB2BbIHUkHnPSty0YywNHCpyyEH+IEHjjjPBIzjtVp8xNnEhu3caPvysU8dxDGyrnLFUYA8dBjGOee3TilHau13GkFwS0mAhdwgUFtoBLYUc+4A6kjBFaktubwFVJLNJhOhZznCgYyCBzgc8k8jpWXdWNzaXM0V3G9vcwqWCTrsYjHo+Dz2/keSFLQcWeoaN8IbHVtMjW+1aRNVuMyRXGnQtcWax4H3n2BA4IYH956dc4rzLxBpdxoOtXWj3UapPaSGKQYwHPZ1BGcMMMP94YArpfDfxF1/w7PFIJpLyzjjW3W2u5HkihUY6KHAzgccduOKw/GPiNvE/iy/1o2/2Rpyg8oMGKbUCYJIBPC5/HFQ9Ckc+7szZJJPUkHr/n1q5Y3bW0xJUSCRdhDDpweRnuOx+tVQCVU4GfoTgD/9XT0x7UiRFjwpbtwA2fYdj60D3JreUrIzbmVTknyhyR3/AEz+XtVoSYYmJl3J8ytggn8P1x+WaZaJCCzu4GP4mUc4GenXJxj8R+Nu1is7i5trW5kjtUZwslwIy/lAnliuMsQDwP5YzVIlkbTuZGfdG/zZ3F93JPrnJ6HsOSfeqtw4BEnyKzLtJBGDnjP5de3bHeliWCRW3kq65yy9/wA+hOO/P4VO08MdrJEu0oOBnAz1z79f/wBY4FAHb/CLwhp/jHXr06pbG50+ytxuTzGQNKxwmcHOMCTuOQPevZj8H/ATFs6AoHfFzMMev8dfPfgvxJqvh69uYNP1KWytrkb7maCyS4YBFYg7D0Ay3ORwSe1egnx/qc+kpd2njqMGGRVmW4sYoQEPBZQMu/BHCqdp69iJtcblY7e/+Cvge6iKxaZJaE5Bkgu5Mj8GLDt6Vg3f7PehyxEWOs6lBISf+PlY5Rn6BV/nWJq3i7WdLtfMk8fiW6aBbiCKPTk2yJJ9zdyCuRyQQcDaecgVQk+JV7FK+PHNxJsTdG1ro6hWbptIYr6HnHenYXMe+WcH2GxjtI7MRw2yKkUMEm4BVACjnB6etV7ybWTdR/YraARFcubnH3uxyrE49sevNeEW3xR1sLE9x4yiSOQthYdK3Sp2BZWCR85J4cgY75pw+KurpNL9k8Xwm2QoQ11prCZ8/e2KN68cfedck9hzSsB7fqM/iuMW39m2elTEsRP9ouZIwBjjbhG755+nFZt74Wl8UQSReKIisLbc29nqczROAc8oETPOOuTwMGvJbj4qavPcwpa+LImRyd73mn/ZhGe2DEZC3/6utTXPxT1KHSRPB4yhub0DItU0oqpOCf8AWFgSM/7IOMEgUWC53zfA7wTI7SNa3h3ZyPtbkU8fBTwSIWh+xXJJI/eG7kyfbrj9K4W2+KWomR/tvjOwiI2hDaaXJMrZHQ7/ACyMdc4I5+gqtB8Xddkkja51+wjt2lI3R2LvMFAyDsG1ec9C56U7MLnpenfCfw3o873Oni5gkcKNziOfGDkECVGwc4PrwPSrWo/DvR9Yi8jVGuLyNZXmjB8uHY7ZLn9yiZLE5O4nPWvMbr4taqLplsPE2lPbpHvD3elywbjyCqqnmccZ+YrzxVu/+KWoW0ELab4u0u/uZHXfBPpz26xgju+4jA49OufWlZhc7Jfgz4GVkJ02Zgn/AE+S4wPowxXN+LvgZp1xEbnwyxtpo1/487qRmilPQYdssp69cg/L93rRYeONQ1tZxp/iyzku1dY4I10ab97KynjO44XCtzgHCk7RtwacHxGuba9+y3fi/S/KjTBnt7O4udrL95T8yhuv3gWByOgAp2Ycx5PcWN7o+qS2GoWjWtxApR43+Vl6c8DHI5GM54x1rOmlLyiWPcfLIQKRn6/rkfj36V13jXxbqPiW8iina3e3hZ/JvUgMTPGSQcZYttyDjJ7dq5lEESIWVZIOG+VQe20Hg+2O5796b1FsM02zee6VFYLIqu5EmQFwMgk5GOe4PbP1nvNQ1By/nXpnRyEd84UsPU8Z6Y/D0qazjhlnkhaMEjB4XGRngEgH7xx7YprXEMZVoYwztKzKokzhDnqvQdPXkEdOpdtBX1IptuqiF7eUbo9qC3YYZeeAuD8w5Jx17e9bMsdu2lxSW8kEaWuQ8EkvzzEEZckEZyCB05IrEMiafcLNt3OhSRYwCoc9ec4Ixx0Bz7Yre8L6BdeP/EckRkhs7ZSGmkZx03cKM8lj0GTwP1L2G1c9e+FWkGbRLnxLdWEMl7eSMloX4McA+VVBx8oJ3cgZ+vSuf8cX58IeI7uOLZbwXcJeKO3X75I6NkHC5XJ2nPPFesw2P2Czh0+CYxQ20CQx7huYoOCM8ZOFAHTB5O4cV578WNHljsrLUE8qcwOEZrhASM5GdxwOpGeB07UReopbHkq+IdYuZWktZGdyqjYI1w64254Hbgc555/hFYheOdRHJLNA6k43AMV6nAPDAdsEnv6VrXt5czys8sVrDuwx8vCMe2AB34OOCeO/Wq8MRzJHb2rT5QCWYqTszz8qjofujI9cd6bEtDKs1nTzxAFKgbJDjjbjJzjnt9avyXBmh33V1DKFUeVEJcLGQOPlwMkfjyT16Fzyy2odba1WNBtIkLjcCRw2cA9iT+NZ9zb+SYQWH70Asm7J6857Z47Utilqamlx214/kNKpV3VSz5GF2kljgZxw3A6Z68VLrlxGkqW8Kx7FkyAF4PAGPp1/ACs62ne31O2aNgVWTYruoAAP16d/8T1q1qsb3mqBETaNjPlVz90deMdABn15PcU09BW1IIpY1l8uc7Bv370ClgeNpJzgjJ+n92m3rRovlRqNu3A5AJH3c/XjuOee9KLNUtnuDbTeXkIkqN918E4x/EMckjjp0yKgjtz5YnRoSrEgIrgMMY6qeg+bjscHk4pDHXLKELOOSAoAbqOmOmTVR5SxYMQFYrlu5/DOMH1q7dEtEgLgEHJQP9w5Ix9MHPpz9azmiC7Tz8wxyc8+uRnpz+VSxoQuz7eeSCc4yf8A69fSXhtseFdHOSc2MB5/65rXzeU3AEE7nPQc/X/9XufSvpDw1/yKuj4/58Yf/QBXh51/CXqetlnxyPnxSqSMCSxJ/wB7r3479OOeQM0eXGwY7owx4JYA89APQjIPI/Cmxy4OyQhDkAqOMew9Px7/AJ1oWlq2q6paadCyLJPMtvFnOMs3r2wTjn8c9K948gz5IJIHDMx2DOCrA59jjuSfryfxnglXasTZ3FhlATkkkDoOew7ZHXnJr3ab4A+HpdrrqWpI2wA5dGGeOmVzj8c+4rgvF3wo8QeErWW+srhL7TowWkmjTZJCBjl05JH+6T6kCpTQ2jjt0KjH2dRhTy6gdM9ifoe3THuUkuRExMYkUbem7I/l6qapefLDIQZsYPYk884zgYPA9e3X0UXrFgzS5HT5oyRk44PYjgfn7VdybFn5p0cLBNI/IJDEgHPQ+/Xj3xVW9mLr97JDbiAOnHXPfr/nilubk3AJMRPynawHX6gH/Oec0jz5bBZU2tu2pwFb8PoOQSf5UmUhlou5NxIC4GQB0HH5dPzpDC06FVYMDkbU4GfUdR6e5yBXpnwi0Lw/ex6jqmpxQXtzYSRqlpOVMaRuwDSlTwxGTwcgFR3II9h1/wAG+GfGBuIrmBVvLZvs7XNv+7mjJVXAzjDfKwOCCPmPvUt9Cj5ISOaV2Mavng7t3T3+nf8ACpInuLZt6hlxhvudOc49Og6H0NdX428Ow+ENehjstRTUYLiAzRyiNV2kuylCBkZG0jjHP8I5zgfbAgVnQMu7Ckk9Pw9CM9c+uewkK9z174Hy6TealqEl4sR1aFVaBXXkLgh5FJ78geoGcdWr1fxN/Yr6PONZsYb2ygdGnSSJWEKscebgjgAEksOQAccivlvw74gfQ/E9prNqh3wyYaMjIdMEOv4rn6cV3E/xJEdpG2kWTeettLpzfawrpJZ7t0BZQ3LopIJIK/OxO7OAWuLZD/EfhfSPtlwPBs8EEkZdUCyrKk2FVv3Uh5B55yTggjNeXawL7+1Z/wC0SRdq22TevPC9ePYDHr1710Frq13IiQzXe6GNhtB+bBAzuHUE9eO+e9bEltba7ZrptxF5c8PAuIG8xgeT/EQOM9AQewA6m3G60IUmnqedr8hY7tpXsO2OPx6/56H6C+Gvwq0caWt34l04XepB0byZydkOVDhNmcMcN824dcjGBk+F6ro9/pFz5V1AVD7xE2DtcAnOM88ZPv0rqPBnxG1nwlGLZFgvLLzN4trlT8h7sjD7p9+R61nY0udl8SPhJYaRpV54j0ObyoYWDT2UrBgAxC/u2PTG7O05z2PQHx8QlIid2VII+U9vbrj/ADz1r1jVfjfJq/hnVNNuNJWOa8ilhimhl+WON8qNwYHJ6gnIyORivIZGJO5ixOSTu5P1Oe/HtRsG5Ixyy4UgHkgZ4PYj9MZ96iEpGCOi8/iOPXP+fpUa9MHgjA46/lSl1bksvQkYX6UXKR6H8JdY1Kw8VppemQRO+ozR+ZJJw6xxBnZQw6Ajg8E8YxXXya14Xh8V6hZTaZpkttqEErT6nPc+X58qiQs7BCdqMzEKoG4/KwzlK8Y0+8lsnmEbukdxH5M2w/ej3KSD7ZUflXXWfgufxBpc9x4cvLaeG2l8xbeZmW5UN93d8uwnjGVOD1wMmmiGdv431jSbbwrFrVn4N0cfaJDbYldH2K+WZikfCsfLxuJDr04Oa4rUvh+13bWWr+Gne80u+XPlM26SzlABaF2wOcn5Tjn07nXX4IeKTI0U13psOWIR2ncq57HITPOeM46d65/TdSvNHstQ8K+fJdQ3TEXMUKGRYRGQxkjxg7lCZ5465HejcCM/DXxKEV308qJGwoMqfNkZyPmPrjv39MFF+HPiVrYTw6fcOrKXO1Mk4zyMHnkkenv2rcs/A9lqFk13p9+95p/lq73azrCLdWO0iSNgWzuEnI+UhOC2dq27bwdcajAs1vpSfZnDTwGO+lhuJEB2hm3b0ySQTgDOD05FVyolyscgfAHiFTKU0y8JiQudkBIIGSMY5IOOtJN4Zum0iF44RPdSzYDRS7nc45jEWMgqQ5JJ559ieouPBsdrDvk07xTbuo5ETQXKgZzjchGOOfunk57jOXDbeE714o7BvETXJbFyYWjmJyxGEGFJzgHJbAHHJNKyDmMqHwP4lkYqNEvycHchhIP0+nH8/Y1fHw08UG23Npd0QF3EYBIB7gZz7Hp9TyBrS+FbP7H5sNl4pfBI/wBMkhtQBgnHJck8enrTrXQl3xWFxHco9yhe3a2uZJJCU+/G3RRxyMIc8YPanYXMczfeBvEenxGa50u7jVcly0XQjnt2x6+ldbFpVh8MdN03VNRVbzxRc7Zra1dQYrNcEqXBU7vmwTjaw/hOQScvXdITTCYDqd9BqizCJNLkk+0uGDZJZ1CqqY2kHknIOAORm2llf/EDXxFd6tAur3DlQ1+7BW6YVSAcHrgYx0pNFJs9jXx3Bb2NzLBNpFqLdjHZ2tvJva9AwdodhHsQEkA9RjODgbvOte1sfEXW7iyvZtOt7+EsdPvEhKpKAW/cuzANg7gQxHy7TkDcSKbfDPV4WliuNQ0zzoYZS8ButsqMMYG0gFs7gQRwfqRupeI/A8nhC3iuNS1GA3LoCIINxdZOCVbKjGAQfy+pQ0dB8PfhhH4ouLt/EEt/p8cIMcUKrskdlO18sykBVbKYxnPHG3Bk8f8Awsu/B9rJqNhc/a9HXAkknIEsJLBVDYI3AkjlRnnkAc1iaL8TdU02QO8MF0iWEtmqyyOAxeQybmIOSQTgDI49DzWv4s+LmoeKtDv9FbTLSC3uiNzncXGGRhznHBU845GOBikUebRXRRmC4LbSAW5C5IJ46ev5/Q16/wDDX4WJ4j0uLWtZlubazkLfZbeBtrygH/WFjyFzkAYBPXOCM8B4Z8Dar4oKyQqlrYLw93PkKecHaP4yPbj1I617Itz4h8LeH7eHSdbstRtbKAxrHeWzhioxswyEjKngDgYJyTxtauS3E5vxr8I5tMmsm0rUkOnXEvkFbtMtASpwd6ody4B6gHOBksRXR+A/A03hV5IbrVtGvxMv760+y7zzlSVkPOOo+6QeeOuMrV/iPqniO1sptMtVC2BaXURPCZbcNsA6xF2Kg7jnGPmAJ455rWvEMOsSW0xivNMvVUt5tvN9pRlA+aRHBwyqoAYfN8oySCpy0u5LfY9mm1DQjLLp93qdnaRx7JQjXYQgjgrtY/IAQuBgDnp3rm/Gkmk3WlTJa6nJdyXUWISL64aOTHT5YlKkEkcd+leWQarql5fwx3/ilLZIF3212qNOrAd0JAK429wCMVLZ393q2t2Vvp+u6zrV7HMDamVcgy53jCOTkAjcxYqMDkHpTtZ3FY9H8OfCXTr3SVu/EVrPDfz5It1mBMag8ZKjlzjPoOBjg0eLPBNv4S8K6hqPh+ZltFi/0q0mYSDYxAZ43PzKwwD1OQuMZArf03RvEGi2A+1eKLq8lkdnYzQrKgkZQPlzjADHcBnHGOORXC/Eg+IdUtFl1CW/bSrddslvawLsk2KWd5NsrOrD/aTavGSepWo7rY8svtTjXyxIwYo+QBHgnnqenoPfp0xis63xKXZFZY0/hZgCABk9eOvb9DUt9Z2yM0lrIzQN88auMHac4Jx9O57daqQymNdoYAA5Oenbt0/P8KG3fUpJWNCGza9EqwMC2ANrYHUgdT06qOfXvVXdJNJ5rShi4G8F9uD079+M/wCFbFmYrK3jluo5bVbnLQSyxsqypnBKtjDAAEZHvznFSNZQSzNLA1vLC2JM8gA9DnHIGfoeOMZBp2vsTe25QglnjmUJfMqrkKo3ZyB6DvnuM55PzdDTZriNhuBEjJj5RjPbHGeeuf6Vt2mjRXcotraKS5mcgRJb5y5JxwNoyTwR0AA+or13wx8F9JhtVufESPcXcqFo7OCXakXQ/eTBZx0zkqM9+tJ6DTueKppRn0sXUF5EwQ4aNVYNGeoOOe3p/wDXNOfTWXncDlsYCkf4+h75P517X4y+Gnhrw1ot5qtle3tlNEBGkTyeYsmQcADbuy2OMnGQa8gl1iV53AYqq7sED7uef55/PBznFPRhd3MuaBlGS3AGMkAEn6f54r6O8Mf8iro/IP8AoMHI/wBwV86S3LMzZGM9CQff6e3Wvozwy3/FLaOfWxgP/jgrwc7/AIS9T18r+KR84SMwAwMDZ1OQeAOf5Vo6FrE+h63Y6pEFeS1lWZVd/lIHY9/X36VnyKMEEAAnAI9B+n547/gq4aRVb+Ppz17Hv39zx16V7h5Z7cnxuL2wuVsporyMIn2TcJLeUbvmbfgPG+D1yw7EE81uL8VPDGueZpGpWtzbadcWpSaafqrMCCmF+YHB4br04Gc14VBdQ26YRS2SGDBuuBgEg+468kdgM5L5rsSRkFPLfBwqkYBJ4HQjrnp68npmuVGd3czrxsTuFd5YlZlUy8NtBPXng4xn+vUwmUkFyzbtuSDzkfl6Z/A/Wi4AFwqKSSThRn5up7gfT1P06ByWssm7BRDuC7XO0857HsAP179ak0InPVkCju2Mdev5emP51NFJ5UmEK7hwg3YIz3z0/Pj8qaYJo0XcEAOWGJAS3I5x6ZHX/wDVUKyOGySBk43c/wDfX+f/ANQBfh1C4sroypcON6hJESQhZEDBtreqkqDjnnriu0vfipqlxHq6WSm2lvtTF7FcxzESxKqCMJhRyuxFGfr65HnpkRV6Anjjnr17Hn/69HnKGbaMg5I57++c5HFArG7prSOWZ2WUsfnEh65xzk9+hPf1zkiq180csLbXVN+GfjhsnaSTyR9Mc9e1UVuJNhZWKqT8gHRfU8DsOPx6U1SzQeYsTlARGZChIGeg3Ajk4PH5dM1V9CVHUrIzrk4PyYyp556dxWlbTo27IQSY2hc4/EZJ557565qhNGsTna6sjMcFGzjn3H0/CokY4OGIOecfw/5NQnYu1y/MGtpUeNm37jli2CCMn7w/Dn1z9T0Onaqrbd8pV0zyDzjHAIxjHGPXJFcq1xIV2sWJHCgk8e3Xj/P0Lobnyj8uADjPIUEe/wDnt071SkS43R351a0uYPsl2Uurcks+7J4A9+QRlsE9yPSuP1KwNlcyLGd0BOUOQSAecMemRnr/APXxZhLTwq8GBsOHGRuAJHUYOBjj8+vSnpI7/u7gKUYgM+cqe+cg9+emenbjFvUhaGE+FznIP3Tnk/z9s47UQrCZlEpHlA87ec47Z9OtXdT0/wCyIksZMtvJwkoUgBscqRnqAc9+vvxQVdrMJJCpIOeM8+hzWb0NFqX5xYHT4ks4HE2AzSvJ8zdeNvQc/p354zQGIPTAGT/n/PepVjeQtGkqY2/xSBQVHuSAen+FRMwAPADg56f/AF/r/jSGOwqAE9u+e/0x7f8A6+c+jfD3UbjTvEGlXej6etzNcpJZ3VoZvKWXaA24sxI4Gw46cY6mvNy/Rgcbe+c/54/yK9A+GCodRnnuLOK9trT5lhuv9SXcFRkkED+In/dJ528OO5Mtrnp3j+W+8PeHtXm0wb4LkMZrwXzM1rKWAWNQ7HaME/d2jgewrx7T9EsGdnvr29SeOCK6XyLIXJcHvtJGMMQMNwc9eRn3nxHZ6J4j8OyWEdvBC95atNGz/JImIxtLYOTj91lTkYweQMDxvTRLZX+k3Xyo7IlnIN5BCyxAKSQD8oP1zyeO1JEN2LsWnN8urvptzH4ftp/NktZHiExDFVc4QKV+WNTsbJJHUlia6t/ENpLpUuotbrZRxxFRZJNuVG3EZlBUFGHAK9kcHOSM2bK0ZYLa9muTIyxqQTmRI34PbjPOCRz1JOMg4/inUNN0TSG+024uZrw/8ejR7Umx1JI5B2/dbuCOva7WIvcZe+JNf8M6uIdQSK7eSASeWsJQoGfZmNgT5qFjt3McndnGOKmtfFs1pbT6ve28MllfTHakU2woADLg/Ll8gHkk+xHSsW9gs7TTIL638Pw6J9sjZLO2nuXnnuWwG3kkfLEnDDvvUDHWqi6lqPk20V1q9zPp8MqJLaXU7FDEq/dxtIHBwDjHA645lajaR0kWo6tqmlx6sIbK60pVZrlRaiL7OVKgJHKWPmMGOMMAT1AIIIh1G40VdGjsL1pbrUpZWktZIZIdyPgmPfHjcGy4UhgFZFJz2rFuNOTRLNrq00hNZ0aYC4sL5ZnUp2Hmxq2GdBkcgEEc8fKdyO50/UrJbmxljdpAkrFWAcMozlmJypGCe5UheMHlpXB6HJ32lQFoYNXNxp0ozCk8cP2u2ZWydqADejkljg569BgAZd9pVvomoJcaZPJcLb3aQiVoyvzc8bSM9V4yM5BBHr19/rU2nWFvd2bT5gnz5kvMkhVCQrepDbTx61zpgW6bT7CZ1lVbuJpWZirKoVnl+bA4yWI6HjvwaGhpnuNnda5f2MOq6lp+lW3iWNHFjYyzJmQY6huWUnngEYxg4ya+f/iFc6je+Mbx9UAjumMZkiRtyRkqMqvqOeoyD1zzXuum654MSCF7jSIbPyndUlEP7oEcPsb1KbS398ED5q8P+Iz2lx4gtdRsEjS1vbNJkjjHyxjeyFRjgY29Ogzis3cuO5ycb7SCSQcZGSOPc8VYYk427S2QMZHU8+v+earAMMDHTgZ55+n9P0qeJnMsIYlRvwDwQOTj+R5qUaM73wzqd1p9jHBbTyxtD8/D7QMnk4PTIJOQCeBwdoq7qGv3TxKWkZM/dKtuwPm6gE4YdBgdCeeAK5nQ7qV0uGVnJiUlQrYODjcPTnsMdfrVOO8KWzoFRkVuVz94DPp7Z6Ada3T0Odx1NuXU5bqaKY3WmXE8W3ZPE/2C7jwQPlcAKeAPvBscnGMk5l/r0F0HW4Um5Y/vLiParkjrv2nZLxn5wFc56kcVNFf6NBDO2qaLbSnbhVjkYM7EckMM4HHuR+NctdvDJKTBG0aHgIz7sH64HHP6VnJ2NIq44SlXZQ5CuCGIx0zn29B1+vBrr/BN3Ha6hcas8YLWapHbGT7i5BGWHfjuDgcnB4xx6TFYiFGBjjA5x1xnHqP09a3tPvILXTI4YvmaQNPP0xgNgKQOowBx688Uo6vUc9j2XUPGlrLZIsiZSTIkYkghD1IVQfbnGOPTIHMXmt6bol42oTvqrDJaOWzv5ArOMYzvzz1OMDPGQMVyV1qnm3KGQOsbKCSjKmMYxx04I+hH6ZtxcSJDPbIVNrMmGAYjgHI5IzwQO2ePfnV26GSWpT1SaOe9meKRJVdsoIY/LDBueg+715HPTr0NenfBLwzpV1qdzqF+rT6hZOPsttIo2xnaGDtjJz/dzwpBIy2NvmOj2qmY3bOvlQnKghizMFz0x0x19/Wt2x1y/wDCWoy3el3gikkBDxv8yNkMAeDyPmyv1zjms7NrU0bs7I+kfFmkW/inw9daRLa+YZnMSSSRgeRJt/1wyQTtzxg89M4JI+RTHLbPKjjDqxVl6AEHpu4GP8ivRLH4z+IoddtbvUT59jFI0j2iYj3fIyDL4zgbgdvcj3FcNpdil/css16ltFHgtK4LHJ4HHAz9SB15zwZSKv3N/wAF6ra2HirStQ1OBza2xMm5FJ+YAhG28Zw5HuOwOK9I1X4yTR2bxaLpRS6kzunvZlbb8zANtX7xK4OM7R0AIXng9G07TV0tDC7SyMWWSGZSvlgcMv8AtctnqDjsTVK8t/Jdm2qxJ5ABw2ARnp1wcEj1yK15dNTPm10M/wAQaxqWu6g91quoCeeQ5O0Kqg7cDgAKPlx78DNYbA5bc+Sc5JPXGeue/StCV18pWMLbAuMOw+YE5Iz9cn1/LmhNjduUgZ5BGT2Gf8+lQ0WiMowIHzEZ64yR29cdq+kfDX/Iq6P/ANeMH/ota+anzjJ5I9eeMdf519LeGP8AkVdH/wCvGD/0AV4Wdfwl6nr5Z8cj51Cyg7nIXIHzHggexxxwD07Dj3jJwxJRfUrwARjp9PT8hTzx5ewcpwcDB6+3frTEAQjGOExgZ2jqDnv7/X2r3DyUSkAk8Fic8deAMDj3Ht2pJgweUbhuXkZ9fYf/AFu9AQtMCVJYng+h4z1HUe3vUbZ8wc84ycg5FADt+4sztnjByByB04/Lr+tOEiyDJUu20jGT2z7/AKUkE01tI3lSqj7du4nqMg9R15pUkAfc8KYKkEcHA65HHsenr15oQA4yWZY9vGQB29/buefwqu6SITlOe+R+H+frWk2qzLbtHBHBDnlisQDDnqG6ge49s8gVQkOY1OUAYlic459D+I/zyaGCIWIPXPfPqcnP+fpQU4zt2qy9Sfve4x7/AIUFME4wFznBHT2/PtT4l+YcsNpyMev+PT/PFSUPYyQsRJlHIPynjbz3HX39enpyskgCFSWIzuKk8ZOTzz79aYMvKzLhsdMNjB9R1pNgKbiQQVyDnODzTEMm2CR9igKOOvQen0pqhjKGHXJ5PJJ9MetDgly3Jx6dOP8A69J/dxjA4Pr/AJ60hk4YhF3NuwMEdj068+n9KiOzgDd9c45/z/k1Kq5Aw3zAg9f1z9cUkkPljB4AGDn6cH+f5UWC5NZXMlvICnALZ27cgHt29fatW31NY2jEwEsQOdh7g8kE9u59++M1gL8xbJAPViB/IfmfrilVj1BHHHU5/A/hVKTRLimd1p+pW97E9rNbrMrqsRiJK+YzHAXryRxgdscY61zPiPSLnQtburC4spbB43LLDK4chSePmHBHHXnn86qJdTQzQzQuVeKRZE56MMYIzyTXrOn/ABI0vXtCnj8VaPp1/fWkWILi5jDNKWYBV6ZGMluD0GO+SN3ElynjmWVR0GBkHp0P+I+tIWCnO0H/AHf5f/qrs/GnhfSNAhtJdM1m3vJpYt1xDHjEbkgjYQTkYIHPTBI5OF4vHBPTgf07Y/zilYpajgFDDC9Dgrz6dM/56V6N8L7pzZeJNIRoFub22Q23nymJXkjLMFLDocEsOmdvUZJrzcqCPlHP04wOtaOnRNcw3NtG4XfIrDJwDhXx9TzwB1zQtxS2PXtJt7y1nkvte1nR5IJbVlhgtbrzp97RtCiqoyB1Kkg7cqMHiuctrjT3hsLCS60+3aTY5kuAf3Shd6cgnklChP8AtjA7DmtJiupbyO9iurZprInAeQAuBgdSRkDjj079Kke1trmwsbpXYOmwFh3IIyD9AO3Q1ojJo9YivtNd1t4NRWY2qRhjC/mAxMF5Xjcc7jxgLt4JBIC5c2qXOjSfbtbtbO4glYrpsOM3crlUU7W6eVkKWbkk8DqaprbwaTp9jLc24to4ojcAxfKdshy2flOO5HBOAM8cVT0XVJtU1K513UoFJuHFpaRxRNcXJwB+7hQcDap5dgwyQMHJFNijuUdWTV5rxNU1y0WK/dxsiDFEhgPyiNYuqqSWIOcna3ck1mmTZDK7eWygOBltxxgAjjkn5h6de9drqqaJr+hXDaReXratEWlu7LUjm6ZYwFfr3X5Tjj5VIGOccfYWZ1nVLayjYBbuTBZ2wqjClmJHRcKWJwB8px0FNbA1cu6Xrs+gKvlaa8nh65UTJBN85ifoZIzxyGByOQR8pORkXICYGa8h0u3t7a9jM8P2V5JY5WGcjOCfvEAf3e/XdW02oeC9Ps5DYa7qUw+V5/Ksy9okmMAupTKhvmyAfm7gjiuOe9vNB1C50do4BbSyF4/LAKBiBkoSBlWUjjn+HHpSTG9TV1C50UwxWUWpIqoWjlSRVPC7GIIUlckrgYJGOMkrtqlaaraR+JNKnublJLRrlftbNudCjqElIDckBS3zY/wqLWYYLmxgL2yJOsbQKwxxgZGSMZPynGAByeTWLqNukdpbxwu0as7RopYZC+WvJOf4s+wwSeKb0FFI1tT8OaxE1wkV7paJGyiKFdSRmnXIUFMnng55wcdumaPxAgtbS90u1hurW5mh0/FzJZnMQkaWR/lOORhl6ADH1rJZmhEdpDqQmhMe45jxtaQKJFAPfgDOQOAeKzLtWhnML7S0a7cggjPXOSPwrOTujWKsyHaDggA5XkAnnn3/AA/Op4lHmISMKTt3dAff0/T+dQLnfkY75zx19acflcMO4zw3tz1qCzq9AvFgtbuUucTHa2GxuU8c+oGQduO59BWZLzOY8BXJKAEggMM479Og9adFKbbSUj2sC4JUh8E8nH8zVNpzLO8h+QsVcAHpkc456da0b0M0tSnLKZFTcBhflHPY5x/n6VF1AIXAwBgdPp60jtukOGBGewz37UbfnxjGTyPY1mzQlUgyYYEc4OOp71dhcEsoY/LGoAYj1Gee1ZwDAEkDdjd2FWtMUf2igbAQvjgj19O/SnET2NzUoily0hYs0g5yRk4AOeMf5+nNGa7BTaRhVJAYHkBhz39h/nrb1dw3kuMEMN27OWOeCD7f/X61j3jHH3tygEZ7dauTsRFXNqDUbWOxFvFAkaryCI8lmAxk545A68U3ULhZ4i8YDJgKSDwOe/fNc/1PGduerY7/AIU0sTk8cD+I5P8A+qlzj5OpbnCgF+CRjqST759OpP8AnmXTke5uhBGJWzkOFHb6fj7dapbskADHzHA7n/OKdBPJAzlCwOMYzj/PWpT1KaPSoL6z823iIHk7gZCCodySFbgtgHOMnA4PNYeqBZo/MgJPlptRYpFH3fT3wc+/4VyyzsMZYjnBPbgdMc+uMdKVrp5A0TMWjPIDNlh6jtzzWnOZKnYUkTS/LwC3A6jBNROVwDn5cD6dMf07/wBKfJkIpTB3BsqOo5PT8x/kZqOdQbhwi/KHIAzk47fj/jWZqhjYVyMbTnGCP8a+lPDOT4U0ckYP2GHP/fAr5pOGIwD0zjPX/H/61fS/hj/kVdHx0+wwd/8AYFeJnX8Jep6uWfHI8e0PQLDVdNWeaSea4MzRtbxOMoByCVwS2ee4HvWh4t8CW+l6K2taZJIkEe0T287BioJChgR/tEAg+o+lcppOtXuh6gt7ZSqkoVlcMMq6kfMreuT/AEPBOa9Il8fWPijwprely2hsZns2mjYFWVmj+dV42kZ2gDrgY44zXvXVjxtUzydRk5I6MPlzk/T3xxxSsAIsANwx3EHOR7eh4/EkU1W+bKuRjvnoOvHP6d6nOG4xwvY9c9D1GB7ntgZ6VJZNNpOo2ukWurT2xSwvWeK3uCQBIyEhvcYIPYdKzuFQqCuGA+8eR3yPTp6fzrbl1eCbwtb6RLDeS3VsxaCU3R8qMM2SBDtHJx1zk8HtisVyuchtpOcg84/WgYjAbtyg7eSMdx06nvk037zAMQMsBzwMf5HWnMy4yHXJOcFcnj/9ZpCnTbyNuOBweeh/T8u/WkBEvUZ29Mgk9OP5c0/PGFJJJzgZHAPTFMJyCSTkHHU5P+eSakHJPzkgjGCOSB0P9PWgY9txCxqCSecH15/z+dOcKBkgbeOcgZ/p64PT260kSEkvkIuD6Z6fgPp25p8jncT8yryBtyeMZx19+fY9qBFPg8buec5PT/P+FPU9cKQechuP89vpj8Q3hwAGB9eOnuaCpySQD3ORz+v1/wA8UrDHqx5CtkdsgD07fnUj5BUkKOAemOcdf/r/AIikRSeRluSPlGTnGQO3H/16dMvljBJyeRgZwfz/AFGaYiAdfvNt6kf54yaQZ3/Lx7EY/wA9qUf7JUsTwAP8+9PggmuZUhhieZ5WWJERSxZicBQB1PoPcUhjM/KcYIxx/n/69KSQP4ueTnJzz6/hSNnJU9cFWDDoc1M8AW0hn8yIiR3TYB867cHn654xQAySdpFVWLfIBwTjB/z/ACqPrIqnAz37j/P9aOVC59DnJzgfh681PHGGt5HMkgkidVEe3IZfmyfvZ4wowAevUY5YIrqBwcc+nPp/+vNbnhyKK51A28sBnMrLHsacxctleSPTIPPAI5BGRWKCQg5GAMD356fTPf61qaLuSZJE2ZMi7WIBwwIIzn1JGacdyZbG0NCgshcXUU8VwbYSme1L4EYXO05HD5ILAA9h25pdNuNOW2Gm6vez2UZYKWitfOAX5SSfmHBx79OlbGoeD9S0rw8L+6s/LWCzkUXCkFWDK6kyFWJHGFQD5TuGTnINLTrgxXbnmGBZ42FzvVWhcAFSx+V2zgYwyYbJOelaehnY1vFMZn0j7Rp0iX1jMNsdzbHam9QTtMbAFG5b5T/CwwCKr6Xeax/ZljqHhzSba7WzZkkmglb7SqurL5UihgykKTiRAM7Y+QVwKY1CKwS5urGzjtNNngH+h3szefOgdBJLGVAQksO42jYQAduKn/4QpJ4IdReaLTbOQEpPdXEduJOeCueW4IPy5HPak9QWgmrajrmmat/wkmvaYIL24jltxG0hjmH7sRhsE7yQpxubI4BOTWZL4pgtbiGe100wyIn2fL3AIaMq6Nu2RplirL8wIJySc5wuk3hzwfAx8zxdZSvkfL5crnA+8NwXAJPcZ6n05nvNP8DX9vAtrrf2G6mi33LXSySIspbBVSo6AbvmPYLnqcIdypbt4x0bRZNEttGuza3AYo9osjRyCQAMCUOyXK4XndjHykc1H4gjLR6VZXkMFtfREiS3hfc8XTLSMOjHaiqgJ2qnOM5qzaeHJVheDSPGFhMJ+PIgvzAZDzgESbeTkeoyeuDyl1oN14IcSzW6LqEhVLU3KgKXJ5fcTt2gDucZYHjHAgZo3H2KPw0kWsavbWkrxGaFW3SyPk/f2qDjcCRgkHOWOBXLNLYXM9iLyOQwyXn7zdIYxs2gcPtOD6naTwMCtiSWAW2qzzG6bUZJ2Rr2CQz2k6ZDCFZSd284GCcnjBxnK8zqZd7h1NuYhGw2hRk7QgOeGOMjB4OORzjo27iSJr3Qozd30P2i3tLq2mSFLQCRmlIwpYHbt/2iSQOuAAQBhXyvHcFWXD98c5PHfv0967uX4daspnSzsUvoBA7RXlvKjrINxGVAb73bbzwCw9K4XUQf7RnBQhg2NnJxjgVDNEVwVU9zhs8jrSnllQA54BzyCSfbt9KaxO0AkgdB6e9LHxIpKZHTkdfTv/nFQUa7zgWqqq4wGzgD6ZJ6/T8feqDSHfHnGEAUjOe5NTNtBIZMZAyWA45zk/XH41XlUiRkYHPQBhyM8evp+tWyUVvqQDtPH1p20E8Aj2HWgqwBDDoeOOf/AK3+fSlAJAABKk5YD+f4VBQ1uc4HLA9PWp7Zh9sTIwu/kKeQPb86gwMDOeQDgD/6/wDnNPRF85FPHIBOPw9fWmgN++czwn58MFX5BkkduBj1AP5d6x5mWRGAwABjGcnr2q/dllYlidyHGWOMHHH0P4npWY4CyEKPlDdOeOf1P+FVImKIsruBPUYBxgc9+KAMZyABnpn1NKiltqjOT6DvRnnPHKj0/LioKHbiD0zlu3t9PSjcGXHOCeQecH6fhTGUDjAPp7ilXPDL1ByB+WBTAfvXB7Ekn9Bxn8/ypQMcYHHUMMf545/OmAEcAY449wOtLzkAZxg7SvcZ7etAErsMKSCW5xj1z096buVyuE4GcYOe2c0xs4BAwOcenX+f+e9OPl7hnK8YPHTjnHPI4x9KAAMNn8II5BK19K+Gs/8ACK6PnP8Ax4w9f9wV81HqDgZ74zxnpzk19K+GMf8ACK6Pj/nxg/8AQBXi53/CXqeplnxyPnfYWdiBhc5IGF9unbtSJDIJDGFG5dwbI4Bx047f41ZSQqNgVZGx90rwBz+nXI49ajklBYs43bwSy5weSc9B6jp2/M17tjyCENszuIK445HXPX9Mc+tMZxjB46E568cn+ef19qjJ5xjjI5J6/Xj6cdKekpyGCDaWyD19OOeuOKQ7DQGAK/LyueR1/wA+v4Zx1CW3HcdwHHByD6fz/wAmlAIOOTuz9w7SeoHb0/HmmFVbIXJbvt56fTt/hnjpSGMLEDGeTz1zzkf4UmDvAyMdOOAe/X+tPbejkBNuBuIK549f1oKODkKpI5zjqefz/wA4pALghQCedvHH9B/L86Z8pPQDJ+6D/wDX/wA5pXGGIIJGPxz6/l/kUwsdhATC89V4xkH+lMZZRWdtkSls4A28ZbJGcD8vyp6Ws8rLEkZaViAEHXPHXn3/AJevN7QNNs9X1BrG81Q2M0o228rw7o2lzhRIc5RT6gHHUjimapp1/wCHdQltJ1YMQVEqE7HUEqSjEDeMqRu6ZBx0zQLqZbJtbaT84JByO+eDUZHb5cd8dPT1qXByxABHYH37/Xp+NNLsoKgMgzwMdR/+sUhomt1Zs7kyBwSB09voT/Op5Nix/LIJSepDDA9e+ao98kkgZwFPB9f8+letWl4nj74cf2SbGNtW0mNXE0EYaeQINkQCAAvkEqQCduwE5JwGmSzyML3ODz65B9v51PBJPbSw3FvI0U0TK0ciZUqQchlPUEHvxV+78O6zZwfaLvS9Qt4TxvltnUE5BPJHQVQEco+dkJBJOc4B45/z7fmDuNYlyxY5ZzuP88ZqWeeRoVthI8lvETIiEnajMF3cZwCcDOOpAoWEZ+YhuORjOfp/P8OSM1MkJUnOPl4O4djx17fl+VFguUgrBlAHJbAAPXn+fUf40ZIQKGyOoB9eh/X/ABrR+xvJEZAQV6jB49/QevGOM+nWI2ak5QM3OOV656dP8adg5kZzYyQCMAfr/n+dd/8ADDSF16+vbMaVZX06QmeMz3UluVUDawVkByx3qRu6bTyMk1wxQoMjuccr0rvPAeqSeDpZNYuVaJ7ywlNnLKiiGUxljtbK5OXiUDBB/okD2O10r4WXNvqUkN54fsLj5mRXOq3EYRSFAbhQX6HjgHOO2Rymp63p9heXkV7p2mxXKzMTbx2qvEDG7ptx1UnaR1XgA9TXW6B8XLJtTu5bya4s2upYxHaxJEIU+Qh2Z87hliXzyQAo+YAA8Xba1cReJNXuNCsdst9czXNtJeQb5JoWYlo1BByWBA4zwD6nNJmdizqGsaTcWdu9v4at9Nt5X823s5Lp5ftJYbXKJgqCMcZK8k4DHiqN+mkW2qCVvCzWNsu6P7JLI8lyygthyrN8vAAIyQODgg848+m6dZ3i2/8AaRvbd491wY08ko+4gAK/XHDfpxV6SKwggF3Nqq6o8rbUV3fMoUHDMhIwAcDDNzjoR1aAvprnhGWWS2fQGuJJo9sILgeXLjAztC7gTgDOMAA85wLk+m+ErW5hLJaSwCNp7qSwaWZYgSNq/NImBhmUqcONinkmuZu9WktolFmtsiDDukdyWjkfGCxTeQSQxBz2yAMVNJfa/ocf2Ka6v4oL+2aPydRjKRNG5xlQzFf4vvcFTn60Nha5qT33hC406WdLS5t8qTFDLYAq55wvmLKM84yVUcdvlqnKbOGGO3/4RpY52lMQukuTJDJwGdR8xQFVK5OcD+LGKry3tv8AZIIra2j05UAaVobzeZHAwXKsSQT6dwM44FT6rp8NvB595r0F9sA8izhbKOM4BXjCxhhuK7VOOO4agLFqe4gtNLLy+HLd7WeQw2Wo3LM6KoYl2VRjzNo2ruweFAyRjEukaQnifU7saXbWdzMsRmTZdvayQbWxuGRtyfToAM/Lk1k6OjW8cuoWeo2TX20rLZ3NoJNinHzR5VlPTHQcDvV3wRrum6V4quNQ1ISWqNb4hNuCEWUENnGRlPlYEA8hqLhYuN8O7mDTrcSWbhprshLZnUNLGIw5dbj7m3aGPIHp15rM+IlqdOk0fTn02GyWOwWWERz/AGh3jcs3zy4GSG3dBgc4972q+Ob+7sTCmtyx2kaNCsXLNcq2clgPl6MqspOPlyGZuTS8YapbazoOhywz3F5d2n2j7VM6/dRpj5WQCdo4OFP94Y4xSkOO5x93Z3NjceRd2s1vNtVvLmUq2DyDg9iOf1plug83cX2A85wfTn+v+eK2tRuL7W9OtZrmGDZbKYhNHbeWzgAH52VQG6dTz1rItrXzoZn82KPylzhzyxweB/n69qixd9C7IxSFo1njYnjarZx3xjvn9OhqhK/97gjBGQCf8/X2+lWr3UIbm3t4IrSG3ijHIjUksTjJLMS2DjOM4ByQBk1BFDI4ySQF5bPH+T6f403qC0IARzty2D8ox1/D/OP1pvU+nPU9M5/yavNYOi4dRjrgZ6A4x7d6ie18sAkYfbzz/X60rMLorbRhcISD0yMZ/GprZP8ASrfBGTKAN3A4Pc//AFqV02y/NkcjPHP69/0pYJFS5jZiQo64yM9fQ/Tp+FFhlpk28biZCSckbcY+vHb8f51pl2SbWBUhj0GDwMfmPSrMhQQsyiQqCG3gZHIxk4JwT6GqrMksgLuc+vJ/EZ/l1JqmSivtJHAGDxxzSdTnLZJzu96QDAJxyPTtUgUhT1wR1Iz/AJ/+t+UFDdpVyMj6gc/h/hSAgYwRkDjH+OaczLu25woyMA5Hp1/rQCDjaDjoMnH+fz9aAFz8mCeR9OOBTsqSSAcZyMnP5nH9Op/CmHBA4xjp6gdqXHzYZDkdieg9Mf1pgIQeODwOCepA/wA/zp2DuBJHUEfl7c+lSQxmdyEzuCluT6DP48A/5zUO4cgjGRj0/wDrUAObaBwc44OCCOf59TX0v4a+bwro5wB/oMHA7fu1r5m3biST1Hf0r6Z8LnPhXRz/ANOMH/oArxc6/hL1PUyz45HzvcbWYJHGQVGW5yCcn8uMev60zywQcF+eRhT82Bjtnn06j6UOUCjLng4PU5b1/wA88dqjZ1xgsSpO4gjjrj8cY617h5QjKRg7tqAZDYOO/Q9+f8mkMUxhSZkby3JRGA+UkAZAPtkcD1HTitrw7dahb6j52kRWwvFDEyzmIBR0IDOQB168HnrVbWGvUv5rfUFRZxKDLs2bN3Ygx/Kep6ds9+aLCuU/LU/d5U5O4DgY45wPx9+O5p8MskEu+J3RgpwVbBAxjr6dv84qBVaRR/E2Ocj0+v4fr+MyxkEMqqf4s579ecfj/wDWoQxJXa6lDvKS45LE5yc9fU8evP54pqxq+1VTJwAByefbH5cdcfjT9hDtuUYBJC9cDr0/z3qysS7gSwYgFtrL6Hoe+3A6+xHrRYVysbU4+934HP8AQevf3B9aYtjI4OCTg+gHbv8A59PXiyp4Re4+RSBwT2//AFdakjChtgKqWwxwcjGec45PH+TTsK5V/s+6g8uUJtH3wytkAcc+v+Pauu/4Siy1HT7e017wvbzyWcSQi7sy1vcsqKFG9sMGICDqOMcd8c4kxbbhwWXDHK8k/wD1/wBKu2yxg7myyqSRgY/LP4dx1z2NNRE2T38eiTxwpo2kX8JEjkyTz+buXj5cbV6c4Iweec45rweHpZ1P7tuCDuAAVc8dSQO45z3H4aR2wrsOFRhkjOdx4x39SfTqQM4qGe5LSygSOwyVwVwzEj04Pt6+4ycVyojmZVfQY5ZmiEb7woOEAZg2M9uOx9AAO5pF0GSG9AtLwPh9vmKCF3EkZByDjA4PBPtzVgXERtmMCNI5JGWGcLgfKSDxkZJ64yB3NN+0GAnyydgI2lmIJHB9e5UZJ6ZIHbD5UF2PuLbW5rdkvtTuZYNmwBizkAnJUbiAPu/y98A0fbAobawXLEOMEcDn6ehP17HD5LgS/fdkC8kBhgdcDAAx7cD6VpW89l5qxyDYgVmaTBBBUYIwRzg5PBBO4g0JIV2UotDjVGNwAnzkhX4BUDBJ74wV5PfpVuPw9IbEXotpPssTFWkaLcqsCPlP9z7w4OfXNbLzWskMMUVjKu08FnC7c9MsMA4A4BBIBIGMUSWBsjP9ncGLI2jc2Mbdv3emTk9sZzjOM07IXMznINEaYDIYrLyHaNiCT1HbdxnFXW8PBGEauCuz5/MA64I4weSO3pyOTUxuYoi37pdw/wCWshIBGMg5Ix2Oex3AZPQRG7VdhW3YIyhcLIQfUZHJznB4PXPQnJdkK7KV94ZSABJc/aNxVzkFUGDgn2JBI/DOK3rDxOdK0LStJuvCWkamlrENr3UAcoW3s4JOeSNhzgDgjBxuGRLdq/l+XE0MS46HCkjBIJzz0Xgg8j6mqolZlBYO0jdCfvcZJ47tzj6Z4qWkUpM3B42s5FZZfAXhrkna0Ngvy4B6jkE7ivoCAR9M3xl4kuvGVvptu+k21pBp5kSIQAqqxfKAoXpgDaRjHoKzbi4Kv5exBs5GwA7uw57j7xzzntU1i8pKqjupRtzO7YKkkDJOPl6n3/SlyormZkwaLC0R85ckADIcg84/Doc/jQ2hRmXBBSPI+dcmMdD97k4G70JrYNxIjLCZpGKHCqZAFCjI7fTpVZTdALk5VSVOCCoPIGR1zwc5P8xk5V2FzPuRf8I5Ym0V2uJDMVDHDIAAcckde5GeRkYFV4/D0LRSrvIuUcfJ3Ix1xjI5wPxqyZyjmPaqBtzN5mFwSOCcYH+0DxyehqOLUHhLBHK7tyjA2jnHXHcdyMdfcglkNORFF4YklBCnY20uAwPQDPUdv69KqtocqM8cpYbd3H944B6Dnt6dq6fRtYaIYMKtAnJHGQRz05zg+meCSRkAgv8AV5rtf3SSghQ24zFm2jnByvb9RijlQKUjkH0+OIsMtkAjOMY/X05967bT/Hmzw7p+k6noml6uliCkTXybnQdAoORgAbR+I9KwpJQH8xy7BccMwHAP19ucEfWq0solaON0MZSIL0AyQxGfT2zgdOnNTZFXZ1LeMLUSnZ4L8MLuwp3WYJ/AbsD07nnkEU3/AITgCKeODwzolpHdJsuI7W2MYlQ/KQGByM5ccEdRg5GTyyxAqTGHbZnBT8OMfj+AA+lDuSGBcOoIbY54OScDjt16cfU0WFqZpsdu3ecFiQMHnv8Ar+VSxW8QVXYbgQcbiB2Hqemfp+Rq80btF8rfvAw4kYHnGdx569Pz9M5hkWRNzybQegDqpxngZP8Anr9KVh3GqjqzbQQA2QAwAXv6Y7YyeuKsRSXCv5iycJ+83buQQCQQeT/+s/gibGEYaQMquSPkGQODn17fTtzzickIVWNASzKAAc46ce/QH+vpSQXGxzMilWdVCkjJJG0Yxt+9jH+NROoVg+0EDJMYyMHBzwT7j34ycU5Ey+1o5NnJHOPc9e2CCe9RyRgHeqdckrvzjnGDnoP880CIGhjOQo+8MkK/ynJHUntzjIzz69ams7jTraznaeGSa6KlYyxUR8ggnaeh9/r9RCYtpUFdzbR8rdST2IHX6DnnqKd9oYIjlxnbkE4zj6j8emOn5SUU5Z38x3iURg8bUJAGVwQPqD09OKq7HALLkAj8v8+tapleU7SxbaCcAZJwcYxnp19Op+lQlgjNghgADyc/ke/WlYaZREbj2we/+frT3YyYwoAGcYwMcD3/AM/pU2cs3ycAfMAx4HHX9PzphUcksc4HHft9f6/hSsMhCP0GTjt+v+c0oRweCSoHDZ4p5KsvQEgbiB9eeST+f+NOV3VmKkqc4IHy9PpSGRrvUg5IxypBP9enP86c4EbuQVOOn59s8j8RT8tJuGCM+pJGexpqquQQOvOfT3+v+NABBIYZ45QBuVwQSVbofQ5B/HrimfPv4PI5+Xnn/P8AKn442ngZxjjj8M035eQxHy929aAGjI4PTgMAef8AOfevpfwxn/hFdHyOfsMGT6/IK+aQduBtPpwevT/D/PGPpXwz/wAino3/AF4wf+i1rxc6/hL1PUyz45Hzs65ZlXjA4OMnnp+R9PwpMbgST1z36Hvxnn+R/Gvfx8L9C6DQLgcY+/P/APFUh+Fugn/mX5+evzzf/FV0/wBpx/lf3HP9Rf8AMvvPn/G3IVyQcfxYPp+X8u9OZSxz8uXBHHp0IHqP8g17/wD8Ku0Lkf2BPyQfvz9un8VB+FugnP8AxIJ8Ht5k/wD8VR/acf5H9wfUX/MvvPBVcpk4I46g9sc8496eDG3IAU89GyP/AK56/wD185r3b/hVmgA5/wCEfnz/AL83/wAVTh8MNDXpoNwO3Ek//wAVT/tSP8j+4PqMv5l954I33wyA5bocd/yPPWrHmEkKxKgHaCc/hnjpz2Gf1r3M/DHQixJ0G4yev7yf/wCKo/4VfoRAB0Gfj/ppP/8AFUf2pH+R/cL6jL+ZHgw2CTc33DxuII49+3/6vwq0sO0FwSZP4SBu6fn3/X8Me4D4YaFnP9gz/wDfyb/4qnj4baMAMaHPwOP3k3rn+960/wC1IfyP7geBf8yPDdvlAsC6fKCFVeCM8c/nz16dq0LacROmWjkVSQA64GRk45I9fzI617CfhnopBB0O4IIxzJMf/ZvalX4baMvTQZhyD96bt/wL2H5Cn/asf5H9xP1B/wAy+88ckvIDEits4IYNGQcnPJ6HHfk8nABxkmoFDSo0pJVEAAXbyWyOMYyRz37E4z39p/4VpooTYNDn25z/AKybr/31R/wrfRsg/wBhzHGRy83fI9fc0f2rH+R/cH9nv+ZHi8crM23h2J6s2Ax7Dnj+X4dSrSmaaPynjDrtAIIzxwCMYx6dCRXtQ+HWkjaf7Dm+UcfPL0/Omt8NdGIUf2DKNowCGlB/Q0f2rH+R/cP+z3/MvvPGY403KjyhQUfcVJIGSQcgYweBx3znIqcRQfbQkc7ANsBMmY23cZOewHXP4dea9d/4Vlov/QCnx6GSb/4qpI/hxo8RUx6HMpVgwIeXgj8aP7Vj/I/uF/Z8v5l955pDGCAUVSOcKXXtwRg5HqPfPSq1xcyrOQkRj2HPMnTpkkr34/T8/Wm8B6c64Ojz4znhpR/WkHgLTlZmGjT7n+8S8pz+Zqv7Wj/I/uJ/s6X8y+88rE8l1HHGY1ACnDFwH53DOOecev4Z61GzIrFIyjGHODuX5h3HTp14789+D6y3gTTmOTo0wOMZBkB6Y65681H/AMK80nnGiTgHg4eX0x6+nH0pf2tH+R/cP+zpfzL7zyYb5ZHLAMfMDFnIAwo+UDHB5/PvxTZblYUbJLMxDFlwpKjnjHViSDn/AGa9ZPw60okk6Lckn/ppN/8AFUSfDnSJQok0SdtowMvN9T/FR/a0f5H9wf2dL+ZfeeJ39zC8kapuCdCA27LHOSPr6n/61MR2lkXYWDHALs2M56kn8s8cjHSvbh8N9IDbv7Dnz7yTf/FUn/CttH5P9h3HPX95N/8AFUv7Vj/I/uK+oS/mX3ni5nkR9hdpON7Fc4OP9ofTr2x7Ur3cccHk+X5vT5CpIYEDj/Pfv2r2Y/DTRSpH9gy89SDLn+dJ/wAKx0QqFOgz7fTfN/8AFUf2tH+R/cL+z3/MvvPE5pws2xWKKCTwMYY89+3+eKpyyhiGZ23KDjb8uSenT69s/wCHvB+GWisuDoM+MY/1k3/xXuab/wAKv0L/AKAE/r9+b/4ql/asf5H9xX1B/wAy+88YtrhViCsJSvIQ7geDzk45znjpyODxxUM100u4KmFIAXcSBz6e2ckA/jmvb0+GeixjCaFcDHTEk3H/AI9700/C/Qixb/hH5c8/xzd+vf8AD6Uf2rH+R/cL6g/5l954S7S4wsgG4bcM3bJ6+hzTTKzMzmRvmPVT82TntnBGPfv2r3k/DHRCADoM+AMD55v/AIqk/wCFX6Hn/kA3H/fyf/4ql/akf5H9w/qD/mX3nhBunKldzFSMZDdhwB+BPT+fWk4baxLAM5IwCcL9T97oR+Hvz7v/AMKu0LI/4kE/Bz9+b/4qnL8MtEXp4fl9cFpv/iqP7Uj/ACP7g+ov+ZfeeFhtpCo5BXlTzyfrjPX/ACOtEaR71PmMChDY2DJ9M9s59fX04r3M/C/QyAP7Am46fNN/8VTh8MtEVCg0GcKSCfnm/wDiqP7Uj/I/uD6i/wCZfeeFB1jKlGL8ZYcZPX/Pf880ryN92SZ/nOSu4Y557k9MnHTn1617kPhfoYORoM4wcj95N/8AFUH4X6E3Xw/N/wB9Tf8AxVH9qR/kf3B9Rf8AMvvPCPO3ncGYHknceMdSc8cfz609pnEccHnBdmSMruznHtzjqM9OSMd/dD8L9C76DOeMY3zf/FUn/CrdByD/AMI/NkdDvm/+Ko/tSP8AI/uD6g/5l954KJCqffGSu04YD279OfpnBOaiEhUbDIeOwULz2/DpzXv3/CrtA4/4kM/AwP3k/H/j3vQfhboDDB0K5PGOZZ+n/fVH9px/lf3D+ov+ZHgJaP5sljwB8vOfXv6UyQmQs+ScnqW56/Tnt+favoE/C3QD18PzH/gc3/xVH/CrNAyf+Kfn56/PP/8AFUv7Tj/K/uH9Rf8AMvvPnsqAqnOOAeQeBnPfjt9P6M3ZwABz1wMdvXrn619DD4V+Hwcjw9OCOhDzA/8AoVIfhT4fIx/wj9weP+ek/wD8VR/acP5ZfcH1J/zL7z54LHacE4JOSRyO4/H/AOvSgrg/KeMHGeg/zmvob/hVPh7/AKF6f/v5P/8AFUf8Kp8PYx/wjs3r9+b/AOKpf2lD+WX3B9Sf8y+8+eyynDYPXceMZ4/+v+Oeg4yp3Fs/KGDAjgYyfTAx/wDqr6D/AOFU+Hsf8i7Nn2eb/wCKo/4VT4fx/wAi/P8ATzJ//iqf9pQ/ll9wfUn/ADL7z59d/wDVtgAYz1BI5P44+v8ALAqIEqVPPIOen5/5/wAa+iP+FVeH8YHh+4Hb/WT/APxVJ/wqnw9/0L0/4yT/APxVH9p0/wCWX3D+pP8AmX3nzrkYwCT68nAr6Z8L/L4U0cf9OMH/AKAKof8ACqfDvP8AxT03P+3P/wDFV0cGjz21rDbW9jOsMKLHGuxuFAAA59hXBmGJ9vBKEX9x14SkqUm5NHo1FFFe0eSGB6UYHpRRTAMUYoooAMD0owPSiigAwPSjFFFABijFFFABgelGB6UUUAGKMUUUAGB6UYHpRRQAYHpRgelFFABijFFFABijFFFABgelGB6UUUAFFFFIAxRiiimAYoxRRQAYoxRRQAYoxRRQAYoxRRQAYoxRRQAYoxRRQAYHpRgelFFABRRRSAMD0owPSiimAYHpRgelFFABgelGB6UUUwDA9KMD0oopAGB6UYHpRRQB/9k=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62890" y="1396365"/>
            <a:ext cx="2836545" cy="2961640"/>
            <a:chOff x="262890" y="1396365"/>
            <a:chExt cx="2836545" cy="2961640"/>
          </a:xfrm>
        </p:grpSpPr>
        <p:pic>
          <p:nvPicPr>
            <p:cNvPr id="2" name="图片 1" descr="195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525" y="1396365"/>
              <a:ext cx="1433830" cy="1325245"/>
            </a:xfrm>
            <a:prstGeom prst="rect">
              <a:avLst/>
            </a:prstGeom>
          </p:spPr>
        </p:pic>
        <p:pic>
          <p:nvPicPr>
            <p:cNvPr id="11" name="图片 10" descr="0000796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0850" y="2065020"/>
              <a:ext cx="1378585" cy="1527175"/>
            </a:xfrm>
            <a:prstGeom prst="rect">
              <a:avLst/>
            </a:prstGeom>
          </p:spPr>
        </p:pic>
        <p:pic>
          <p:nvPicPr>
            <p:cNvPr id="13" name="图片 12" descr="人民公社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2890" y="2790190"/>
              <a:ext cx="1433830" cy="1567815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1720850" y="1345565"/>
            <a:ext cx="6923117" cy="605095"/>
            <a:chOff x="1720850" y="1345565"/>
            <a:chExt cx="6923117" cy="605095"/>
          </a:xfrm>
        </p:grpSpPr>
        <p:sp>
          <p:nvSpPr>
            <p:cNvPr id="15" name="文本框 14"/>
            <p:cNvSpPr txBox="1"/>
            <p:nvPr/>
          </p:nvSpPr>
          <p:spPr>
            <a:xfrm>
              <a:off x="3625851" y="1365885"/>
              <a:ext cx="5018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1950</a:t>
              </a:r>
              <a:r>
                <a:rPr lang="zh-CN" altLang="en-US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年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7</a:t>
              </a:r>
              <a:r>
                <a:rPr lang="zh-CN" altLang="en-US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月召开了全国合作社工作者第一次代表会议</a:t>
              </a:r>
              <a:r>
                <a:rPr lang="zh-CN" altLang="en-US" sz="1600" b="1" dirty="0" smtClean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，成立</a:t>
              </a:r>
              <a:r>
                <a:rPr lang="zh-CN" altLang="en-US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全国合作社的领导机关</a:t>
              </a:r>
              <a:r>
                <a:rPr lang="en-US" altLang="zh-CN" sz="1600" b="1" dirty="0" smtClean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—</a:t>
              </a:r>
              <a:r>
                <a:rPr lang="zh-CN" altLang="en-US" sz="1600" b="1" dirty="0" smtClean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中华</a:t>
              </a:r>
              <a:r>
                <a:rPr lang="zh-CN" altLang="en-US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全国合作社联合社。</a:t>
              </a:r>
            </a:p>
          </p:txBody>
        </p:sp>
        <p:cxnSp>
          <p:nvCxnSpPr>
            <p:cNvPr id="17" name="直接连接符 16"/>
            <p:cNvCxnSpPr/>
            <p:nvPr/>
          </p:nvCxnSpPr>
          <p:spPr>
            <a:xfrm flipV="1">
              <a:off x="1720850" y="1669415"/>
              <a:ext cx="1915160" cy="127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3636010" y="1345565"/>
              <a:ext cx="0" cy="575945"/>
            </a:xfrm>
            <a:prstGeom prst="line">
              <a:avLst/>
            </a:prstGeom>
            <a:ln w="3175">
              <a:solidFill>
                <a:schemeClr val="accent1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3075940" y="2569208"/>
            <a:ext cx="5707727" cy="830997"/>
            <a:chOff x="3075940" y="2569208"/>
            <a:chExt cx="5707727" cy="830997"/>
          </a:xfrm>
        </p:grpSpPr>
        <p:sp>
          <p:nvSpPr>
            <p:cNvPr id="16" name="文本框 15"/>
            <p:cNvSpPr txBox="1"/>
            <p:nvPr/>
          </p:nvSpPr>
          <p:spPr>
            <a:xfrm>
              <a:off x="3640131" y="2569208"/>
              <a:ext cx="51435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1953</a:t>
              </a:r>
              <a:r>
                <a:rPr lang="zh-CN" altLang="en-US" sz="1600" b="1" dirty="0" smtClean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年</a:t>
              </a:r>
              <a:r>
                <a:rPr lang="en-US" altLang="zh-CN" sz="1600" b="1" dirty="0" smtClean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,</a:t>
              </a:r>
              <a:r>
                <a:rPr lang="zh-CN" altLang="en-US" sz="1600" b="1" dirty="0" smtClean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农民</a:t>
              </a:r>
              <a:r>
                <a:rPr lang="zh-CN" altLang="en-US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走</a:t>
              </a:r>
              <a:r>
                <a:rPr lang="zh-CN" altLang="en-US" sz="1600" b="1" dirty="0" smtClean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互助合作道路发展到土地</a:t>
              </a:r>
              <a:r>
                <a:rPr lang="zh-CN" altLang="en-US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入股</a:t>
              </a:r>
              <a:r>
                <a:rPr lang="zh-CN" altLang="en-US" sz="1600" b="1" dirty="0" smtClean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分红为特征初级农业合作社</a:t>
              </a:r>
              <a:r>
                <a:rPr lang="zh-CN" altLang="en-US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，再</a:t>
              </a:r>
              <a:r>
                <a:rPr lang="zh-CN" altLang="en-US" sz="1600" b="1" dirty="0" smtClean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发展到完全按劳分配高级合作社</a:t>
              </a:r>
              <a:r>
                <a:rPr lang="zh-CN" altLang="en-US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。</a:t>
              </a:r>
            </a:p>
            <a:p>
              <a:endParaRPr lang="zh-CN" altLang="en-US" sz="1600" b="1" dirty="0">
                <a:solidFill>
                  <a:srgbClr val="00B050"/>
                </a:solidFill>
                <a:latin typeface="宋体" panose="02010600030101010101" pitchFamily="2" charset="-122"/>
                <a:sym typeface="+mn-ea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 flipV="1">
              <a:off x="3075940" y="2857500"/>
              <a:ext cx="560070" cy="63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3636010" y="2569210"/>
              <a:ext cx="0" cy="576580"/>
            </a:xfrm>
            <a:prstGeom prst="line">
              <a:avLst/>
            </a:prstGeom>
            <a:ln w="3175">
              <a:solidFill>
                <a:schemeClr val="accent1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/>
          <p:cNvSpPr txBox="1"/>
          <p:nvPr/>
        </p:nvSpPr>
        <p:spPr>
          <a:xfrm>
            <a:off x="361315" y="4790440"/>
            <a:ext cx="8422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农村合作经济组织形式上实现了“三大合作”（农业、供销、信用）这些合作组织建设社会基础是集体化和计划经济，不承认商品经济和个人产权，组织形式采取政治或行政强制。</a:t>
            </a:r>
            <a:endParaRPr lang="zh-CN" altLang="en-US" sz="16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sz="16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642745" y="3931285"/>
            <a:ext cx="7072660" cy="582295"/>
            <a:chOff x="1642745" y="3931285"/>
            <a:chExt cx="7072660" cy="582295"/>
          </a:xfrm>
        </p:grpSpPr>
        <p:cxnSp>
          <p:nvCxnSpPr>
            <p:cNvPr id="21" name="直接连接符 20"/>
            <p:cNvCxnSpPr/>
            <p:nvPr/>
          </p:nvCxnSpPr>
          <p:spPr>
            <a:xfrm flipV="1">
              <a:off x="1642745" y="4225925"/>
              <a:ext cx="1993265" cy="1651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3625851" y="3931285"/>
              <a:ext cx="5089554" cy="57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1958</a:t>
              </a:r>
              <a:r>
                <a:rPr lang="zh-CN" altLang="en-US" sz="1600" b="1" dirty="0" smtClean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年实现了人民公社，</a:t>
              </a:r>
              <a:r>
                <a:rPr lang="en-US" altLang="zh-CN" sz="1600" b="1" dirty="0" smtClean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1962</a:t>
              </a:r>
              <a:r>
                <a:rPr lang="zh-CN" altLang="en-US" sz="1600" b="1" dirty="0" smtClean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年开始调整以生产队所有制为基础的三级所有制（公社、大队、 生产队）。</a:t>
              </a:r>
            </a:p>
          </p:txBody>
        </p:sp>
        <p:cxnSp>
          <p:nvCxnSpPr>
            <p:cNvPr id="3" name="直接连接符 2"/>
            <p:cNvCxnSpPr/>
            <p:nvPr/>
          </p:nvCxnSpPr>
          <p:spPr>
            <a:xfrm flipH="1">
              <a:off x="3636010" y="3931920"/>
              <a:ext cx="13335" cy="581660"/>
            </a:xfrm>
            <a:prstGeom prst="line">
              <a:avLst/>
            </a:prstGeom>
            <a:ln w="3175">
              <a:solidFill>
                <a:schemeClr val="accent1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2"/>
          <p:cNvSpPr/>
          <p:nvPr/>
        </p:nvSpPr>
        <p:spPr>
          <a:xfrm>
            <a:off x="4991100" y="104775"/>
            <a:ext cx="3757930" cy="518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l" eaLnBrk="1" hangingPunct="1"/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农民合作社兴起与发展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73005" y="1177902"/>
            <a:ext cx="180000" cy="18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69278" y="1266508"/>
            <a:ext cx="5586413" cy="1588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TextBox 6"/>
          <p:cNvSpPr txBox="1"/>
          <p:nvPr/>
        </p:nvSpPr>
        <p:spPr>
          <a:xfrm>
            <a:off x="738505" y="812800"/>
            <a:ext cx="461899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改革以来农民专业合作社的发展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446088" y="3989388"/>
            <a:ext cx="36513" cy="36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428992" y="1500178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  <a:latin typeface="宋体" panose="02010600030101010101" pitchFamily="2" charset="-122"/>
                <a:sym typeface="+mn-ea"/>
              </a:rPr>
              <a:t>20</a:t>
            </a:r>
            <a:r>
              <a:rPr lang="zh-CN" altLang="en-US" b="1" dirty="0">
                <a:solidFill>
                  <a:srgbClr val="00B050"/>
                </a:solidFill>
                <a:latin typeface="宋体" panose="02010600030101010101" pitchFamily="2" charset="-122"/>
                <a:sym typeface="+mn-ea"/>
              </a:rPr>
              <a:t>世纪</a:t>
            </a:r>
            <a:r>
              <a:rPr lang="en-US" altLang="zh-CN" b="1" dirty="0">
                <a:solidFill>
                  <a:srgbClr val="00B050"/>
                </a:solidFill>
                <a:latin typeface="宋体" panose="02010600030101010101" pitchFamily="2" charset="-122"/>
                <a:sym typeface="+mn-ea"/>
              </a:rPr>
              <a:t>80</a:t>
            </a:r>
            <a:r>
              <a:rPr lang="zh-CN" altLang="en-US" b="1" dirty="0">
                <a:solidFill>
                  <a:srgbClr val="00B050"/>
                </a:solidFill>
                <a:latin typeface="宋体" panose="02010600030101010101" pitchFamily="2" charset="-122"/>
                <a:sym typeface="+mn-ea"/>
              </a:rPr>
              <a:t>年代初</a:t>
            </a:r>
            <a:r>
              <a:rPr lang="zh-CN" altLang="en-US" b="1" dirty="0" smtClean="0">
                <a:solidFill>
                  <a:srgbClr val="00B050"/>
                </a:solidFill>
                <a:latin typeface="宋体" panose="02010600030101010101" pitchFamily="2" charset="-122"/>
                <a:sym typeface="+mn-ea"/>
              </a:rPr>
              <a:t>，安徽凤阳县</a:t>
            </a:r>
            <a:r>
              <a:rPr lang="zh-CN" altLang="en-US" b="1" dirty="0">
                <a:solidFill>
                  <a:srgbClr val="00B050"/>
                </a:solidFill>
                <a:latin typeface="宋体" panose="02010600030101010101" pitchFamily="2" charset="-122"/>
                <a:sym typeface="+mn-ea"/>
              </a:rPr>
              <a:t>小岗村催生了以家庭承包经营为基础、统分结合的双层经营体制。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34410" y="2329180"/>
            <a:ext cx="492569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  <a:latin typeface="宋体" panose="02010600030101010101" pitchFamily="2" charset="-122"/>
                <a:sym typeface="+mn-ea"/>
              </a:rPr>
              <a:t>1980</a:t>
            </a:r>
            <a:r>
              <a:rPr lang="zh-CN" altLang="en-US" b="1" dirty="0">
                <a:solidFill>
                  <a:srgbClr val="00B050"/>
                </a:solidFill>
                <a:latin typeface="宋体" panose="02010600030101010101" pitchFamily="2" charset="-122"/>
                <a:sym typeface="+mn-ea"/>
              </a:rPr>
              <a:t>代起</a:t>
            </a:r>
            <a:r>
              <a:rPr lang="en-US" altLang="zh-CN" b="1" dirty="0">
                <a:solidFill>
                  <a:srgbClr val="00B050"/>
                </a:solidFill>
                <a:latin typeface="宋体" panose="02010600030101010101" pitchFamily="2" charset="-122"/>
                <a:sym typeface="+mn-ea"/>
              </a:rPr>
              <a:t>, </a:t>
            </a:r>
            <a:r>
              <a:rPr lang="zh-CN" altLang="en-US" b="1" dirty="0">
                <a:solidFill>
                  <a:srgbClr val="00B050"/>
                </a:solidFill>
                <a:latin typeface="宋体" panose="02010600030101010101" pitchFamily="2" charset="-122"/>
                <a:sym typeface="+mn-ea"/>
              </a:rPr>
              <a:t>成立了一批专为农民家庭经营提供技术、信息、农业生产资料采购、销售的专业技术协会和专业合作社。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534410" y="3446780"/>
            <a:ext cx="486537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  <a:latin typeface="宋体" panose="02010600030101010101" pitchFamily="2" charset="-122"/>
                <a:sym typeface="+mn-ea"/>
              </a:rPr>
              <a:t>20</a:t>
            </a:r>
            <a:r>
              <a:rPr lang="zh-CN" altLang="en-US" b="1" dirty="0">
                <a:solidFill>
                  <a:srgbClr val="00B050"/>
                </a:solidFill>
                <a:latin typeface="宋体" panose="02010600030101010101" pitchFamily="2" charset="-122"/>
                <a:sym typeface="+mn-ea"/>
              </a:rPr>
              <a:t>世纪</a:t>
            </a:r>
            <a:r>
              <a:rPr lang="en-US" altLang="zh-CN" b="1" dirty="0">
                <a:solidFill>
                  <a:srgbClr val="00B050"/>
                </a:solidFill>
                <a:latin typeface="宋体" panose="02010600030101010101" pitchFamily="2" charset="-122"/>
                <a:sym typeface="+mn-ea"/>
              </a:rPr>
              <a:t>80</a:t>
            </a:r>
            <a:r>
              <a:rPr lang="zh-CN" altLang="en-US" b="1" dirty="0">
                <a:solidFill>
                  <a:srgbClr val="00B050"/>
                </a:solidFill>
                <a:latin typeface="宋体" panose="02010600030101010101" pitchFamily="2" charset="-122"/>
                <a:sym typeface="+mn-ea"/>
              </a:rPr>
              <a:t>年代中后期在中国科协等有关部门扶持下，专业协会逐渐在全国各地发展壮大起来。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71868" y="4286260"/>
            <a:ext cx="492569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  <a:latin typeface="宋体" panose="02010600030101010101" pitchFamily="2" charset="-122"/>
                <a:sym typeface="+mn-ea"/>
              </a:rPr>
              <a:t>20</a:t>
            </a:r>
            <a:r>
              <a:rPr lang="zh-CN" altLang="en-US" b="1" dirty="0">
                <a:solidFill>
                  <a:srgbClr val="00B050"/>
                </a:solidFill>
                <a:latin typeface="宋体" panose="02010600030101010101" pitchFamily="2" charset="-122"/>
                <a:sym typeface="+mn-ea"/>
              </a:rPr>
              <a:t>世纪</a:t>
            </a:r>
            <a:r>
              <a:rPr lang="en-US" altLang="zh-CN" b="1" dirty="0">
                <a:solidFill>
                  <a:srgbClr val="00B050"/>
                </a:solidFill>
                <a:latin typeface="宋体" panose="02010600030101010101" pitchFamily="2" charset="-122"/>
                <a:sym typeface="+mn-ea"/>
              </a:rPr>
              <a:t>90</a:t>
            </a:r>
            <a:r>
              <a:rPr lang="zh-CN" altLang="en-US" b="1" dirty="0">
                <a:solidFill>
                  <a:srgbClr val="00B050"/>
                </a:solidFill>
                <a:latin typeface="宋体" panose="02010600030101010101" pitchFamily="2" charset="-122"/>
                <a:sym typeface="+mn-ea"/>
              </a:rPr>
              <a:t>年代以来，随着农村经济体制改革不断发展推动了一批具有产前、产后综合服务能力的专业合作组织的创立。</a:t>
            </a:r>
          </a:p>
        </p:txBody>
      </p:sp>
      <p:pic>
        <p:nvPicPr>
          <p:cNvPr id="12" name="图片 11" descr="u=13701598,963129731&amp;fm=23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130" y="2891155"/>
            <a:ext cx="1207770" cy="1331595"/>
          </a:xfrm>
          <a:prstGeom prst="rect">
            <a:avLst/>
          </a:prstGeom>
        </p:spPr>
      </p:pic>
      <p:pic>
        <p:nvPicPr>
          <p:cNvPr id="17" name="图片 16" descr="u=1523604872,2150196380&amp;fm=23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45" y="2911475"/>
            <a:ext cx="958850" cy="1290320"/>
          </a:xfrm>
          <a:prstGeom prst="rect">
            <a:avLst/>
          </a:prstGeom>
        </p:spPr>
      </p:pic>
      <p:pic>
        <p:nvPicPr>
          <p:cNvPr id="20" name="图片 19" descr="u=458721324,1536060143&amp;fm=23&amp;gp=0 - 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020" y="1679575"/>
            <a:ext cx="1072515" cy="1116330"/>
          </a:xfrm>
          <a:prstGeom prst="rect">
            <a:avLst/>
          </a:prstGeom>
        </p:spPr>
      </p:pic>
      <p:pic>
        <p:nvPicPr>
          <p:cNvPr id="21" name="图片 20" descr="u=2094387404,4104940860&amp;fm=23&amp;gp=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" y="4202430"/>
            <a:ext cx="1226185" cy="1096010"/>
          </a:xfrm>
          <a:prstGeom prst="rect">
            <a:avLst/>
          </a:prstGeom>
        </p:spPr>
      </p:pic>
      <p:pic>
        <p:nvPicPr>
          <p:cNvPr id="22" name="图片 21" descr="u=4195042091,2394381832&amp;fm=23&amp;gp=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745" y="1641475"/>
            <a:ext cx="1316990" cy="1155065"/>
          </a:xfrm>
          <a:prstGeom prst="rect">
            <a:avLst/>
          </a:prstGeom>
        </p:spPr>
      </p:pic>
      <p:pic>
        <p:nvPicPr>
          <p:cNvPr id="23" name="图片 22" descr="u=3884455481,754124619&amp;fm=23&amp;gp=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4495" y="4086860"/>
            <a:ext cx="1209040" cy="1211580"/>
          </a:xfrm>
          <a:prstGeom prst="rect">
            <a:avLst/>
          </a:prstGeom>
        </p:spPr>
      </p:pic>
      <p:sp>
        <p:nvSpPr>
          <p:cNvPr id="31" name="直接连接符 47"/>
          <p:cNvSpPr/>
          <p:nvPr/>
        </p:nvSpPr>
        <p:spPr>
          <a:xfrm flipV="1">
            <a:off x="3571868" y="2214557"/>
            <a:ext cx="4786346" cy="45719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headEnd type="oval" w="med" len="med"/>
            <a:tailEnd type="none" w="med" len="med"/>
          </a:ln>
        </p:spPr>
      </p:sp>
      <p:sp>
        <p:nvSpPr>
          <p:cNvPr id="32" name="直接连接符 47"/>
          <p:cNvSpPr/>
          <p:nvPr/>
        </p:nvSpPr>
        <p:spPr>
          <a:xfrm flipV="1">
            <a:off x="3571868" y="3286127"/>
            <a:ext cx="4857784" cy="71438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headEnd type="oval" w="med" len="med"/>
            <a:tailEnd type="none" w="med" len="med"/>
          </a:ln>
        </p:spPr>
      </p:sp>
      <p:sp>
        <p:nvSpPr>
          <p:cNvPr id="34" name="直接连接符 47"/>
          <p:cNvSpPr/>
          <p:nvPr/>
        </p:nvSpPr>
        <p:spPr>
          <a:xfrm flipV="1">
            <a:off x="3571868" y="4189101"/>
            <a:ext cx="4857784" cy="45719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headEnd type="oval" w="med" len="med"/>
            <a:tailEnd type="none" w="med" len="med"/>
          </a:ln>
        </p:spPr>
      </p:sp>
      <p:sp>
        <p:nvSpPr>
          <p:cNvPr id="36" name="直接连接符 47"/>
          <p:cNvSpPr/>
          <p:nvPr/>
        </p:nvSpPr>
        <p:spPr>
          <a:xfrm flipV="1">
            <a:off x="3571868" y="5214953"/>
            <a:ext cx="4786346" cy="45719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headEnd type="oval" w="med" len="med"/>
            <a:tailEnd type="none" w="med" len="med"/>
          </a:ln>
        </p:spPr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5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/>
          <p:nvPr/>
        </p:nvSpPr>
        <p:spPr>
          <a:xfrm>
            <a:off x="4832350" y="93980"/>
            <a:ext cx="4491038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农民专业合作社概念</a:t>
            </a:r>
          </a:p>
        </p:txBody>
      </p:sp>
      <p:pic>
        <p:nvPicPr>
          <p:cNvPr id="4100" name="Picture 2" descr="C:\Documents and Settings\Administrator\桌面\u=1078476089,1772722447&amp;fm=23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5" y="3669665"/>
            <a:ext cx="2365375" cy="1867535"/>
          </a:xfrm>
          <a:prstGeom prst="rect">
            <a:avLst/>
          </a:prstGeom>
          <a:noFill/>
          <a:ln w="952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102" name="AutoShape 7" descr="http://img0.imgtn.bdimg.com/it/u=4113638926,2613006114&amp;fm=23&amp;gp=0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3" name="AutoShape 9" descr="http://img0.imgtn.bdimg.com/it/u=4113638926,2613006114&amp;fm=23&amp;gp=0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4" name="AutoShape 11" descr="http://img1.imgtn.bdimg.com/it/u=4113638926,2613006114&amp;fm=214&amp;gp=0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99720" y="1116013"/>
            <a:ext cx="8543925" cy="4443412"/>
            <a:chOff x="299720" y="1116013"/>
            <a:chExt cx="8543925" cy="4443412"/>
          </a:xfrm>
        </p:grpSpPr>
        <p:sp>
          <p:nvSpPr>
            <p:cNvPr id="4099" name="TextBox 4"/>
            <p:cNvSpPr txBox="1"/>
            <p:nvPr/>
          </p:nvSpPr>
          <p:spPr>
            <a:xfrm>
              <a:off x="299720" y="1116013"/>
              <a:ext cx="8543925" cy="30469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buFont typeface="Wingdings" panose="05000000000000000000" pitchFamily="2" charset="2"/>
                <a:buChar char="u"/>
              </a:pPr>
              <a:r>
                <a:rPr lang="zh-CN" alt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农民专业</a:t>
              </a:r>
              <a:r>
                <a:rPr lang="zh-CN" altLang="en-US" sz="2400" b="1" dirty="0">
                  <a:solidFill>
                    <a:srgbClr val="00B05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合作社是在农村家庭承包经营基础上，</a:t>
              </a:r>
              <a:r>
                <a:rPr lang="zh-CN" altLang="en-US" sz="2400" b="1" dirty="0" smtClean="0">
                  <a:solidFill>
                    <a:srgbClr val="00B050"/>
                  </a:solidFill>
                </a:rPr>
                <a:t>同类农产品生产经营者或同类农业生产经营服务的提供者、利用者，自愿联合、民主管理</a:t>
              </a:r>
              <a:r>
                <a:rPr lang="zh-CN" alt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的</a:t>
              </a:r>
              <a:r>
                <a:rPr lang="zh-CN" altLang="en-US" sz="2400" b="1" dirty="0">
                  <a:solidFill>
                    <a:srgbClr val="00B05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互助性经济组织。</a:t>
              </a:r>
              <a:endPara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lvl="0" eaLnBrk="1" hangingPunct="1">
                <a:buFont typeface="Wingdings" panose="05000000000000000000" pitchFamily="2" charset="2"/>
                <a:buChar char="u"/>
              </a:pPr>
              <a:r>
                <a:rPr lang="zh-CN" altLang="en-US" sz="2400" b="1" dirty="0">
                  <a:solidFill>
                    <a:srgbClr val="00B05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农民专业合作社以其成员为主要服务对象，提供农业生产资料购买，农产品销售、加工、运输、贮藏与农业生产经营有关的技术、信息等服务。</a:t>
              </a:r>
              <a:endPara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lvl="0" eaLnBrk="1" hangingPunct="1"/>
              <a:endParaRPr lang="en-US" altLang="zh-CN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lvl="0" eaLnBrk="1" hangingPunct="1"/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4101" name="Picture 3" descr="C:\Documents and Settings\Administrator\桌面\u=1105708692,3452011707&amp;fm=23&amp;gp=0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32760" y="3669030"/>
              <a:ext cx="2644775" cy="1868170"/>
            </a:xfrm>
            <a:prstGeom prst="rect">
              <a:avLst/>
            </a:prstGeom>
            <a:noFill/>
            <a:ln w="9525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4105" name="图片 17" descr="u=4113638926,2613006114&amp;fm=214&amp;gp=0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05830" y="3669665"/>
              <a:ext cx="2661285" cy="1889760"/>
            </a:xfrm>
            <a:prstGeom prst="rect">
              <a:avLst/>
            </a:prstGeom>
            <a:noFill/>
            <a:ln w="9525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2"/>
          <p:cNvSpPr/>
          <p:nvPr/>
        </p:nvSpPr>
        <p:spPr>
          <a:xfrm>
            <a:off x="5029200" y="76200"/>
            <a:ext cx="3400425" cy="518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农民专业合作社定义</a:t>
            </a:r>
          </a:p>
        </p:txBody>
      </p:sp>
      <p:sp>
        <p:nvSpPr>
          <p:cNvPr id="4" name="菱形 3"/>
          <p:cNvSpPr/>
          <p:nvPr/>
        </p:nvSpPr>
        <p:spPr>
          <a:xfrm>
            <a:off x="373005" y="1177902"/>
            <a:ext cx="292103" cy="219078"/>
          </a:xfrm>
          <a:prstGeom prst="diamond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665163" y="1285864"/>
            <a:ext cx="7478737" cy="159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TextBox 6"/>
          <p:cNvSpPr txBox="1"/>
          <p:nvPr/>
        </p:nvSpPr>
        <p:spPr>
          <a:xfrm>
            <a:off x="738188" y="812800"/>
            <a:ext cx="4198937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农民专业合作社的基本原则</a:t>
            </a:r>
          </a:p>
        </p:txBody>
      </p:sp>
      <p:sp>
        <p:nvSpPr>
          <p:cNvPr id="5126" name="TextBox 8"/>
          <p:cNvSpPr txBox="1"/>
          <p:nvPr/>
        </p:nvSpPr>
        <p:spPr>
          <a:xfrm>
            <a:off x="3428992" y="1714492"/>
            <a:ext cx="295751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000" b="1" dirty="0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成员以农民为主体</a:t>
            </a:r>
          </a:p>
        </p:txBody>
      </p:sp>
      <p:sp>
        <p:nvSpPr>
          <p:cNvPr id="5127" name="TextBox 9"/>
          <p:cNvSpPr txBox="1"/>
          <p:nvPr/>
        </p:nvSpPr>
        <p:spPr>
          <a:xfrm>
            <a:off x="3643306" y="2285996"/>
            <a:ext cx="481965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000" b="1" dirty="0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服务成员为宗旨，谋求全体成员共同利益</a:t>
            </a:r>
          </a:p>
        </p:txBody>
      </p:sp>
      <p:sp>
        <p:nvSpPr>
          <p:cNvPr id="5128" name="TextBox 10"/>
          <p:cNvSpPr txBox="1"/>
          <p:nvPr/>
        </p:nvSpPr>
        <p:spPr>
          <a:xfrm>
            <a:off x="4000496" y="2786062"/>
            <a:ext cx="255587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000" b="1" dirty="0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入社自愿，退社自由</a:t>
            </a:r>
          </a:p>
        </p:txBody>
      </p:sp>
      <p:sp>
        <p:nvSpPr>
          <p:cNvPr id="5129" name="TextBox 11"/>
          <p:cNvSpPr txBox="1"/>
          <p:nvPr/>
        </p:nvSpPr>
        <p:spPr>
          <a:xfrm>
            <a:off x="4214810" y="3286128"/>
            <a:ext cx="365125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000" b="1" dirty="0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成员地位平等，实行民主管理</a:t>
            </a:r>
          </a:p>
        </p:txBody>
      </p:sp>
      <p:sp>
        <p:nvSpPr>
          <p:cNvPr id="5130" name="TextBox 12"/>
          <p:cNvSpPr txBox="1"/>
          <p:nvPr/>
        </p:nvSpPr>
        <p:spPr>
          <a:xfrm>
            <a:off x="4500562" y="3857632"/>
            <a:ext cx="38338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000" b="1" dirty="0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盈余按照合作社交易量比例返还</a:t>
            </a: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3500430" y="2143120"/>
            <a:ext cx="2884488" cy="3651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604703" y="4394211"/>
            <a:ext cx="3857652" cy="158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3786182" y="2714624"/>
            <a:ext cx="4643470" cy="36514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4000496" y="3214690"/>
            <a:ext cx="3140075" cy="3651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4374831" y="3753491"/>
            <a:ext cx="3651250" cy="3651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12850" y="1725930"/>
            <a:ext cx="2125345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合作社之所以有较强生命力，是因为形成了互利合作为核心的原则，判断某个组织是否属于合作社，关键是看此组织是否遵循合作社的原则。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 flipV="1">
            <a:off x="714348" y="1214426"/>
            <a:ext cx="5072098" cy="1460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714348" y="785798"/>
            <a:ext cx="3877985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农民专业合作社的法律地位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16940" y="1397000"/>
            <a:ext cx="1198880" cy="4178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eaLnBrk="1" hangingPunct="1"/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法人属性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2910" y="2027555"/>
            <a:ext cx="52149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按</a:t>
            </a:r>
            <a:r>
              <a:rPr lang="en-US" altLang="zh-CN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《</a:t>
            </a:r>
            <a:r>
              <a:rPr lang="zh-CN" altLang="en-US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农民专业合作社法</a:t>
            </a:r>
            <a:r>
              <a:rPr lang="en-US" altLang="zh-CN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》</a:t>
            </a:r>
            <a:r>
              <a:rPr lang="zh-CN" altLang="en-US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规定注册登记并取得法人资格后，在日常运行中，依法以自己的名义登记财产、从事经济活动、参加诉讼、仲裁活动，可依法享受国家对合作社财政、</a:t>
            </a:r>
            <a:r>
              <a:rPr lang="zh-CN" altLang="en-US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金融、税收</a:t>
            </a:r>
            <a:r>
              <a:rPr lang="zh-CN" altLang="en-US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等扶持政策。</a:t>
            </a:r>
            <a:endParaRPr kumimoji="0" lang="zh-CN" altLang="en-US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endParaRPr lang="zh-CN" altLang="en-US" sz="1600" dirty="0"/>
          </a:p>
        </p:txBody>
      </p:sp>
      <p:sp>
        <p:nvSpPr>
          <p:cNvPr id="11" name="直接连接符 47"/>
          <p:cNvSpPr/>
          <p:nvPr/>
        </p:nvSpPr>
        <p:spPr>
          <a:xfrm flipV="1">
            <a:off x="665480" y="3721735"/>
            <a:ext cx="2934970" cy="1270"/>
          </a:xfrm>
          <a:prstGeom prst="line">
            <a:avLst/>
          </a:prstGeom>
          <a:ln w="19050" cap="flat" cmpd="sng">
            <a:solidFill>
              <a:schemeClr val="bg2">
                <a:lumMod val="50000"/>
              </a:schemeClr>
            </a:solidFill>
            <a:prstDash val="sysDash"/>
            <a:headEnd type="oval" w="med" len="med"/>
            <a:tailEnd type="none" w="med" len="med"/>
          </a:ln>
        </p:spPr>
      </p:sp>
      <p:sp>
        <p:nvSpPr>
          <p:cNvPr id="12" name="文本框 11"/>
          <p:cNvSpPr txBox="1"/>
          <p:nvPr/>
        </p:nvSpPr>
        <p:spPr>
          <a:xfrm>
            <a:off x="1005840" y="3337560"/>
            <a:ext cx="1748790" cy="41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责任制度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71472" y="3845560"/>
            <a:ext cx="53594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成员</a:t>
            </a:r>
            <a:r>
              <a:rPr lang="zh-CN" altLang="en-US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对合作社的债务承担的</a:t>
            </a:r>
            <a:r>
              <a:rPr lang="zh-CN" altLang="en-US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责任，分有限和</a:t>
            </a:r>
            <a:r>
              <a:rPr lang="zh-CN" altLang="en-US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无限责任。无限责任指成员对合作社</a:t>
            </a:r>
            <a:r>
              <a:rPr lang="zh-CN" altLang="en-US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债务有</a:t>
            </a:r>
            <a:r>
              <a:rPr lang="zh-CN" altLang="en-US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无限连带清偿责任。有限责任是合作社以其独立财产为限、成员以出资额为限承担责任，出资额以外，对合作社债务不承担连带清偿责任。</a:t>
            </a:r>
            <a:r>
              <a:rPr lang="zh-CN" altLang="en-US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我国是有限责任形式</a:t>
            </a:r>
            <a:r>
              <a:rPr lang="zh-CN" altLang="en-US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/>
          </a:p>
        </p:txBody>
      </p:sp>
      <p:sp>
        <p:nvSpPr>
          <p:cNvPr id="15" name="文本框 14"/>
          <p:cNvSpPr txBox="1"/>
          <p:nvPr/>
        </p:nvSpPr>
        <p:spPr>
          <a:xfrm>
            <a:off x="5110480" y="31115"/>
            <a:ext cx="3400425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农民专业合作社定义</a:t>
            </a:r>
          </a:p>
        </p:txBody>
      </p:sp>
      <p:pic>
        <p:nvPicPr>
          <p:cNvPr id="16" name="图片 15" descr="6421482_101412331113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2000244"/>
            <a:ext cx="2968298" cy="3399161"/>
          </a:xfrm>
          <a:prstGeom prst="rect">
            <a:avLst/>
          </a:prstGeom>
        </p:spPr>
      </p:pic>
      <p:sp>
        <p:nvSpPr>
          <p:cNvPr id="14" name="直接连接符 47"/>
          <p:cNvSpPr/>
          <p:nvPr/>
        </p:nvSpPr>
        <p:spPr>
          <a:xfrm flipV="1">
            <a:off x="642910" y="1857368"/>
            <a:ext cx="2934970" cy="1270"/>
          </a:xfrm>
          <a:prstGeom prst="line">
            <a:avLst/>
          </a:prstGeom>
          <a:ln w="19050" cap="flat" cmpd="sng">
            <a:solidFill>
              <a:schemeClr val="bg2">
                <a:lumMod val="50000"/>
              </a:schemeClr>
            </a:solidFill>
            <a:prstDash val="sysDash"/>
            <a:headEnd type="oval" w="med" len="med"/>
            <a:tailEnd type="none" w="med" len="med"/>
          </a:ln>
        </p:spPr>
      </p:sp>
      <p:sp>
        <p:nvSpPr>
          <p:cNvPr id="18" name="椭圆 17"/>
          <p:cNvSpPr/>
          <p:nvPr/>
        </p:nvSpPr>
        <p:spPr>
          <a:xfrm>
            <a:off x="571472" y="1142988"/>
            <a:ext cx="180000" cy="18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FFFFFF"/>
      </a:accent3>
      <a:accent4>
        <a:srgbClr val="000000"/>
      </a:accent4>
      <a:accent5>
        <a:srgbClr val="ADD7FE"/>
      </a:accent5>
      <a:accent6>
        <a:srgbClr val="3E77BF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2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3712</Words>
  <Application>WPS 演示</Application>
  <PresentationFormat>全屏显示(16:10)</PresentationFormat>
  <Paragraphs>337</Paragraphs>
  <Slides>42</Slides>
  <Notes>11</Notes>
  <HiddenSlides>0</HiddenSlides>
  <MMClips>0</MMClips>
  <ScaleCrop>false</ScaleCrop>
  <HeadingPairs>
    <vt:vector size="8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42</vt:i4>
      </vt:variant>
      <vt:variant>
        <vt:lpstr>自定义放映</vt:lpstr>
      </vt:variant>
      <vt:variant>
        <vt:i4>1</vt:i4>
      </vt:variant>
    </vt:vector>
  </HeadingPairs>
  <TitlesOfParts>
    <vt:vector size="45" baseType="lpstr">
      <vt:lpstr>Office 主题​​</vt:lpstr>
      <vt:lpstr>CorelDRAW!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自定义放映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www.glzy8.com提供海量PPT模板免费下载！</dc:title>
  <dc:creator/>
  <cp:lastModifiedBy>微软用户</cp:lastModifiedBy>
  <cp:revision>644</cp:revision>
  <dcterms:created xsi:type="dcterms:W3CDTF">2012-03-20T20:52:00Z</dcterms:created>
  <dcterms:modified xsi:type="dcterms:W3CDTF">2017-06-28T06:53:31Z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