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6" r:id="rId3"/>
    <p:sldId id="267" r:id="rId4"/>
    <p:sldId id="290" r:id="rId5"/>
    <p:sldId id="258" r:id="rId6"/>
    <p:sldId id="291" r:id="rId7"/>
    <p:sldId id="292" r:id="rId8"/>
    <p:sldId id="259" r:id="rId9"/>
    <p:sldId id="269" r:id="rId10"/>
    <p:sldId id="276" r:id="rId11"/>
    <p:sldId id="326" r:id="rId12"/>
    <p:sldId id="327" r:id="rId13"/>
    <p:sldId id="284" r:id="rId14"/>
    <p:sldId id="272" r:id="rId15"/>
    <p:sldId id="278" r:id="rId16"/>
    <p:sldId id="262" r:id="rId17"/>
    <p:sldId id="343" r:id="rId18"/>
    <p:sldId id="303" r:id="rId19"/>
    <p:sldId id="268" r:id="rId20"/>
    <p:sldId id="342" r:id="rId21"/>
    <p:sldId id="332" r:id="rId22"/>
    <p:sldId id="355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337" r:id="rId31"/>
    <p:sldId id="339" r:id="rId32"/>
    <p:sldId id="334" r:id="rId33"/>
    <p:sldId id="338" r:id="rId34"/>
    <p:sldId id="336" r:id="rId35"/>
    <p:sldId id="344" r:id="rId36"/>
    <p:sldId id="322" r:id="rId37"/>
    <p:sldId id="356" r:id="rId38"/>
    <p:sldId id="264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B7B7B7"/>
    <a:srgbClr val="D7D7D7"/>
    <a:srgbClr val="ED7D31"/>
    <a:srgbClr val="70AD47"/>
    <a:srgbClr val="4472C4"/>
    <a:srgbClr val="FFC000"/>
    <a:srgbClr val="2E4052"/>
    <a:srgbClr val="262626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559" autoAdjust="0"/>
  </p:normalViewPr>
  <p:slideViewPr>
    <p:cSldViewPr>
      <p:cViewPr>
        <p:scale>
          <a:sx n="69" d="100"/>
          <a:sy n="69" d="100"/>
        </p:scale>
        <p:origin x="-942" y="-45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DA361E-191E-4906-AAFA-25E595823CFA}" type="doc">
      <dgm:prSet loTypeId="urn:microsoft.com/office/officeart/2005/8/layout/pyramid1" loCatId="pyramid" qsTypeId="urn:microsoft.com/office/officeart/2005/8/quickstyle/simple1" qsCatId="simple" csTypeId="urn:microsoft.com/office/officeart/2005/8/colors/colorful1#1" csCatId="colorful" phldr="1"/>
      <dgm:spPr/>
    </dgm:pt>
    <dgm:pt modelId="{6C675EA5-E063-435C-B2C0-35E7A7036A92}">
      <dgm:prSet phldrT="[文本]" custT="1"/>
      <dgm:spPr/>
      <dgm:t>
        <a:bodyPr/>
        <a:lstStyle/>
        <a:p>
          <a:endParaRPr lang="en-US" altLang="zh-CN" sz="1800" b="1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自我</a:t>
          </a:r>
          <a:endParaRPr lang="en-US" altLang="zh-CN" sz="1800" b="1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实现需要</a:t>
          </a:r>
          <a:endParaRPr lang="zh-CN" altLang="en-US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FEE2B7C-7603-4BF9-A800-F124BCECA88B}" type="parTrans" cxnId="{46E9F4E4-05D0-4B6A-8022-19F02F60DA30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5564A077-7B9E-4FC1-804A-1EC6693757E6}" type="sibTrans" cxnId="{46E9F4E4-05D0-4B6A-8022-19F02F60DA30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0CDED67-CC01-4AD3-ADDA-57492E7A8364}">
      <dgm:prSet phldrT="[文本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安全需要</a:t>
          </a:r>
          <a:endParaRPr lang="zh-CN" altLang="en-US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DD32BFF-3DDE-43F5-A429-15C4F54999E8}" type="parTrans" cxnId="{570A3721-1D69-46B0-9FFA-C1961A4B61AC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3EF39E63-0426-470D-B94C-595470A866C7}" type="sibTrans" cxnId="{570A3721-1D69-46B0-9FFA-C1961A4B61AC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EB3D4CE6-67DE-4743-A3A3-2380D66E9515}">
      <dgm:prSet phldrT="[文本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生理需要</a:t>
          </a:r>
          <a:endParaRPr lang="zh-CN" altLang="en-US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75AE6491-9EC9-4B8F-AE3D-3AB85BC79209}" type="parTrans" cxnId="{96026E6C-6401-4F07-8387-4EBF6398829C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09478194-57C2-4FEC-B821-A3A84A1D3B4C}" type="sibTrans" cxnId="{96026E6C-6401-4F07-8387-4EBF6398829C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F369F318-E497-45E3-A3AC-7C3001156426}">
      <dgm:prSet phldrT="[文本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自尊需要</a:t>
          </a:r>
          <a:endParaRPr lang="zh-CN" altLang="en-US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FB81491-CB0E-47ED-AC24-A624EABF0E36}" type="parTrans" cxnId="{CCE1067C-3083-40A5-B70E-4C3B4970FAA5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E202BCD-D8C1-4814-BB70-96E046C2A71D}" type="sibTrans" cxnId="{CCE1067C-3083-40A5-B70E-4C3B4970FAA5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DAB01330-F88D-4776-8EF9-49D9380EBD14}">
      <dgm:prSet phldrT="[文本]" custT="1"/>
      <dgm:spPr/>
      <dgm:t>
        <a:bodyPr/>
        <a:lstStyle/>
        <a:p>
          <a:r>
            <a:rPr lang="zh-CN" altLang="en-US" sz="1800" b="1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爱与归属需要</a:t>
          </a:r>
          <a:endParaRPr lang="zh-CN" altLang="en-US" sz="1800" b="1" dirty="0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CED5816-CD99-4028-BE19-6D499FD170D6}" type="parTrans" cxnId="{86FD7690-1135-41A1-8756-A3C1806ACF4C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8024923C-368C-4384-98CC-7C81B74BADB1}" type="sibTrans" cxnId="{86FD7690-1135-41A1-8756-A3C1806ACF4C}">
      <dgm:prSet/>
      <dgm:spPr/>
      <dgm:t>
        <a:bodyPr/>
        <a:lstStyle/>
        <a:p>
          <a:endParaRPr lang="zh-CN" altLang="en-US" sz="1800" b="1"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35FE15-37D6-4353-B1E9-89F20EA71B9B}" type="pres">
      <dgm:prSet presAssocID="{CCDA361E-191E-4906-AAFA-25E595823CFA}" presName="Name0" presStyleCnt="0">
        <dgm:presLayoutVars>
          <dgm:dir/>
          <dgm:animLvl val="lvl"/>
          <dgm:resizeHandles val="exact"/>
        </dgm:presLayoutVars>
      </dgm:prSet>
      <dgm:spPr/>
    </dgm:pt>
    <dgm:pt modelId="{C0172960-D828-4C1D-9A18-3832F87765E7}" type="pres">
      <dgm:prSet presAssocID="{6C675EA5-E063-435C-B2C0-35E7A7036A92}" presName="Name8" presStyleCnt="0"/>
      <dgm:spPr/>
    </dgm:pt>
    <dgm:pt modelId="{9E4772B5-CCEA-418A-88D3-6C88F7406017}" type="pres">
      <dgm:prSet presAssocID="{6C675EA5-E063-435C-B2C0-35E7A7036A92}" presName="level" presStyleLbl="node1" presStyleIdx="0" presStyleCnt="5" custScaleY="88306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B902519-A929-44D1-96E1-1C83A0AEDB59}" type="pres">
      <dgm:prSet presAssocID="{6C675EA5-E063-435C-B2C0-35E7A7036A9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2C3146A-C353-4116-AB66-3D45537F34FC}" type="pres">
      <dgm:prSet presAssocID="{F369F318-E497-45E3-A3AC-7C3001156426}" presName="Name8" presStyleCnt="0"/>
      <dgm:spPr/>
    </dgm:pt>
    <dgm:pt modelId="{5BD4B2CF-304B-40B7-9C01-2CE682A79D24}" type="pres">
      <dgm:prSet presAssocID="{F369F318-E497-45E3-A3AC-7C3001156426}" presName="level" presStyleLbl="node1" presStyleIdx="1" presStyleCnt="5" custScaleY="5168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9F3880F-21AA-4B0F-926E-7E83B787A478}" type="pres">
      <dgm:prSet presAssocID="{F369F318-E497-45E3-A3AC-7C300115642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5E73FED-FBBE-4632-96D4-0704733DF440}" type="pres">
      <dgm:prSet presAssocID="{DAB01330-F88D-4776-8EF9-49D9380EBD14}" presName="Name8" presStyleCnt="0"/>
      <dgm:spPr/>
    </dgm:pt>
    <dgm:pt modelId="{8CB3D25D-DA68-4D26-811F-B3328681DC1E}" type="pres">
      <dgm:prSet presAssocID="{DAB01330-F88D-4776-8EF9-49D9380EBD14}" presName="level" presStyleLbl="node1" presStyleIdx="2" presStyleCnt="5" custScaleY="50665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48D8A7E-CA06-4AA0-B377-BF73116AEE80}" type="pres">
      <dgm:prSet presAssocID="{DAB01330-F88D-4776-8EF9-49D9380EBD1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F10F285-0AFB-4151-B69D-E41B03B9273E}" type="pres">
      <dgm:prSet presAssocID="{00CDED67-CC01-4AD3-ADDA-57492E7A8364}" presName="Name8" presStyleCnt="0"/>
      <dgm:spPr/>
    </dgm:pt>
    <dgm:pt modelId="{019922E2-13AA-47BE-B0C0-F530049D0FBD}" type="pres">
      <dgm:prSet presAssocID="{00CDED67-CC01-4AD3-ADDA-57492E7A8364}" presName="level" presStyleLbl="node1" presStyleIdx="3" presStyleCnt="5" custScaleY="5735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4E0232E-9C60-439A-8564-401944BFA561}" type="pres">
      <dgm:prSet presAssocID="{00CDED67-CC01-4AD3-ADDA-57492E7A8364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BF76A8C-77DC-49DB-9BAA-66869AF1FA4B}" type="pres">
      <dgm:prSet presAssocID="{EB3D4CE6-67DE-4743-A3A3-2380D66E9515}" presName="Name8" presStyleCnt="0"/>
      <dgm:spPr/>
    </dgm:pt>
    <dgm:pt modelId="{5E075C95-06B1-46EE-8FF5-FA0B026F2D05}" type="pres">
      <dgm:prSet presAssocID="{EB3D4CE6-67DE-4743-A3A3-2380D66E9515}" presName="level" presStyleLbl="node1" presStyleIdx="4" presStyleCnt="5" custScaleY="51493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62E8A48-C7A2-4297-A741-067DB9448240}" type="pres">
      <dgm:prSet presAssocID="{EB3D4CE6-67DE-4743-A3A3-2380D66E951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10439AD3-F3B5-4DFB-9B74-0693AB085522}" type="presOf" srcId="{EB3D4CE6-67DE-4743-A3A3-2380D66E9515}" destId="{862E8A48-C7A2-4297-A741-067DB9448240}" srcOrd="1" destOrd="0" presId="urn:microsoft.com/office/officeart/2005/8/layout/pyramid1"/>
    <dgm:cxn modelId="{5AE1F0AB-8CDE-4E58-AC7E-5C28448E47C7}" type="presOf" srcId="{F369F318-E497-45E3-A3AC-7C3001156426}" destId="{99F3880F-21AA-4B0F-926E-7E83B787A478}" srcOrd="1" destOrd="0" presId="urn:microsoft.com/office/officeart/2005/8/layout/pyramid1"/>
    <dgm:cxn modelId="{87EC62CE-B9D9-43BC-A720-51544BEDC081}" type="presOf" srcId="{F369F318-E497-45E3-A3AC-7C3001156426}" destId="{5BD4B2CF-304B-40B7-9C01-2CE682A79D24}" srcOrd="0" destOrd="0" presId="urn:microsoft.com/office/officeart/2005/8/layout/pyramid1"/>
    <dgm:cxn modelId="{CAEAA296-6393-425E-BDB2-F9FE7D5B43CF}" type="presOf" srcId="{6C675EA5-E063-435C-B2C0-35E7A7036A92}" destId="{FB902519-A929-44D1-96E1-1C83A0AEDB59}" srcOrd="1" destOrd="0" presId="urn:microsoft.com/office/officeart/2005/8/layout/pyramid1"/>
    <dgm:cxn modelId="{DDD66C94-6CAE-48BA-A57F-1BF86A90FD90}" type="presOf" srcId="{EB3D4CE6-67DE-4743-A3A3-2380D66E9515}" destId="{5E075C95-06B1-46EE-8FF5-FA0B026F2D05}" srcOrd="0" destOrd="0" presId="urn:microsoft.com/office/officeart/2005/8/layout/pyramid1"/>
    <dgm:cxn modelId="{FF788D84-73A3-4E9C-B179-14732E68D9DE}" type="presOf" srcId="{DAB01330-F88D-4776-8EF9-49D9380EBD14}" destId="{8CB3D25D-DA68-4D26-811F-B3328681DC1E}" srcOrd="0" destOrd="0" presId="urn:microsoft.com/office/officeart/2005/8/layout/pyramid1"/>
    <dgm:cxn modelId="{791A8546-E483-48D9-9DEC-9F6F19F1791C}" type="presOf" srcId="{6C675EA5-E063-435C-B2C0-35E7A7036A92}" destId="{9E4772B5-CCEA-418A-88D3-6C88F7406017}" srcOrd="0" destOrd="0" presId="urn:microsoft.com/office/officeart/2005/8/layout/pyramid1"/>
    <dgm:cxn modelId="{86FD7690-1135-41A1-8756-A3C1806ACF4C}" srcId="{CCDA361E-191E-4906-AAFA-25E595823CFA}" destId="{DAB01330-F88D-4776-8EF9-49D9380EBD14}" srcOrd="2" destOrd="0" parTransId="{ACED5816-CD99-4028-BE19-6D499FD170D6}" sibTransId="{8024923C-368C-4384-98CC-7C81B74BADB1}"/>
    <dgm:cxn modelId="{2270BBDB-4F5F-4FFB-81DC-199B6A341D04}" type="presOf" srcId="{00CDED67-CC01-4AD3-ADDA-57492E7A8364}" destId="{019922E2-13AA-47BE-B0C0-F530049D0FBD}" srcOrd="0" destOrd="0" presId="urn:microsoft.com/office/officeart/2005/8/layout/pyramid1"/>
    <dgm:cxn modelId="{CCE1067C-3083-40A5-B70E-4C3B4970FAA5}" srcId="{CCDA361E-191E-4906-AAFA-25E595823CFA}" destId="{F369F318-E497-45E3-A3AC-7C3001156426}" srcOrd="1" destOrd="0" parTransId="{AFB81491-CB0E-47ED-AC24-A624EABF0E36}" sibTransId="{8E202BCD-D8C1-4814-BB70-96E046C2A71D}"/>
    <dgm:cxn modelId="{46E9F4E4-05D0-4B6A-8022-19F02F60DA30}" srcId="{CCDA361E-191E-4906-AAFA-25E595823CFA}" destId="{6C675EA5-E063-435C-B2C0-35E7A7036A92}" srcOrd="0" destOrd="0" parTransId="{FFEE2B7C-7603-4BF9-A800-F124BCECA88B}" sibTransId="{5564A077-7B9E-4FC1-804A-1EC6693757E6}"/>
    <dgm:cxn modelId="{96026E6C-6401-4F07-8387-4EBF6398829C}" srcId="{CCDA361E-191E-4906-AAFA-25E595823CFA}" destId="{EB3D4CE6-67DE-4743-A3A3-2380D66E9515}" srcOrd="4" destOrd="0" parTransId="{75AE6491-9EC9-4B8F-AE3D-3AB85BC79209}" sibTransId="{09478194-57C2-4FEC-B821-A3A84A1D3B4C}"/>
    <dgm:cxn modelId="{A870C6A0-38DD-4EE4-9A99-BD534E095261}" type="presOf" srcId="{00CDED67-CC01-4AD3-ADDA-57492E7A8364}" destId="{94E0232E-9C60-439A-8564-401944BFA561}" srcOrd="1" destOrd="0" presId="urn:microsoft.com/office/officeart/2005/8/layout/pyramid1"/>
    <dgm:cxn modelId="{7F353E37-82C1-4BD4-9526-E8EDE8A9554B}" type="presOf" srcId="{DAB01330-F88D-4776-8EF9-49D9380EBD14}" destId="{A48D8A7E-CA06-4AA0-B377-BF73116AEE80}" srcOrd="1" destOrd="0" presId="urn:microsoft.com/office/officeart/2005/8/layout/pyramid1"/>
    <dgm:cxn modelId="{FF34A1AA-5B13-498F-95F0-901F040F48FA}" type="presOf" srcId="{CCDA361E-191E-4906-AAFA-25E595823CFA}" destId="{1435FE15-37D6-4353-B1E9-89F20EA71B9B}" srcOrd="0" destOrd="0" presId="urn:microsoft.com/office/officeart/2005/8/layout/pyramid1"/>
    <dgm:cxn modelId="{570A3721-1D69-46B0-9FFA-C1961A4B61AC}" srcId="{CCDA361E-191E-4906-AAFA-25E595823CFA}" destId="{00CDED67-CC01-4AD3-ADDA-57492E7A8364}" srcOrd="3" destOrd="0" parTransId="{EDD32BFF-3DDE-43F5-A429-15C4F54999E8}" sibTransId="{3EF39E63-0426-470D-B94C-595470A866C7}"/>
    <dgm:cxn modelId="{2195744B-D942-424B-8C18-1AA6D4DEE7B6}" type="presParOf" srcId="{1435FE15-37D6-4353-B1E9-89F20EA71B9B}" destId="{C0172960-D828-4C1D-9A18-3832F87765E7}" srcOrd="0" destOrd="0" presId="urn:microsoft.com/office/officeart/2005/8/layout/pyramid1"/>
    <dgm:cxn modelId="{0D2F35A8-DE64-448C-82CD-C426F09595E8}" type="presParOf" srcId="{C0172960-D828-4C1D-9A18-3832F87765E7}" destId="{9E4772B5-CCEA-418A-88D3-6C88F7406017}" srcOrd="0" destOrd="0" presId="urn:microsoft.com/office/officeart/2005/8/layout/pyramid1"/>
    <dgm:cxn modelId="{88115464-1464-4CC7-B1EC-AF14C89B080C}" type="presParOf" srcId="{C0172960-D828-4C1D-9A18-3832F87765E7}" destId="{FB902519-A929-44D1-96E1-1C83A0AEDB59}" srcOrd="1" destOrd="0" presId="urn:microsoft.com/office/officeart/2005/8/layout/pyramid1"/>
    <dgm:cxn modelId="{D7FA1E65-E902-4A9F-AE04-D8F8ABAD78FA}" type="presParOf" srcId="{1435FE15-37D6-4353-B1E9-89F20EA71B9B}" destId="{12C3146A-C353-4116-AB66-3D45537F34FC}" srcOrd="1" destOrd="0" presId="urn:microsoft.com/office/officeart/2005/8/layout/pyramid1"/>
    <dgm:cxn modelId="{7239F936-64DC-46FA-AE8D-DCD970B425CF}" type="presParOf" srcId="{12C3146A-C353-4116-AB66-3D45537F34FC}" destId="{5BD4B2CF-304B-40B7-9C01-2CE682A79D24}" srcOrd="0" destOrd="0" presId="urn:microsoft.com/office/officeart/2005/8/layout/pyramid1"/>
    <dgm:cxn modelId="{3041F8F6-682C-47AD-BC91-EA7A04A9354A}" type="presParOf" srcId="{12C3146A-C353-4116-AB66-3D45537F34FC}" destId="{99F3880F-21AA-4B0F-926E-7E83B787A478}" srcOrd="1" destOrd="0" presId="urn:microsoft.com/office/officeart/2005/8/layout/pyramid1"/>
    <dgm:cxn modelId="{0B619EE3-F2DD-4CB7-BB67-49F609D46380}" type="presParOf" srcId="{1435FE15-37D6-4353-B1E9-89F20EA71B9B}" destId="{45E73FED-FBBE-4632-96D4-0704733DF440}" srcOrd="2" destOrd="0" presId="urn:microsoft.com/office/officeart/2005/8/layout/pyramid1"/>
    <dgm:cxn modelId="{68E94738-78DD-4DCF-AC8B-923FB8539803}" type="presParOf" srcId="{45E73FED-FBBE-4632-96D4-0704733DF440}" destId="{8CB3D25D-DA68-4D26-811F-B3328681DC1E}" srcOrd="0" destOrd="0" presId="urn:microsoft.com/office/officeart/2005/8/layout/pyramid1"/>
    <dgm:cxn modelId="{B05BA741-AC45-45F2-A0D2-7E0491D90037}" type="presParOf" srcId="{45E73FED-FBBE-4632-96D4-0704733DF440}" destId="{A48D8A7E-CA06-4AA0-B377-BF73116AEE80}" srcOrd="1" destOrd="0" presId="urn:microsoft.com/office/officeart/2005/8/layout/pyramid1"/>
    <dgm:cxn modelId="{77AB4115-9E01-4C5E-A673-8F81E833AC57}" type="presParOf" srcId="{1435FE15-37D6-4353-B1E9-89F20EA71B9B}" destId="{AF10F285-0AFB-4151-B69D-E41B03B9273E}" srcOrd="3" destOrd="0" presId="urn:microsoft.com/office/officeart/2005/8/layout/pyramid1"/>
    <dgm:cxn modelId="{F6014CFF-4267-4C11-AE08-BF1D435481D0}" type="presParOf" srcId="{AF10F285-0AFB-4151-B69D-E41B03B9273E}" destId="{019922E2-13AA-47BE-B0C0-F530049D0FBD}" srcOrd="0" destOrd="0" presId="urn:microsoft.com/office/officeart/2005/8/layout/pyramid1"/>
    <dgm:cxn modelId="{62030A27-FD2F-45AF-A438-9B762EA411E0}" type="presParOf" srcId="{AF10F285-0AFB-4151-B69D-E41B03B9273E}" destId="{94E0232E-9C60-439A-8564-401944BFA561}" srcOrd="1" destOrd="0" presId="urn:microsoft.com/office/officeart/2005/8/layout/pyramid1"/>
    <dgm:cxn modelId="{20859689-1F92-4A94-8A95-91EEB9AE3C5F}" type="presParOf" srcId="{1435FE15-37D6-4353-B1E9-89F20EA71B9B}" destId="{3BF76A8C-77DC-49DB-9BAA-66869AF1FA4B}" srcOrd="4" destOrd="0" presId="urn:microsoft.com/office/officeart/2005/8/layout/pyramid1"/>
    <dgm:cxn modelId="{52849A04-58B7-49CB-A7E7-915072F5AB90}" type="presParOf" srcId="{3BF76A8C-77DC-49DB-9BAA-66869AF1FA4B}" destId="{5E075C95-06B1-46EE-8FF5-FA0B026F2D05}" srcOrd="0" destOrd="0" presId="urn:microsoft.com/office/officeart/2005/8/layout/pyramid1"/>
    <dgm:cxn modelId="{1B37633C-3BAC-4145-81C5-72D6C0103D45}" type="presParOf" srcId="{3BF76A8C-77DC-49DB-9BAA-66869AF1FA4B}" destId="{862E8A48-C7A2-4297-A741-067DB9448240}" srcOrd="1" destOrd="0" presId="urn:microsoft.com/office/officeart/2005/8/layout/pyramid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4772B5-CCEA-418A-88D3-6C88F7406017}">
      <dsp:nvSpPr>
        <dsp:cNvPr id="0" name=""/>
        <dsp:cNvSpPr/>
      </dsp:nvSpPr>
      <dsp:spPr>
        <a:xfrm>
          <a:off x="1910374" y="0"/>
          <a:ext cx="1597552" cy="1602533"/>
        </a:xfrm>
        <a:prstGeom prst="trapezoid">
          <a:avLst>
            <a:gd name="adj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CN" sz="1800" b="1" kern="12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自我</a:t>
          </a:r>
          <a:endParaRPr lang="en-US" altLang="zh-CN" sz="1800" b="1" kern="1200" dirty="0" smtClean="0">
            <a:latin typeface="微软雅黑" panose="020B0503020204020204" pitchFamily="34" charset="-122"/>
            <a:ea typeface="微软雅黑" panose="020B0503020204020204" pitchFamily="34" charset="-122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实现需要</a:t>
          </a:r>
          <a:endParaRPr lang="zh-CN" altLang="en-US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910374" y="0"/>
        <a:ext cx="1597552" cy="1602533"/>
      </dsp:txXfrm>
    </dsp:sp>
    <dsp:sp modelId="{5BD4B2CF-304B-40B7-9C01-2CE682A79D24}">
      <dsp:nvSpPr>
        <dsp:cNvPr id="0" name=""/>
        <dsp:cNvSpPr/>
      </dsp:nvSpPr>
      <dsp:spPr>
        <a:xfrm>
          <a:off x="1442864" y="1602533"/>
          <a:ext cx="2532572" cy="937935"/>
        </a:xfrm>
        <a:prstGeom prst="trapezoid">
          <a:avLst>
            <a:gd name="adj" fmla="val 49845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自尊需要</a:t>
          </a:r>
          <a:endParaRPr lang="zh-CN" altLang="en-US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886064" y="1602533"/>
        <a:ext cx="1646172" cy="937935"/>
      </dsp:txXfrm>
    </dsp:sp>
    <dsp:sp modelId="{8CB3D25D-DA68-4D26-811F-B3328681DC1E}">
      <dsp:nvSpPr>
        <dsp:cNvPr id="0" name=""/>
        <dsp:cNvSpPr/>
      </dsp:nvSpPr>
      <dsp:spPr>
        <a:xfrm>
          <a:off x="984571" y="2540468"/>
          <a:ext cx="3449158" cy="919443"/>
        </a:xfrm>
        <a:prstGeom prst="trapezoid">
          <a:avLst>
            <a:gd name="adj" fmla="val 49845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爱与归属需要</a:t>
          </a:r>
          <a:endParaRPr lang="zh-CN" altLang="en-US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588174" y="2540468"/>
        <a:ext cx="2241952" cy="919443"/>
      </dsp:txXfrm>
    </dsp:sp>
    <dsp:sp modelId="{019922E2-13AA-47BE-B0C0-F530049D0FBD}">
      <dsp:nvSpPr>
        <dsp:cNvPr id="0" name=""/>
        <dsp:cNvSpPr/>
      </dsp:nvSpPr>
      <dsp:spPr>
        <a:xfrm>
          <a:off x="465782" y="3459911"/>
          <a:ext cx="4486737" cy="1040813"/>
        </a:xfrm>
        <a:prstGeom prst="trapezoid">
          <a:avLst>
            <a:gd name="adj" fmla="val 49845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安全需要</a:t>
          </a:r>
          <a:endParaRPr lang="zh-CN" altLang="en-US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1250961" y="3459911"/>
        <a:ext cx="2916379" cy="1040813"/>
      </dsp:txXfrm>
    </dsp:sp>
    <dsp:sp modelId="{5E075C95-06B1-46EE-8FF5-FA0B026F2D05}">
      <dsp:nvSpPr>
        <dsp:cNvPr id="0" name=""/>
        <dsp:cNvSpPr/>
      </dsp:nvSpPr>
      <dsp:spPr>
        <a:xfrm>
          <a:off x="0" y="4500725"/>
          <a:ext cx="5418302" cy="934469"/>
        </a:xfrm>
        <a:prstGeom prst="trapezoid">
          <a:avLst>
            <a:gd name="adj" fmla="val 49845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800" b="1" kern="1200" dirty="0" smtClean="0">
              <a:latin typeface="微软雅黑" panose="020B0503020204020204" pitchFamily="34" charset="-122"/>
              <a:ea typeface="微软雅黑" panose="020B0503020204020204" pitchFamily="34" charset="-122"/>
            </a:rPr>
            <a:t>生理需要</a:t>
          </a:r>
          <a:endParaRPr lang="zh-CN" altLang="en-US" sz="1800" b="1" kern="1200" dirty="0"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948202" y="4500725"/>
        <a:ext cx="3521896" cy="9344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DFE7C-8EF6-46D1-928B-7A9FAB7B6995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657DE9-F1C3-41BC-A4BF-6511B0F48DB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0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DE9-F1C3-41BC-A4BF-6511B0F48DB1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037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DE9-F1C3-41BC-A4BF-6511B0F48DB1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4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DE9-F1C3-41BC-A4BF-6511B0F48DB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320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感觉：销售接电话，铃声不超过十秒。因为等待的时间会变长，心理感觉。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790DD-BA9F-473C-A9C2-2BCA118F181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293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657DE9-F1C3-41BC-A4BF-6511B0F48DB1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66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210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905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20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128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91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767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63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63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81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014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6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2017/7/31 Monday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3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2017/7/31 Monday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3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9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A_矩形 12"/>
          <p:cNvSpPr/>
          <p:nvPr>
            <p:custDataLst>
              <p:tags r:id="rId2"/>
            </p:custDataLst>
          </p:nvPr>
        </p:nvSpPr>
        <p:spPr>
          <a:xfrm>
            <a:off x="2432272" y="1700808"/>
            <a:ext cx="7327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民</a:t>
            </a:r>
            <a:r>
              <a:rPr lang="zh-CN" altLang="en-US" sz="5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宿营销心理技巧</a:t>
            </a:r>
            <a:endParaRPr lang="zh-CN" altLang="en-US" sz="5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81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380960" y="2357430"/>
            <a:ext cx="6417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我们在</a:t>
            </a:r>
            <a:r>
              <a:rPr lang="zh-CN" alt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卖古方红糖</a:t>
            </a:r>
            <a:r>
              <a:rPr lang="zh-CN" alt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？</a:t>
            </a:r>
            <a:endParaRPr lang="en-US" altLang="zh-CN" sz="5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441965" y="3773834"/>
            <a:ext cx="3789653" cy="523220"/>
            <a:chOff x="1401608" y="3268592"/>
            <a:chExt cx="3789653" cy="523220"/>
          </a:xfrm>
        </p:grpSpPr>
        <p:sp>
          <p:nvSpPr>
            <p:cNvPr id="32" name="矩形: 圆角 31"/>
            <p:cNvSpPr/>
            <p:nvPr/>
          </p:nvSpPr>
          <p:spPr>
            <a:xfrm>
              <a:off x="1401608" y="3268592"/>
              <a:ext cx="3789653" cy="523220"/>
            </a:xfrm>
            <a:prstGeom prst="roundRect">
              <a:avLst>
                <a:gd name="adj" fmla="val 50000"/>
              </a:avLst>
            </a:prstGeom>
            <a:solidFill>
              <a:srgbClr val="1B22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591147" y="3268592"/>
              <a:ext cx="3384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卖安全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45" y="980728"/>
            <a:ext cx="5248222" cy="4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84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441965" y="3773834"/>
            <a:ext cx="3789653" cy="523220"/>
            <a:chOff x="1401608" y="3268592"/>
            <a:chExt cx="3789653" cy="523220"/>
          </a:xfrm>
        </p:grpSpPr>
        <p:sp>
          <p:nvSpPr>
            <p:cNvPr id="32" name="矩形: 圆角 31"/>
            <p:cNvSpPr/>
            <p:nvPr/>
          </p:nvSpPr>
          <p:spPr>
            <a:xfrm>
              <a:off x="1401608" y="3268592"/>
              <a:ext cx="3789653" cy="523220"/>
            </a:xfrm>
            <a:prstGeom prst="roundRect">
              <a:avLst>
                <a:gd name="adj" fmla="val 50000"/>
              </a:avLst>
            </a:prstGeom>
            <a:solidFill>
              <a:srgbClr val="1B22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591147" y="3268592"/>
              <a:ext cx="3384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卖舒适和时间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45" y="980728"/>
            <a:ext cx="5248222" cy="489468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15638" y="2564904"/>
            <a:ext cx="50321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我们在卖住宿？</a:t>
            </a:r>
            <a:endParaRPr lang="en-US" altLang="zh-CN" sz="5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3812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1127448" y="5301208"/>
            <a:ext cx="6192688" cy="1135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一种体验、诗和远方、行万里路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… …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9295560" y="999761"/>
            <a:ext cx="2505789" cy="3894814"/>
            <a:chOff x="9532620" y="1431036"/>
            <a:chExt cx="2596216" cy="4035367"/>
          </a:xfrm>
        </p:grpSpPr>
        <p:sp>
          <p:nvSpPr>
            <p:cNvPr id="23" name="矩形 22"/>
            <p:cNvSpPr/>
            <p:nvPr/>
          </p:nvSpPr>
          <p:spPr>
            <a:xfrm>
              <a:off x="9532620" y="1431036"/>
              <a:ext cx="2596216" cy="4035367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icture 8" descr="http://www.cet.com.cn/upload/Image/2013/01/29/mrtp/1_7594332856.jpg"/>
            <p:cNvPicPr>
              <a:picLocks noChangeAspect="1" noChangeArrowheads="1"/>
            </p:cNvPicPr>
            <p:nvPr/>
          </p:nvPicPr>
          <p:blipFill rotWithShape="1">
            <a:blip r:embed="rId2"/>
            <a:srcRect l="24393" r="21903"/>
            <a:stretch/>
          </p:blipFill>
          <p:spPr bwMode="auto">
            <a:xfrm>
              <a:off x="9537432" y="1431036"/>
              <a:ext cx="2586592" cy="3448790"/>
            </a:xfrm>
            <a:prstGeom prst="rect">
              <a:avLst/>
            </a:prstGeom>
            <a:noFill/>
          </p:spPr>
        </p:pic>
      </p:grpSp>
      <p:grpSp>
        <p:nvGrpSpPr>
          <p:cNvPr id="7" name="组合 6"/>
          <p:cNvGrpSpPr/>
          <p:nvPr/>
        </p:nvGrpSpPr>
        <p:grpSpPr>
          <a:xfrm>
            <a:off x="6238006" y="989561"/>
            <a:ext cx="2511799" cy="3894814"/>
            <a:chOff x="6345014" y="1420468"/>
            <a:chExt cx="2602443" cy="4035367"/>
          </a:xfrm>
        </p:grpSpPr>
        <p:sp>
          <p:nvSpPr>
            <p:cNvPr id="22" name="矩形 21"/>
            <p:cNvSpPr/>
            <p:nvPr/>
          </p:nvSpPr>
          <p:spPr>
            <a:xfrm>
              <a:off x="6348127" y="1420468"/>
              <a:ext cx="2596216" cy="4035367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Picture 6" descr="http://p3.so.qhmsg.com/bdr/_240_/t01db3ddd94119de88d.jpg"/>
            <p:cNvPicPr>
              <a:picLocks noChangeAspect="1" noChangeArrowheads="1"/>
            </p:cNvPicPr>
            <p:nvPr/>
          </p:nvPicPr>
          <p:blipFill rotWithShape="1">
            <a:blip r:embed="rId3"/>
            <a:srcRect l="23250" r="23250"/>
            <a:stretch/>
          </p:blipFill>
          <p:spPr bwMode="auto">
            <a:xfrm>
              <a:off x="6345014" y="1420468"/>
              <a:ext cx="2602443" cy="3469925"/>
            </a:xfrm>
            <a:prstGeom prst="rect">
              <a:avLst/>
            </a:prstGeom>
            <a:noFill/>
          </p:spPr>
        </p:pic>
      </p:grpSp>
      <p:grpSp>
        <p:nvGrpSpPr>
          <p:cNvPr id="5" name="组合 4"/>
          <p:cNvGrpSpPr/>
          <p:nvPr/>
        </p:nvGrpSpPr>
        <p:grpSpPr>
          <a:xfrm>
            <a:off x="3278330" y="980728"/>
            <a:ext cx="2511799" cy="3894814"/>
            <a:chOff x="3226798" y="1411316"/>
            <a:chExt cx="2602443" cy="4035367"/>
          </a:xfrm>
        </p:grpSpPr>
        <p:sp>
          <p:nvSpPr>
            <p:cNvPr id="21" name="矩形 20"/>
            <p:cNvSpPr/>
            <p:nvPr/>
          </p:nvSpPr>
          <p:spPr>
            <a:xfrm>
              <a:off x="3226798" y="1411316"/>
              <a:ext cx="2596216" cy="4035367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Picture 4" descr="http://p0.so.qhmsg.com/bdr/_240_/t0165b945ea8f5f2890.jpg"/>
            <p:cNvPicPr>
              <a:picLocks noChangeAspect="1" noChangeArrowheads="1"/>
            </p:cNvPicPr>
            <p:nvPr/>
          </p:nvPicPr>
          <p:blipFill rotWithShape="1">
            <a:blip r:embed="rId4"/>
            <a:srcRect l="22919" r="22919"/>
            <a:stretch/>
          </p:blipFill>
          <p:spPr bwMode="auto">
            <a:xfrm>
              <a:off x="3226798" y="1411316"/>
              <a:ext cx="2602443" cy="3469925"/>
            </a:xfrm>
            <a:prstGeom prst="rect">
              <a:avLst/>
            </a:prstGeom>
            <a:noFill/>
          </p:spPr>
        </p:pic>
      </p:grpSp>
      <p:grpSp>
        <p:nvGrpSpPr>
          <p:cNvPr id="4" name="组合 3"/>
          <p:cNvGrpSpPr/>
          <p:nvPr/>
        </p:nvGrpSpPr>
        <p:grpSpPr>
          <a:xfrm>
            <a:off x="335360" y="989561"/>
            <a:ext cx="2505789" cy="3894814"/>
            <a:chOff x="119336" y="1420468"/>
            <a:chExt cx="2596216" cy="4035367"/>
          </a:xfrm>
        </p:grpSpPr>
        <p:sp>
          <p:nvSpPr>
            <p:cNvPr id="3" name="矩形 2"/>
            <p:cNvSpPr/>
            <p:nvPr/>
          </p:nvSpPr>
          <p:spPr>
            <a:xfrm>
              <a:off x="119336" y="1420468"/>
              <a:ext cx="2596216" cy="4035367"/>
            </a:xfrm>
            <a:prstGeom prst="rect">
              <a:avLst/>
            </a:prstGeom>
            <a:solidFill>
              <a:srgbClr val="F1F1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Picture 2" descr="http://p0.so.qhmsg.com/bdr/_240_/t01b6ca249034b10270.jpg"/>
            <p:cNvPicPr>
              <a:picLocks noChangeAspect="1" noChangeArrowheads="1"/>
            </p:cNvPicPr>
            <p:nvPr/>
          </p:nvPicPr>
          <p:blipFill rotWithShape="1">
            <a:blip r:embed="rId5"/>
            <a:srcRect l="25610" r="25610"/>
            <a:stretch/>
          </p:blipFill>
          <p:spPr bwMode="auto">
            <a:xfrm>
              <a:off x="119336" y="1420468"/>
              <a:ext cx="2596216" cy="3469925"/>
            </a:xfrm>
            <a:prstGeom prst="rect">
              <a:avLst/>
            </a:prstGeom>
            <a:noFill/>
          </p:spPr>
        </p:pic>
      </p:grpSp>
      <p:sp>
        <p:nvSpPr>
          <p:cNvPr id="26" name="矩形 25"/>
          <p:cNvSpPr/>
          <p:nvPr/>
        </p:nvSpPr>
        <p:spPr>
          <a:xfrm>
            <a:off x="347158" y="4356527"/>
            <a:ext cx="2482193" cy="551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云和长汀沙滩</a:t>
            </a:r>
          </a:p>
        </p:txBody>
      </p:sp>
      <p:sp>
        <p:nvSpPr>
          <p:cNvPr id="27" name="矩形 26"/>
          <p:cNvSpPr/>
          <p:nvPr/>
        </p:nvSpPr>
        <p:spPr>
          <a:xfrm>
            <a:off x="3293132" y="4356527"/>
            <a:ext cx="2482193" cy="551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丽水蝴蝶谷</a:t>
            </a:r>
          </a:p>
        </p:txBody>
      </p:sp>
      <p:sp>
        <p:nvSpPr>
          <p:cNvPr id="28" name="矩形 27"/>
          <p:cNvSpPr/>
          <p:nvPr/>
        </p:nvSpPr>
        <p:spPr>
          <a:xfrm>
            <a:off x="6252809" y="4356527"/>
            <a:ext cx="2482193" cy="551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缙云石头村</a:t>
            </a:r>
          </a:p>
        </p:txBody>
      </p:sp>
      <p:sp>
        <p:nvSpPr>
          <p:cNvPr id="36" name="矩形 35"/>
          <p:cNvSpPr/>
          <p:nvPr/>
        </p:nvSpPr>
        <p:spPr>
          <a:xfrm>
            <a:off x="9307358" y="4356527"/>
            <a:ext cx="2482193" cy="5515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手工麻糍</a:t>
            </a:r>
          </a:p>
        </p:txBody>
      </p:sp>
    </p:spTree>
    <p:extLst>
      <p:ext uri="{BB962C8B-B14F-4D97-AF65-F5344CB8AC3E}">
        <p14:creationId xmlns:p14="http://schemas.microsoft.com/office/powerpoint/2010/main" val="38029716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6" grpId="0"/>
      <p:bldP spid="27" grpId="0"/>
      <p:bldP spid="28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448" y="2312876"/>
            <a:ext cx="12192000" cy="1890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-24680" y="1772816"/>
            <a:ext cx="12236896" cy="446449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95343" y="2493918"/>
            <a:ext cx="480131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民宿：</a:t>
            </a:r>
            <a:r>
              <a:rPr lang="zh-CN" altLang="en-US" sz="4000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我在卖什么？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186548" y="3734269"/>
            <a:ext cx="1723549" cy="2065534"/>
            <a:chOff x="5186548" y="3734269"/>
            <a:chExt cx="1723549" cy="2065534"/>
          </a:xfrm>
        </p:grpSpPr>
        <p:sp>
          <p:nvSpPr>
            <p:cNvPr id="20" name="矩形 19"/>
            <p:cNvSpPr/>
            <p:nvPr/>
          </p:nvSpPr>
          <p:spPr>
            <a:xfrm>
              <a:off x="5186548" y="4757082"/>
              <a:ext cx="1723549" cy="1042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提供一种</a:t>
              </a: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问题</a:t>
              </a:r>
              <a:endPara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解决方案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5656602" y="3734269"/>
              <a:ext cx="878797" cy="8787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000526" y="3734269"/>
            <a:ext cx="3262432" cy="2065534"/>
            <a:chOff x="8000526" y="3734269"/>
            <a:chExt cx="3262432" cy="2065534"/>
          </a:xfrm>
        </p:grpSpPr>
        <p:sp>
          <p:nvSpPr>
            <p:cNvPr id="21" name="矩形 20"/>
            <p:cNvSpPr/>
            <p:nvPr/>
          </p:nvSpPr>
          <p:spPr>
            <a:xfrm>
              <a:off x="8000526" y="4757082"/>
              <a:ext cx="3262432" cy="1042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销售一种更美好、更</a:t>
              </a: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有价值</a:t>
              </a:r>
              <a:endPara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生活方式</a:t>
              </a:r>
              <a:endPara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9192344" y="3734269"/>
              <a:ext cx="878797" cy="8787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913432" y="3734269"/>
            <a:ext cx="1467068" cy="2065534"/>
            <a:chOff x="1913432" y="3734269"/>
            <a:chExt cx="1467068" cy="2065534"/>
          </a:xfrm>
        </p:grpSpPr>
        <p:sp>
          <p:nvSpPr>
            <p:cNvPr id="19" name="矩形 18"/>
            <p:cNvSpPr/>
            <p:nvPr/>
          </p:nvSpPr>
          <p:spPr>
            <a:xfrm>
              <a:off x="1913432" y="4757082"/>
              <a:ext cx="1467068" cy="10427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挖掘</a:t>
              </a:r>
              <a:r>
                <a:rPr lang="zh-CN" altLang="en-US" sz="2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消费者</a:t>
              </a:r>
              <a:endParaRPr lang="en-US" altLang="zh-CN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24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心理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需求</a:t>
              </a:r>
            </a:p>
          </p:txBody>
        </p:sp>
        <p:sp>
          <p:nvSpPr>
            <p:cNvPr id="35" name="椭圆 34"/>
            <p:cNvSpPr/>
            <p:nvPr/>
          </p:nvSpPr>
          <p:spPr>
            <a:xfrm>
              <a:off x="2207568" y="3734269"/>
              <a:ext cx="878797" cy="878797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738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55440" y="2060848"/>
            <a:ext cx="30285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8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技巧练习</a:t>
            </a:r>
          </a:p>
        </p:txBody>
      </p:sp>
      <p:sp>
        <p:nvSpPr>
          <p:cNvPr id="11" name="矩形 10"/>
          <p:cNvSpPr/>
          <p:nvPr/>
        </p:nvSpPr>
        <p:spPr>
          <a:xfrm>
            <a:off x="1024541" y="3037065"/>
            <a:ext cx="69572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写出你们的民宿</a:t>
            </a:r>
            <a:r>
              <a:rPr lang="zh-CN" altLang="en-US" sz="36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产品</a:t>
            </a:r>
            <a:endParaRPr lang="en-US" altLang="zh-CN" sz="3600" b="1" dirty="0" smtClean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挖掘</a:t>
            </a: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一下，他们在卖</a:t>
            </a:r>
            <a:r>
              <a:rPr lang="zh-CN" altLang="en-US" sz="3600" b="1" dirty="0" smtClean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什么？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67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97860" y="1625236"/>
            <a:ext cx="1996281" cy="1747351"/>
            <a:chOff x="5097859" y="1625236"/>
            <a:chExt cx="1996281" cy="1747351"/>
          </a:xfrm>
        </p:grpSpPr>
        <p:sp>
          <p:nvSpPr>
            <p:cNvPr id="4" name="任意多边形: 形状 3"/>
            <p:cNvSpPr/>
            <p:nvPr/>
          </p:nvSpPr>
          <p:spPr>
            <a:xfrm>
              <a:off x="5097859" y="1625236"/>
              <a:ext cx="1996281" cy="1608950"/>
            </a:xfrm>
            <a:custGeom>
              <a:avLst/>
              <a:gdLst>
                <a:gd name="connsiteX0" fmla="*/ 468052 w 1224136"/>
                <a:gd name="connsiteY0" fmla="*/ 0 h 986622"/>
                <a:gd name="connsiteX1" fmla="*/ 760814 w 1224136"/>
                <a:gd name="connsiteY1" fmla="*/ 617122 h 986622"/>
                <a:gd name="connsiteX2" fmla="*/ 900100 w 1224136"/>
                <a:gd name="connsiteY2" fmla="*/ 338550 h 986622"/>
                <a:gd name="connsiteX3" fmla="*/ 1224136 w 1224136"/>
                <a:gd name="connsiteY3" fmla="*/ 986622 h 986622"/>
                <a:gd name="connsiteX4" fmla="*/ 936104 w 1224136"/>
                <a:gd name="connsiteY4" fmla="*/ 986622 h 986622"/>
                <a:gd name="connsiteX5" fmla="*/ 576064 w 1224136"/>
                <a:gd name="connsiteY5" fmla="*/ 986622 h 986622"/>
                <a:gd name="connsiteX6" fmla="*/ 0 w 1224136"/>
                <a:gd name="connsiteY6" fmla="*/ 986622 h 98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136" h="986622">
                  <a:moveTo>
                    <a:pt x="468052" y="0"/>
                  </a:moveTo>
                  <a:lnTo>
                    <a:pt x="760814" y="617122"/>
                  </a:lnTo>
                  <a:lnTo>
                    <a:pt x="900100" y="338550"/>
                  </a:lnTo>
                  <a:lnTo>
                    <a:pt x="1224136" y="986622"/>
                  </a:lnTo>
                  <a:lnTo>
                    <a:pt x="936104" y="986622"/>
                  </a:lnTo>
                  <a:lnTo>
                    <a:pt x="576064" y="986622"/>
                  </a:lnTo>
                  <a:lnTo>
                    <a:pt x="0" y="986622"/>
                  </a:ln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82379" y="2264591"/>
              <a:ext cx="16272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2</a:t>
              </a:r>
              <a:r>
                <a:rPr lang="en-US" altLang="zh-CN" sz="54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8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PART</a:t>
              </a:r>
              <a:endParaRPr lang="zh-CN" altLang="en-US" sz="5400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926175" y="3773121"/>
            <a:ext cx="43396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心理基础知识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9" t="34662" r="27832" b="25868"/>
          <a:stretch>
            <a:fillRect/>
          </a:stretch>
        </p:blipFill>
        <p:spPr>
          <a:xfrm>
            <a:off x="6666230" y="2625836"/>
            <a:ext cx="1040344" cy="896849"/>
          </a:xfrm>
          <a:custGeom>
            <a:avLst/>
            <a:gdLst>
              <a:gd name="connsiteX0" fmla="*/ 1004781 w 2009562"/>
              <a:gd name="connsiteY0" fmla="*/ 0 h 1732382"/>
              <a:gd name="connsiteX1" fmla="*/ 2009562 w 2009562"/>
              <a:gd name="connsiteY1" fmla="*/ 1732382 h 1732382"/>
              <a:gd name="connsiteX2" fmla="*/ 0 w 2009562"/>
              <a:gd name="connsiteY2" fmla="*/ 1732382 h 17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9562" h="1732382">
                <a:moveTo>
                  <a:pt x="1004781" y="0"/>
                </a:moveTo>
                <a:lnTo>
                  <a:pt x="2009562" y="1732382"/>
                </a:lnTo>
                <a:lnTo>
                  <a:pt x="0" y="173238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06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6073061" y="1863496"/>
            <a:ext cx="1777105" cy="3405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70259"/>
                </a:lnTo>
                <a:lnTo>
                  <a:pt x="1777105" y="170259"/>
                </a:lnTo>
                <a:lnTo>
                  <a:pt x="1777105" y="34051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任意多边形 9"/>
          <p:cNvSpPr/>
          <p:nvPr/>
        </p:nvSpPr>
        <p:spPr>
          <a:xfrm>
            <a:off x="4420424" y="1863496"/>
            <a:ext cx="1652637" cy="34051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652637" y="0"/>
                </a:moveTo>
                <a:lnTo>
                  <a:pt x="1652637" y="170259"/>
                </a:lnTo>
                <a:lnTo>
                  <a:pt x="0" y="170259"/>
                </a:lnTo>
                <a:lnTo>
                  <a:pt x="0" y="340519"/>
                </a:lnTo>
              </a:path>
            </a:pathLst>
          </a:custGeom>
          <a:noFill/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弧形 10"/>
          <p:cNvSpPr/>
          <p:nvPr/>
        </p:nvSpPr>
        <p:spPr>
          <a:xfrm>
            <a:off x="5667681" y="1052736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弧形 11"/>
          <p:cNvSpPr/>
          <p:nvPr/>
        </p:nvSpPr>
        <p:spPr>
          <a:xfrm>
            <a:off x="5667681" y="1052736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任意多边形 12"/>
          <p:cNvSpPr/>
          <p:nvPr/>
        </p:nvSpPr>
        <p:spPr>
          <a:xfrm>
            <a:off x="5262301" y="1198673"/>
            <a:ext cx="1621520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心理现象</a:t>
            </a:r>
          </a:p>
        </p:txBody>
      </p:sp>
      <p:sp>
        <p:nvSpPr>
          <p:cNvPr id="14" name="弧形 13"/>
          <p:cNvSpPr/>
          <p:nvPr/>
        </p:nvSpPr>
        <p:spPr>
          <a:xfrm>
            <a:off x="4015044" y="2204015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弧形 15"/>
          <p:cNvSpPr/>
          <p:nvPr/>
        </p:nvSpPr>
        <p:spPr>
          <a:xfrm>
            <a:off x="4015044" y="2311070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任意多边形 16"/>
          <p:cNvSpPr/>
          <p:nvPr/>
        </p:nvSpPr>
        <p:spPr>
          <a:xfrm>
            <a:off x="3196288" y="2407488"/>
            <a:ext cx="2448272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心理过程</a:t>
            </a:r>
            <a:endParaRPr lang="en-US" altLang="zh-CN" sz="1600" b="1" kern="1200" dirty="0" smtClean="0">
              <a:latin typeface="微软雅黑" panose="020B0503020204020204" pitchFamily="34" charset="-122"/>
              <a:ea typeface="微软雅黑" panose="020B0503020204020204" pitchFamily="34" charset="-122"/>
              <a:cs typeface="Times New Roman" pitchFamily="18" charset="0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0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（伴随着注意的心理特征）</a:t>
            </a:r>
            <a:endParaRPr lang="zh-CN" altLang="en-US" sz="1500" b="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弧形 17"/>
          <p:cNvSpPr/>
          <p:nvPr/>
        </p:nvSpPr>
        <p:spPr>
          <a:xfrm>
            <a:off x="2204566" y="3343625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弧形 18"/>
          <p:cNvSpPr/>
          <p:nvPr/>
        </p:nvSpPr>
        <p:spPr>
          <a:xfrm>
            <a:off x="2204566" y="3427606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任意多边形 19"/>
          <p:cNvSpPr/>
          <p:nvPr/>
        </p:nvSpPr>
        <p:spPr>
          <a:xfrm>
            <a:off x="1163452" y="3556792"/>
            <a:ext cx="2989672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认识过程</a:t>
            </a:r>
            <a:endParaRPr lang="en-US" altLang="zh-CN" sz="1600" b="1" kern="1200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500" b="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（感觉、知觉、记忆、思维、想象）</a:t>
            </a:r>
            <a:endParaRPr lang="zh-CN" altLang="en-US" sz="1500" b="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弧形 20"/>
          <p:cNvSpPr/>
          <p:nvPr/>
        </p:nvSpPr>
        <p:spPr>
          <a:xfrm>
            <a:off x="5653381" y="4219694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弧形 21"/>
          <p:cNvSpPr/>
          <p:nvPr/>
        </p:nvSpPr>
        <p:spPr>
          <a:xfrm>
            <a:off x="5653381" y="4219694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任意多边形 22"/>
          <p:cNvSpPr/>
          <p:nvPr/>
        </p:nvSpPr>
        <p:spPr>
          <a:xfrm>
            <a:off x="4948139" y="4365631"/>
            <a:ext cx="2191977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情感过程</a:t>
            </a:r>
            <a:r>
              <a:rPr lang="zh-CN" altLang="en-US" sz="1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b="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情绪、情感</a:t>
            </a:r>
            <a:endParaRPr lang="en-US" altLang="zh-CN" sz="1600" b="0" kern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弧形 23"/>
          <p:cNvSpPr/>
          <p:nvPr/>
        </p:nvSpPr>
        <p:spPr>
          <a:xfrm>
            <a:off x="2936984" y="5227806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弧形 24"/>
          <p:cNvSpPr/>
          <p:nvPr/>
        </p:nvSpPr>
        <p:spPr>
          <a:xfrm>
            <a:off x="2936984" y="5227806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6" name="任意多边形 25"/>
          <p:cNvSpPr/>
          <p:nvPr/>
        </p:nvSpPr>
        <p:spPr>
          <a:xfrm>
            <a:off x="2531604" y="5373742"/>
            <a:ext cx="1621520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意志过程</a:t>
            </a:r>
          </a:p>
        </p:txBody>
      </p:sp>
      <p:sp>
        <p:nvSpPr>
          <p:cNvPr id="27" name="弧形 26"/>
          <p:cNvSpPr/>
          <p:nvPr/>
        </p:nvSpPr>
        <p:spPr>
          <a:xfrm>
            <a:off x="7444787" y="2204015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弧形 27"/>
          <p:cNvSpPr/>
          <p:nvPr/>
        </p:nvSpPr>
        <p:spPr>
          <a:xfrm>
            <a:off x="7444787" y="2132007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任意多边形 28"/>
          <p:cNvSpPr/>
          <p:nvPr/>
        </p:nvSpPr>
        <p:spPr>
          <a:xfrm>
            <a:off x="7039406" y="2349952"/>
            <a:ext cx="1621520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个性</a:t>
            </a:r>
          </a:p>
        </p:txBody>
      </p:sp>
      <p:sp>
        <p:nvSpPr>
          <p:cNvPr id="30" name="弧形 29"/>
          <p:cNvSpPr/>
          <p:nvPr/>
        </p:nvSpPr>
        <p:spPr>
          <a:xfrm>
            <a:off x="9255643" y="3283287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1" name="弧形 30"/>
          <p:cNvSpPr/>
          <p:nvPr/>
        </p:nvSpPr>
        <p:spPr>
          <a:xfrm>
            <a:off x="9255643" y="3355598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336" name="任意多边形 14335"/>
          <p:cNvSpPr/>
          <p:nvPr/>
        </p:nvSpPr>
        <p:spPr>
          <a:xfrm>
            <a:off x="8469530" y="3468673"/>
            <a:ext cx="2559017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个性倾向性</a:t>
            </a:r>
            <a:r>
              <a:rPr lang="zh-CN" altLang="en-US" sz="1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：</a:t>
            </a:r>
            <a:r>
              <a:rPr lang="zh-CN" altLang="en-US" sz="1600" b="0" kern="1200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需要、动机、兴趣、信念、世界观</a:t>
            </a:r>
            <a:endParaRPr lang="zh-CN" altLang="en-US" sz="1600" b="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337" name="弧形 14336"/>
          <p:cNvSpPr/>
          <p:nvPr/>
        </p:nvSpPr>
        <p:spPr>
          <a:xfrm>
            <a:off x="7948723" y="4434566"/>
            <a:ext cx="810760" cy="810760"/>
          </a:xfrm>
          <a:prstGeom prst="arc">
            <a:avLst>
              <a:gd name="adj1" fmla="val 13200000"/>
              <a:gd name="adj2" fmla="val 192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341" name="弧形 14340"/>
          <p:cNvSpPr/>
          <p:nvPr/>
        </p:nvSpPr>
        <p:spPr>
          <a:xfrm>
            <a:off x="7948723" y="4489054"/>
            <a:ext cx="810760" cy="810760"/>
          </a:xfrm>
          <a:prstGeom prst="arc">
            <a:avLst>
              <a:gd name="adj1" fmla="val 2400000"/>
              <a:gd name="adj2" fmla="val 8400000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342" name="任意多边形 14341"/>
          <p:cNvSpPr/>
          <p:nvPr/>
        </p:nvSpPr>
        <p:spPr>
          <a:xfrm>
            <a:off x="7350550" y="4623074"/>
            <a:ext cx="2045045" cy="518886"/>
          </a:xfrm>
          <a:custGeom>
            <a:avLst/>
            <a:gdLst>
              <a:gd name="connsiteX0" fmla="*/ 0 w 1621520"/>
              <a:gd name="connsiteY0" fmla="*/ 0 h 518886"/>
              <a:gd name="connsiteX1" fmla="*/ 1621520 w 1621520"/>
              <a:gd name="connsiteY1" fmla="*/ 0 h 518886"/>
              <a:gd name="connsiteX2" fmla="*/ 1621520 w 1621520"/>
              <a:gd name="connsiteY2" fmla="*/ 518886 h 518886"/>
              <a:gd name="connsiteX3" fmla="*/ 0 w 1621520"/>
              <a:gd name="connsiteY3" fmla="*/ 518886 h 518886"/>
              <a:gd name="connsiteX4" fmla="*/ 0 w 1621520"/>
              <a:gd name="connsiteY4" fmla="*/ 0 h 51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1520" h="518886">
                <a:moveTo>
                  <a:pt x="0" y="0"/>
                </a:moveTo>
                <a:lnTo>
                  <a:pt x="1621520" y="0"/>
                </a:lnTo>
                <a:lnTo>
                  <a:pt x="1621520" y="518886"/>
                </a:lnTo>
                <a:lnTo>
                  <a:pt x="0" y="518886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sp3d/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60" tIns="10160" rIns="10160" bIns="1016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1600" b="1" kern="1200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个性心理特征</a:t>
            </a:r>
            <a:r>
              <a:rPr lang="zh-CN" altLang="en-US" sz="1600" b="1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1600" b="0" kern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性格、魅力、气质</a:t>
            </a:r>
            <a:endParaRPr lang="zh-CN" altLang="en-US" sz="1600" b="0" kern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344" name="直接连接符 14343"/>
          <p:cNvCxnSpPr/>
          <p:nvPr/>
        </p:nvCxnSpPr>
        <p:spPr>
          <a:xfrm>
            <a:off x="2914238" y="3491510"/>
            <a:ext cx="1506186" cy="0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 flipV="1">
            <a:off x="4415301" y="4363710"/>
            <a:ext cx="1332921" cy="1130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7850166" y="3427606"/>
            <a:ext cx="1506186" cy="0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V="1">
            <a:off x="4420424" y="3121830"/>
            <a:ext cx="0" cy="2260629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>
            <a:stCxn id="24" idx="2"/>
          </p:cNvCxnSpPr>
          <p:nvPr/>
        </p:nvCxnSpPr>
        <p:spPr>
          <a:xfrm>
            <a:off x="3652903" y="5372613"/>
            <a:ext cx="772645" cy="603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>
            <a:endCxn id="14337" idx="0"/>
          </p:cNvCxnSpPr>
          <p:nvPr/>
        </p:nvCxnSpPr>
        <p:spPr>
          <a:xfrm flipV="1">
            <a:off x="7850166" y="4579373"/>
            <a:ext cx="193398" cy="1130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7850166" y="2942768"/>
            <a:ext cx="0" cy="1636605"/>
          </a:xfrm>
          <a:prstGeom prst="line">
            <a:avLst/>
          </a:prstGeom>
          <a:ln w="12700">
            <a:solidFill>
              <a:srgbClr val="528CC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494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4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5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  <p:bldP spid="23" grpId="0"/>
      <p:bldP spid="26" grpId="0"/>
      <p:bldP spid="29" grpId="0"/>
      <p:bldP spid="14336" grpId="0"/>
      <p:bldP spid="143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直接箭头连接符 16"/>
          <p:cNvCxnSpPr/>
          <p:nvPr/>
        </p:nvCxnSpPr>
        <p:spPr>
          <a:xfrm>
            <a:off x="3791744" y="4397300"/>
            <a:ext cx="2736304" cy="0"/>
          </a:xfrm>
          <a:prstGeom prst="straightConnector1">
            <a:avLst/>
          </a:prstGeom>
          <a:ln>
            <a:solidFill>
              <a:srgbClr val="4472C4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>
            <a:off x="3359696" y="1356995"/>
            <a:ext cx="3168352" cy="0"/>
          </a:xfrm>
          <a:prstGeom prst="straightConnector1">
            <a:avLst/>
          </a:prstGeom>
          <a:ln>
            <a:solidFill>
              <a:srgbClr val="ED7D31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3791744" y="2381076"/>
            <a:ext cx="2736304" cy="0"/>
          </a:xfrm>
          <a:prstGeom prst="straightConnector1">
            <a:avLst/>
          </a:prstGeom>
          <a:ln>
            <a:solidFill>
              <a:srgbClr val="A5A5A5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>
            <a:off x="3791744" y="3357258"/>
            <a:ext cx="2736304" cy="0"/>
          </a:xfrm>
          <a:prstGeom prst="straightConnector1">
            <a:avLst/>
          </a:prstGeom>
          <a:ln>
            <a:solidFill>
              <a:srgbClr val="FFC00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3791744" y="5357511"/>
            <a:ext cx="2736304" cy="0"/>
          </a:xfrm>
          <a:prstGeom prst="straightConnector1">
            <a:avLst/>
          </a:prstGeom>
          <a:ln>
            <a:solidFill>
              <a:srgbClr val="70AD47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773297" y="2157069"/>
            <a:ext cx="48577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彰显我的成功；独特趣味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；高价；预约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73297" y="3157198"/>
            <a:ext cx="48234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你去，我也去；亲子游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；民宿游；疗养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773296" y="5157456"/>
            <a:ext cx="4394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运动、健康、空气、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环境、绿色食物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773297" y="1156940"/>
            <a:ext cx="5429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为了不遗憾的人生；探险性；极限运动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773296" y="4157327"/>
            <a:ext cx="45376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公平；圈子的安全感</a:t>
            </a:r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；话题；闲时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图示 1"/>
          <p:cNvGraphicFramePr/>
          <p:nvPr>
            <p:extLst>
              <p:ext uri="{D42A27DB-BD31-4B8C-83A1-F6EECF244321}">
                <p14:modId xmlns:p14="http://schemas.microsoft.com/office/powerpoint/2010/main" val="3830174365"/>
              </p:ext>
            </p:extLst>
          </p:nvPr>
        </p:nvGraphicFramePr>
        <p:xfrm>
          <a:off x="457877" y="476672"/>
          <a:ext cx="5418302" cy="5435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479376" y="6117666"/>
            <a:ext cx="54292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马斯洛的人类基本需要层次论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167570" y="6215082"/>
            <a:ext cx="335758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民宿需要层次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655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4772B5-CCEA-418A-88D3-6C88F740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graphicEl>
                                              <a:dgm id="{9E4772B5-CCEA-418A-88D3-6C88F740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graphicEl>
                                              <a:dgm id="{9E4772B5-CCEA-418A-88D3-6C88F74060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D4B2CF-304B-40B7-9C01-2CE682A7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graphicEl>
                                              <a:dgm id="{5BD4B2CF-304B-40B7-9C01-2CE682A7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graphicEl>
                                              <a:dgm id="{5BD4B2CF-304B-40B7-9C01-2CE682A7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B3D25D-DA68-4D26-811F-B3328681D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graphicEl>
                                              <a:dgm id="{8CB3D25D-DA68-4D26-811F-B3328681D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graphicEl>
                                              <a:dgm id="{8CB3D25D-DA68-4D26-811F-B3328681DC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9922E2-13AA-47BE-B0C0-F530049D0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019922E2-13AA-47BE-B0C0-F530049D0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019922E2-13AA-47BE-B0C0-F530049D0F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075C95-06B1-46EE-8FF5-FA0B026F2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E075C95-06B1-46EE-8FF5-FA0B026F2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E075C95-06B1-46EE-8FF5-FA0B026F2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1" grpId="0"/>
      <p:bldGraphic spid="2" grpId="0" uiExpand="1">
        <p:bldSub>
          <a:bldDgm bld="one"/>
        </p:bldSub>
      </p:bldGraphic>
      <p:bldP spid="20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1559496" y="3500715"/>
            <a:ext cx="324035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2E4052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顾客清晰并愿意表达。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2E4052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甜不甜？果子有没有虫</a:t>
            </a:r>
            <a:r>
              <a:rPr lang="zh-CN" altLang="en-US" dirty="0" smtClean="0">
                <a:solidFill>
                  <a:srgbClr val="2E4052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？</a:t>
            </a:r>
            <a:endParaRPr lang="en-US" altLang="zh-CN" dirty="0" smtClean="0">
              <a:solidFill>
                <a:srgbClr val="2E4052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2E4052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大</a:t>
            </a:r>
            <a:r>
              <a:rPr lang="zh-CN" altLang="en-US" dirty="0">
                <a:solidFill>
                  <a:srgbClr val="2E4052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不大个？价格贵不贵</a:t>
            </a:r>
            <a:r>
              <a:rPr lang="zh-CN" altLang="en-US" dirty="0" smtClean="0">
                <a:solidFill>
                  <a:srgbClr val="2E4052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？</a:t>
            </a:r>
            <a:endParaRPr lang="zh-CN" altLang="en-US" dirty="0">
              <a:solidFill>
                <a:srgbClr val="2E4052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423592" y="1844824"/>
            <a:ext cx="1373919" cy="1373919"/>
            <a:chOff x="2423592" y="1844824"/>
            <a:chExt cx="1373919" cy="1373919"/>
          </a:xfrm>
        </p:grpSpPr>
        <p:sp>
          <p:nvSpPr>
            <p:cNvPr id="8" name="椭圆 7"/>
            <p:cNvSpPr/>
            <p:nvPr/>
          </p:nvSpPr>
          <p:spPr>
            <a:xfrm>
              <a:off x="2423592" y="1844824"/>
              <a:ext cx="1373919" cy="137391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598597" y="223816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1B2229"/>
                  </a:solidFill>
                  <a:latin typeface="Segoe UI" panose="020B0502040204020203" pitchFamily="34" charset="0"/>
                  <a:ea typeface="Segoe UI Symbol" panose="020B0502040204020203" pitchFamily="34" charset="0"/>
                  <a:cs typeface="Segoe UI" panose="020B0502040204020203" pitchFamily="34" charset="0"/>
                </a:rPr>
                <a:t>外</a:t>
              </a:r>
              <a:r>
                <a:rPr lang="zh-CN" altLang="en-US" sz="3200" b="1" dirty="0" smtClean="0">
                  <a:solidFill>
                    <a:srgbClr val="1B2229"/>
                  </a:solidFill>
                  <a:latin typeface="Segoe UI" panose="020B0502040204020203" pitchFamily="34" charset="0"/>
                  <a:ea typeface="Segoe UI Symbol" panose="020B0502040204020203" pitchFamily="34" charset="0"/>
                  <a:cs typeface="Segoe UI" panose="020B0502040204020203" pitchFamily="34" charset="0"/>
                </a:rPr>
                <a:t>显</a:t>
              </a:r>
              <a:endParaRPr lang="zh-CN" altLang="en-US" sz="3200" b="1" dirty="0">
                <a:solidFill>
                  <a:srgbClr val="1B2229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369266" y="1844824"/>
            <a:ext cx="1373919" cy="1373919"/>
            <a:chOff x="8369266" y="1844824"/>
            <a:chExt cx="1373919" cy="1373919"/>
          </a:xfrm>
        </p:grpSpPr>
        <p:sp>
          <p:nvSpPr>
            <p:cNvPr id="10" name="椭圆 9"/>
            <p:cNvSpPr/>
            <p:nvPr/>
          </p:nvSpPr>
          <p:spPr>
            <a:xfrm>
              <a:off x="8369266" y="1844824"/>
              <a:ext cx="1373919" cy="1373919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544272" y="2238163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1B2229"/>
                  </a:solidFill>
                  <a:latin typeface="Segoe UI" panose="020B0502040204020203" pitchFamily="34" charset="0"/>
                  <a:ea typeface="Segoe UI Symbol" panose="020B0502040204020203" pitchFamily="34" charset="0"/>
                  <a:cs typeface="Segoe UI" panose="020B0502040204020203" pitchFamily="34" charset="0"/>
                </a:rPr>
                <a:t>内</a:t>
              </a:r>
              <a:r>
                <a:rPr lang="zh-CN" altLang="en-US" sz="3200" b="1" dirty="0" smtClean="0">
                  <a:solidFill>
                    <a:srgbClr val="1B2229"/>
                  </a:solidFill>
                  <a:latin typeface="Segoe UI" panose="020B0502040204020203" pitchFamily="34" charset="0"/>
                  <a:ea typeface="Segoe UI Symbol" panose="020B0502040204020203" pitchFamily="34" charset="0"/>
                  <a:cs typeface="Segoe UI" panose="020B0502040204020203" pitchFamily="34" charset="0"/>
                </a:rPr>
                <a:t>隐</a:t>
              </a:r>
              <a:endParaRPr lang="zh-CN" altLang="en-US" sz="3200" b="1" dirty="0">
                <a:solidFill>
                  <a:srgbClr val="1B2229"/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7155621" y="3530332"/>
            <a:ext cx="38164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53575A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顾客没有明显意识到</a:t>
            </a:r>
            <a:r>
              <a:rPr lang="zh-CN" altLang="en-US" dirty="0" smtClean="0">
                <a:solidFill>
                  <a:srgbClr val="53575A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，</a:t>
            </a:r>
            <a:endParaRPr lang="en-US" altLang="zh-CN" dirty="0" smtClean="0">
              <a:solidFill>
                <a:srgbClr val="53575A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rgbClr val="53575A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或者</a:t>
            </a:r>
            <a:r>
              <a:rPr lang="zh-CN" altLang="en-US" dirty="0">
                <a:solidFill>
                  <a:srgbClr val="53575A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不愿意直接表达。</a:t>
            </a: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rgbClr val="53575A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安全？个性？健康？个性需求</a:t>
            </a:r>
            <a:r>
              <a:rPr lang="zh-CN" altLang="en-US" dirty="0" smtClean="0">
                <a:solidFill>
                  <a:srgbClr val="53575A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等</a:t>
            </a:r>
            <a:endParaRPr lang="zh-CN" altLang="en-US" dirty="0">
              <a:solidFill>
                <a:srgbClr val="53575A"/>
              </a:solidFill>
              <a:latin typeface="Segoe UI" panose="020B0502040204020203" pitchFamily="34" charset="0"/>
              <a:ea typeface="微软雅黑" panose="020B0503020204020204" pitchFamily="34" charset="-122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5537558" y="0"/>
            <a:ext cx="1116884" cy="68580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anchor="ctr"/>
          <a:lstStyle/>
          <a:p>
            <a:pPr marL="342900" indent="-342900" algn="just" defTabSz="762000" eaLnBrk="0" hangingPunct="0">
              <a:lnSpc>
                <a:spcPct val="200000"/>
              </a:lnSpc>
              <a:defRPr/>
            </a:pPr>
            <a:endParaRPr lang="en-US" altLang="ko-KR" b="1" dirty="0">
              <a:solidFill>
                <a:schemeClr val="bg1"/>
              </a:solidFill>
              <a:latin typeface="GulimChe" pitchFamily="49" charset="-127"/>
              <a:ea typeface="GulimChe" pitchFamily="49" charset="-127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65167" y="1933528"/>
            <a:ext cx="461665" cy="300764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需要和动机为</a:t>
            </a:r>
            <a:r>
              <a:rPr lang="zh-CN" altLang="en-US" b="1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例</a:t>
            </a:r>
            <a:endParaRPr lang="en-US" altLang="ko-KR" b="1" dirty="0">
              <a:solidFill>
                <a:schemeClr val="bg1"/>
              </a:solidFill>
              <a:latin typeface="GulimChe" pitchFamily="49" charset="-127"/>
              <a:ea typeface="GulimChe" pitchFamily="49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4426783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703512" y="141277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2E4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外显的</a:t>
            </a:r>
          </a:p>
        </p:txBody>
      </p:sp>
      <p:sp>
        <p:nvSpPr>
          <p:cNvPr id="16" name="矩形 15"/>
          <p:cNvSpPr/>
          <p:nvPr/>
        </p:nvSpPr>
        <p:spPr>
          <a:xfrm>
            <a:off x="8904312" y="1412776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2E405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内隐的</a:t>
            </a:r>
          </a:p>
        </p:txBody>
      </p:sp>
      <p:sp>
        <p:nvSpPr>
          <p:cNvPr id="5" name="矩形 4"/>
          <p:cNvSpPr/>
          <p:nvPr/>
        </p:nvSpPr>
        <p:spPr>
          <a:xfrm>
            <a:off x="925167" y="2682604"/>
            <a:ext cx="3243196" cy="19082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　装修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材质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贵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　他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能显示我的成功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　我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的好几位朋友都住过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8112225" y="2682604"/>
            <a:ext cx="367240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　这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是品味的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象征，他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能显示我的情调、文化、学识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</a:p>
          <a:p>
            <a:pPr marL="285750" indent="-285750">
              <a:lnSpc>
                <a:spcPct val="200000"/>
              </a:lnSpc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　周围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环境依山靠水，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独一无二，独占和独享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4295800" y="0"/>
            <a:ext cx="3600400" cy="6858000"/>
            <a:chOff x="4295800" y="0"/>
            <a:chExt cx="3600400" cy="6858000"/>
          </a:xfrm>
        </p:grpSpPr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>
              <a:off x="5537558" y="0"/>
              <a:ext cx="1116884" cy="68580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vert="horz" wrap="none" anchor="ctr"/>
            <a:lstStyle/>
            <a:p>
              <a:pPr marL="342900" indent="-342900" algn="just" defTabSz="762000" eaLnBrk="0" hangingPunct="0">
                <a:lnSpc>
                  <a:spcPct val="200000"/>
                </a:lnSpc>
                <a:defRPr/>
              </a:pPr>
              <a:endParaRPr lang="en-US" altLang="ko-KR" b="1" dirty="0">
                <a:solidFill>
                  <a:schemeClr val="bg1"/>
                </a:solidFill>
                <a:latin typeface="GulimChe" pitchFamily="49" charset="-127"/>
                <a:ea typeface="GulimChe" pitchFamily="49" charset="-127"/>
              </a:endParaRPr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6100667" y="0"/>
              <a:ext cx="553775" cy="6858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vert="horz" wrap="none" anchor="ctr"/>
            <a:lstStyle/>
            <a:p>
              <a:pPr marL="342900" indent="-342900" algn="just" defTabSz="762000" eaLnBrk="0" hangingPunct="0">
                <a:lnSpc>
                  <a:spcPct val="200000"/>
                </a:lnSpc>
                <a:defRPr/>
              </a:pPr>
              <a:endParaRPr lang="en-US" altLang="ko-KR" b="1" dirty="0">
                <a:solidFill>
                  <a:schemeClr val="bg1"/>
                </a:solidFill>
                <a:latin typeface="GulimChe" pitchFamily="49" charset="-127"/>
                <a:ea typeface="GulimChe" pitchFamily="49" charset="-127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6018763" y="3379639"/>
              <a:ext cx="187743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宿</a:t>
              </a:r>
              <a:r>
                <a:rPr lang="zh-CN" altLang="en-US" sz="4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体验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4295800" y="2768703"/>
              <a:ext cx="187743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高端</a:t>
              </a:r>
              <a:r>
                <a:rPr lang="zh-CN" altLang="en-US" sz="4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民</a:t>
              </a:r>
              <a:endPara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4618672" y="6057868"/>
            <a:ext cx="295465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defTabSz="762000" eaLnBrk="0" hangingPunct="0">
              <a:lnSpc>
                <a:spcPct val="120000"/>
              </a:lnSpc>
              <a:defRPr/>
            </a:pP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技能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练习　动机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区别</a:t>
            </a:r>
            <a:endParaRPr lang="en-US" altLang="ko-KR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1186851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 descr="_DSC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3392" y="1"/>
            <a:ext cx="53394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任意多边形: 形状 31"/>
          <p:cNvSpPr/>
          <p:nvPr/>
        </p:nvSpPr>
        <p:spPr>
          <a:xfrm>
            <a:off x="-204056" y="0"/>
            <a:ext cx="2032425" cy="6858000"/>
          </a:xfrm>
          <a:custGeom>
            <a:avLst/>
            <a:gdLst>
              <a:gd name="connsiteX0" fmla="*/ 0 w 5221674"/>
              <a:gd name="connsiteY0" fmla="*/ 0 h 6858000"/>
              <a:gd name="connsiteX1" fmla="*/ 5221674 w 5221674"/>
              <a:gd name="connsiteY1" fmla="*/ 0 h 6858000"/>
              <a:gd name="connsiteX2" fmla="*/ 4347348 w 5221674"/>
              <a:gd name="connsiteY2" fmla="*/ 6858000 h 6858000"/>
              <a:gd name="connsiteX3" fmla="*/ 0 w 5221674"/>
              <a:gd name="connsiteY3" fmla="*/ 6858000 h 6858000"/>
              <a:gd name="connsiteX4" fmla="*/ 0 w 5221674"/>
              <a:gd name="connsiteY4" fmla="*/ 0 h 6858000"/>
              <a:gd name="connsiteX0" fmla="*/ 3189249 w 5221674"/>
              <a:gd name="connsiteY0" fmla="*/ 0 h 6858000"/>
              <a:gd name="connsiteX1" fmla="*/ 5221674 w 5221674"/>
              <a:gd name="connsiteY1" fmla="*/ 0 h 6858000"/>
              <a:gd name="connsiteX2" fmla="*/ 4347348 w 5221674"/>
              <a:gd name="connsiteY2" fmla="*/ 6858000 h 6858000"/>
              <a:gd name="connsiteX3" fmla="*/ 0 w 5221674"/>
              <a:gd name="connsiteY3" fmla="*/ 6858000 h 6858000"/>
              <a:gd name="connsiteX4" fmla="*/ 3189249 w 5221674"/>
              <a:gd name="connsiteY4" fmla="*/ 0 h 6858000"/>
              <a:gd name="connsiteX0" fmla="*/ 0 w 2032425"/>
              <a:gd name="connsiteY0" fmla="*/ 0 h 6858000"/>
              <a:gd name="connsiteX1" fmla="*/ 2032425 w 2032425"/>
              <a:gd name="connsiteY1" fmla="*/ 0 h 6858000"/>
              <a:gd name="connsiteX2" fmla="*/ 1158099 w 2032425"/>
              <a:gd name="connsiteY2" fmla="*/ 6858000 h 6858000"/>
              <a:gd name="connsiteX3" fmla="*/ 11151 w 2032425"/>
              <a:gd name="connsiteY3" fmla="*/ 6858000 h 6858000"/>
              <a:gd name="connsiteX4" fmla="*/ 0 w 203242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2425" h="6858000">
                <a:moveTo>
                  <a:pt x="0" y="0"/>
                </a:moveTo>
                <a:lnTo>
                  <a:pt x="2032425" y="0"/>
                </a:lnTo>
                <a:lnTo>
                  <a:pt x="1158099" y="6858000"/>
                </a:lnTo>
                <a:lnTo>
                  <a:pt x="11151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/>
        </p:nvSpPr>
        <p:spPr>
          <a:xfrm>
            <a:off x="4566865" y="0"/>
            <a:ext cx="5221674" cy="6858000"/>
          </a:xfrm>
          <a:custGeom>
            <a:avLst/>
            <a:gdLst>
              <a:gd name="connsiteX0" fmla="*/ 874326 w 5221674"/>
              <a:gd name="connsiteY0" fmla="*/ 0 h 6858000"/>
              <a:gd name="connsiteX1" fmla="*/ 5221674 w 5221674"/>
              <a:gd name="connsiteY1" fmla="*/ 0 h 6858000"/>
              <a:gd name="connsiteX2" fmla="*/ 5221674 w 5221674"/>
              <a:gd name="connsiteY2" fmla="*/ 6858000 h 6858000"/>
              <a:gd name="connsiteX3" fmla="*/ 0 w 5221674"/>
              <a:gd name="connsiteY3" fmla="*/ 6858000 h 6858000"/>
              <a:gd name="connsiteX4" fmla="*/ 874326 w 522167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1674" h="6858000">
                <a:moveTo>
                  <a:pt x="874326" y="0"/>
                </a:moveTo>
                <a:lnTo>
                  <a:pt x="5221674" y="0"/>
                </a:lnTo>
                <a:lnTo>
                  <a:pt x="5221674" y="6858000"/>
                </a:lnTo>
                <a:lnTo>
                  <a:pt x="0" y="6858000"/>
                </a:lnTo>
                <a:lnTo>
                  <a:pt x="87432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5861663" y="1583975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i="1" dirty="0">
                <a:solidFill>
                  <a:srgbClr val="2E4052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  <a:cs typeface="Segoe UI" panose="020B0502040204020203" pitchFamily="34" charset="0"/>
              </a:rPr>
              <a:t>丁茂芬</a:t>
            </a:r>
          </a:p>
        </p:txBody>
      </p:sp>
      <p:sp>
        <p:nvSpPr>
          <p:cNvPr id="22" name="矩形 21"/>
          <p:cNvSpPr/>
          <p:nvPr/>
        </p:nvSpPr>
        <p:spPr>
          <a:xfrm>
            <a:off x="5879976" y="2617167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市场营销副教授／礼仪培训师／二级心理咨询师／专业生涯咨询师</a:t>
            </a:r>
          </a:p>
        </p:txBody>
      </p:sp>
      <p:sp>
        <p:nvSpPr>
          <p:cNvPr id="25" name="矩形 24"/>
          <p:cNvSpPr/>
          <p:nvPr/>
        </p:nvSpPr>
        <p:spPr>
          <a:xfrm>
            <a:off x="5921405" y="3415640"/>
            <a:ext cx="53591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曾经培训服务的企业：</a:t>
            </a:r>
          </a:p>
          <a:p>
            <a:pPr marL="360000">
              <a:lnSpc>
                <a:spcPct val="200000"/>
              </a:lnSpc>
            </a:pP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丽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水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电信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上海大众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农村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合作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银行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县府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和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团委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电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商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创业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天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猫智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库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轩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黄黄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茶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景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宁惠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明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庆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元人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顶 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• 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人和布鞋</a:t>
            </a:r>
            <a:r>
              <a: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……</a:t>
            </a:r>
          </a:p>
          <a:p>
            <a:pPr>
              <a:lnSpc>
                <a:spcPct val="200000"/>
              </a:lnSpc>
            </a:pPr>
            <a:r>
              <a:rPr lang="zh-CN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授课</a:t>
            </a:r>
            <a:r>
              <a:rPr lang="zh-CN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方向：</a:t>
            </a:r>
          </a:p>
          <a:p>
            <a:pPr marL="360000">
              <a:lnSpc>
                <a:spcPct val="20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销售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心理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、</a:t>
            </a:r>
            <a:r>
              <a: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心理调适、生涯唤醒、商务礼仪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……</a:t>
            </a:r>
          </a:p>
        </p:txBody>
      </p:sp>
      <p:sp>
        <p:nvSpPr>
          <p:cNvPr id="2" name="矩形 1"/>
          <p:cNvSpPr/>
          <p:nvPr/>
        </p:nvSpPr>
        <p:spPr>
          <a:xfrm>
            <a:off x="8688288" y="2036250"/>
            <a:ext cx="2084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丽水职业技术学院 </a:t>
            </a:r>
          </a:p>
        </p:txBody>
      </p:sp>
    </p:spTree>
    <p:extLst>
      <p:ext uri="{BB962C8B-B14F-4D97-AF65-F5344CB8AC3E}">
        <p14:creationId xmlns:p14="http://schemas.microsoft.com/office/powerpoint/2010/main" val="19833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97860" y="1625236"/>
            <a:ext cx="1996281" cy="1747351"/>
            <a:chOff x="5097859" y="1625236"/>
            <a:chExt cx="1996281" cy="1747351"/>
          </a:xfrm>
        </p:grpSpPr>
        <p:sp>
          <p:nvSpPr>
            <p:cNvPr id="4" name="任意多边形: 形状 3"/>
            <p:cNvSpPr/>
            <p:nvPr/>
          </p:nvSpPr>
          <p:spPr>
            <a:xfrm>
              <a:off x="5097859" y="1625236"/>
              <a:ext cx="1996281" cy="1608950"/>
            </a:xfrm>
            <a:custGeom>
              <a:avLst/>
              <a:gdLst>
                <a:gd name="connsiteX0" fmla="*/ 468052 w 1224136"/>
                <a:gd name="connsiteY0" fmla="*/ 0 h 986622"/>
                <a:gd name="connsiteX1" fmla="*/ 760814 w 1224136"/>
                <a:gd name="connsiteY1" fmla="*/ 617122 h 986622"/>
                <a:gd name="connsiteX2" fmla="*/ 900100 w 1224136"/>
                <a:gd name="connsiteY2" fmla="*/ 338550 h 986622"/>
                <a:gd name="connsiteX3" fmla="*/ 1224136 w 1224136"/>
                <a:gd name="connsiteY3" fmla="*/ 986622 h 986622"/>
                <a:gd name="connsiteX4" fmla="*/ 936104 w 1224136"/>
                <a:gd name="connsiteY4" fmla="*/ 986622 h 986622"/>
                <a:gd name="connsiteX5" fmla="*/ 576064 w 1224136"/>
                <a:gd name="connsiteY5" fmla="*/ 986622 h 986622"/>
                <a:gd name="connsiteX6" fmla="*/ 0 w 1224136"/>
                <a:gd name="connsiteY6" fmla="*/ 986622 h 98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136" h="986622">
                  <a:moveTo>
                    <a:pt x="468052" y="0"/>
                  </a:moveTo>
                  <a:lnTo>
                    <a:pt x="760814" y="617122"/>
                  </a:lnTo>
                  <a:lnTo>
                    <a:pt x="900100" y="338550"/>
                  </a:lnTo>
                  <a:lnTo>
                    <a:pt x="1224136" y="986622"/>
                  </a:lnTo>
                  <a:lnTo>
                    <a:pt x="936104" y="986622"/>
                  </a:lnTo>
                  <a:lnTo>
                    <a:pt x="576064" y="986622"/>
                  </a:lnTo>
                  <a:lnTo>
                    <a:pt x="0" y="986622"/>
                  </a:ln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82379" y="2264591"/>
              <a:ext cx="16272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</a:t>
              </a:r>
              <a:r>
                <a:rPr lang="en-US" altLang="zh-CN" sz="54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8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PART</a:t>
              </a:r>
              <a:endParaRPr lang="zh-CN" altLang="en-US" sz="5400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309918" y="3714752"/>
            <a:ext cx="5750292" cy="92333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zh-CN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ea typeface="Segoe UI Symbol" panose="020B0502040204020203" pitchFamily="34" charset="0"/>
                <a:cs typeface="Segoe UI" panose="020B0502040204020203" pitchFamily="34" charset="0"/>
              </a:rPr>
              <a:t>民宿营销心理技巧</a:t>
            </a:r>
            <a:endParaRPr lang="zh-CN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9" t="34662" r="27832" b="25868"/>
          <a:stretch>
            <a:fillRect/>
          </a:stretch>
        </p:blipFill>
        <p:spPr>
          <a:xfrm>
            <a:off x="6666230" y="2625836"/>
            <a:ext cx="1040344" cy="896849"/>
          </a:xfrm>
          <a:custGeom>
            <a:avLst/>
            <a:gdLst>
              <a:gd name="connsiteX0" fmla="*/ 1004781 w 2009562"/>
              <a:gd name="connsiteY0" fmla="*/ 0 h 1732382"/>
              <a:gd name="connsiteX1" fmla="*/ 2009562 w 2009562"/>
              <a:gd name="connsiteY1" fmla="*/ 1732382 h 1732382"/>
              <a:gd name="connsiteX2" fmla="*/ 0 w 2009562"/>
              <a:gd name="connsiteY2" fmla="*/ 1732382 h 1732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09562" h="1732382">
                <a:moveTo>
                  <a:pt x="1004781" y="0"/>
                </a:moveTo>
                <a:lnTo>
                  <a:pt x="2009562" y="1732382"/>
                </a:lnTo>
                <a:lnTo>
                  <a:pt x="0" y="173238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363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309918" y="571480"/>
            <a:ext cx="3643318" cy="5929354"/>
          </a:xfrm>
        </p:spPr>
      </p:pic>
      <p:sp>
        <p:nvSpPr>
          <p:cNvPr id="4" name="标题 1"/>
          <p:cNvSpPr txBox="1">
            <a:spLocks/>
          </p:cNvSpPr>
          <p:nvPr/>
        </p:nvSpPr>
        <p:spPr>
          <a:xfrm>
            <a:off x="952464" y="214290"/>
            <a:ext cx="4214842" cy="63341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</a:t>
            </a:r>
            <a:r>
              <a:rPr lang="zh-CN" altLang="en-US" sz="32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、营销心理维护系统</a:t>
            </a:r>
          </a:p>
        </p:txBody>
      </p:sp>
      <p:sp>
        <p:nvSpPr>
          <p:cNvPr id="8" name="线形标注 1 7"/>
          <p:cNvSpPr/>
          <p:nvPr/>
        </p:nvSpPr>
        <p:spPr>
          <a:xfrm>
            <a:off x="7453322" y="357166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定位</a:t>
            </a:r>
          </a:p>
        </p:txBody>
      </p:sp>
      <p:sp>
        <p:nvSpPr>
          <p:cNvPr id="9" name="线形标注 1 8"/>
          <p:cNvSpPr/>
          <p:nvPr/>
        </p:nvSpPr>
        <p:spPr>
          <a:xfrm>
            <a:off x="7453322" y="2714620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市场</a:t>
            </a:r>
          </a:p>
        </p:txBody>
      </p:sp>
      <p:sp>
        <p:nvSpPr>
          <p:cNvPr id="10" name="线形标注 1 9"/>
          <p:cNvSpPr/>
          <p:nvPr/>
        </p:nvSpPr>
        <p:spPr>
          <a:xfrm>
            <a:off x="7453322" y="3500438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促销</a:t>
            </a:r>
          </a:p>
        </p:txBody>
      </p:sp>
      <p:sp>
        <p:nvSpPr>
          <p:cNvPr id="11" name="线形标注 1 10"/>
          <p:cNvSpPr/>
          <p:nvPr/>
        </p:nvSpPr>
        <p:spPr>
          <a:xfrm>
            <a:off x="7453322" y="5357826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渠道</a:t>
            </a:r>
          </a:p>
        </p:txBody>
      </p:sp>
      <p:sp>
        <p:nvSpPr>
          <p:cNvPr id="12" name="线形标注 1 11"/>
          <p:cNvSpPr/>
          <p:nvPr/>
        </p:nvSpPr>
        <p:spPr>
          <a:xfrm>
            <a:off x="7453322" y="1857364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产品</a:t>
            </a:r>
          </a:p>
        </p:txBody>
      </p:sp>
      <p:sp>
        <p:nvSpPr>
          <p:cNvPr id="13" name="线形标注 1 12"/>
          <p:cNvSpPr/>
          <p:nvPr/>
        </p:nvSpPr>
        <p:spPr>
          <a:xfrm>
            <a:off x="7453322" y="1071546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策划</a:t>
            </a:r>
          </a:p>
        </p:txBody>
      </p:sp>
      <p:sp>
        <p:nvSpPr>
          <p:cNvPr id="14" name="线形标注 1 13"/>
          <p:cNvSpPr/>
          <p:nvPr/>
        </p:nvSpPr>
        <p:spPr>
          <a:xfrm>
            <a:off x="7453322" y="4429132"/>
            <a:ext cx="1571636" cy="612648"/>
          </a:xfrm>
          <a:prstGeom prst="borderCallout1">
            <a:avLst>
              <a:gd name="adj1" fmla="val 65543"/>
              <a:gd name="adj2" fmla="val -35488"/>
              <a:gd name="adj3" fmla="val 60968"/>
              <a:gd name="adj4" fmla="val -2950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/>
              <a:t>价格</a:t>
            </a:r>
          </a:p>
        </p:txBody>
      </p:sp>
      <p:sp>
        <p:nvSpPr>
          <p:cNvPr id="15" name="矩形 14"/>
          <p:cNvSpPr/>
          <p:nvPr/>
        </p:nvSpPr>
        <p:spPr>
          <a:xfrm>
            <a:off x="809588" y="1857364"/>
            <a:ext cx="2571768" cy="57150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技能练习：连连看</a:t>
            </a:r>
            <a:endParaRPr lang="zh-CN" altLang="en-US" b="1" dirty="0"/>
          </a:p>
        </p:txBody>
      </p:sp>
      <p:sp>
        <p:nvSpPr>
          <p:cNvPr id="16" name="矩形 15"/>
          <p:cNvSpPr/>
          <p:nvPr/>
        </p:nvSpPr>
        <p:spPr>
          <a:xfrm>
            <a:off x="4810116" y="1857364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大脑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4952992" y="3357562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胃</a:t>
            </a:r>
            <a:endParaRPr lang="zh-CN" altLang="en-US" dirty="0"/>
          </a:p>
        </p:txBody>
      </p:sp>
      <p:sp>
        <p:nvSpPr>
          <p:cNvPr id="18" name="矩形 17"/>
          <p:cNvSpPr/>
          <p:nvPr/>
        </p:nvSpPr>
        <p:spPr>
          <a:xfrm>
            <a:off x="3952860" y="3929066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右手</a:t>
            </a:r>
            <a:endParaRPr lang="zh-CN" altLang="en-US" dirty="0"/>
          </a:p>
        </p:txBody>
      </p:sp>
      <p:sp>
        <p:nvSpPr>
          <p:cNvPr id="19" name="矩形 18"/>
          <p:cNvSpPr/>
          <p:nvPr/>
        </p:nvSpPr>
        <p:spPr>
          <a:xfrm>
            <a:off x="6096000" y="3929066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拳头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4167174" y="5429264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右脚</a:t>
            </a:r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5810248" y="5429264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左脚</a:t>
            </a:r>
            <a:endParaRPr lang="zh-CN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4810116" y="2285992"/>
            <a:ext cx="714380" cy="3571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脖子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8820889"/>
      </p:ext>
    </p:extLst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53520" y="4071942"/>
            <a:ext cx="1887487" cy="3071810"/>
          </a:xfr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定位</a:t>
            </a: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1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7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A5A5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策划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矩形 1"/>
          <p:cNvSpPr/>
          <p:nvPr/>
        </p:nvSpPr>
        <p:spPr>
          <a:xfrm>
            <a:off x="551384" y="5010342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卖什么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？卖给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谁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？在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哪里卖？怎么卖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方向性，全局性、综合性的谋划</a:t>
            </a:r>
          </a:p>
          <a:p>
            <a:pPr algn="ctr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2" name="Picture 2" descr="E:\个人实践\培训讲座\企业培训\mmexport1478519480839.jpeg"/>
          <p:cNvPicPr>
            <a:picLocks noChangeAspect="1" noChangeArrowheads="1"/>
          </p:cNvPicPr>
          <p:nvPr/>
        </p:nvPicPr>
        <p:blipFill rotWithShape="1">
          <a:blip r:embed="rId3"/>
          <a:srcRect r="10387"/>
          <a:stretch/>
        </p:blipFill>
        <p:spPr bwMode="auto">
          <a:xfrm>
            <a:off x="4562356" y="1233832"/>
            <a:ext cx="2901796" cy="1833378"/>
          </a:xfrm>
          <a:prstGeom prst="rect">
            <a:avLst/>
          </a:prstGeom>
          <a:noFill/>
        </p:spPr>
      </p:pic>
      <p:pic>
        <p:nvPicPr>
          <p:cNvPr id="93" name="Picture 5" descr="E:\个人实践\培训讲座\企业培训\mmexport147851953435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2356" y="3132169"/>
            <a:ext cx="2901796" cy="1736991"/>
          </a:xfrm>
          <a:prstGeom prst="rect">
            <a:avLst/>
          </a:prstGeom>
          <a:noFill/>
        </p:spPr>
      </p:pic>
      <p:pic>
        <p:nvPicPr>
          <p:cNvPr id="94" name="Picture 6"/>
          <p:cNvPicPr>
            <a:picLocks noChangeAspect="1" noChangeArrowheads="1"/>
          </p:cNvPicPr>
          <p:nvPr/>
        </p:nvPicPr>
        <p:blipFill rotWithShape="1">
          <a:blip r:embed="rId5"/>
          <a:srcRect b="11217"/>
          <a:stretch/>
        </p:blipFill>
        <p:spPr bwMode="auto">
          <a:xfrm>
            <a:off x="1546840" y="3132168"/>
            <a:ext cx="2906578" cy="173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6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47081" y="1246208"/>
            <a:ext cx="2906337" cy="182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4343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53520" y="4071942"/>
            <a:ext cx="1887487" cy="3071810"/>
          </a:xfr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A5A5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</a:t>
            </a: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2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0"/>
            <a:ext cx="5173795" cy="51737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6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定位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0"/>
            <a:ext cx="5173795" cy="517379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3" name="矩形 32"/>
          <p:cNvSpPr/>
          <p:nvPr/>
        </p:nvSpPr>
        <p:spPr>
          <a:xfrm>
            <a:off x="551384" y="501034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吃住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元一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找出比竞争者更具有竞争优势的特性</a:t>
            </a:r>
            <a:endParaRPr lang="zh-CN" altLang="en-US" sz="24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5" name="Picture 4" descr="http://bbs.zjol.com.cn/data/attachment/forum/day_090217/20090217_ca02c2877a1ce7e60289j0tdsNFdVpS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30589" y="1569266"/>
            <a:ext cx="3812900" cy="2800098"/>
          </a:xfrm>
          <a:prstGeom prst="rect">
            <a:avLst/>
          </a:prstGeom>
          <a:noFill/>
        </p:spPr>
      </p:pic>
      <p:pic>
        <p:nvPicPr>
          <p:cNvPr id="36" name="Picture 6" descr="http://p0.so.qhmsg.com/bdr/_240_/t01d986223c09a4e2d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439" y="1569266"/>
            <a:ext cx="4211812" cy="2800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392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53520" y="4071942"/>
            <a:ext cx="1887487" cy="3071810"/>
          </a:xfr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1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7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A5A5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市场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" name="组合 2"/>
          <p:cNvGrpSpPr/>
          <p:nvPr/>
        </p:nvGrpSpPr>
        <p:grpSpPr>
          <a:xfrm>
            <a:off x="1809720" y="1000108"/>
            <a:ext cx="4896544" cy="4861932"/>
            <a:chOff x="551384" y="2025969"/>
            <a:chExt cx="6900899" cy="6852119"/>
          </a:xfrm>
        </p:grpSpPr>
        <p:pic>
          <p:nvPicPr>
            <p:cNvPr id="19" name="Picture 2" descr="E:\个人实践\培训讲座\企业培训\mmexport147843606180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1384" y="2025969"/>
              <a:ext cx="3439275" cy="2579456"/>
            </a:xfrm>
            <a:prstGeom prst="rect">
              <a:avLst/>
            </a:prstGeom>
            <a:noFill/>
          </p:spPr>
        </p:pic>
        <p:pic>
          <p:nvPicPr>
            <p:cNvPr id="20" name="Picture 3" descr="E:\个人实践\培训讲座\企业培训\mmexport1478436107510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13008" y="2025969"/>
              <a:ext cx="3439275" cy="2579456"/>
            </a:xfrm>
            <a:prstGeom prst="rect">
              <a:avLst/>
            </a:prstGeom>
            <a:noFill/>
          </p:spPr>
        </p:pic>
        <p:pic>
          <p:nvPicPr>
            <p:cNvPr id="21" name="Picture 4" descr="E:\个人实践\培训讲座\企业培训\mmexport1478436079155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1384" y="4626386"/>
              <a:ext cx="3626456" cy="4251702"/>
            </a:xfrm>
            <a:prstGeom prst="rect">
              <a:avLst/>
            </a:prstGeom>
            <a:noFill/>
          </p:spPr>
        </p:pic>
        <p:pic>
          <p:nvPicPr>
            <p:cNvPr id="22" name="Picture 5" descr="E:\个人实践\培训讲座\企业培训\mmexport1478436082079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237605" y="4626385"/>
              <a:ext cx="3214678" cy="4251702"/>
            </a:xfrm>
            <a:prstGeom prst="rect">
              <a:avLst/>
            </a:prstGeom>
            <a:noFill/>
          </p:spPr>
        </p:pic>
      </p:grpSp>
      <p:sp>
        <p:nvSpPr>
          <p:cNvPr id="18" name="矩形 17"/>
          <p:cNvSpPr/>
          <p:nvPr/>
        </p:nvSpPr>
        <p:spPr>
          <a:xfrm>
            <a:off x="309522" y="5786454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手工麦饼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元一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袋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企业资源、</a:t>
            </a:r>
            <a:r>
              <a:rPr lang="en-US" altLang="zh-CN" sz="2400" b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产品特点、市场特点、竞争对手</a:t>
            </a:r>
          </a:p>
          <a:p>
            <a:pPr algn="ctr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875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53520" y="4071942"/>
            <a:ext cx="1887487" cy="3071810"/>
          </a:xfr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4472C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</a:t>
            </a: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1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7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矩形 17"/>
          <p:cNvSpPr/>
          <p:nvPr/>
        </p:nvSpPr>
        <p:spPr>
          <a:xfrm>
            <a:off x="551384" y="501034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独特性、创新性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消费者的问题解决、需要满足</a:t>
            </a:r>
            <a:endParaRPr lang="zh-CN" altLang="en-US" sz="24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 descr="mmexport14610474479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840" y="1508444"/>
            <a:ext cx="3809984" cy="3129607"/>
          </a:xfrm>
          <a:prstGeom prst="rect">
            <a:avLst/>
          </a:prstGeom>
        </p:spPr>
      </p:pic>
      <p:pic>
        <p:nvPicPr>
          <p:cNvPr id="20" name="图片 19" descr="mmexport147031308191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072" y="1508444"/>
            <a:ext cx="4346985" cy="313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2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8953520" y="4071942"/>
            <a:ext cx="1887487" cy="3071810"/>
          </a:xfr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70AD4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渠道</a:t>
            </a: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1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7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4472C4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价格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矩形 17"/>
          <p:cNvSpPr/>
          <p:nvPr/>
        </p:nvSpPr>
        <p:spPr>
          <a:xfrm>
            <a:off x="551384" y="5010342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彩色面条按管卖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双刃剑、定价</a:t>
            </a:r>
            <a:r>
              <a:rPr lang="zh-CN" altLang="en-US" sz="2400" b="1" dirty="0">
                <a:solidFill>
                  <a:schemeClr val="accent4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系统、挖掘</a:t>
            </a:r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  <a:latin typeface="宋体" pitchFamily="2" charset="-122"/>
                <a:ea typeface="宋体" pitchFamily="2" charset="-122"/>
              </a:rPr>
              <a:t>附加值</a:t>
            </a:r>
            <a:endParaRPr lang="en-US" altLang="zh-CN" sz="2400" b="1" dirty="0" smtClean="0">
              <a:solidFill>
                <a:schemeClr val="accent4">
                  <a:lumMod val="75000"/>
                </a:schemeClr>
              </a:solidFill>
              <a:latin typeface="宋体" pitchFamily="2" charset="-122"/>
              <a:ea typeface="宋体" pitchFamily="2" charset="-122"/>
            </a:endParaRPr>
          </a:p>
          <a:p>
            <a:pPr algn="ctr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Picture 2" descr="http://p2.so.qhmsg.com/bdr/_240_/t01edb7ff0883f124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2553" y="1340087"/>
            <a:ext cx="4302621" cy="339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745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3" descr="1097269_201101282010231jfU3_thumb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8953520" y="4071942"/>
            <a:ext cx="1887487" cy="3071810"/>
          </a:xfr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1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7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70AD47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渠道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矩形 17"/>
          <p:cNvSpPr/>
          <p:nvPr/>
        </p:nvSpPr>
        <p:spPr>
          <a:xfrm>
            <a:off x="452398" y="5643578"/>
            <a:ext cx="79208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产品如何到达消费者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手中？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 smtClean="0">
                <a:solidFill>
                  <a:schemeClr val="accent4">
                    <a:lumMod val="75000"/>
                  </a:schemeClr>
                </a:solidFill>
              </a:rPr>
              <a:t>你和我；我们</a:t>
            </a:r>
          </a:p>
          <a:p>
            <a:pPr algn="ctr"/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 descr="Screenshot_2015-09-19-11-30-2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9720" y="785794"/>
            <a:ext cx="2411019" cy="4286256"/>
          </a:xfrm>
          <a:prstGeom prst="rect">
            <a:avLst/>
          </a:prstGeom>
        </p:spPr>
      </p:pic>
      <p:pic>
        <p:nvPicPr>
          <p:cNvPr id="11" name="图片 10" descr="Screenshot_2015-09-19-11-28-3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38612" y="785794"/>
            <a:ext cx="2500330" cy="444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3" descr="1097269_201101282010231jfU3_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3520" y="4071942"/>
            <a:ext cx="1887487" cy="307181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2268" y="28578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zh-CN" altLang="en-US" sz="28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</a:t>
            </a:r>
            <a:r>
              <a:rPr lang="zh-CN" altLang="en-US" sz="28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心理维护系统</a:t>
            </a:r>
          </a:p>
        </p:txBody>
      </p:sp>
      <p:sp>
        <p:nvSpPr>
          <p:cNvPr id="78" name="任意多边形 77"/>
          <p:cNvSpPr/>
          <p:nvPr/>
        </p:nvSpPr>
        <p:spPr>
          <a:xfrm>
            <a:off x="11303223" y="3686694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A5A5A5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策划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8" name="任意多边形 87"/>
          <p:cNvSpPr/>
          <p:nvPr/>
        </p:nvSpPr>
        <p:spPr>
          <a:xfrm>
            <a:off x="8781184" y="6849231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89" name="任意多边形 88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2317" y="2696363"/>
                </a:moveTo>
                <a:arcTo wR="2586897" hR="2586897" stAng="10654486" swAng="1726353"/>
              </a:path>
            </a:pathLst>
          </a:custGeom>
          <a:noFill/>
        </p:spPr>
        <p:style>
          <a:lnRef idx="1">
            <a:schemeClr val="accent2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0" name="任意多边形 89"/>
          <p:cNvSpPr/>
          <p:nvPr/>
        </p:nvSpPr>
        <p:spPr>
          <a:xfrm>
            <a:off x="9280705" y="4660687"/>
            <a:ext cx="1394084" cy="906155"/>
          </a:xfrm>
          <a:custGeom>
            <a:avLst/>
            <a:gdLst>
              <a:gd name="connsiteX0" fmla="*/ 0 w 1394084"/>
              <a:gd name="connsiteY0" fmla="*/ 151029 h 906155"/>
              <a:gd name="connsiteX1" fmla="*/ 151029 w 1394084"/>
              <a:gd name="connsiteY1" fmla="*/ 0 h 906155"/>
              <a:gd name="connsiteX2" fmla="*/ 1243055 w 1394084"/>
              <a:gd name="connsiteY2" fmla="*/ 0 h 906155"/>
              <a:gd name="connsiteX3" fmla="*/ 1394084 w 1394084"/>
              <a:gd name="connsiteY3" fmla="*/ 151029 h 906155"/>
              <a:gd name="connsiteX4" fmla="*/ 1394084 w 1394084"/>
              <a:gd name="connsiteY4" fmla="*/ 755126 h 906155"/>
              <a:gd name="connsiteX5" fmla="*/ 1243055 w 1394084"/>
              <a:gd name="connsiteY5" fmla="*/ 906155 h 906155"/>
              <a:gd name="connsiteX6" fmla="*/ 151029 w 1394084"/>
              <a:gd name="connsiteY6" fmla="*/ 906155 h 906155"/>
              <a:gd name="connsiteX7" fmla="*/ 0 w 1394084"/>
              <a:gd name="connsiteY7" fmla="*/ 755126 h 906155"/>
              <a:gd name="connsiteX8" fmla="*/ 0 w 1394084"/>
              <a:gd name="connsiteY8" fmla="*/ 151029 h 906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94084" h="906155">
                <a:moveTo>
                  <a:pt x="0" y="151029"/>
                </a:moveTo>
                <a:cubicBezTo>
                  <a:pt x="0" y="67618"/>
                  <a:pt x="67618" y="0"/>
                  <a:pt x="151029" y="0"/>
                </a:cubicBezTo>
                <a:lnTo>
                  <a:pt x="1243055" y="0"/>
                </a:lnTo>
                <a:cubicBezTo>
                  <a:pt x="1326466" y="0"/>
                  <a:pt x="1394084" y="67618"/>
                  <a:pt x="1394084" y="151029"/>
                </a:cubicBezTo>
                <a:lnTo>
                  <a:pt x="1394084" y="755126"/>
                </a:lnTo>
                <a:cubicBezTo>
                  <a:pt x="1394084" y="838537"/>
                  <a:pt x="1326466" y="906155"/>
                  <a:pt x="1243055" y="906155"/>
                </a:cubicBezTo>
                <a:lnTo>
                  <a:pt x="151029" y="906155"/>
                </a:lnTo>
                <a:cubicBezTo>
                  <a:pt x="67618" y="906155"/>
                  <a:pt x="0" y="838537"/>
                  <a:pt x="0" y="755126"/>
                </a:cubicBezTo>
                <a:lnTo>
                  <a:pt x="0" y="151029"/>
                </a:lnTo>
                <a:close/>
              </a:path>
            </a:pathLst>
          </a:custGeom>
          <a:solidFill>
            <a:srgbClr val="ED7D3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6155" tIns="166155" rIns="166155" bIns="166155" numCol="1" spcCol="1270" anchor="ctr" anchorCtr="0">
            <a:noAutofit/>
          </a:bodyPr>
          <a:lstStyle/>
          <a:p>
            <a:pPr lvl="0" algn="ctr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促销</a:t>
            </a:r>
          </a:p>
        </p:txBody>
      </p:sp>
      <p:sp>
        <p:nvSpPr>
          <p:cNvPr id="91" name="任意多边形 90"/>
          <p:cNvSpPr/>
          <p:nvPr/>
        </p:nvSpPr>
        <p:spPr>
          <a:xfrm>
            <a:off x="9413368" y="4139771"/>
            <a:ext cx="5173795" cy="5173795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1037726" y="515157"/>
                </a:moveTo>
                <a:arcTo wR="2586897" hR="2586897" stAng="13992733" swAng="1256624"/>
              </a:path>
            </a:pathLst>
          </a:custGeom>
          <a:noFill/>
        </p:spPr>
        <p:style>
          <a:lnRef idx="1">
            <a:schemeClr val="accent3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矩形 17"/>
          <p:cNvSpPr/>
          <p:nvPr/>
        </p:nvSpPr>
        <p:spPr>
          <a:xfrm>
            <a:off x="551384" y="5010342"/>
            <a:ext cx="7920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广告、公关、人员推销、销售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促进</a:t>
            </a:r>
          </a:p>
        </p:txBody>
      </p:sp>
      <p:pic>
        <p:nvPicPr>
          <p:cNvPr id="19" name="Picture 2" descr="http://p4.so.qhmsg.com/bdr/_240_/t0179733595de15ca1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0911" y="1954831"/>
            <a:ext cx="4057650" cy="2643182"/>
          </a:xfrm>
          <a:prstGeom prst="rect">
            <a:avLst/>
          </a:prstGeom>
          <a:noFill/>
        </p:spPr>
      </p:pic>
      <p:pic>
        <p:nvPicPr>
          <p:cNvPr id="20" name="Picture 4" descr="http://p0.so.qhmsg.com/bdr/_240_/t010ea7277da9f7b11a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0328" y="1973897"/>
            <a:ext cx="4143372" cy="26431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179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t01ba227fd21b5e0a6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182" y="1928802"/>
            <a:ext cx="6634201" cy="44105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881026" y="2571744"/>
            <a:ext cx="43577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视觉：色彩、高低、负离子牌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81026" y="3143248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嗅觉：青草味、花香、原木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2398" y="500042"/>
            <a:ext cx="47515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4400" dirty="0" smtClean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2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.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唤醒你的感觉</a:t>
            </a:r>
          </a:p>
          <a:p>
            <a:pPr algn="ctr"/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81026" y="3643314"/>
            <a:ext cx="41434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味觉：味蕾识别、醉氧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81026" y="4643446"/>
            <a:ext cx="371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触觉：风拂面、赤脚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81026" y="4143380"/>
            <a:ext cx="4000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听觉：松涛、蛙声、鸟鸣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95340" y="5715016"/>
            <a:ext cx="2857520" cy="42862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技能练习：说出更多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87918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 r="35657" b="15294"/>
          <a:stretch/>
        </p:blipFill>
        <p:spPr>
          <a:xfrm>
            <a:off x="6888088" y="0"/>
            <a:ext cx="3497304" cy="6858000"/>
          </a:xfrm>
          <a:custGeom>
            <a:avLst/>
            <a:gdLst>
              <a:gd name="connsiteX0" fmla="*/ 874326 w 3497304"/>
              <a:gd name="connsiteY0" fmla="*/ 0 h 6858000"/>
              <a:gd name="connsiteX1" fmla="*/ 3497304 w 3497304"/>
              <a:gd name="connsiteY1" fmla="*/ 0 h 6858000"/>
              <a:gd name="connsiteX2" fmla="*/ 2622978 w 3497304"/>
              <a:gd name="connsiteY2" fmla="*/ 6858000 h 6858000"/>
              <a:gd name="connsiteX3" fmla="*/ 0 w 34973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7304" h="6858000">
                <a:moveTo>
                  <a:pt x="874326" y="0"/>
                </a:moveTo>
                <a:lnTo>
                  <a:pt x="3497304" y="0"/>
                </a:lnTo>
                <a:lnTo>
                  <a:pt x="26229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组合 6"/>
          <p:cNvGrpSpPr/>
          <p:nvPr/>
        </p:nvGrpSpPr>
        <p:grpSpPr>
          <a:xfrm>
            <a:off x="1595406" y="1484784"/>
            <a:ext cx="4192857" cy="1266623"/>
            <a:chOff x="2639617" y="1700808"/>
            <a:chExt cx="3410527" cy="1266623"/>
          </a:xfrm>
        </p:grpSpPr>
        <p:sp>
          <p:nvSpPr>
            <p:cNvPr id="8" name="文本框 7"/>
            <p:cNvSpPr txBox="1"/>
            <p:nvPr/>
          </p:nvSpPr>
          <p:spPr>
            <a:xfrm>
              <a:off x="4951766" y="1700808"/>
              <a:ext cx="10983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i="1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  <a:endParaRPr lang="zh-CN" altLang="en-US" sz="6600" i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639617" y="2136434"/>
              <a:ext cx="2312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民宿营销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心理核心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584820" y="4500409"/>
            <a:ext cx="3745243" cy="1107996"/>
            <a:chOff x="2244241" y="4941168"/>
            <a:chExt cx="3745243" cy="1107996"/>
          </a:xfrm>
        </p:grpSpPr>
        <p:sp>
          <p:nvSpPr>
            <p:cNvPr id="11" name="文本框 10"/>
            <p:cNvSpPr txBox="1"/>
            <p:nvPr/>
          </p:nvSpPr>
          <p:spPr>
            <a:xfrm>
              <a:off x="4891106" y="4941168"/>
              <a:ext cx="10983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i="1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  <a:endParaRPr lang="zh-CN" altLang="en-US" sz="6600" i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44241" y="541804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民宿营销心理技巧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728180" y="1052736"/>
            <a:ext cx="23244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</a:t>
            </a: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ENTS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2135560" y="2992596"/>
            <a:ext cx="3410527" cy="1107996"/>
            <a:chOff x="2639617" y="1700808"/>
            <a:chExt cx="3410527" cy="1107996"/>
          </a:xfrm>
        </p:grpSpPr>
        <p:sp>
          <p:nvSpPr>
            <p:cNvPr id="18" name="文本框 17"/>
            <p:cNvSpPr txBox="1"/>
            <p:nvPr/>
          </p:nvSpPr>
          <p:spPr>
            <a:xfrm>
              <a:off x="4951766" y="1700808"/>
              <a:ext cx="10983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i="1" dirty="0" smtClean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  <a:endParaRPr lang="zh-CN" altLang="en-US" sz="6600" i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639617" y="2136434"/>
              <a:ext cx="2312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心理基础知识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047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p3.so.qhimgs1.com/bdr/_240_/t019d925a210337d1f3.jpg"/>
          <p:cNvPicPr>
            <a:picLocks noChangeAspect="1" noChangeArrowheads="1"/>
          </p:cNvPicPr>
          <p:nvPr/>
        </p:nvPicPr>
        <p:blipFill rotWithShape="1">
          <a:blip r:embed="rId2"/>
          <a:srcRect l="32400"/>
          <a:stretch/>
        </p:blipFill>
        <p:spPr bwMode="auto">
          <a:xfrm>
            <a:off x="9352165" y="474236"/>
            <a:ext cx="3285701" cy="598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4" descr="http://p0.so.qhmsg.com/bdr/_240_/t011510e916a83b5d1f.jpg"/>
          <p:cNvPicPr>
            <a:picLocks noChangeAspect="1" noChangeArrowheads="1"/>
          </p:cNvPicPr>
          <p:nvPr/>
        </p:nvPicPr>
        <p:blipFill rotWithShape="1">
          <a:blip r:embed="rId3"/>
          <a:srcRect l="30103" r="-1"/>
          <a:stretch/>
        </p:blipFill>
        <p:spPr bwMode="auto">
          <a:xfrm>
            <a:off x="6096001" y="3372974"/>
            <a:ext cx="3241848" cy="3083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6" descr="http://p5.so.qhimgs1.com/bdr/_240_/t01ddbfe43fb232e54b.jpg"/>
          <p:cNvPicPr>
            <a:picLocks noChangeAspect="1" noChangeArrowheads="1"/>
          </p:cNvPicPr>
          <p:nvPr/>
        </p:nvPicPr>
        <p:blipFill rotWithShape="1">
          <a:blip r:embed="rId4"/>
          <a:srcRect r="30276"/>
          <a:stretch/>
        </p:blipFill>
        <p:spPr bwMode="auto">
          <a:xfrm>
            <a:off x="6102567" y="474236"/>
            <a:ext cx="3233794" cy="28987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-682413" y="3307933"/>
            <a:ext cx="5121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第一印象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12713" y="3990558"/>
            <a:ext cx="4751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晕轮效应</a:t>
            </a:r>
          </a:p>
        </p:txBody>
      </p:sp>
      <p:sp>
        <p:nvSpPr>
          <p:cNvPr id="9" name="矩形 8"/>
          <p:cNvSpPr/>
          <p:nvPr/>
        </p:nvSpPr>
        <p:spPr>
          <a:xfrm>
            <a:off x="515181" y="1079311"/>
            <a:ext cx="47515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4400" dirty="0" smtClean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3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.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激发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知觉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320658" y="4673183"/>
            <a:ext cx="4751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刻板印象</a:t>
            </a:r>
          </a:p>
        </p:txBody>
      </p:sp>
      <p:sp>
        <p:nvSpPr>
          <p:cNvPr id="10" name="矩形 9"/>
          <p:cNvSpPr/>
          <p:nvPr/>
        </p:nvSpPr>
        <p:spPr>
          <a:xfrm>
            <a:off x="1881158" y="5786454"/>
            <a:ext cx="3286148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技能练习：如何利用？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281801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http://p4.so.qhmsg.com/bdr/_240_/t0150f84158a2f5b1ae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094622" y="2892939"/>
            <a:ext cx="7274186" cy="356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http://p1.so.qhimgs1.com/bdr/_240_/t012f65404ed8bc9f9d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741783" y="476670"/>
            <a:ext cx="3624404" cy="2416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4" descr="http://p2.so.qhmsg.com/bdr/_240_/t010691bdc43b878ae7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4622" y="476670"/>
            <a:ext cx="3644539" cy="24162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/>
          <p:nvPr/>
        </p:nvSpPr>
        <p:spPr>
          <a:xfrm>
            <a:off x="515181" y="1079311"/>
            <a:ext cx="47515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4400" dirty="0" smtClean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4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.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关注亚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文化</a:t>
            </a:r>
            <a:endParaRPr lang="en-US" altLang="zh-CN" sz="4400" dirty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Picture 1" descr="C:\Users\Administrator\AppData\Roaming\Tencent\Users\13645854\QQ\WinTemp\RichOle\G@4NS[Y0C749{J~5]~6RQ`M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11424" y="2739448"/>
            <a:ext cx="4078238" cy="36047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1309654" y="6286520"/>
            <a:ext cx="3286148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技能练习：发现潜在群体？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176235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://p0.so.qhmsg.com/bdr/_240_/t01fa4c2360ed70add0.jpg"/>
          <p:cNvPicPr>
            <a:picLocks noChangeAspect="1" noChangeArrowheads="1"/>
          </p:cNvPicPr>
          <p:nvPr/>
        </p:nvPicPr>
        <p:blipFill rotWithShape="1">
          <a:blip r:embed="rId2"/>
          <a:srcRect b="7863"/>
          <a:stretch/>
        </p:blipFill>
        <p:spPr bwMode="auto">
          <a:xfrm>
            <a:off x="6095759" y="476671"/>
            <a:ext cx="3249966" cy="225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http://p0.so.qhmsg.com/bdr/_240_/t01e0cda4b2e9068015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9362318" y="476671"/>
            <a:ext cx="3388644" cy="2252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4" descr="http://p2.so.qhimgs1.com/bdr/_240_/t01ace95f80fbd0d7de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094622" y="2729509"/>
            <a:ext cx="6656340" cy="372382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/>
          <p:nvPr/>
        </p:nvSpPr>
        <p:spPr>
          <a:xfrm>
            <a:off x="-682413" y="3307933"/>
            <a:ext cx="5121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相关</a:t>
            </a:r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领导</a:t>
            </a:r>
            <a:endParaRPr lang="zh-CN" altLang="en-US" sz="24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312713" y="3990558"/>
            <a:ext cx="4751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行业</a:t>
            </a:r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学者</a:t>
            </a:r>
          </a:p>
        </p:txBody>
      </p:sp>
      <p:sp>
        <p:nvSpPr>
          <p:cNvPr id="9" name="矩形 8"/>
          <p:cNvSpPr/>
          <p:nvPr/>
        </p:nvSpPr>
        <p:spPr>
          <a:xfrm>
            <a:off x="515181" y="1079311"/>
            <a:ext cx="47515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4400" dirty="0" smtClean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5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.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寻找意见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领袖</a:t>
            </a:r>
            <a:endParaRPr lang="en-US" altLang="zh-CN" sz="4400" dirty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320658" y="4673183"/>
            <a:ext cx="4751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社群意见领袖</a:t>
            </a:r>
          </a:p>
        </p:txBody>
      </p:sp>
      <p:sp>
        <p:nvSpPr>
          <p:cNvPr id="10" name="矩形 9"/>
          <p:cNvSpPr/>
          <p:nvPr/>
        </p:nvSpPr>
        <p:spPr>
          <a:xfrm>
            <a:off x="1523968" y="5786454"/>
            <a:ext cx="3286148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技能练习：你手头的意见领袖？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84076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-682413" y="3307933"/>
            <a:ext cx="5121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信息接触、暴露</a:t>
            </a:r>
          </a:p>
        </p:txBody>
      </p:sp>
      <p:sp>
        <p:nvSpPr>
          <p:cNvPr id="8" name="矩形 7"/>
          <p:cNvSpPr/>
          <p:nvPr/>
        </p:nvSpPr>
        <p:spPr>
          <a:xfrm>
            <a:off x="-312713" y="3990558"/>
            <a:ext cx="4751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广告时机</a:t>
            </a:r>
          </a:p>
        </p:txBody>
      </p:sp>
      <p:sp>
        <p:nvSpPr>
          <p:cNvPr id="9" name="矩形 8"/>
          <p:cNvSpPr/>
          <p:nvPr/>
        </p:nvSpPr>
        <p:spPr>
          <a:xfrm>
            <a:off x="515181" y="1079311"/>
            <a:ext cx="47515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4400" dirty="0" smtClean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6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.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行动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促进</a:t>
            </a:r>
            <a:endParaRPr lang="en-US" altLang="zh-CN" sz="4400" dirty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1" descr="C:\Users\Administrator\AppData\Roaming\Tencent\Users\13645854\QQ\WinTemp\RichOle\X)$PSLXOL4}84X`JS}2U%FV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102566" y="476672"/>
            <a:ext cx="2801421" cy="273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http://p4.so.qhmsg.com/bdr/_240_/t01ad8c61c3ed18ed29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02566" y="3208057"/>
            <a:ext cx="6089434" cy="316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6" descr="http://p1.so.qhmsg.com/bdr/_240_/t010ff4bbcedc6c4d56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905079" y="476673"/>
            <a:ext cx="3286921" cy="273138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矩形 12"/>
          <p:cNvSpPr/>
          <p:nvPr/>
        </p:nvSpPr>
        <p:spPr>
          <a:xfrm>
            <a:off x="-320658" y="4673183"/>
            <a:ext cx="4751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促销、冲动氛围</a:t>
            </a:r>
          </a:p>
        </p:txBody>
      </p:sp>
      <p:sp>
        <p:nvSpPr>
          <p:cNvPr id="14" name="矩形 13"/>
          <p:cNvSpPr/>
          <p:nvPr/>
        </p:nvSpPr>
        <p:spPr>
          <a:xfrm>
            <a:off x="1881158" y="5786454"/>
            <a:ext cx="3286148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技能练习：具体出招？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1183215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15181" y="1079311"/>
            <a:ext cx="47515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4400" dirty="0" smtClean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altLang="zh-CN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7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.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个性化</a:t>
            </a:r>
            <a:r>
              <a:rPr lang="zh-CN" altLang="en-US" sz="4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策略</a:t>
            </a:r>
            <a:endParaRPr lang="en-US" altLang="zh-CN" sz="4400" dirty="0">
              <a:solidFill>
                <a:srgbClr val="FF0000"/>
              </a:solidFill>
              <a:latin typeface="Segoe UI" panose="020B0502040204020203" pitchFamily="34" charset="0"/>
              <a:ea typeface="Segoe UI Symbol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Picture 2" descr="C:\Users\Administrator\AppData\Roaming\Tencent\Users\13645854\QQ\WinTemp\RichOle\L)0]~~LAUFPW@MZTL3Y~OJW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266727" y="764704"/>
            <a:ext cx="6381750" cy="56269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/>
          <p:nvPr/>
        </p:nvSpPr>
        <p:spPr>
          <a:xfrm>
            <a:off x="1238216" y="5786454"/>
            <a:ext cx="3286148" cy="35719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 smtClean="0"/>
              <a:t>技能练习：你的压箱底宝贝？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015863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C:\Users\Administrator\AppData\Roaming\Tencent\Users\13645854\QQ\WinTemp\RichOle\ZBU`PD9O})J)EU]K8XT$8MM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423592" y="1371600"/>
            <a:ext cx="6829425" cy="4114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57" r="35657" b="15294"/>
          <a:stretch/>
        </p:blipFill>
        <p:spPr>
          <a:xfrm>
            <a:off x="6888088" y="0"/>
            <a:ext cx="3497304" cy="6858000"/>
          </a:xfrm>
          <a:custGeom>
            <a:avLst/>
            <a:gdLst>
              <a:gd name="connsiteX0" fmla="*/ 874326 w 3497304"/>
              <a:gd name="connsiteY0" fmla="*/ 0 h 6858000"/>
              <a:gd name="connsiteX1" fmla="*/ 3497304 w 3497304"/>
              <a:gd name="connsiteY1" fmla="*/ 0 h 6858000"/>
              <a:gd name="connsiteX2" fmla="*/ 2622978 w 3497304"/>
              <a:gd name="connsiteY2" fmla="*/ 6858000 h 6858000"/>
              <a:gd name="connsiteX3" fmla="*/ 0 w 34973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7304" h="6858000">
                <a:moveTo>
                  <a:pt x="874326" y="0"/>
                </a:moveTo>
                <a:lnTo>
                  <a:pt x="3497304" y="0"/>
                </a:lnTo>
                <a:lnTo>
                  <a:pt x="262297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" name="组合 6"/>
          <p:cNvGrpSpPr/>
          <p:nvPr/>
        </p:nvGrpSpPr>
        <p:grpSpPr>
          <a:xfrm>
            <a:off x="1595406" y="1484784"/>
            <a:ext cx="4192857" cy="1266623"/>
            <a:chOff x="2639617" y="1700808"/>
            <a:chExt cx="3410527" cy="1266623"/>
          </a:xfrm>
        </p:grpSpPr>
        <p:sp>
          <p:nvSpPr>
            <p:cNvPr id="8" name="文本框 7"/>
            <p:cNvSpPr txBox="1"/>
            <p:nvPr/>
          </p:nvSpPr>
          <p:spPr>
            <a:xfrm>
              <a:off x="4951766" y="1700808"/>
              <a:ext cx="10983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i="1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01</a:t>
              </a:r>
              <a:endParaRPr lang="zh-CN" altLang="en-US" sz="6600" i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639617" y="2136434"/>
              <a:ext cx="23121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民宿营销</a:t>
              </a:r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心理核心</a:t>
              </a:r>
            </a:p>
          </p:txBody>
        </p:sp>
      </p:grpSp>
      <p:grpSp>
        <p:nvGrpSpPr>
          <p:cNvPr id="3" name="组合 9"/>
          <p:cNvGrpSpPr/>
          <p:nvPr/>
        </p:nvGrpSpPr>
        <p:grpSpPr>
          <a:xfrm>
            <a:off x="1584823" y="4500409"/>
            <a:ext cx="3745240" cy="1107996"/>
            <a:chOff x="2244244" y="4941168"/>
            <a:chExt cx="3745240" cy="1107996"/>
          </a:xfrm>
        </p:grpSpPr>
        <p:sp>
          <p:nvSpPr>
            <p:cNvPr id="11" name="文本框 10"/>
            <p:cNvSpPr txBox="1"/>
            <p:nvPr/>
          </p:nvSpPr>
          <p:spPr>
            <a:xfrm>
              <a:off x="4891106" y="4941168"/>
              <a:ext cx="10983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i="1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03</a:t>
              </a:r>
              <a:endParaRPr lang="zh-CN" altLang="en-US" sz="6600" i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44244" y="5418041"/>
              <a:ext cx="2646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zh-CN" alt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民宿营销心理技巧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7728180" y="1052736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复习回顾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组合 16"/>
          <p:cNvGrpSpPr/>
          <p:nvPr/>
        </p:nvGrpSpPr>
        <p:grpSpPr>
          <a:xfrm>
            <a:off x="2135560" y="2992596"/>
            <a:ext cx="3410527" cy="1107996"/>
            <a:chOff x="2639617" y="1700808"/>
            <a:chExt cx="3410527" cy="1107996"/>
          </a:xfrm>
        </p:grpSpPr>
        <p:sp>
          <p:nvSpPr>
            <p:cNvPr id="18" name="文本框 17"/>
            <p:cNvSpPr txBox="1"/>
            <p:nvPr/>
          </p:nvSpPr>
          <p:spPr>
            <a:xfrm>
              <a:off x="4951766" y="1700808"/>
              <a:ext cx="1098378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i="1" dirty="0" smtClean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02</a:t>
              </a:r>
              <a:endParaRPr lang="zh-CN" altLang="en-US" sz="6600" i="1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639617" y="2136434"/>
              <a:ext cx="23121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心理基础知识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5667372" y="1714488"/>
            <a:ext cx="1357322" cy="64294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dirty="0" smtClean="0">
                <a:latin typeface="华文新魏" pitchFamily="2" charset="-122"/>
                <a:ea typeface="华文新魏" pitchFamily="2" charset="-122"/>
              </a:rPr>
              <a:t>孔</a:t>
            </a:r>
            <a:endParaRPr lang="zh-CN" altLang="en-US" sz="5400" b="1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5738810" y="4786322"/>
            <a:ext cx="1357322" cy="64294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dirty="0" smtClean="0">
                <a:latin typeface="华文新魏" pitchFamily="2" charset="-122"/>
                <a:ea typeface="华文新魏" pitchFamily="2" charset="-122"/>
              </a:rPr>
              <a:t>人</a:t>
            </a:r>
            <a:endParaRPr lang="zh-CN" altLang="en-US" sz="5400" b="1" dirty="0"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38810" y="3286124"/>
            <a:ext cx="1357322" cy="642942"/>
          </a:xfrm>
          <a:prstGeom prst="rect">
            <a:avLst/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5400" b="1" dirty="0" smtClean="0">
                <a:latin typeface="华文新魏" pitchFamily="2" charset="-122"/>
                <a:ea typeface="华文新魏" pitchFamily="2" charset="-122"/>
              </a:rPr>
              <a:t>隐</a:t>
            </a:r>
            <a:endParaRPr lang="zh-CN" altLang="en-US" sz="5400" b="1" dirty="0">
              <a:latin typeface="华文新魏" pitchFamily="2" charset="-122"/>
              <a:ea typeface="华文新魏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3047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866864" y="2348880"/>
            <a:ext cx="44582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endParaRPr lang="zh-CN" altLang="en-US" sz="8000" dirty="0"/>
          </a:p>
        </p:txBody>
      </p:sp>
      <p:sp>
        <p:nvSpPr>
          <p:cNvPr id="8" name="矩形 7"/>
          <p:cNvSpPr/>
          <p:nvPr/>
        </p:nvSpPr>
        <p:spPr>
          <a:xfrm>
            <a:off x="-25524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467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5097860" y="1625236"/>
            <a:ext cx="1996281" cy="1747351"/>
            <a:chOff x="5097859" y="1625236"/>
            <a:chExt cx="1996281" cy="1747351"/>
          </a:xfrm>
        </p:grpSpPr>
        <p:sp>
          <p:nvSpPr>
            <p:cNvPr id="4" name="任意多边形: 形状 3"/>
            <p:cNvSpPr/>
            <p:nvPr/>
          </p:nvSpPr>
          <p:spPr>
            <a:xfrm>
              <a:off x="5097859" y="1625236"/>
              <a:ext cx="1996281" cy="1608950"/>
            </a:xfrm>
            <a:custGeom>
              <a:avLst/>
              <a:gdLst>
                <a:gd name="connsiteX0" fmla="*/ 468052 w 1224136"/>
                <a:gd name="connsiteY0" fmla="*/ 0 h 986622"/>
                <a:gd name="connsiteX1" fmla="*/ 760814 w 1224136"/>
                <a:gd name="connsiteY1" fmla="*/ 617122 h 986622"/>
                <a:gd name="connsiteX2" fmla="*/ 900100 w 1224136"/>
                <a:gd name="connsiteY2" fmla="*/ 338550 h 986622"/>
                <a:gd name="connsiteX3" fmla="*/ 1224136 w 1224136"/>
                <a:gd name="connsiteY3" fmla="*/ 986622 h 986622"/>
                <a:gd name="connsiteX4" fmla="*/ 936104 w 1224136"/>
                <a:gd name="connsiteY4" fmla="*/ 986622 h 986622"/>
                <a:gd name="connsiteX5" fmla="*/ 576064 w 1224136"/>
                <a:gd name="connsiteY5" fmla="*/ 986622 h 986622"/>
                <a:gd name="connsiteX6" fmla="*/ 0 w 1224136"/>
                <a:gd name="connsiteY6" fmla="*/ 986622 h 986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4136" h="986622">
                  <a:moveTo>
                    <a:pt x="468052" y="0"/>
                  </a:moveTo>
                  <a:lnTo>
                    <a:pt x="760814" y="617122"/>
                  </a:lnTo>
                  <a:lnTo>
                    <a:pt x="900100" y="338550"/>
                  </a:lnTo>
                  <a:lnTo>
                    <a:pt x="1224136" y="986622"/>
                  </a:lnTo>
                  <a:lnTo>
                    <a:pt x="936104" y="986622"/>
                  </a:lnTo>
                  <a:lnTo>
                    <a:pt x="576064" y="986622"/>
                  </a:lnTo>
                  <a:lnTo>
                    <a:pt x="0" y="986622"/>
                  </a:lnTo>
                  <a:close/>
                </a:path>
              </a:pathLst>
            </a:custGeom>
            <a:noFill/>
            <a:ln w="31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82379" y="2264591"/>
              <a:ext cx="162724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6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1</a:t>
              </a:r>
              <a:r>
                <a:rPr lang="en-US" altLang="zh-CN" sz="54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altLang="zh-CN" sz="2800" dirty="0">
                  <a:solidFill>
                    <a:srgbClr val="2E405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PART</a:t>
              </a:r>
              <a:endParaRPr lang="zh-CN" altLang="en-US" sz="5400" dirty="0">
                <a:solidFill>
                  <a:srgbClr val="2E405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3595670" y="3714752"/>
            <a:ext cx="572464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民宿营销</a:t>
            </a:r>
            <a:r>
              <a:rPr lang="zh-CN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心理核心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7" t="31557" r="56765" b="35225"/>
          <a:stretch/>
        </p:blipFill>
        <p:spPr>
          <a:xfrm>
            <a:off x="4353856" y="2279105"/>
            <a:ext cx="1124730" cy="969595"/>
          </a:xfrm>
          <a:custGeom>
            <a:avLst/>
            <a:gdLst>
              <a:gd name="connsiteX0" fmla="*/ 835293 w 1670585"/>
              <a:gd name="connsiteY0" fmla="*/ 0 h 1440160"/>
              <a:gd name="connsiteX1" fmla="*/ 1670585 w 1670585"/>
              <a:gd name="connsiteY1" fmla="*/ 1440160 h 1440160"/>
              <a:gd name="connsiteX2" fmla="*/ 0 w 1670585"/>
              <a:gd name="connsiteY2" fmla="*/ 1440160 h 144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0585" h="1440160">
                <a:moveTo>
                  <a:pt x="835293" y="0"/>
                </a:moveTo>
                <a:lnTo>
                  <a:pt x="1670585" y="1440160"/>
                </a:lnTo>
                <a:lnTo>
                  <a:pt x="0" y="144016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160086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03799" y="-1323528"/>
            <a:ext cx="8584401" cy="10172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65500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？</a:t>
            </a:r>
            <a:endParaRPr lang="zh-CN" altLang="en-US" sz="65500" dirty="0">
              <a:solidFill>
                <a:srgbClr val="1B2229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94796" y="2828835"/>
            <a:ext cx="8802411" cy="156966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zh-CN" altLang="en-US" sz="9600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民宿卖的是</a:t>
            </a:r>
            <a:r>
              <a:rPr lang="zh-CN" altLang="en-US" sz="9600" b="1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什么</a:t>
            </a:r>
            <a:endParaRPr lang="zh-CN" altLang="en-US" sz="9600" b="1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90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1957754" y="981075"/>
            <a:ext cx="8710246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1">
              <a:spcBef>
                <a:spcPct val="50000"/>
              </a:spcBef>
            </a:pPr>
            <a:endParaRPr lang="zh-CN" altLang="en-US" sz="1400">
              <a:latin typeface="宋体" pitchFamily="2" charset="-122"/>
              <a:ea typeface="宋体" pitchFamily="2" charset="-122"/>
            </a:endParaRPr>
          </a:p>
          <a:p>
            <a:pPr latinLnBrk="1">
              <a:spcBef>
                <a:spcPct val="50000"/>
              </a:spcBef>
            </a:pPr>
            <a:endParaRPr lang="zh-CN" altLang="en-US" sz="1400">
              <a:latin typeface="宋体" pitchFamily="2" charset="-122"/>
              <a:ea typeface="宋体" pitchFamily="2" charset="-122"/>
            </a:endParaRPr>
          </a:p>
          <a:p>
            <a:pPr latinLnBrk="1">
              <a:spcBef>
                <a:spcPct val="50000"/>
              </a:spcBef>
            </a:pPr>
            <a:endParaRPr lang="zh-CN" altLang="en-US" sz="2000">
              <a:latin typeface="宋体" pitchFamily="2" charset="-122"/>
              <a:ea typeface="宋体" pitchFamily="2" charset="-122"/>
            </a:endParaRPr>
          </a:p>
          <a:p>
            <a:pPr latinLnBrk="1">
              <a:spcBef>
                <a:spcPct val="50000"/>
              </a:spcBef>
            </a:pPr>
            <a:r>
              <a:rPr lang="zh-CN" altLang="en-US" sz="1400">
                <a:latin typeface="HY울릉도B"/>
                <a:ea typeface="HY울릉도B"/>
                <a:cs typeface="HY울릉도B"/>
              </a:rPr>
              <a:t> </a:t>
            </a:r>
            <a:endParaRPr lang="ko-KR" altLang="en-US" sz="1400">
              <a:latin typeface="HY울릉도B"/>
              <a:ea typeface="HY울릉도B"/>
              <a:cs typeface="HY울릉도B"/>
            </a:endParaRPr>
          </a:p>
        </p:txBody>
      </p:sp>
      <p:pic>
        <p:nvPicPr>
          <p:cNvPr id="8" name="内容占位符 3" descr="g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1470" y="0"/>
            <a:ext cx="3929059" cy="6885384"/>
          </a:xfrm>
          <a:prstGeom prst="rect">
            <a:avLst/>
          </a:prstGeom>
        </p:spPr>
      </p:pic>
      <p:sp>
        <p:nvSpPr>
          <p:cNvPr id="4100" name="矩形 7"/>
          <p:cNvSpPr>
            <a:spLocks noChangeArrowheads="1"/>
          </p:cNvSpPr>
          <p:nvPr/>
        </p:nvSpPr>
        <p:spPr bwMode="auto">
          <a:xfrm>
            <a:off x="1127447" y="2875002"/>
            <a:ext cx="993710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/>
            <a:r>
              <a:rPr lang="zh-CN" altLang="en-US" sz="6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钻头</a:t>
            </a:r>
            <a:r>
              <a:rPr lang="zh-CN" altLang="en-US" sz="6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　　　　　　　孔</a:t>
            </a:r>
            <a:r>
              <a:rPr lang="zh-CN" altLang="en-US" sz="6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7649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3541454" y="1412776"/>
            <a:ext cx="5109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b="1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吃住行，游购娱？</a:t>
            </a:r>
          </a:p>
        </p:txBody>
      </p:sp>
      <p:pic>
        <p:nvPicPr>
          <p:cNvPr id="13" name="Picture 4" descr="http://p4.so.qhmsg.com/bdr/_240_/t014a5e6e93cdbda3f9.jpg"/>
          <p:cNvPicPr>
            <a:picLocks noChangeAspect="1" noChangeArrowheads="1"/>
          </p:cNvPicPr>
          <p:nvPr/>
        </p:nvPicPr>
        <p:blipFill rotWithShape="1">
          <a:blip r:embed="rId3"/>
          <a:srcRect l="14769" r="14769"/>
          <a:stretch/>
        </p:blipFill>
        <p:spPr bwMode="auto">
          <a:xfrm>
            <a:off x="-237478" y="3081004"/>
            <a:ext cx="2539828" cy="2539828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12" name="Picture 2" descr="http://p3.so.qhmsg.com/bdr/_240_/t01b7e1dc89ca6e7ad8.jpg"/>
          <p:cNvPicPr>
            <a:picLocks noChangeAspect="1" noChangeArrowheads="1"/>
          </p:cNvPicPr>
          <p:nvPr/>
        </p:nvPicPr>
        <p:blipFill rotWithShape="1">
          <a:blip r:embed="rId4"/>
          <a:srcRect l="23506" t="2363" r="15214" b="5501"/>
          <a:stretch/>
        </p:blipFill>
        <p:spPr bwMode="auto">
          <a:xfrm>
            <a:off x="1796872" y="3081004"/>
            <a:ext cx="2539828" cy="2539828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18" name="Picture 10" descr="http://p0.so.qhmsg.com/bdr/_240_/t0170f643ea5997bd0a.jpg"/>
          <p:cNvPicPr>
            <a:picLocks noChangeAspect="1" noChangeArrowheads="1"/>
          </p:cNvPicPr>
          <p:nvPr/>
        </p:nvPicPr>
        <p:blipFill rotWithShape="1">
          <a:blip r:embed="rId5"/>
          <a:srcRect l="11652" r="32010"/>
          <a:stretch/>
        </p:blipFill>
        <p:spPr bwMode="auto">
          <a:xfrm>
            <a:off x="3845626" y="3081004"/>
            <a:ext cx="2527784" cy="2527784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15" name="Picture 8" descr="http://p4.so.qhmsg.com/bdr/_240_/t01c1fc2baf325c333e.jpg"/>
          <p:cNvPicPr>
            <a:picLocks noChangeAspect="1" noChangeArrowheads="1"/>
          </p:cNvPicPr>
          <p:nvPr/>
        </p:nvPicPr>
        <p:blipFill rotWithShape="1">
          <a:blip r:embed="rId6"/>
          <a:srcRect l="23826" r="13708" b="6521"/>
          <a:stretch/>
        </p:blipFill>
        <p:spPr bwMode="auto">
          <a:xfrm>
            <a:off x="5879976" y="3068960"/>
            <a:ext cx="2551873" cy="2551873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19" name="Picture 12" descr="http://p4.so.qhmsg.com/bdr/_240_/t01981a71b9cd912744.jpg"/>
          <p:cNvPicPr>
            <a:picLocks noChangeAspect="1" noChangeArrowheads="1"/>
          </p:cNvPicPr>
          <p:nvPr/>
        </p:nvPicPr>
        <p:blipFill rotWithShape="1">
          <a:blip r:embed="rId7"/>
          <a:srcRect l="16099" r="24849" b="6000"/>
          <a:stretch/>
        </p:blipFill>
        <p:spPr bwMode="auto">
          <a:xfrm>
            <a:off x="7949268" y="3068960"/>
            <a:ext cx="2551872" cy="2551872"/>
          </a:xfrm>
          <a:prstGeom prst="parallelogram">
            <a:avLst/>
          </a:prstGeom>
          <a:noFill/>
          <a:ln>
            <a:noFill/>
          </a:ln>
        </p:spPr>
      </p:pic>
      <p:pic>
        <p:nvPicPr>
          <p:cNvPr id="14" name="Picture 6" descr="http://p0.so.qhmsg.com/bdr/_240_/t0198d101eebff6574f.jpg"/>
          <p:cNvPicPr>
            <a:picLocks noChangeAspect="1" noChangeArrowheads="1"/>
          </p:cNvPicPr>
          <p:nvPr/>
        </p:nvPicPr>
        <p:blipFill rotWithShape="1">
          <a:blip r:embed="rId8"/>
          <a:srcRect l="20828" t="9602" r="16134" b="9734"/>
          <a:stretch/>
        </p:blipFill>
        <p:spPr bwMode="auto">
          <a:xfrm>
            <a:off x="10021506" y="3081004"/>
            <a:ext cx="2539828" cy="2539828"/>
          </a:xfrm>
          <a:prstGeom prst="parallelogram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8921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" t="44599" r="878" b="10790"/>
          <a:stretch/>
        </p:blipFill>
        <p:spPr>
          <a:xfrm flipH="1">
            <a:off x="0" y="-1"/>
            <a:ext cx="12192000" cy="357769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0022" y="2643933"/>
            <a:ext cx="3769794" cy="3672408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231904" y="4346520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“</a:t>
            </a:r>
            <a:r>
              <a:rPr lang="zh-CN" altLang="en-US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请您购买我们最新的剃须刀。</a:t>
            </a:r>
            <a:r>
              <a:rPr lang="zh-CN" altLang="en-US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”</a:t>
            </a:r>
          </a:p>
        </p:txBody>
      </p:sp>
      <p:sp>
        <p:nvSpPr>
          <p:cNvPr id="12" name="矩形 11"/>
          <p:cNvSpPr/>
          <p:nvPr/>
        </p:nvSpPr>
        <p:spPr>
          <a:xfrm>
            <a:off x="2046361" y="3643666"/>
            <a:ext cx="20313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zh-CN" altLang="en-US" sz="7200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思考</a:t>
            </a:r>
            <a:endParaRPr lang="en-US" altLang="zh-CN" sz="7200" dirty="0">
              <a:solidFill>
                <a:srgbClr val="1B222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cxnSp>
        <p:nvCxnSpPr>
          <p:cNvPr id="14" name="直接连接符 13"/>
          <p:cNvCxnSpPr>
            <a:cxnSpLocks/>
          </p:cNvCxnSpPr>
          <p:nvPr/>
        </p:nvCxnSpPr>
        <p:spPr>
          <a:xfrm flipH="1">
            <a:off x="2711624" y="4967105"/>
            <a:ext cx="118679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5231904" y="5177542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“</a:t>
            </a:r>
            <a:r>
              <a:rPr lang="zh-CN" altLang="en-US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您愿意每天早晨节约</a:t>
            </a:r>
            <a:r>
              <a:rPr lang="en-US" altLang="zh-CN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3</a:t>
            </a:r>
            <a:r>
              <a:rPr lang="zh-CN" altLang="en-US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分钟的剃须时间吗？”</a:t>
            </a:r>
          </a:p>
        </p:txBody>
      </p:sp>
      <p:sp>
        <p:nvSpPr>
          <p:cNvPr id="18" name="矩形 17"/>
          <p:cNvSpPr/>
          <p:nvPr/>
        </p:nvSpPr>
        <p:spPr>
          <a:xfrm>
            <a:off x="695401" y="5197303"/>
            <a:ext cx="3382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3600" dirty="0">
                <a:solidFill>
                  <a:srgbClr val="1B2229"/>
                </a:solidFill>
                <a:latin typeface="Segoe UI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  <a:sym typeface="Segoe UI" panose="020B0502040204020203" pitchFamily="34" charset="0"/>
              </a:rPr>
              <a:t>三者的差别</a:t>
            </a:r>
            <a:endParaRPr lang="zh-CN" altLang="en-US" sz="3600" dirty="0">
              <a:solidFill>
                <a:srgbClr val="1B222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31904" y="6008564"/>
            <a:ext cx="6408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rgbClr val="1B222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 “您愿意使剃须成为一种享受吗？”</a:t>
            </a:r>
          </a:p>
        </p:txBody>
      </p:sp>
    </p:spTree>
    <p:extLst>
      <p:ext uri="{BB962C8B-B14F-4D97-AF65-F5344CB8AC3E}">
        <p14:creationId xmlns:p14="http://schemas.microsoft.com/office/powerpoint/2010/main" val="1168822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595274" y="2428868"/>
            <a:ext cx="6417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我们</a:t>
            </a:r>
            <a:r>
              <a:rPr lang="zh-CN" altLang="en-US" sz="5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在</a:t>
            </a:r>
            <a:r>
              <a:rPr lang="zh-CN" altLang="en-US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rPr>
              <a:t>卖小包装米？</a:t>
            </a:r>
            <a:endParaRPr lang="en-US" altLang="zh-CN" sz="5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egoe UI" panose="020B0502040204020203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1441965" y="3773834"/>
            <a:ext cx="3789653" cy="523220"/>
            <a:chOff x="1401608" y="3268592"/>
            <a:chExt cx="3789653" cy="523220"/>
          </a:xfrm>
        </p:grpSpPr>
        <p:sp>
          <p:nvSpPr>
            <p:cNvPr id="32" name="矩形: 圆角 31"/>
            <p:cNvSpPr/>
            <p:nvPr/>
          </p:nvSpPr>
          <p:spPr>
            <a:xfrm>
              <a:off x="1401608" y="3268592"/>
              <a:ext cx="3789653" cy="523220"/>
            </a:xfrm>
            <a:prstGeom prst="roundRect">
              <a:avLst>
                <a:gd name="adj" fmla="val 50000"/>
              </a:avLst>
            </a:prstGeom>
            <a:solidFill>
              <a:srgbClr val="1B22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591147" y="3268592"/>
              <a:ext cx="3384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卖文艺强调</a:t>
              </a: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445" y="980728"/>
            <a:ext cx="5248222" cy="4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3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6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832</Words>
  <Application>Microsoft Office PowerPoint</Application>
  <PresentationFormat>自定义</PresentationFormat>
  <Paragraphs>205</Paragraphs>
  <Slides>37</Slides>
  <Notes>5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37</vt:i4>
      </vt:variant>
    </vt:vector>
  </HeadingPairs>
  <TitlesOfParts>
    <vt:vector size="39" baseType="lpstr">
      <vt:lpstr>Office 主题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张树生</cp:lastModifiedBy>
  <cp:revision>184</cp:revision>
  <dcterms:created xsi:type="dcterms:W3CDTF">2017-02-25T07:51:30Z</dcterms:created>
  <dcterms:modified xsi:type="dcterms:W3CDTF">2017-07-31T08:23:02Z</dcterms:modified>
</cp:coreProperties>
</file>