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101"/>
  </p:notesMasterIdLst>
  <p:sldIdLst>
    <p:sldId id="256" r:id="rId2"/>
    <p:sldId id="257" r:id="rId3"/>
    <p:sldId id="258" r:id="rId4"/>
    <p:sldId id="279" r:id="rId5"/>
    <p:sldId id="259" r:id="rId6"/>
    <p:sldId id="261" r:id="rId7"/>
    <p:sldId id="263" r:id="rId8"/>
    <p:sldId id="280" r:id="rId9"/>
    <p:sldId id="260" r:id="rId10"/>
    <p:sldId id="281" r:id="rId11"/>
    <p:sldId id="262" r:id="rId12"/>
    <p:sldId id="282" r:id="rId13"/>
    <p:sldId id="265" r:id="rId14"/>
    <p:sldId id="264" r:id="rId15"/>
    <p:sldId id="266" r:id="rId16"/>
    <p:sldId id="283" r:id="rId17"/>
    <p:sldId id="269" r:id="rId18"/>
    <p:sldId id="284" r:id="rId19"/>
    <p:sldId id="271" r:id="rId20"/>
    <p:sldId id="286" r:id="rId21"/>
    <p:sldId id="285" r:id="rId22"/>
    <p:sldId id="274" r:id="rId23"/>
    <p:sldId id="287" r:id="rId24"/>
    <p:sldId id="270" r:id="rId25"/>
    <p:sldId id="288" r:id="rId26"/>
    <p:sldId id="290" r:id="rId27"/>
    <p:sldId id="291" r:id="rId28"/>
    <p:sldId id="292" r:id="rId29"/>
    <p:sldId id="293" r:id="rId30"/>
    <p:sldId id="272" r:id="rId31"/>
    <p:sldId id="273" r:id="rId32"/>
    <p:sldId id="294" r:id="rId33"/>
    <p:sldId id="275" r:id="rId34"/>
    <p:sldId id="276" r:id="rId35"/>
    <p:sldId id="277" r:id="rId36"/>
    <p:sldId id="278" r:id="rId37"/>
    <p:sldId id="295" r:id="rId38"/>
    <p:sldId id="296" r:id="rId39"/>
    <p:sldId id="297" r:id="rId40"/>
    <p:sldId id="298" r:id="rId41"/>
    <p:sldId id="303" r:id="rId42"/>
    <p:sldId id="304" r:id="rId43"/>
    <p:sldId id="305" r:id="rId44"/>
    <p:sldId id="300" r:id="rId45"/>
    <p:sldId id="306" r:id="rId46"/>
    <p:sldId id="301" r:id="rId47"/>
    <p:sldId id="302" r:id="rId48"/>
    <p:sldId id="307" r:id="rId49"/>
    <p:sldId id="329" r:id="rId50"/>
    <p:sldId id="330" r:id="rId51"/>
    <p:sldId id="331" r:id="rId52"/>
    <p:sldId id="332" r:id="rId53"/>
    <p:sldId id="333" r:id="rId54"/>
    <p:sldId id="334" r:id="rId55"/>
    <p:sldId id="335" r:id="rId56"/>
    <p:sldId id="312" r:id="rId57"/>
    <p:sldId id="313" r:id="rId58"/>
    <p:sldId id="315" r:id="rId59"/>
    <p:sldId id="314" r:id="rId60"/>
    <p:sldId id="336" r:id="rId61"/>
    <p:sldId id="337" r:id="rId62"/>
    <p:sldId id="316" r:id="rId63"/>
    <p:sldId id="338" r:id="rId64"/>
    <p:sldId id="339" r:id="rId65"/>
    <p:sldId id="340" r:id="rId66"/>
    <p:sldId id="341" r:id="rId67"/>
    <p:sldId id="342" r:id="rId68"/>
    <p:sldId id="343" r:id="rId69"/>
    <p:sldId id="344" r:id="rId70"/>
    <p:sldId id="320" r:id="rId71"/>
    <p:sldId id="345" r:id="rId72"/>
    <p:sldId id="346" r:id="rId73"/>
    <p:sldId id="347" r:id="rId74"/>
    <p:sldId id="348" r:id="rId75"/>
    <p:sldId id="349" r:id="rId76"/>
    <p:sldId id="350" r:id="rId77"/>
    <p:sldId id="351" r:id="rId78"/>
    <p:sldId id="352" r:id="rId79"/>
    <p:sldId id="353" r:id="rId80"/>
    <p:sldId id="354" r:id="rId81"/>
    <p:sldId id="324" r:id="rId82"/>
    <p:sldId id="355" r:id="rId83"/>
    <p:sldId id="356" r:id="rId84"/>
    <p:sldId id="323" r:id="rId85"/>
    <p:sldId id="367" r:id="rId86"/>
    <p:sldId id="358" r:id="rId87"/>
    <p:sldId id="359" r:id="rId88"/>
    <p:sldId id="360" r:id="rId89"/>
    <p:sldId id="361" r:id="rId90"/>
    <p:sldId id="362" r:id="rId91"/>
    <p:sldId id="363" r:id="rId92"/>
    <p:sldId id="357" r:id="rId93"/>
    <p:sldId id="365" r:id="rId94"/>
    <p:sldId id="364" r:id="rId95"/>
    <p:sldId id="368" r:id="rId96"/>
    <p:sldId id="369" r:id="rId97"/>
    <p:sldId id="372" r:id="rId98"/>
    <p:sldId id="374" r:id="rId99"/>
    <p:sldId id="375" r:id="rId10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721" autoAdjust="0"/>
  </p:normalViewPr>
  <p:slideViewPr>
    <p:cSldViewPr>
      <p:cViewPr varScale="1">
        <p:scale>
          <a:sx n="81" d="100"/>
          <a:sy n="81" d="100"/>
        </p:scale>
        <p:origin x="1498"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85CD18-2C5F-4AA6-9658-845263FE035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zh-CN" altLang="en-US"/>
        </a:p>
      </dgm:t>
    </dgm:pt>
    <dgm:pt modelId="{406E1811-DF90-4EC0-9D71-34266B86CAEE}">
      <dgm:prSet phldrT="[文本]" custT="1"/>
      <dgm:spPr/>
      <dgm:t>
        <a:bodyPr/>
        <a:lstStyle/>
        <a:p>
          <a:r>
            <a:rPr lang="zh-CN" altLang="en-US" sz="4400" dirty="0"/>
            <a:t>生产厂家</a:t>
          </a:r>
        </a:p>
      </dgm:t>
    </dgm:pt>
    <dgm:pt modelId="{B3FF885C-1D55-4743-9A69-AEAA91420A56}" type="parTrans" cxnId="{7E31EFAA-B5C2-4E4F-9D2B-24241DF81FBC}">
      <dgm:prSet/>
      <dgm:spPr/>
      <dgm:t>
        <a:bodyPr/>
        <a:lstStyle/>
        <a:p>
          <a:endParaRPr lang="zh-CN" altLang="en-US"/>
        </a:p>
      </dgm:t>
    </dgm:pt>
    <dgm:pt modelId="{C66AED02-7B00-4FF6-8D9C-9791DA80B914}" type="sibTrans" cxnId="{7E31EFAA-B5C2-4E4F-9D2B-24241DF81FBC}">
      <dgm:prSet/>
      <dgm:spPr/>
      <dgm:t>
        <a:bodyPr/>
        <a:lstStyle/>
        <a:p>
          <a:endParaRPr lang="zh-CN" altLang="en-US"/>
        </a:p>
      </dgm:t>
    </dgm:pt>
    <dgm:pt modelId="{6B96E2A2-5BCA-4978-B4AB-54617EEC221A}">
      <dgm:prSet phldrT="[文本]" custT="1"/>
      <dgm:spPr/>
      <dgm:t>
        <a:bodyPr/>
        <a:lstStyle/>
        <a:p>
          <a:r>
            <a:rPr lang="zh-CN" altLang="en-US" sz="2400" dirty="0"/>
            <a:t>研发技术产品</a:t>
          </a:r>
          <a:r>
            <a:rPr lang="en-US" altLang="zh-CN" sz="2400" dirty="0"/>
            <a:t>(</a:t>
          </a:r>
          <a:r>
            <a:rPr lang="zh-CN" altLang="en-US" sz="2400" dirty="0"/>
            <a:t>水溶肥料、灌溉设备、监测仪器等</a:t>
          </a:r>
          <a:r>
            <a:rPr lang="en-US" altLang="zh-CN" sz="2400" dirty="0"/>
            <a:t>)</a:t>
          </a:r>
          <a:endParaRPr lang="zh-CN" altLang="en-US" sz="2400" dirty="0"/>
        </a:p>
      </dgm:t>
    </dgm:pt>
    <dgm:pt modelId="{2D1640D5-540E-4D34-818F-A4461925BB94}" type="parTrans" cxnId="{632FB8CA-E0E3-40E3-991A-C3C96072A7C2}">
      <dgm:prSet/>
      <dgm:spPr/>
      <dgm:t>
        <a:bodyPr/>
        <a:lstStyle/>
        <a:p>
          <a:endParaRPr lang="zh-CN" altLang="en-US"/>
        </a:p>
      </dgm:t>
    </dgm:pt>
    <dgm:pt modelId="{6620C192-0AC5-4695-BADC-0C3B2ADEF850}" type="sibTrans" cxnId="{632FB8CA-E0E3-40E3-991A-C3C96072A7C2}">
      <dgm:prSet/>
      <dgm:spPr/>
      <dgm:t>
        <a:bodyPr/>
        <a:lstStyle/>
        <a:p>
          <a:endParaRPr lang="zh-CN" altLang="en-US"/>
        </a:p>
      </dgm:t>
    </dgm:pt>
    <dgm:pt modelId="{AEB529F1-E976-42B0-8A42-E80CB88B6719}">
      <dgm:prSet phldrT="[文本]" custT="1"/>
      <dgm:spPr/>
      <dgm:t>
        <a:bodyPr/>
        <a:lstStyle/>
        <a:p>
          <a:r>
            <a:rPr lang="zh-CN" altLang="en-US" sz="4400" dirty="0"/>
            <a:t>科研机构</a:t>
          </a:r>
        </a:p>
      </dgm:t>
    </dgm:pt>
    <dgm:pt modelId="{4C5E16B6-5E90-4A1F-B54F-1970378966E3}" type="parTrans" cxnId="{D65402CB-90FF-4517-8331-61F7A2178FBF}">
      <dgm:prSet/>
      <dgm:spPr/>
      <dgm:t>
        <a:bodyPr/>
        <a:lstStyle/>
        <a:p>
          <a:endParaRPr lang="zh-CN" altLang="en-US"/>
        </a:p>
      </dgm:t>
    </dgm:pt>
    <dgm:pt modelId="{89C39918-1FF8-46A7-9E08-7FB9D0AB0125}" type="sibTrans" cxnId="{D65402CB-90FF-4517-8331-61F7A2178FBF}">
      <dgm:prSet/>
      <dgm:spPr/>
      <dgm:t>
        <a:bodyPr/>
        <a:lstStyle/>
        <a:p>
          <a:endParaRPr lang="zh-CN" altLang="en-US"/>
        </a:p>
      </dgm:t>
    </dgm:pt>
    <dgm:pt modelId="{9F3347E0-EAA7-4512-A6CD-8D77B21B9E14}">
      <dgm:prSet phldrT="[文本]" custT="1"/>
      <dgm:spPr/>
      <dgm:t>
        <a:bodyPr/>
        <a:lstStyle/>
        <a:p>
          <a:r>
            <a:rPr lang="zh-CN" altLang="en-US" sz="2800" dirty="0"/>
            <a:t>完善技术模式</a:t>
          </a:r>
          <a:r>
            <a:rPr lang="en-US" altLang="zh-CN" sz="2800" dirty="0"/>
            <a:t>(</a:t>
          </a:r>
          <a:r>
            <a:rPr lang="zh-CN" altLang="en-US" sz="2800" dirty="0"/>
            <a:t>灌溉方式、灌水量、施肥量施肥期</a:t>
          </a:r>
          <a:r>
            <a:rPr lang="en-US" altLang="zh-CN" sz="2800" dirty="0"/>
            <a:t>)</a:t>
          </a:r>
          <a:endParaRPr lang="zh-CN" altLang="en-US" sz="1600" dirty="0"/>
        </a:p>
      </dgm:t>
    </dgm:pt>
    <dgm:pt modelId="{E3C1E7B1-D4E1-4A09-893A-03148F44C200}" type="parTrans" cxnId="{B03493B3-4FE8-42AE-9034-1AFEAB416B0B}">
      <dgm:prSet/>
      <dgm:spPr/>
      <dgm:t>
        <a:bodyPr/>
        <a:lstStyle/>
        <a:p>
          <a:endParaRPr lang="zh-CN" altLang="en-US"/>
        </a:p>
      </dgm:t>
    </dgm:pt>
    <dgm:pt modelId="{B79BE906-95AA-4440-9B68-FDD87F4AFBF3}" type="sibTrans" cxnId="{B03493B3-4FE8-42AE-9034-1AFEAB416B0B}">
      <dgm:prSet/>
      <dgm:spPr/>
      <dgm:t>
        <a:bodyPr/>
        <a:lstStyle/>
        <a:p>
          <a:endParaRPr lang="zh-CN" altLang="en-US"/>
        </a:p>
      </dgm:t>
    </dgm:pt>
    <dgm:pt modelId="{A24C700E-299A-4E21-875B-BC53FAA8C467}">
      <dgm:prSet phldrT="[文本]" custT="1"/>
      <dgm:spPr/>
      <dgm:t>
        <a:bodyPr/>
        <a:lstStyle/>
        <a:p>
          <a:r>
            <a:rPr lang="zh-CN" altLang="en-US" sz="4400" dirty="0"/>
            <a:t>推广机构</a:t>
          </a:r>
        </a:p>
      </dgm:t>
    </dgm:pt>
    <dgm:pt modelId="{B572F0B3-FCBD-4C08-909D-CA19494616CB}" type="parTrans" cxnId="{08F396ED-E622-4B2E-A403-F73804AF7FE5}">
      <dgm:prSet/>
      <dgm:spPr/>
      <dgm:t>
        <a:bodyPr/>
        <a:lstStyle/>
        <a:p>
          <a:endParaRPr lang="zh-CN" altLang="en-US"/>
        </a:p>
      </dgm:t>
    </dgm:pt>
    <dgm:pt modelId="{D0EC0FDC-EF93-4200-BE00-0F90E9F49AC3}" type="sibTrans" cxnId="{08F396ED-E622-4B2E-A403-F73804AF7FE5}">
      <dgm:prSet/>
      <dgm:spPr/>
      <dgm:t>
        <a:bodyPr/>
        <a:lstStyle/>
        <a:p>
          <a:endParaRPr lang="zh-CN" altLang="en-US"/>
        </a:p>
      </dgm:t>
    </dgm:pt>
    <dgm:pt modelId="{79D4CA64-B5A1-4642-B7B5-6D276FB1C024}">
      <dgm:prSet phldrT="[文本]" custT="1"/>
      <dgm:spPr/>
      <dgm:t>
        <a:bodyPr/>
        <a:lstStyle/>
        <a:p>
          <a:r>
            <a:rPr lang="zh-CN" altLang="en-US" sz="2800" dirty="0"/>
            <a:t>开展示范培训（层层培训、普及水肥一体化技术知识）</a:t>
          </a:r>
          <a:endParaRPr lang="zh-CN" altLang="en-US" sz="1600" dirty="0"/>
        </a:p>
      </dgm:t>
    </dgm:pt>
    <dgm:pt modelId="{9A7868C8-0FC5-42CB-84A6-71D38EEA901F}" type="parTrans" cxnId="{F2385AB4-E11F-4139-B6CE-49D64A443E1F}">
      <dgm:prSet/>
      <dgm:spPr/>
      <dgm:t>
        <a:bodyPr/>
        <a:lstStyle/>
        <a:p>
          <a:endParaRPr lang="zh-CN" altLang="en-US"/>
        </a:p>
      </dgm:t>
    </dgm:pt>
    <dgm:pt modelId="{320A3645-5AB7-487F-89DB-A250809E885F}" type="sibTrans" cxnId="{F2385AB4-E11F-4139-B6CE-49D64A443E1F}">
      <dgm:prSet/>
      <dgm:spPr/>
      <dgm:t>
        <a:bodyPr/>
        <a:lstStyle/>
        <a:p>
          <a:endParaRPr lang="zh-CN" altLang="en-US"/>
        </a:p>
      </dgm:t>
    </dgm:pt>
    <dgm:pt modelId="{E3C9408D-BAFC-4F8C-98A3-E3D51E669FD9}" type="pres">
      <dgm:prSet presAssocID="{A185CD18-2C5F-4AA6-9658-845263FE035D}" presName="Name0" presStyleCnt="0">
        <dgm:presLayoutVars>
          <dgm:dir/>
          <dgm:animLvl val="lvl"/>
          <dgm:resizeHandles val="exact"/>
        </dgm:presLayoutVars>
      </dgm:prSet>
      <dgm:spPr/>
    </dgm:pt>
    <dgm:pt modelId="{66F0C865-2AB3-42F9-A7F6-5785722D4F12}" type="pres">
      <dgm:prSet presAssocID="{406E1811-DF90-4EC0-9D71-34266B86CAEE}" presName="linNode" presStyleCnt="0"/>
      <dgm:spPr/>
    </dgm:pt>
    <dgm:pt modelId="{C36B4A69-0980-4B9F-A2B8-482660C8CEE5}" type="pres">
      <dgm:prSet presAssocID="{406E1811-DF90-4EC0-9D71-34266B86CAEE}" presName="parentText" presStyleLbl="node1" presStyleIdx="0" presStyleCnt="3">
        <dgm:presLayoutVars>
          <dgm:chMax val="1"/>
          <dgm:bulletEnabled val="1"/>
        </dgm:presLayoutVars>
      </dgm:prSet>
      <dgm:spPr/>
    </dgm:pt>
    <dgm:pt modelId="{55981A29-16D4-4FFC-9C12-0725251BD3A8}" type="pres">
      <dgm:prSet presAssocID="{406E1811-DF90-4EC0-9D71-34266B86CAEE}" presName="descendantText" presStyleLbl="alignAccFollowNode1" presStyleIdx="0" presStyleCnt="3" custLinFactNeighborX="308" custLinFactNeighborY="-13252">
        <dgm:presLayoutVars>
          <dgm:bulletEnabled val="1"/>
        </dgm:presLayoutVars>
      </dgm:prSet>
      <dgm:spPr/>
    </dgm:pt>
    <dgm:pt modelId="{7BC21AD4-5B33-4A23-A75D-1F80796B5FBF}" type="pres">
      <dgm:prSet presAssocID="{C66AED02-7B00-4FF6-8D9C-9791DA80B914}" presName="sp" presStyleCnt="0"/>
      <dgm:spPr/>
    </dgm:pt>
    <dgm:pt modelId="{BD2E043D-DDD0-4932-814E-65A1C477E508}" type="pres">
      <dgm:prSet presAssocID="{AEB529F1-E976-42B0-8A42-E80CB88B6719}" presName="linNode" presStyleCnt="0"/>
      <dgm:spPr/>
    </dgm:pt>
    <dgm:pt modelId="{DE7CC1D0-F939-439B-80B5-C8EABF2B22ED}" type="pres">
      <dgm:prSet presAssocID="{AEB529F1-E976-42B0-8A42-E80CB88B6719}" presName="parentText" presStyleLbl="node1" presStyleIdx="1" presStyleCnt="3">
        <dgm:presLayoutVars>
          <dgm:chMax val="1"/>
          <dgm:bulletEnabled val="1"/>
        </dgm:presLayoutVars>
      </dgm:prSet>
      <dgm:spPr/>
    </dgm:pt>
    <dgm:pt modelId="{DCDE80E4-6738-4BF3-882D-AF317C1FC173}" type="pres">
      <dgm:prSet presAssocID="{AEB529F1-E976-42B0-8A42-E80CB88B6719}" presName="descendantText" presStyleLbl="alignAccFollowNode1" presStyleIdx="1" presStyleCnt="3">
        <dgm:presLayoutVars>
          <dgm:bulletEnabled val="1"/>
        </dgm:presLayoutVars>
      </dgm:prSet>
      <dgm:spPr/>
    </dgm:pt>
    <dgm:pt modelId="{F3BD26D1-D5E3-4919-ADB8-D3E673E2F102}" type="pres">
      <dgm:prSet presAssocID="{89C39918-1FF8-46A7-9E08-7FB9D0AB0125}" presName="sp" presStyleCnt="0"/>
      <dgm:spPr/>
    </dgm:pt>
    <dgm:pt modelId="{EB9E25F8-094D-4503-B7C2-6CA903526A39}" type="pres">
      <dgm:prSet presAssocID="{A24C700E-299A-4E21-875B-BC53FAA8C467}" presName="linNode" presStyleCnt="0"/>
      <dgm:spPr/>
    </dgm:pt>
    <dgm:pt modelId="{37A1E5DF-A5BD-49F0-AA82-8AA50ACCEAEE}" type="pres">
      <dgm:prSet presAssocID="{A24C700E-299A-4E21-875B-BC53FAA8C467}" presName="parentText" presStyleLbl="node1" presStyleIdx="2" presStyleCnt="3">
        <dgm:presLayoutVars>
          <dgm:chMax val="1"/>
          <dgm:bulletEnabled val="1"/>
        </dgm:presLayoutVars>
      </dgm:prSet>
      <dgm:spPr/>
    </dgm:pt>
    <dgm:pt modelId="{C97427C8-91FD-40E0-A6F8-292B4A656243}" type="pres">
      <dgm:prSet presAssocID="{A24C700E-299A-4E21-875B-BC53FAA8C467}" presName="descendantText" presStyleLbl="alignAccFollowNode1" presStyleIdx="2" presStyleCnt="3">
        <dgm:presLayoutVars>
          <dgm:bulletEnabled val="1"/>
        </dgm:presLayoutVars>
      </dgm:prSet>
      <dgm:spPr/>
    </dgm:pt>
  </dgm:ptLst>
  <dgm:cxnLst>
    <dgm:cxn modelId="{C1E92C0B-EDD6-4EC3-85D5-67640F917464}" type="presOf" srcId="{A185CD18-2C5F-4AA6-9658-845263FE035D}" destId="{E3C9408D-BAFC-4F8C-98A3-E3D51E669FD9}" srcOrd="0" destOrd="0" presId="urn:microsoft.com/office/officeart/2005/8/layout/vList5"/>
    <dgm:cxn modelId="{9DB09545-669B-41F0-8F95-45F0B6A88F18}" type="presOf" srcId="{6B96E2A2-5BCA-4978-B4AB-54617EEC221A}" destId="{55981A29-16D4-4FFC-9C12-0725251BD3A8}" srcOrd="0" destOrd="0" presId="urn:microsoft.com/office/officeart/2005/8/layout/vList5"/>
    <dgm:cxn modelId="{8814304A-8ED8-44BA-A53E-281303849980}" type="presOf" srcId="{A24C700E-299A-4E21-875B-BC53FAA8C467}" destId="{37A1E5DF-A5BD-49F0-AA82-8AA50ACCEAEE}" srcOrd="0" destOrd="0" presId="urn:microsoft.com/office/officeart/2005/8/layout/vList5"/>
    <dgm:cxn modelId="{FD31B98C-B7B3-40CD-910A-055CAA58D887}" type="presOf" srcId="{AEB529F1-E976-42B0-8A42-E80CB88B6719}" destId="{DE7CC1D0-F939-439B-80B5-C8EABF2B22ED}" srcOrd="0" destOrd="0" presId="urn:microsoft.com/office/officeart/2005/8/layout/vList5"/>
    <dgm:cxn modelId="{1DD6F596-E42D-4356-92B1-E9C08B9DD731}" type="presOf" srcId="{406E1811-DF90-4EC0-9D71-34266B86CAEE}" destId="{C36B4A69-0980-4B9F-A2B8-482660C8CEE5}" srcOrd="0" destOrd="0" presId="urn:microsoft.com/office/officeart/2005/8/layout/vList5"/>
    <dgm:cxn modelId="{7E31EFAA-B5C2-4E4F-9D2B-24241DF81FBC}" srcId="{A185CD18-2C5F-4AA6-9658-845263FE035D}" destId="{406E1811-DF90-4EC0-9D71-34266B86CAEE}" srcOrd="0" destOrd="0" parTransId="{B3FF885C-1D55-4743-9A69-AEAA91420A56}" sibTransId="{C66AED02-7B00-4FF6-8D9C-9791DA80B914}"/>
    <dgm:cxn modelId="{B03493B3-4FE8-42AE-9034-1AFEAB416B0B}" srcId="{AEB529F1-E976-42B0-8A42-E80CB88B6719}" destId="{9F3347E0-EAA7-4512-A6CD-8D77B21B9E14}" srcOrd="0" destOrd="0" parTransId="{E3C1E7B1-D4E1-4A09-893A-03148F44C200}" sibTransId="{B79BE906-95AA-4440-9B68-FDD87F4AFBF3}"/>
    <dgm:cxn modelId="{F2385AB4-E11F-4139-B6CE-49D64A443E1F}" srcId="{A24C700E-299A-4E21-875B-BC53FAA8C467}" destId="{79D4CA64-B5A1-4642-B7B5-6D276FB1C024}" srcOrd="0" destOrd="0" parTransId="{9A7868C8-0FC5-42CB-84A6-71D38EEA901F}" sibTransId="{320A3645-5AB7-487F-89DB-A250809E885F}"/>
    <dgm:cxn modelId="{21E717C5-0636-44CA-92E4-DB5FA3276BF9}" type="presOf" srcId="{9F3347E0-EAA7-4512-A6CD-8D77B21B9E14}" destId="{DCDE80E4-6738-4BF3-882D-AF317C1FC173}" srcOrd="0" destOrd="0" presId="urn:microsoft.com/office/officeart/2005/8/layout/vList5"/>
    <dgm:cxn modelId="{632FB8CA-E0E3-40E3-991A-C3C96072A7C2}" srcId="{406E1811-DF90-4EC0-9D71-34266B86CAEE}" destId="{6B96E2A2-5BCA-4978-B4AB-54617EEC221A}" srcOrd="0" destOrd="0" parTransId="{2D1640D5-540E-4D34-818F-A4461925BB94}" sibTransId="{6620C192-0AC5-4695-BADC-0C3B2ADEF850}"/>
    <dgm:cxn modelId="{D65402CB-90FF-4517-8331-61F7A2178FBF}" srcId="{A185CD18-2C5F-4AA6-9658-845263FE035D}" destId="{AEB529F1-E976-42B0-8A42-E80CB88B6719}" srcOrd="1" destOrd="0" parTransId="{4C5E16B6-5E90-4A1F-B54F-1970378966E3}" sibTransId="{89C39918-1FF8-46A7-9E08-7FB9D0AB0125}"/>
    <dgm:cxn modelId="{13676CD4-B088-4409-BE51-A01BC3A42A94}" type="presOf" srcId="{79D4CA64-B5A1-4642-B7B5-6D276FB1C024}" destId="{C97427C8-91FD-40E0-A6F8-292B4A656243}" srcOrd="0" destOrd="0" presId="urn:microsoft.com/office/officeart/2005/8/layout/vList5"/>
    <dgm:cxn modelId="{08F396ED-E622-4B2E-A403-F73804AF7FE5}" srcId="{A185CD18-2C5F-4AA6-9658-845263FE035D}" destId="{A24C700E-299A-4E21-875B-BC53FAA8C467}" srcOrd="2" destOrd="0" parTransId="{B572F0B3-FCBD-4C08-909D-CA19494616CB}" sibTransId="{D0EC0FDC-EF93-4200-BE00-0F90E9F49AC3}"/>
    <dgm:cxn modelId="{5E09FA8B-E78E-4FDC-994A-963E60452600}" type="presParOf" srcId="{E3C9408D-BAFC-4F8C-98A3-E3D51E669FD9}" destId="{66F0C865-2AB3-42F9-A7F6-5785722D4F12}" srcOrd="0" destOrd="0" presId="urn:microsoft.com/office/officeart/2005/8/layout/vList5"/>
    <dgm:cxn modelId="{902F6B9E-FD31-4737-867A-CF9C764B27A7}" type="presParOf" srcId="{66F0C865-2AB3-42F9-A7F6-5785722D4F12}" destId="{C36B4A69-0980-4B9F-A2B8-482660C8CEE5}" srcOrd="0" destOrd="0" presId="urn:microsoft.com/office/officeart/2005/8/layout/vList5"/>
    <dgm:cxn modelId="{F9A8BB13-F4CE-4CBA-BE57-3D494C51918A}" type="presParOf" srcId="{66F0C865-2AB3-42F9-A7F6-5785722D4F12}" destId="{55981A29-16D4-4FFC-9C12-0725251BD3A8}" srcOrd="1" destOrd="0" presId="urn:microsoft.com/office/officeart/2005/8/layout/vList5"/>
    <dgm:cxn modelId="{3F189DAB-94B6-48ED-B31E-4580CB4382BF}" type="presParOf" srcId="{E3C9408D-BAFC-4F8C-98A3-E3D51E669FD9}" destId="{7BC21AD4-5B33-4A23-A75D-1F80796B5FBF}" srcOrd="1" destOrd="0" presId="urn:microsoft.com/office/officeart/2005/8/layout/vList5"/>
    <dgm:cxn modelId="{0914FC01-4D4B-4344-8C5D-FE70FFD36AE5}" type="presParOf" srcId="{E3C9408D-BAFC-4F8C-98A3-E3D51E669FD9}" destId="{BD2E043D-DDD0-4932-814E-65A1C477E508}" srcOrd="2" destOrd="0" presId="urn:microsoft.com/office/officeart/2005/8/layout/vList5"/>
    <dgm:cxn modelId="{605D441A-F6A2-409F-853B-E2787A71D832}" type="presParOf" srcId="{BD2E043D-DDD0-4932-814E-65A1C477E508}" destId="{DE7CC1D0-F939-439B-80B5-C8EABF2B22ED}" srcOrd="0" destOrd="0" presId="urn:microsoft.com/office/officeart/2005/8/layout/vList5"/>
    <dgm:cxn modelId="{C8A7922E-E092-4573-B9B7-53C75240D050}" type="presParOf" srcId="{BD2E043D-DDD0-4932-814E-65A1C477E508}" destId="{DCDE80E4-6738-4BF3-882D-AF317C1FC173}" srcOrd="1" destOrd="0" presId="urn:microsoft.com/office/officeart/2005/8/layout/vList5"/>
    <dgm:cxn modelId="{7AFF1B7B-3B9A-4985-AF3B-34021D1B10E6}" type="presParOf" srcId="{E3C9408D-BAFC-4F8C-98A3-E3D51E669FD9}" destId="{F3BD26D1-D5E3-4919-ADB8-D3E673E2F102}" srcOrd="3" destOrd="0" presId="urn:microsoft.com/office/officeart/2005/8/layout/vList5"/>
    <dgm:cxn modelId="{D9042AB2-6EE8-4ACD-BB49-BA0442150FDB}" type="presParOf" srcId="{E3C9408D-BAFC-4F8C-98A3-E3D51E669FD9}" destId="{EB9E25F8-094D-4503-B7C2-6CA903526A39}" srcOrd="4" destOrd="0" presId="urn:microsoft.com/office/officeart/2005/8/layout/vList5"/>
    <dgm:cxn modelId="{B8867B5A-DBF4-4825-AEFB-343F006223FF}" type="presParOf" srcId="{EB9E25F8-094D-4503-B7C2-6CA903526A39}" destId="{37A1E5DF-A5BD-49F0-AA82-8AA50ACCEAEE}" srcOrd="0" destOrd="0" presId="urn:microsoft.com/office/officeart/2005/8/layout/vList5"/>
    <dgm:cxn modelId="{3AE03370-6E3E-4509-AD6E-E4208C660FA6}" type="presParOf" srcId="{EB9E25F8-094D-4503-B7C2-6CA903526A39}" destId="{C97427C8-91FD-40E0-A6F8-292B4A65624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81A29-16D4-4FFC-9C12-0725251BD3A8}">
      <dsp:nvSpPr>
        <dsp:cNvPr id="0" name=""/>
        <dsp:cNvSpPr/>
      </dsp:nvSpPr>
      <dsp:spPr>
        <a:xfrm rot="5400000">
          <a:off x="5030302" y="-2067646"/>
          <a:ext cx="1131651"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CN" altLang="en-US" sz="2400" kern="1200" dirty="0"/>
            <a:t>研发技术产品</a:t>
          </a:r>
          <a:r>
            <a:rPr lang="en-US" altLang="zh-CN" sz="2400" kern="1200" dirty="0"/>
            <a:t>(</a:t>
          </a:r>
          <a:r>
            <a:rPr lang="zh-CN" altLang="en-US" sz="2400" kern="1200" dirty="0"/>
            <a:t>水溶肥料、灌溉设备、监测仪器等</a:t>
          </a:r>
          <a:r>
            <a:rPr lang="en-US" altLang="zh-CN" sz="2400" kern="1200" dirty="0"/>
            <a:t>)</a:t>
          </a:r>
          <a:endParaRPr lang="zh-CN" altLang="en-US" sz="2400" kern="1200" dirty="0"/>
        </a:p>
      </dsp:txBody>
      <dsp:txXfrm rot="-5400000">
        <a:off x="2962656" y="55243"/>
        <a:ext cx="5211701" cy="1021165"/>
      </dsp:txXfrm>
    </dsp:sp>
    <dsp:sp modelId="{C36B4A69-0980-4B9F-A2B8-482660C8CEE5}">
      <dsp:nvSpPr>
        <dsp:cNvPr id="0" name=""/>
        <dsp:cNvSpPr/>
      </dsp:nvSpPr>
      <dsp:spPr>
        <a:xfrm>
          <a:off x="0" y="2143"/>
          <a:ext cx="2962656" cy="14145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zh-CN" altLang="en-US" sz="4400" kern="1200" dirty="0"/>
            <a:t>生产厂家</a:t>
          </a:r>
        </a:p>
      </dsp:txBody>
      <dsp:txXfrm>
        <a:off x="69053" y="71196"/>
        <a:ext cx="2824550" cy="1276458"/>
      </dsp:txXfrm>
    </dsp:sp>
    <dsp:sp modelId="{DCDE80E4-6738-4BF3-882D-AF317C1FC173}">
      <dsp:nvSpPr>
        <dsp:cNvPr id="0" name=""/>
        <dsp:cNvSpPr/>
      </dsp:nvSpPr>
      <dsp:spPr>
        <a:xfrm rot="5400000">
          <a:off x="5030302" y="-438753"/>
          <a:ext cx="1131651"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CN" altLang="en-US" sz="2800" kern="1200" dirty="0"/>
            <a:t>完善技术模式</a:t>
          </a:r>
          <a:r>
            <a:rPr lang="en-US" altLang="zh-CN" sz="2800" kern="1200" dirty="0"/>
            <a:t>(</a:t>
          </a:r>
          <a:r>
            <a:rPr lang="zh-CN" altLang="en-US" sz="2800" kern="1200" dirty="0"/>
            <a:t>灌溉方式、灌水量、施肥量施肥期</a:t>
          </a:r>
          <a:r>
            <a:rPr lang="en-US" altLang="zh-CN" sz="2800" kern="1200" dirty="0"/>
            <a:t>)</a:t>
          </a:r>
          <a:endParaRPr lang="zh-CN" altLang="en-US" sz="1600" kern="1200" dirty="0"/>
        </a:p>
      </dsp:txBody>
      <dsp:txXfrm rot="-5400000">
        <a:off x="2962656" y="1684136"/>
        <a:ext cx="5211701" cy="1021165"/>
      </dsp:txXfrm>
    </dsp:sp>
    <dsp:sp modelId="{DE7CC1D0-F939-439B-80B5-C8EABF2B22ED}">
      <dsp:nvSpPr>
        <dsp:cNvPr id="0" name=""/>
        <dsp:cNvSpPr/>
      </dsp:nvSpPr>
      <dsp:spPr>
        <a:xfrm>
          <a:off x="0" y="1487436"/>
          <a:ext cx="2962656" cy="14145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zh-CN" altLang="en-US" sz="4400" kern="1200" dirty="0"/>
            <a:t>科研机构</a:t>
          </a:r>
        </a:p>
      </dsp:txBody>
      <dsp:txXfrm>
        <a:off x="69053" y="1556489"/>
        <a:ext cx="2824550" cy="1276458"/>
      </dsp:txXfrm>
    </dsp:sp>
    <dsp:sp modelId="{C97427C8-91FD-40E0-A6F8-292B4A656243}">
      <dsp:nvSpPr>
        <dsp:cNvPr id="0" name=""/>
        <dsp:cNvSpPr/>
      </dsp:nvSpPr>
      <dsp:spPr>
        <a:xfrm rot="5400000">
          <a:off x="5030302" y="1046539"/>
          <a:ext cx="1131651"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CN" altLang="en-US" sz="2800" kern="1200" dirty="0"/>
            <a:t>开展示范培训（层层培训、普及水肥一体化技术知识）</a:t>
          </a:r>
          <a:endParaRPr lang="zh-CN" altLang="en-US" sz="1600" kern="1200" dirty="0"/>
        </a:p>
      </dsp:txBody>
      <dsp:txXfrm rot="-5400000">
        <a:off x="2962656" y="3169429"/>
        <a:ext cx="5211701" cy="1021165"/>
      </dsp:txXfrm>
    </dsp:sp>
    <dsp:sp modelId="{37A1E5DF-A5BD-49F0-AA82-8AA50ACCEAEE}">
      <dsp:nvSpPr>
        <dsp:cNvPr id="0" name=""/>
        <dsp:cNvSpPr/>
      </dsp:nvSpPr>
      <dsp:spPr>
        <a:xfrm>
          <a:off x="0" y="2972729"/>
          <a:ext cx="2962656" cy="14145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zh-CN" altLang="en-US" sz="4400" kern="1200" dirty="0"/>
            <a:t>推广机构</a:t>
          </a:r>
        </a:p>
      </dsp:txBody>
      <dsp:txXfrm>
        <a:off x="69053" y="3041782"/>
        <a:ext cx="2824550" cy="127645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572EE4-07B9-4A3F-8899-3A792D1C7247}" type="datetimeFigureOut">
              <a:rPr lang="zh-CN" altLang="en-US" smtClean="0"/>
              <a:pPr/>
              <a:t>2024/12/13</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026AA1-FB01-44E2-8EED-93A1C55772FD}" type="slidenum">
              <a:rPr lang="zh-CN" altLang="en-US" smtClean="0"/>
              <a:pPr/>
              <a:t>‹#›</a:t>
            </a:fld>
            <a:endParaRPr lang="zh-CN" altLang="en-US"/>
          </a:p>
        </p:txBody>
      </p:sp>
    </p:spTree>
    <p:extLst>
      <p:ext uri="{BB962C8B-B14F-4D97-AF65-F5344CB8AC3E}">
        <p14:creationId xmlns:p14="http://schemas.microsoft.com/office/powerpoint/2010/main" val="1884997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FFC5F45-C01D-45F5-9032-D236131B568B}" type="slidenum">
              <a:rPr lang="en-US" altLang="zh-CN" smtClean="0">
                <a:latin typeface="Arial" pitchFamily="34" charset="0"/>
              </a:rPr>
              <a:pPr/>
              <a:t>23</a:t>
            </a:fld>
            <a:endParaRPr lang="en-US" altLang="zh-CN">
              <a:latin typeface="Arial" pitchFamily="34" charset="0"/>
            </a:endParaRPr>
          </a:p>
        </p:txBody>
      </p:sp>
      <p:sp>
        <p:nvSpPr>
          <p:cNvPr id="6451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4516"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lIns="91431" tIns="45716" rIns="91431" bIns="45716" numCol="1" anchor="t" anchorCtr="0" compatLnSpc="1">
            <a:prstTxWarp prst="textNoShape">
              <a:avLst/>
            </a:prstTxWarp>
          </a:bodyPr>
          <a:lstStyle/>
          <a:p>
            <a:endParaRPr lang="zh-CN" altLang="zh-CN"/>
          </a:p>
        </p:txBody>
      </p:sp>
    </p:spTree>
    <p:extLst>
      <p:ext uri="{BB962C8B-B14F-4D97-AF65-F5344CB8AC3E}">
        <p14:creationId xmlns:p14="http://schemas.microsoft.com/office/powerpoint/2010/main" val="926830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noFill/>
          <a:ln/>
        </p:spPr>
        <p:txBody>
          <a:bodyPr/>
          <a:lstStyle/>
          <a:p>
            <a:endParaRPr lang="zh-CN" altLang="en-US">
              <a:latin typeface="Arial" pitchFamily="34" charset="0"/>
            </a:endParaRPr>
          </a:p>
        </p:txBody>
      </p:sp>
    </p:spTree>
    <p:extLst>
      <p:ext uri="{BB962C8B-B14F-4D97-AF65-F5344CB8AC3E}">
        <p14:creationId xmlns:p14="http://schemas.microsoft.com/office/powerpoint/2010/main" val="4213223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Ref idx="1002">
        <a:schemeClr val="bg2"/>
      </p:bgRef>
    </p:bg>
    <p:spTree>
      <p:nvGrpSpPr>
        <p:cNvPr id="1" name=""/>
        <p:cNvGrpSpPr/>
        <p:nvPr/>
      </p:nvGrpSpPr>
      <p:grpSpPr>
        <a:xfrm>
          <a:off x="0" y="0"/>
          <a:ext cx="0" cy="0"/>
          <a:chOff x="0" y="0"/>
          <a:chExt cx="0" cy="0"/>
        </a:xfrm>
      </p:grpSpPr>
      <p:sp>
        <p:nvSpPr>
          <p:cNvPr id="9" name="标题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zh-CN" altLang="en-US"/>
              <a:t>单击此处编辑母版标题样式</a:t>
            </a:r>
            <a:endParaRPr kumimoji="0" lang="en-US"/>
          </a:p>
        </p:txBody>
      </p:sp>
      <p:sp>
        <p:nvSpPr>
          <p:cNvPr id="17" name="副标题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a:t>单击此处编辑母版副标题样式</a:t>
            </a:r>
            <a:endParaRPr kumimoji="0" lang="en-US"/>
          </a:p>
        </p:txBody>
      </p:sp>
      <p:sp>
        <p:nvSpPr>
          <p:cNvPr id="30" name="日期占位符 29"/>
          <p:cNvSpPr>
            <a:spLocks noGrp="1"/>
          </p:cNvSpPr>
          <p:nvPr>
            <p:ph type="dt" sz="half" idx="10"/>
          </p:nvPr>
        </p:nvSpPr>
        <p:spPr/>
        <p:txBody>
          <a:bodyPr/>
          <a:lstStyle/>
          <a:p>
            <a:fld id="{D182D534-6AC7-49AC-A003-07A0CDA3D269}" type="datetimeFigureOut">
              <a:rPr lang="zh-CN" altLang="en-US" smtClean="0"/>
              <a:pPr/>
              <a:t>2024/12/13</a:t>
            </a:fld>
            <a:endParaRPr lang="zh-CN" altLang="en-US"/>
          </a:p>
        </p:txBody>
      </p:sp>
      <p:sp>
        <p:nvSpPr>
          <p:cNvPr id="19" name="页脚占位符 18"/>
          <p:cNvSpPr>
            <a:spLocks noGrp="1"/>
          </p:cNvSpPr>
          <p:nvPr>
            <p:ph type="ftr" sz="quarter" idx="11"/>
          </p:nvPr>
        </p:nvSpPr>
        <p:spPr/>
        <p:txBody>
          <a:bodyPr/>
          <a:lstStyle/>
          <a:p>
            <a:endParaRPr lang="zh-CN" altLang="en-US"/>
          </a:p>
        </p:txBody>
      </p:sp>
      <p:sp>
        <p:nvSpPr>
          <p:cNvPr id="27" name="灯片编号占位符 26"/>
          <p:cNvSpPr>
            <a:spLocks noGrp="1"/>
          </p:cNvSpPr>
          <p:nvPr>
            <p:ph type="sldNum" sz="quarter" idx="12"/>
          </p:nvPr>
        </p:nvSpPr>
        <p:spPr/>
        <p:txBody>
          <a:bodyPr/>
          <a:lstStyle/>
          <a:p>
            <a:fld id="{FBE003B2-1EF0-40EF-B3A0-0D207AB89D95}" type="slidenum">
              <a:rPr lang="zh-CN" altLang="en-US" smtClean="0"/>
              <a:pPr/>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D182D534-6AC7-49AC-A003-07A0CDA3D269}" type="datetimeFigureOut">
              <a:rPr lang="zh-CN" altLang="en-US" smtClean="0"/>
              <a:pPr/>
              <a:t>2024/12/13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E003B2-1EF0-40EF-B3A0-0D207AB89D95}"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914401"/>
            <a:ext cx="2057400" cy="5211763"/>
          </a:xfr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457200" y="914401"/>
            <a:ext cx="6019800" cy="5211763"/>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D182D534-6AC7-49AC-A003-07A0CDA3D269}" type="datetimeFigureOut">
              <a:rPr lang="zh-CN" altLang="en-US" smtClean="0"/>
              <a:pPr/>
              <a:t>2024/12/13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E003B2-1EF0-40EF-B3A0-0D207AB89D95}"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D182D534-6AC7-49AC-A003-07A0CDA3D269}" type="datetimeFigureOut">
              <a:rPr lang="zh-CN" altLang="en-US" smtClean="0"/>
              <a:pPr/>
              <a:t>2024/12/13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E003B2-1EF0-40EF-B3A0-0D207AB89D95}"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a:t>单击此处编辑母版文本样式</a:t>
            </a:r>
          </a:p>
        </p:txBody>
      </p:sp>
      <p:sp>
        <p:nvSpPr>
          <p:cNvPr id="4" name="日期占位符 3"/>
          <p:cNvSpPr>
            <a:spLocks noGrp="1"/>
          </p:cNvSpPr>
          <p:nvPr>
            <p:ph type="dt" sz="half" idx="10"/>
          </p:nvPr>
        </p:nvSpPr>
        <p:spPr/>
        <p:txBody>
          <a:bodyPr/>
          <a:lstStyle/>
          <a:p>
            <a:fld id="{D182D534-6AC7-49AC-A003-07A0CDA3D269}" type="datetimeFigureOut">
              <a:rPr lang="zh-CN" altLang="en-US" smtClean="0"/>
              <a:pPr/>
              <a:t>2024/12/13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BE003B2-1EF0-40EF-B3A0-0D207AB89D95}" type="slidenum">
              <a:rPr lang="zh-CN" altLang="en-US" smtClean="0"/>
              <a:pPr/>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1143000"/>
          </a:xfrm>
        </p:spPr>
        <p:txBody>
          <a:bodyPr/>
          <a:lstStyle/>
          <a:p>
            <a:r>
              <a:rPr kumimoji="0" lang="zh-CN" altLang="en-US"/>
              <a:t>单击此处编辑母版标题样式</a:t>
            </a:r>
            <a:endParaRPr kumimoji="0" lang="en-US"/>
          </a:p>
        </p:txBody>
      </p:sp>
      <p:sp>
        <p:nvSpPr>
          <p:cNvPr id="3" name="内容占位符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内容占位符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D182D534-6AC7-49AC-A003-07A0CDA3D269}" type="datetimeFigureOut">
              <a:rPr lang="zh-CN" altLang="en-US" smtClean="0"/>
              <a:pPr/>
              <a:t>2024/12/13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BE003B2-1EF0-40EF-B3A0-0D207AB89D95}"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1143000"/>
          </a:xfrm>
        </p:spPr>
        <p:txBody>
          <a:bodyPr tIns="45720" anchor="b"/>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4" name="文本占位符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a:t>单击此处编辑母版文本样式</a:t>
            </a:r>
          </a:p>
        </p:txBody>
      </p:sp>
      <p:sp>
        <p:nvSpPr>
          <p:cNvPr id="5" name="内容占位符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6" name="内容占位符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7" name="日期占位符 6"/>
          <p:cNvSpPr>
            <a:spLocks noGrp="1"/>
          </p:cNvSpPr>
          <p:nvPr>
            <p:ph type="dt" sz="half" idx="10"/>
          </p:nvPr>
        </p:nvSpPr>
        <p:spPr/>
        <p:txBody>
          <a:bodyPr/>
          <a:lstStyle/>
          <a:p>
            <a:fld id="{D182D534-6AC7-49AC-A003-07A0CDA3D269}" type="datetimeFigureOut">
              <a:rPr lang="zh-CN" altLang="en-US" smtClean="0"/>
              <a:pPr/>
              <a:t>2024/12/13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BE003B2-1EF0-40EF-B3A0-0D207AB89D95}"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zh-CN" altLang="en-US"/>
              <a:t>单击此处编辑母版标题样式</a:t>
            </a:r>
            <a:endParaRPr kumimoji="0" lang="en-US"/>
          </a:p>
        </p:txBody>
      </p:sp>
      <p:sp>
        <p:nvSpPr>
          <p:cNvPr id="3" name="日期占位符 2"/>
          <p:cNvSpPr>
            <a:spLocks noGrp="1"/>
          </p:cNvSpPr>
          <p:nvPr>
            <p:ph type="dt" sz="half" idx="10"/>
          </p:nvPr>
        </p:nvSpPr>
        <p:spPr/>
        <p:txBody>
          <a:bodyPr/>
          <a:lstStyle/>
          <a:p>
            <a:fld id="{D182D534-6AC7-49AC-A003-07A0CDA3D269}" type="datetimeFigureOut">
              <a:rPr lang="zh-CN" altLang="en-US" smtClean="0"/>
              <a:pPr/>
              <a:t>2024/12/13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BE003B2-1EF0-40EF-B3A0-0D207AB89D95}"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82D534-6AC7-49AC-A003-07A0CDA3D269}" type="datetimeFigureOut">
              <a:rPr lang="zh-CN" altLang="en-US" smtClean="0"/>
              <a:pPr/>
              <a:t>2024/12/13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BE003B2-1EF0-40EF-B3A0-0D207AB89D95}"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zh-CN" altLang="en-US"/>
              <a:t>单击此处编辑母版标题样式</a:t>
            </a:r>
            <a:endParaRPr kumimoji="0" lang="en-US"/>
          </a:p>
        </p:txBody>
      </p:sp>
      <p:sp>
        <p:nvSpPr>
          <p:cNvPr id="3" name="文本占位符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zh-CN" altLang="en-US"/>
              <a:t>单击此处编辑母版文本样式</a:t>
            </a:r>
          </a:p>
        </p:txBody>
      </p:sp>
      <p:sp>
        <p:nvSpPr>
          <p:cNvPr id="4" name="内容占位符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D182D534-6AC7-49AC-A003-07A0CDA3D269}" type="datetimeFigureOut">
              <a:rPr lang="zh-CN" altLang="en-US" smtClean="0"/>
              <a:pPr/>
              <a:t>2024/12/13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BE003B2-1EF0-40EF-B3A0-0D207AB89D95}"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9" name="单圆角矩形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直角三角形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标题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zh-CN" altLang="en-US"/>
              <a:t>单击此处编辑母版标题样式</a:t>
            </a:r>
            <a:endParaRPr kumimoji="0" lang="en-US"/>
          </a:p>
        </p:txBody>
      </p:sp>
      <p:sp>
        <p:nvSpPr>
          <p:cNvPr id="4" name="文本占位符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zh-CN" altLang="en-US"/>
              <a:t>单击此处编辑母版文本样式</a:t>
            </a:r>
          </a:p>
        </p:txBody>
      </p:sp>
      <p:sp>
        <p:nvSpPr>
          <p:cNvPr id="5" name="日期占位符 4"/>
          <p:cNvSpPr>
            <a:spLocks noGrp="1"/>
          </p:cNvSpPr>
          <p:nvPr>
            <p:ph type="dt" sz="half" idx="10"/>
          </p:nvPr>
        </p:nvSpPr>
        <p:spPr/>
        <p:txBody>
          <a:bodyPr/>
          <a:lstStyle/>
          <a:p>
            <a:fld id="{D182D534-6AC7-49AC-A003-07A0CDA3D269}" type="datetimeFigureOut">
              <a:rPr lang="zh-CN" altLang="en-US" smtClean="0"/>
              <a:pPr/>
              <a:t>2024/12/13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a:xfrm>
            <a:off x="8077200" y="6356350"/>
            <a:ext cx="609600" cy="365125"/>
          </a:xfrm>
        </p:spPr>
        <p:txBody>
          <a:bodyPr/>
          <a:lstStyle/>
          <a:p>
            <a:fld id="{FBE003B2-1EF0-40EF-B3A0-0D207AB89D95}" type="slidenum">
              <a:rPr lang="zh-CN" altLang="en-US" smtClean="0"/>
              <a:pPr/>
              <a:t>‹#›</a:t>
            </a:fld>
            <a:endParaRPr lang="zh-CN" altLang="en-US"/>
          </a:p>
        </p:txBody>
      </p:sp>
      <p:sp>
        <p:nvSpPr>
          <p:cNvPr id="3" name="图片占位符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zh-CN" altLang="en-US"/>
              <a:t>单击图标添加图片</a:t>
            </a:r>
            <a:endParaRPr kumimoji="0" lang="en-US" dirty="0"/>
          </a:p>
        </p:txBody>
      </p:sp>
      <p:sp>
        <p:nvSpPr>
          <p:cNvPr id="10" name="任意多边形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任意多边形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任意多边形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任意多边形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标题占位符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zh-CN" altLang="en-US"/>
              <a:t>单击此处编辑母版标题样式</a:t>
            </a:r>
            <a:endParaRPr kumimoji="0" lang="en-US"/>
          </a:p>
        </p:txBody>
      </p:sp>
      <p:sp>
        <p:nvSpPr>
          <p:cNvPr id="30" name="文本占位符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10" name="日期占位符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182D534-6AC7-49AC-A003-07A0CDA3D269}" type="datetimeFigureOut">
              <a:rPr lang="zh-CN" altLang="en-US" smtClean="0"/>
              <a:pPr/>
              <a:t>2024/12/13</a:t>
            </a:fld>
            <a:endParaRPr lang="zh-CN" altLang="en-US"/>
          </a:p>
        </p:txBody>
      </p:sp>
      <p:sp>
        <p:nvSpPr>
          <p:cNvPr id="22" name="页脚占位符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CN" altLang="en-US"/>
          </a:p>
        </p:txBody>
      </p:sp>
      <p:sp>
        <p:nvSpPr>
          <p:cNvPr id="18" name="灯片编号占位符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BE003B2-1EF0-40EF-B3A0-0D207AB89D95}" type="slidenum">
              <a:rPr lang="zh-CN" altLang="en-US" smtClean="0"/>
              <a:pPr/>
              <a:t>‹#›</a:t>
            </a:fld>
            <a:endParaRPr lang="zh-CN" altLang="en-US"/>
          </a:p>
        </p:txBody>
      </p:sp>
      <p:grpSp>
        <p:nvGrpSpPr>
          <p:cNvPr id="2" name="组合 1"/>
          <p:cNvGrpSpPr/>
          <p:nvPr/>
        </p:nvGrpSpPr>
        <p:grpSpPr>
          <a:xfrm>
            <a:off x="-19017" y="202408"/>
            <a:ext cx="9180548" cy="649224"/>
            <a:chOff x="-19045" y="216550"/>
            <a:chExt cx="9180548" cy="649224"/>
          </a:xfrm>
        </p:grpSpPr>
        <p:sp>
          <p:nvSpPr>
            <p:cNvPr id="12" name="任意多边形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任意多边形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image" Target="../media/image46.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moa.gov.cn/zwllm/tzgg/tz/201503/P020150318508889206713.ceb"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gif"/><Relationship Id="rId7" Type="http://schemas.openxmlformats.org/officeDocument/2006/relationships/image" Target="../media/image61.emf"/><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gif"/><Relationship Id="rId4" Type="http://schemas.openxmlformats.org/officeDocument/2006/relationships/image" Target="../media/image58.gi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sz="6000" dirty="0">
                <a:solidFill>
                  <a:srgbClr val="0000FF"/>
                </a:solidFill>
                <a:effectLst>
                  <a:outerShdw blurRad="38100" dist="38100" dir="2700000" algn="tl">
                    <a:srgbClr val="C0C0C0"/>
                  </a:outerShdw>
                </a:effectLst>
                <a:latin typeface="隶书" pitchFamily="49" charset="-122"/>
                <a:ea typeface="隶书" pitchFamily="49" charset="-122"/>
              </a:rPr>
              <a:t>化肥减量主要技术路径</a:t>
            </a:r>
            <a:endParaRPr lang="zh-CN" altLang="en-US" dirty="0"/>
          </a:p>
        </p:txBody>
      </p:sp>
      <p:sp>
        <p:nvSpPr>
          <p:cNvPr id="3" name="副标题 2"/>
          <p:cNvSpPr>
            <a:spLocks noGrp="1"/>
          </p:cNvSpPr>
          <p:nvPr>
            <p:ph type="subTitle" idx="1"/>
          </p:nvPr>
        </p:nvSpPr>
        <p:spPr/>
        <p:txBody>
          <a:bodyPr>
            <a:normAutofit fontScale="85000" lnSpcReduction="10000"/>
          </a:bodyPr>
          <a:lstStyle/>
          <a:p>
            <a:pPr algn="ctr">
              <a:lnSpc>
                <a:spcPct val="130000"/>
              </a:lnSpc>
              <a:defRPr/>
            </a:pPr>
            <a:endParaRPr lang="en-US" altLang="zh-CN" sz="3200" b="1" dirty="0">
              <a:solidFill>
                <a:srgbClr val="000066"/>
              </a:solidFill>
              <a:effectLst>
                <a:outerShdw blurRad="38100" dist="38100" dir="2700000" algn="tl">
                  <a:srgbClr val="C0C0C0"/>
                </a:outerShdw>
              </a:effectLst>
              <a:latin typeface="Arial Rounded MT Bold" pitchFamily="34" charset="0"/>
              <a:ea typeface="黑体" pitchFamily="2" charset="-122"/>
            </a:endParaRPr>
          </a:p>
          <a:p>
            <a:pPr algn="ctr">
              <a:lnSpc>
                <a:spcPct val="130000"/>
              </a:lnSpc>
              <a:defRPr/>
            </a:pPr>
            <a:r>
              <a:rPr lang="zh-CN" altLang="en-US" sz="3200" b="1" dirty="0">
                <a:solidFill>
                  <a:srgbClr val="000066"/>
                </a:solidFill>
                <a:effectLst>
                  <a:outerShdw blurRad="38100" dist="38100" dir="2700000" algn="tl">
                    <a:srgbClr val="C0C0C0"/>
                  </a:outerShdw>
                </a:effectLst>
                <a:latin typeface="Arial Rounded MT Bold" pitchFamily="34" charset="0"/>
                <a:ea typeface="黑体" pitchFamily="2" charset="-122"/>
              </a:rPr>
              <a:t>金华职业技术学院</a:t>
            </a:r>
            <a:endParaRPr lang="en-US" altLang="zh-CN" sz="3200" b="1" dirty="0">
              <a:solidFill>
                <a:srgbClr val="000066"/>
              </a:solidFill>
              <a:effectLst>
                <a:outerShdw blurRad="38100" dist="38100" dir="2700000" algn="tl">
                  <a:srgbClr val="C0C0C0"/>
                </a:outerShdw>
              </a:effectLst>
              <a:latin typeface="Arial Rounded MT Bold" pitchFamily="34" charset="0"/>
              <a:ea typeface="黑体" pitchFamily="2" charset="-122"/>
            </a:endParaRPr>
          </a:p>
          <a:p>
            <a:pPr algn="ctr">
              <a:lnSpc>
                <a:spcPct val="130000"/>
              </a:lnSpc>
              <a:defRPr/>
            </a:pPr>
            <a:r>
              <a:rPr lang="zh-CN" altLang="en-US" sz="3200" b="1">
                <a:solidFill>
                  <a:srgbClr val="000066"/>
                </a:solidFill>
                <a:effectLst>
                  <a:outerShdw blurRad="38100" dist="38100" dir="2700000" algn="tl">
                    <a:srgbClr val="C0C0C0"/>
                  </a:outerShdw>
                </a:effectLst>
                <a:latin typeface="Arial Rounded MT Bold" pitchFamily="34" charset="0"/>
                <a:ea typeface="黑体" pitchFamily="2" charset="-122"/>
              </a:rPr>
              <a:t>傅丽青</a:t>
            </a:r>
            <a:endParaRPr lang="zh-CN" altLang="en-US" sz="3200" b="1" dirty="0">
              <a:solidFill>
                <a:srgbClr val="000066"/>
              </a:solidFill>
              <a:effectLst>
                <a:outerShdw blurRad="38100" dist="38100" dir="2700000" algn="tl">
                  <a:srgbClr val="C0C0C0"/>
                </a:outerShdw>
              </a:effectLst>
              <a:latin typeface="Arial Rounded MT Bold" pitchFamily="34" charset="0"/>
              <a:ea typeface="黑体" pitchFamily="2" charset="-122"/>
            </a:endParaRPr>
          </a:p>
          <a:p>
            <a:endParaRPr lang="zh-CN"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1081838"/>
          </a:xfrm>
        </p:spPr>
        <p:txBody>
          <a:bodyPr/>
          <a:lstStyle/>
          <a:p>
            <a:pPr algn="ctr"/>
            <a:r>
              <a:rPr lang="zh-CN" altLang="en-US" dirty="0"/>
              <a:t>化肥利用效率</a:t>
            </a:r>
          </a:p>
        </p:txBody>
      </p:sp>
      <p:pic>
        <p:nvPicPr>
          <p:cNvPr id="197634" name="Picture 2"/>
          <p:cNvPicPr>
            <a:picLocks noGrp="1" noChangeAspect="1" noChangeArrowheads="1"/>
          </p:cNvPicPr>
          <p:nvPr>
            <p:ph idx="1"/>
          </p:nvPr>
        </p:nvPicPr>
        <p:blipFill>
          <a:blip r:embed="rId2"/>
          <a:srcRect/>
          <a:stretch>
            <a:fillRect/>
          </a:stretch>
        </p:blipFill>
        <p:spPr bwMode="auto">
          <a:xfrm>
            <a:off x="571472" y="2000240"/>
            <a:ext cx="8066683" cy="4311649"/>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800" dirty="0"/>
              <a:t>四</a:t>
            </a:r>
            <a:r>
              <a:rPr lang="en-US" altLang="zh-CN" sz="4800" dirty="0"/>
              <a:t>.</a:t>
            </a:r>
            <a:r>
              <a:rPr lang="zh-CN" altLang="en-US" sz="4800" dirty="0"/>
              <a:t>不合理施肥后面临的问题</a:t>
            </a:r>
            <a:endParaRPr lang="zh-CN" altLang="en-US" dirty="0"/>
          </a:p>
        </p:txBody>
      </p:sp>
      <p:sp>
        <p:nvSpPr>
          <p:cNvPr id="3" name="内容占位符 2"/>
          <p:cNvSpPr>
            <a:spLocks noGrp="1"/>
          </p:cNvSpPr>
          <p:nvPr>
            <p:ph idx="1"/>
          </p:nvPr>
        </p:nvSpPr>
        <p:spPr/>
        <p:txBody>
          <a:bodyPr>
            <a:normAutofit/>
          </a:bodyPr>
          <a:lstStyle/>
          <a:p>
            <a:pPr>
              <a:lnSpc>
                <a:spcPct val="130000"/>
              </a:lnSpc>
              <a:buClr>
                <a:srgbClr val="FF0000"/>
              </a:buClr>
              <a:buFont typeface="Wingdings" pitchFamily="2" charset="2"/>
              <a:buChar char="u"/>
            </a:pPr>
            <a:r>
              <a:rPr lang="zh-CN" altLang="en-US" sz="3000" b="1" dirty="0"/>
              <a:t>农业面源污染</a:t>
            </a:r>
            <a:endParaRPr lang="en-US" altLang="zh-CN" sz="3000" b="1" dirty="0"/>
          </a:p>
          <a:p>
            <a:pPr>
              <a:lnSpc>
                <a:spcPct val="130000"/>
              </a:lnSpc>
              <a:buClr>
                <a:srgbClr val="FF0000"/>
              </a:buClr>
              <a:buFont typeface="Wingdings" pitchFamily="2" charset="2"/>
              <a:buChar char="ü"/>
            </a:pPr>
            <a:r>
              <a:rPr lang="zh-CN" altLang="en-US" sz="2800" dirty="0"/>
              <a:t>不合理施肥、大量的有机质肥料（畜禽粪便、农作物秸秆）没有被利用，造成农业面源污染。</a:t>
            </a:r>
            <a:endParaRPr lang="en-US" altLang="zh-CN" sz="2800" dirty="0"/>
          </a:p>
          <a:p>
            <a:pPr>
              <a:lnSpc>
                <a:spcPct val="130000"/>
              </a:lnSpc>
              <a:buClr>
                <a:srgbClr val="FF0000"/>
              </a:buClr>
              <a:buFont typeface="Wingdings" pitchFamily="2" charset="2"/>
              <a:buChar char="ü"/>
            </a:pPr>
            <a:r>
              <a:rPr lang="zh-CN" altLang="en-US" sz="2800" dirty="0"/>
              <a:t>畜禽养殖业和农村生活等产生的有机肥源利用不足造成农业和农村的面源污染，这是我国水污染主要成因之一，对水体氮磷富营养化的影响率超过</a:t>
            </a:r>
            <a:r>
              <a:rPr lang="en-US" altLang="zh-CN" sz="2800" dirty="0"/>
              <a:t>50</a:t>
            </a:r>
            <a:r>
              <a:rPr lang="zh-CN" altLang="en-US" sz="2800" dirty="0"/>
              <a:t>％。</a:t>
            </a:r>
            <a:endParaRPr lang="en-US" altLang="zh-CN" sz="2800" dirty="0"/>
          </a:p>
          <a:p>
            <a:endParaRPr lang="zh-CN"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219200" y="1066800"/>
            <a:ext cx="685800" cy="4572000"/>
          </a:xfrm>
          <a:prstGeom prst="rect">
            <a:avLst/>
          </a:prstGeom>
          <a:noFill/>
          <a:ln w="9525">
            <a:noFill/>
            <a:miter lim="800000"/>
            <a:headEnd/>
            <a:tailEnd/>
          </a:ln>
          <a:effectLst/>
        </p:spPr>
        <p:txBody>
          <a:bodyPr wrap="none" anchor="ctr"/>
          <a:lstStyle/>
          <a:p>
            <a:r>
              <a:rPr lang="zh-CN" sz="3600" b="1">
                <a:solidFill>
                  <a:srgbClr val="800000"/>
                </a:solidFill>
                <a:effectLst>
                  <a:outerShdw blurRad="38100" dist="38100" dir="2700000" algn="tl">
                    <a:srgbClr val="C0C0C0"/>
                  </a:outerShdw>
                </a:effectLst>
                <a:ea typeface="黑体" pitchFamily="49" charset="-122"/>
              </a:rPr>
              <a:t>农</a:t>
            </a:r>
          </a:p>
          <a:p>
            <a:r>
              <a:rPr lang="zh-CN" sz="3600" b="1">
                <a:solidFill>
                  <a:srgbClr val="800000"/>
                </a:solidFill>
                <a:effectLst>
                  <a:outerShdw blurRad="38100" dist="38100" dir="2700000" algn="tl">
                    <a:srgbClr val="C0C0C0"/>
                  </a:outerShdw>
                </a:effectLst>
                <a:ea typeface="黑体" pitchFamily="49" charset="-122"/>
              </a:rPr>
              <a:t>村</a:t>
            </a:r>
          </a:p>
          <a:p>
            <a:r>
              <a:rPr lang="zh-CN" sz="3600" b="1">
                <a:solidFill>
                  <a:srgbClr val="800000"/>
                </a:solidFill>
                <a:effectLst>
                  <a:outerShdw blurRad="38100" dist="38100" dir="2700000" algn="tl">
                    <a:srgbClr val="C0C0C0"/>
                  </a:outerShdw>
                </a:effectLst>
                <a:ea typeface="黑体" pitchFamily="49" charset="-122"/>
              </a:rPr>
              <a:t>农</a:t>
            </a:r>
          </a:p>
          <a:p>
            <a:r>
              <a:rPr lang="zh-CN" sz="3600" b="1">
                <a:solidFill>
                  <a:srgbClr val="800000"/>
                </a:solidFill>
                <a:effectLst>
                  <a:outerShdw blurRad="38100" dist="38100" dir="2700000" algn="tl">
                    <a:srgbClr val="C0C0C0"/>
                  </a:outerShdw>
                </a:effectLst>
                <a:ea typeface="黑体" pitchFamily="49" charset="-122"/>
              </a:rPr>
              <a:t>业</a:t>
            </a:r>
          </a:p>
          <a:p>
            <a:r>
              <a:rPr lang="zh-CN" sz="3600" b="1">
                <a:solidFill>
                  <a:srgbClr val="800000"/>
                </a:solidFill>
                <a:effectLst>
                  <a:outerShdw blurRad="38100" dist="38100" dir="2700000" algn="tl">
                    <a:srgbClr val="C0C0C0"/>
                  </a:outerShdw>
                </a:effectLst>
                <a:ea typeface="黑体" pitchFamily="49" charset="-122"/>
              </a:rPr>
              <a:t>面</a:t>
            </a:r>
          </a:p>
          <a:p>
            <a:r>
              <a:rPr lang="zh-CN" sz="3600" b="1">
                <a:solidFill>
                  <a:srgbClr val="800000"/>
                </a:solidFill>
                <a:effectLst>
                  <a:outerShdw blurRad="38100" dist="38100" dir="2700000" algn="tl">
                    <a:srgbClr val="C0C0C0"/>
                  </a:outerShdw>
                </a:effectLst>
                <a:ea typeface="黑体" pitchFamily="49" charset="-122"/>
              </a:rPr>
              <a:t>源</a:t>
            </a:r>
          </a:p>
          <a:p>
            <a:r>
              <a:rPr lang="zh-CN" sz="3600" b="1">
                <a:solidFill>
                  <a:srgbClr val="800000"/>
                </a:solidFill>
                <a:effectLst>
                  <a:outerShdw blurRad="38100" dist="38100" dir="2700000" algn="tl">
                    <a:srgbClr val="C0C0C0"/>
                  </a:outerShdw>
                </a:effectLst>
                <a:ea typeface="黑体" pitchFamily="49" charset="-122"/>
              </a:rPr>
              <a:t>污</a:t>
            </a:r>
          </a:p>
          <a:p>
            <a:r>
              <a:rPr lang="zh-CN" sz="3600" b="1">
                <a:solidFill>
                  <a:srgbClr val="800000"/>
                </a:solidFill>
                <a:effectLst>
                  <a:outerShdw blurRad="38100" dist="38100" dir="2700000" algn="tl">
                    <a:srgbClr val="C0C0C0"/>
                  </a:outerShdw>
                </a:effectLst>
                <a:ea typeface="黑体" pitchFamily="49" charset="-122"/>
              </a:rPr>
              <a:t>染</a:t>
            </a:r>
          </a:p>
        </p:txBody>
      </p:sp>
      <p:sp>
        <p:nvSpPr>
          <p:cNvPr id="6147" name="AutoShape 3"/>
          <p:cNvSpPr>
            <a:spLocks/>
          </p:cNvSpPr>
          <p:nvPr/>
        </p:nvSpPr>
        <p:spPr bwMode="auto">
          <a:xfrm>
            <a:off x="2133600" y="990600"/>
            <a:ext cx="609600" cy="4800600"/>
          </a:xfrm>
          <a:prstGeom prst="leftBrace">
            <a:avLst>
              <a:gd name="adj1" fmla="val 65625"/>
              <a:gd name="adj2" fmla="val 50000"/>
            </a:avLst>
          </a:prstGeom>
          <a:noFill/>
          <a:ln w="76200" cmpd="sng">
            <a:solidFill>
              <a:srgbClr val="009900"/>
            </a:solidFill>
            <a:round/>
            <a:headEnd/>
            <a:tailEnd/>
          </a:ln>
          <a:effectLst/>
        </p:spPr>
        <p:txBody>
          <a:bodyPr wrap="none" anchor="ctr"/>
          <a:lstStyle/>
          <a:p>
            <a:endParaRPr lang="zh-CN" altLang="zh-CN">
              <a:solidFill>
                <a:srgbClr val="009900"/>
              </a:solidFill>
            </a:endParaRPr>
          </a:p>
        </p:txBody>
      </p:sp>
      <p:sp>
        <p:nvSpPr>
          <p:cNvPr id="6148" name="Rectangle 4"/>
          <p:cNvSpPr>
            <a:spLocks noChangeArrowheads="1"/>
          </p:cNvSpPr>
          <p:nvPr/>
        </p:nvSpPr>
        <p:spPr bwMode="auto">
          <a:xfrm>
            <a:off x="2667000" y="762000"/>
            <a:ext cx="4568825" cy="609600"/>
          </a:xfrm>
          <a:prstGeom prst="rect">
            <a:avLst/>
          </a:prstGeom>
          <a:noFill/>
          <a:ln w="9525">
            <a:noFill/>
            <a:miter lim="800000"/>
            <a:headEnd/>
            <a:tailEnd/>
          </a:ln>
          <a:effectLst/>
        </p:spPr>
        <p:txBody>
          <a:bodyPr wrap="none" anchor="ctr"/>
          <a:lstStyle/>
          <a:p>
            <a:r>
              <a:rPr lang="zh-CN" sz="2800" b="1" dirty="0">
                <a:solidFill>
                  <a:srgbClr val="800000"/>
                </a:solidFill>
                <a:effectLst>
                  <a:outerShdw blurRad="38100" dist="38100" dir="2700000" algn="tl">
                    <a:srgbClr val="C0C0C0"/>
                  </a:outerShdw>
                </a:effectLst>
                <a:ea typeface="黑体" pitchFamily="49" charset="-122"/>
              </a:rPr>
              <a:t>农村生活垃圾和生活污水</a:t>
            </a:r>
          </a:p>
        </p:txBody>
      </p:sp>
      <p:sp>
        <p:nvSpPr>
          <p:cNvPr id="6149" name="Rectangle 5"/>
          <p:cNvSpPr>
            <a:spLocks noChangeArrowheads="1"/>
          </p:cNvSpPr>
          <p:nvPr/>
        </p:nvSpPr>
        <p:spPr bwMode="auto">
          <a:xfrm>
            <a:off x="2743200" y="2286000"/>
            <a:ext cx="3844925" cy="685800"/>
          </a:xfrm>
          <a:prstGeom prst="rect">
            <a:avLst/>
          </a:prstGeom>
          <a:noFill/>
          <a:ln w="9525">
            <a:noFill/>
            <a:miter lim="800000"/>
            <a:headEnd/>
            <a:tailEnd/>
          </a:ln>
          <a:effectLst/>
        </p:spPr>
        <p:txBody>
          <a:bodyPr wrap="none" anchor="ctr"/>
          <a:lstStyle/>
          <a:p>
            <a:r>
              <a:rPr lang="zh-CN" sz="2800" b="1" dirty="0">
                <a:solidFill>
                  <a:srgbClr val="800000"/>
                </a:solidFill>
                <a:effectLst>
                  <a:outerShdw blurRad="38100" dist="38100" dir="2700000" algn="tl">
                    <a:srgbClr val="C0C0C0"/>
                  </a:outerShdw>
                </a:effectLst>
                <a:ea typeface="黑体" pitchFamily="49" charset="-122"/>
              </a:rPr>
              <a:t>畜禽养殖排泄物</a:t>
            </a:r>
          </a:p>
        </p:txBody>
      </p:sp>
      <p:sp>
        <p:nvSpPr>
          <p:cNvPr id="6150" name="Rectangle 6"/>
          <p:cNvSpPr>
            <a:spLocks noChangeArrowheads="1"/>
          </p:cNvSpPr>
          <p:nvPr/>
        </p:nvSpPr>
        <p:spPr bwMode="auto">
          <a:xfrm>
            <a:off x="2819400" y="3733800"/>
            <a:ext cx="4129088" cy="685800"/>
          </a:xfrm>
          <a:prstGeom prst="rect">
            <a:avLst/>
          </a:prstGeom>
          <a:noFill/>
          <a:ln w="9525">
            <a:noFill/>
            <a:miter lim="800000"/>
            <a:headEnd/>
            <a:tailEnd/>
          </a:ln>
          <a:effectLst/>
        </p:spPr>
        <p:txBody>
          <a:bodyPr wrap="none" anchor="ctr"/>
          <a:lstStyle/>
          <a:p>
            <a:pPr algn="l"/>
            <a:r>
              <a:rPr lang="zh-CN" sz="2800" b="1" dirty="0">
                <a:solidFill>
                  <a:srgbClr val="800000"/>
                </a:solidFill>
                <a:effectLst>
                  <a:outerShdw blurRad="38100" dist="38100" dir="2700000" algn="tl">
                    <a:srgbClr val="C0C0C0"/>
                  </a:outerShdw>
                </a:effectLst>
                <a:ea typeface="黑体" pitchFamily="49" charset="-122"/>
              </a:rPr>
              <a:t>农业生产秸秆废弃物</a:t>
            </a:r>
          </a:p>
        </p:txBody>
      </p:sp>
      <p:sp>
        <p:nvSpPr>
          <p:cNvPr id="6151" name="Rectangle 7"/>
          <p:cNvSpPr>
            <a:spLocks noChangeArrowheads="1"/>
          </p:cNvSpPr>
          <p:nvPr/>
        </p:nvSpPr>
        <p:spPr bwMode="auto">
          <a:xfrm>
            <a:off x="2819400" y="5410200"/>
            <a:ext cx="5065713" cy="609600"/>
          </a:xfrm>
          <a:prstGeom prst="rect">
            <a:avLst/>
          </a:prstGeom>
          <a:noFill/>
          <a:ln w="9525">
            <a:noFill/>
            <a:miter lim="800000"/>
            <a:headEnd/>
            <a:tailEnd/>
          </a:ln>
          <a:effectLst/>
        </p:spPr>
        <p:txBody>
          <a:bodyPr wrap="none" anchor="ctr"/>
          <a:lstStyle/>
          <a:p>
            <a:r>
              <a:rPr lang="zh-CN" sz="2800" b="1" dirty="0">
                <a:solidFill>
                  <a:srgbClr val="800000"/>
                </a:solidFill>
                <a:effectLst>
                  <a:outerShdw blurRad="38100" dist="38100" dir="2700000" algn="tl">
                    <a:srgbClr val="C0C0C0"/>
                  </a:outerShdw>
                </a:effectLst>
                <a:ea typeface="黑体" pitchFamily="49" charset="-122"/>
              </a:rPr>
              <a:t>农业生产农药、化肥、农膜等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arn(outHorizontal)">
                                      <p:cBhvr>
                                        <p:cTn id="7" dur="500"/>
                                        <p:tgtEl>
                                          <p:spTgt spid="614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dissolve">
                                      <p:cBhvr>
                                        <p:cTn id="10" dur="500"/>
                                        <p:tgtEl>
                                          <p:spTgt spid="614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149"/>
                                        </p:tgtEl>
                                        <p:attrNameLst>
                                          <p:attrName>style.visibility</p:attrName>
                                        </p:attrNameLst>
                                      </p:cBhvr>
                                      <p:to>
                                        <p:strVal val="visible"/>
                                      </p:to>
                                    </p:set>
                                    <p:animEffect transition="in" filter="dissolve">
                                      <p:cBhvr>
                                        <p:cTn id="13" dur="500"/>
                                        <p:tgtEl>
                                          <p:spTgt spid="614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150"/>
                                        </p:tgtEl>
                                        <p:attrNameLst>
                                          <p:attrName>style.visibility</p:attrName>
                                        </p:attrNameLst>
                                      </p:cBhvr>
                                      <p:to>
                                        <p:strVal val="visible"/>
                                      </p:to>
                                    </p:set>
                                    <p:animEffect transition="in" filter="dissolve">
                                      <p:cBhvr>
                                        <p:cTn id="16" dur="500"/>
                                        <p:tgtEl>
                                          <p:spTgt spid="615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151"/>
                                        </p:tgtEl>
                                        <p:attrNameLst>
                                          <p:attrName>style.visibility</p:attrName>
                                        </p:attrNameLst>
                                      </p:cBhvr>
                                      <p:to>
                                        <p:strVal val="visible"/>
                                      </p:to>
                                    </p:set>
                                    <p:animEffect transition="in" filter="dissolve">
                                      <p:cBhvr>
                                        <p:cTn id="19"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autoUpdateAnimBg="0"/>
      <p:bldP spid="6148" grpId="0" autoUpdateAnimBg="0"/>
      <p:bldP spid="6149" grpId="0" autoUpdateAnimBg="0"/>
      <p:bldP spid="6150" grpId="0" autoUpdateAnimBg="0"/>
      <p:bldP spid="615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t>生态环境恶化</a:t>
            </a:r>
          </a:p>
        </p:txBody>
      </p:sp>
      <p:pic>
        <p:nvPicPr>
          <p:cNvPr id="4" name="Picture 2"/>
          <p:cNvPicPr>
            <a:picLocks noGrp="1" noChangeAspect="1" noChangeArrowheads="1"/>
          </p:cNvPicPr>
          <p:nvPr>
            <p:ph idx="1"/>
          </p:nvPr>
        </p:nvPicPr>
        <p:blipFill>
          <a:blip r:embed="rId2"/>
          <a:srcRect/>
          <a:stretch>
            <a:fillRect/>
          </a:stretch>
        </p:blipFill>
        <p:spPr bwMode="auto">
          <a:xfrm>
            <a:off x="886266" y="1935163"/>
            <a:ext cx="7371468" cy="4389437"/>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sz="4800" dirty="0"/>
              <a:t>四</a:t>
            </a:r>
            <a:r>
              <a:rPr lang="en-US" altLang="zh-CN" sz="4800" dirty="0"/>
              <a:t>.</a:t>
            </a:r>
            <a:r>
              <a:rPr lang="zh-CN" altLang="en-US" sz="4800" dirty="0"/>
              <a:t>不合理施肥后面临的问题</a:t>
            </a:r>
            <a:endParaRPr lang="zh-CN" altLang="en-US" dirty="0"/>
          </a:p>
        </p:txBody>
      </p:sp>
      <p:sp>
        <p:nvSpPr>
          <p:cNvPr id="3" name="内容占位符 2"/>
          <p:cNvSpPr>
            <a:spLocks noGrp="1"/>
          </p:cNvSpPr>
          <p:nvPr>
            <p:ph idx="1"/>
          </p:nvPr>
        </p:nvSpPr>
        <p:spPr/>
        <p:txBody>
          <a:bodyPr>
            <a:normAutofit fontScale="92500" lnSpcReduction="10000"/>
          </a:bodyPr>
          <a:lstStyle/>
          <a:p>
            <a:pPr>
              <a:lnSpc>
                <a:spcPct val="130000"/>
              </a:lnSpc>
              <a:buClr>
                <a:srgbClr val="FF0000"/>
              </a:buClr>
              <a:buFont typeface="Wingdings" pitchFamily="2" charset="2"/>
              <a:buChar char="u"/>
            </a:pPr>
            <a:r>
              <a:rPr lang="zh-CN" altLang="en-US" sz="2800" dirty="0"/>
              <a:t>耕地质量下降：有机肥投入少，不合理施肥，造成土壤板结、土壤酸化，土壤养分不均衡等。</a:t>
            </a:r>
            <a:endParaRPr lang="en-US" altLang="zh-CN" sz="2800" dirty="0"/>
          </a:p>
          <a:p>
            <a:pPr>
              <a:lnSpc>
                <a:spcPct val="130000"/>
              </a:lnSpc>
              <a:buClr>
                <a:srgbClr val="FF0000"/>
              </a:buClr>
              <a:buFont typeface="Wingdings" pitchFamily="2" charset="2"/>
              <a:buChar char="u"/>
            </a:pPr>
            <a:r>
              <a:rPr lang="zh-CN" altLang="en-US" sz="2800" dirty="0"/>
              <a:t>生产成本增加：不合理施肥增加农业生产成本、浪费资源。</a:t>
            </a:r>
            <a:endParaRPr lang="en-US" altLang="zh-CN" sz="2800" dirty="0"/>
          </a:p>
          <a:p>
            <a:pPr>
              <a:lnSpc>
                <a:spcPct val="130000"/>
              </a:lnSpc>
              <a:buClr>
                <a:srgbClr val="FF0000"/>
              </a:buClr>
              <a:buFont typeface="Wingdings" pitchFamily="2" charset="2"/>
              <a:buChar char="u"/>
            </a:pPr>
            <a:r>
              <a:rPr lang="zh-CN" altLang="en-US" sz="2800" dirty="0"/>
              <a:t>粮食增产潜能低：耕地基础地力低，化肥增产效率下降粮食增产压力大。</a:t>
            </a:r>
            <a:endParaRPr lang="en-US" altLang="zh-CN" sz="2800" dirty="0"/>
          </a:p>
          <a:p>
            <a:pPr>
              <a:lnSpc>
                <a:spcPct val="130000"/>
              </a:lnSpc>
              <a:buClr>
                <a:srgbClr val="FF0000"/>
              </a:buClr>
              <a:buFont typeface="Wingdings" pitchFamily="2" charset="2"/>
              <a:buChar char="u"/>
            </a:pPr>
            <a:r>
              <a:rPr lang="zh-CN" altLang="en-US" sz="2800" dirty="0"/>
              <a:t>影响农产品质量安全：土壤重金属污染、农产品中硝酸盐和亚硝酸盐含量高等问题。</a:t>
            </a:r>
            <a:endParaRPr lang="en-US" altLang="zh-CN" sz="2800" dirty="0"/>
          </a:p>
          <a:p>
            <a:endParaRPr lang="zh-CN"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t>五</a:t>
            </a:r>
            <a:r>
              <a:rPr lang="en-US" altLang="zh-CN" dirty="0"/>
              <a:t>.</a:t>
            </a:r>
            <a:r>
              <a:rPr lang="zh-CN" altLang="en-US" dirty="0"/>
              <a:t>化肥减量行动主要依据</a:t>
            </a:r>
          </a:p>
        </p:txBody>
      </p:sp>
      <p:sp>
        <p:nvSpPr>
          <p:cNvPr id="3" name="内容占位符 2"/>
          <p:cNvSpPr>
            <a:spLocks noGrp="1"/>
          </p:cNvSpPr>
          <p:nvPr>
            <p:ph idx="1"/>
          </p:nvPr>
        </p:nvSpPr>
        <p:spPr/>
        <p:txBody>
          <a:bodyPr/>
          <a:lstStyle/>
          <a:p>
            <a:r>
              <a:rPr lang="zh-CN" altLang="en-US" dirty="0"/>
              <a:t>实施化肥使用量零增长行动，是推进农业“转方式、调结构”的重大措施，也是促进节本增效、节能减排的现实需要，对保障国家粮食安全、农产品质量安全和农业生态安全具有十分重要的意义。</a:t>
            </a:r>
            <a:endParaRPr lang="en-US" altLang="zh-CN" dirty="0"/>
          </a:p>
          <a:p>
            <a:r>
              <a:rPr lang="en-US" altLang="en-US" dirty="0"/>
              <a:t>2015</a:t>
            </a:r>
            <a:r>
              <a:rPr lang="zh-CN" altLang="en-US" dirty="0"/>
              <a:t>年农业部印发</a:t>
            </a:r>
            <a:r>
              <a:rPr lang="en-US" altLang="zh-CN" dirty="0"/>
              <a:t>《</a:t>
            </a:r>
            <a:r>
              <a:rPr lang="zh-CN" altLang="en-US" dirty="0"/>
              <a:t>到</a:t>
            </a:r>
            <a:r>
              <a:rPr lang="en-US" altLang="zh-CN" dirty="0"/>
              <a:t>2020</a:t>
            </a:r>
            <a:r>
              <a:rPr lang="zh-CN" altLang="en-US" dirty="0"/>
              <a:t>年化肥使用零增长行动方案</a:t>
            </a:r>
            <a:r>
              <a:rPr lang="en-US" altLang="zh-CN" dirty="0"/>
              <a:t>》</a:t>
            </a:r>
            <a:r>
              <a:rPr lang="zh-CN" altLang="en-US" dirty="0"/>
              <a:t>（农农发</a:t>
            </a:r>
            <a:r>
              <a:rPr lang="en-US" altLang="zh-CN" dirty="0"/>
              <a:t>[2015]2</a:t>
            </a:r>
            <a:r>
              <a:rPr lang="zh-CN" altLang="en-US" dirty="0"/>
              <a:t>号）</a:t>
            </a:r>
            <a:endParaRPr lang="en-US" altLang="zh-CN" dirty="0"/>
          </a:p>
          <a:p>
            <a:r>
              <a:rPr lang="zh-CN" altLang="en-US" dirty="0"/>
              <a:t>浙江省农业厅印发</a:t>
            </a:r>
            <a:r>
              <a:rPr lang="en-US" altLang="zh-CN" dirty="0"/>
              <a:t>《</a:t>
            </a:r>
            <a:r>
              <a:rPr lang="zh-CN" altLang="en-US" dirty="0"/>
              <a:t>化肥减量增效实施方案</a:t>
            </a:r>
            <a:r>
              <a:rPr lang="en-US" altLang="zh-CN" dirty="0"/>
              <a:t>》</a:t>
            </a:r>
            <a:r>
              <a:rPr lang="zh-CN" altLang="en-US" dirty="0"/>
              <a:t>（浙农科发</a:t>
            </a:r>
            <a:r>
              <a:rPr lang="en-US" altLang="zh-CN" dirty="0"/>
              <a:t>[2015]2</a:t>
            </a:r>
            <a:r>
              <a:rPr lang="zh-CN" altLang="en-US" dirty="0"/>
              <a:t>号）</a:t>
            </a:r>
            <a:endParaRPr lang="en-US" altLang="zh-CN" dirty="0"/>
          </a:p>
          <a:p>
            <a:r>
              <a:rPr lang="en-US" altLang="zh-CN" dirty="0"/>
              <a:t>2013</a:t>
            </a:r>
            <a:r>
              <a:rPr lang="zh-CN" altLang="en-US" dirty="0"/>
              <a:t>年</a:t>
            </a:r>
            <a:r>
              <a:rPr lang="en-US" altLang="zh-CN" dirty="0"/>
              <a:t>11</a:t>
            </a:r>
            <a:r>
              <a:rPr lang="zh-CN" altLang="en-US" dirty="0"/>
              <a:t>月</a:t>
            </a:r>
            <a:r>
              <a:rPr lang="en-US" altLang="zh-CN" dirty="0"/>
              <a:t>29</a:t>
            </a:r>
            <a:r>
              <a:rPr lang="zh-CN" altLang="en-US" dirty="0"/>
              <a:t>日浙江省委十三届四次全会提出了“五水共治”</a:t>
            </a:r>
            <a:endParaRPr lang="en-US" altLang="zh-CN" dirty="0"/>
          </a:p>
          <a:p>
            <a:endParaRPr lang="en-US" altLang="en-US" dirty="0"/>
          </a:p>
          <a:p>
            <a:endParaRPr lang="zh-CN" altLang="en-US" dirty="0"/>
          </a:p>
          <a:p>
            <a:endParaRPr lang="zh-CN"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285860"/>
            <a:ext cx="8229600" cy="1857388"/>
          </a:xfrm>
        </p:spPr>
        <p:txBody>
          <a:bodyPr>
            <a:noAutofit/>
          </a:bodyPr>
          <a:lstStyle/>
          <a:p>
            <a:pPr algn="ctr"/>
            <a:br>
              <a:rPr lang="en-US" altLang="zh-CN" sz="4400" b="1" dirty="0">
                <a:solidFill>
                  <a:srgbClr val="FF3300"/>
                </a:solidFill>
                <a:effectLst>
                  <a:outerShdw blurRad="38100" dist="38100" dir="2700000" algn="tl">
                    <a:srgbClr val="C0C0C0"/>
                  </a:outerShdw>
                </a:effectLst>
                <a:latin typeface="Arial Rounded MT Bold" pitchFamily="34" charset="0"/>
                <a:ea typeface="仿宋_GB2312" pitchFamily="49" charset="-122"/>
              </a:rPr>
            </a:br>
            <a:br>
              <a:rPr lang="en-US" altLang="zh-CN" sz="4400" b="1" dirty="0">
                <a:solidFill>
                  <a:srgbClr val="FF3300"/>
                </a:solidFill>
                <a:effectLst>
                  <a:outerShdw blurRad="38100" dist="38100" dir="2700000" algn="tl">
                    <a:srgbClr val="C0C0C0"/>
                  </a:outerShdw>
                </a:effectLst>
                <a:latin typeface="Arial Rounded MT Bold" pitchFamily="34" charset="0"/>
                <a:ea typeface="仿宋_GB2312" pitchFamily="49" charset="-122"/>
              </a:rPr>
            </a:br>
            <a:br>
              <a:rPr lang="en-US" altLang="zh-CN" sz="4400" b="1" dirty="0">
                <a:solidFill>
                  <a:srgbClr val="FF3300"/>
                </a:solidFill>
                <a:effectLst>
                  <a:outerShdw blurRad="38100" dist="38100" dir="2700000" algn="tl">
                    <a:srgbClr val="C0C0C0"/>
                  </a:outerShdw>
                </a:effectLst>
                <a:latin typeface="Arial Rounded MT Bold" pitchFamily="34" charset="0"/>
                <a:ea typeface="仿宋_GB2312" pitchFamily="49" charset="-122"/>
              </a:rPr>
            </a:br>
            <a:br>
              <a:rPr lang="en-US" altLang="zh-CN" sz="4400" b="1" dirty="0">
                <a:solidFill>
                  <a:srgbClr val="FF3300"/>
                </a:solidFill>
                <a:effectLst>
                  <a:outerShdw blurRad="38100" dist="38100" dir="2700000" algn="tl">
                    <a:srgbClr val="C0C0C0"/>
                  </a:outerShdw>
                </a:effectLst>
                <a:latin typeface="Arial Rounded MT Bold" pitchFamily="34" charset="0"/>
                <a:ea typeface="仿宋_GB2312" pitchFamily="49" charset="-122"/>
              </a:rPr>
            </a:br>
            <a:br>
              <a:rPr lang="en-US" altLang="zh-CN" sz="4400" b="1" dirty="0">
                <a:solidFill>
                  <a:srgbClr val="FF3300"/>
                </a:solidFill>
                <a:effectLst>
                  <a:outerShdw blurRad="38100" dist="38100" dir="2700000" algn="tl">
                    <a:srgbClr val="C0C0C0"/>
                  </a:outerShdw>
                </a:effectLst>
                <a:latin typeface="Arial Rounded MT Bold" pitchFamily="34" charset="0"/>
                <a:ea typeface="仿宋_GB2312" pitchFamily="49" charset="-122"/>
              </a:rPr>
            </a:br>
            <a:br>
              <a:rPr lang="en-US" altLang="zh-CN" sz="4400" b="1" dirty="0">
                <a:solidFill>
                  <a:srgbClr val="FF3300"/>
                </a:solidFill>
                <a:effectLst>
                  <a:outerShdw blurRad="38100" dist="38100" dir="2700000" algn="tl">
                    <a:srgbClr val="C0C0C0"/>
                  </a:outerShdw>
                </a:effectLst>
                <a:latin typeface="Arial Rounded MT Bold" pitchFamily="34" charset="0"/>
                <a:ea typeface="仿宋_GB2312" pitchFamily="49" charset="-122"/>
              </a:rPr>
            </a:br>
            <a:br>
              <a:rPr lang="en-US" altLang="zh-CN" sz="4400" b="1" dirty="0">
                <a:solidFill>
                  <a:srgbClr val="FF3300"/>
                </a:solidFill>
                <a:effectLst>
                  <a:outerShdw blurRad="38100" dist="38100" dir="2700000" algn="tl">
                    <a:srgbClr val="C0C0C0"/>
                  </a:outerShdw>
                </a:effectLst>
                <a:latin typeface="Arial Rounded MT Bold" pitchFamily="34" charset="0"/>
                <a:ea typeface="仿宋_GB2312" pitchFamily="49" charset="-122"/>
              </a:rPr>
            </a:br>
            <a:br>
              <a:rPr lang="en-US" altLang="zh-CN" sz="4400" b="1" dirty="0">
                <a:solidFill>
                  <a:srgbClr val="FF3300"/>
                </a:solidFill>
                <a:effectLst>
                  <a:outerShdw blurRad="38100" dist="38100" dir="2700000" algn="tl">
                    <a:srgbClr val="C0C0C0"/>
                  </a:outerShdw>
                </a:effectLst>
                <a:latin typeface="Arial Rounded MT Bold" pitchFamily="34" charset="0"/>
                <a:ea typeface="仿宋_GB2312" pitchFamily="49" charset="-122"/>
              </a:rPr>
            </a:br>
            <a:r>
              <a:rPr lang="zh-CN" altLang="en-US" sz="5400" b="1" dirty="0">
                <a:solidFill>
                  <a:schemeClr val="tx1">
                    <a:lumMod val="65000"/>
                    <a:lumOff val="35000"/>
                  </a:schemeClr>
                </a:solidFill>
                <a:effectLst>
                  <a:outerShdw blurRad="38100" dist="38100" dir="2700000" algn="tl">
                    <a:srgbClr val="000000"/>
                  </a:outerShdw>
                </a:effectLst>
                <a:latin typeface="Arial Rounded MT Bold" pitchFamily="34" charset="0"/>
                <a:ea typeface="黑体" pitchFamily="2" charset="-122"/>
              </a:rPr>
              <a:t>第二部分</a:t>
            </a:r>
            <a:br>
              <a:rPr lang="zh-CN" altLang="en-US" sz="5400" b="1" dirty="0">
                <a:solidFill>
                  <a:schemeClr val="tx1">
                    <a:lumMod val="65000"/>
                    <a:lumOff val="35000"/>
                  </a:schemeClr>
                </a:solidFill>
                <a:effectLst>
                  <a:outerShdw blurRad="38100" dist="38100" dir="2700000" algn="tl">
                    <a:srgbClr val="000000"/>
                  </a:outerShdw>
                </a:effectLst>
                <a:latin typeface="Arial Rounded MT Bold" pitchFamily="34" charset="0"/>
                <a:ea typeface="黑体" pitchFamily="2" charset="-122"/>
              </a:rPr>
            </a:br>
            <a:endParaRPr lang="zh-CN" altLang="en-US" sz="5400" b="1" dirty="0">
              <a:solidFill>
                <a:schemeClr val="tx1">
                  <a:lumMod val="65000"/>
                  <a:lumOff val="35000"/>
                </a:schemeClr>
              </a:solidFill>
              <a:effectLst>
                <a:outerShdw blurRad="38100" dist="38100" dir="2700000" algn="tl">
                  <a:srgbClr val="000000"/>
                </a:outerShdw>
              </a:effectLst>
              <a:latin typeface="Arial Rounded MT Bold" pitchFamily="34" charset="0"/>
              <a:ea typeface="黑体" pitchFamily="2" charset="-122"/>
            </a:endParaRPr>
          </a:p>
        </p:txBody>
      </p:sp>
      <p:sp>
        <p:nvSpPr>
          <p:cNvPr id="3" name="内容占位符 2"/>
          <p:cNvSpPr>
            <a:spLocks noGrp="1"/>
          </p:cNvSpPr>
          <p:nvPr>
            <p:ph idx="1"/>
          </p:nvPr>
        </p:nvSpPr>
        <p:spPr/>
        <p:txBody>
          <a:bodyPr/>
          <a:lstStyle/>
          <a:p>
            <a:pPr algn="ctr">
              <a:lnSpc>
                <a:spcPct val="130000"/>
              </a:lnSpc>
              <a:buClr>
                <a:srgbClr val="FF0000"/>
              </a:buClr>
              <a:buNone/>
              <a:defRPr/>
            </a:pPr>
            <a:endParaRPr lang="zh-CN" altLang="en-US" sz="1100" b="1" dirty="0">
              <a:solidFill>
                <a:srgbClr val="FF3300"/>
              </a:solidFill>
              <a:effectLst>
                <a:outerShdw blurRad="38100" dist="38100" dir="2700000" algn="tl">
                  <a:srgbClr val="C0C0C0"/>
                </a:outerShdw>
              </a:effectLst>
              <a:latin typeface="Arial Rounded MT Bold" pitchFamily="34" charset="0"/>
              <a:ea typeface="仿宋_GB2312" pitchFamily="49" charset="-122"/>
            </a:endParaRPr>
          </a:p>
          <a:p>
            <a:pPr algn="ctr">
              <a:lnSpc>
                <a:spcPct val="130000"/>
              </a:lnSpc>
              <a:buClr>
                <a:srgbClr val="FF0000"/>
              </a:buClr>
              <a:buNone/>
              <a:defRPr/>
            </a:pPr>
            <a:endParaRPr lang="en-US" altLang="zh-CN" sz="3600" b="1" dirty="0">
              <a:solidFill>
                <a:srgbClr val="002060"/>
              </a:solidFill>
              <a:effectLst>
                <a:outerShdw blurRad="38100" dist="38100" dir="2700000" algn="tl">
                  <a:srgbClr val="C0C0C0"/>
                </a:outerShdw>
              </a:effectLst>
              <a:latin typeface="+mj-ea"/>
              <a:ea typeface="+mj-ea"/>
            </a:endParaRPr>
          </a:p>
          <a:p>
            <a:pPr algn="ctr">
              <a:lnSpc>
                <a:spcPct val="130000"/>
              </a:lnSpc>
              <a:buClr>
                <a:srgbClr val="FF0000"/>
              </a:buClr>
              <a:buNone/>
              <a:defRPr/>
            </a:pPr>
            <a:r>
              <a:rPr lang="zh-CN" altLang="en-US" sz="4400" b="1" dirty="0">
                <a:solidFill>
                  <a:srgbClr val="002060"/>
                </a:solidFill>
                <a:effectLst>
                  <a:outerShdw blurRad="38100" dist="38100" dir="2700000" algn="tl">
                    <a:srgbClr val="C0C0C0"/>
                  </a:outerShdw>
                </a:effectLst>
                <a:latin typeface="+mj-ea"/>
                <a:ea typeface="+mj-ea"/>
              </a:rPr>
              <a:t>化肥减量主要技术途径</a:t>
            </a:r>
          </a:p>
          <a:p>
            <a:pPr algn="ctr">
              <a:lnSpc>
                <a:spcPct val="130000"/>
              </a:lnSpc>
              <a:buClr>
                <a:srgbClr val="FF0000"/>
              </a:buClr>
              <a:buNone/>
              <a:defRPr/>
            </a:pPr>
            <a:endParaRPr lang="en-US" altLang="zh-CN" sz="3600" b="1" dirty="0">
              <a:solidFill>
                <a:srgbClr val="002060"/>
              </a:solidFill>
              <a:effectLst>
                <a:outerShdw blurRad="38100" dist="38100" dir="2700000" algn="tl">
                  <a:srgbClr val="C0C0C0"/>
                </a:outerShdw>
              </a:effectLst>
              <a:latin typeface="+mj-ea"/>
              <a:ea typeface="+mj-ea"/>
            </a:endParaRPr>
          </a:p>
          <a:p>
            <a:endParaRPr lang="zh-CN"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zh-CN" altLang="en-US" sz="5400" dirty="0"/>
              <a:t>一</a:t>
            </a:r>
            <a:r>
              <a:rPr lang="en-US" altLang="zh-CN" sz="5400" dirty="0"/>
              <a:t>.</a:t>
            </a:r>
            <a:r>
              <a:rPr lang="zh-CN" altLang="en-US" sz="5400" dirty="0"/>
              <a:t>精</a:t>
            </a:r>
          </a:p>
        </p:txBody>
      </p:sp>
      <p:sp>
        <p:nvSpPr>
          <p:cNvPr id="3" name="内容占位符 2"/>
          <p:cNvSpPr>
            <a:spLocks noGrp="1"/>
          </p:cNvSpPr>
          <p:nvPr>
            <p:ph idx="1"/>
          </p:nvPr>
        </p:nvSpPr>
        <p:spPr/>
        <p:txBody>
          <a:bodyPr/>
          <a:lstStyle/>
          <a:p>
            <a:r>
              <a:rPr lang="zh-CN" altLang="en-US" sz="3600" b="1" dirty="0"/>
              <a:t>精，即是推进精准施肥。</a:t>
            </a:r>
            <a:r>
              <a:rPr lang="zh-CN" altLang="en-US" sz="3600" dirty="0"/>
              <a:t>根据不同区域土壤条件、作物产量潜力和养分综合管理要求，合理制定各区域、作物单位面积施肥限量标准，减少盲目施肥行为。目前主要推广的技术测土配方施肥和以测土配方施肥为基础的水肥一体技术。</a:t>
            </a:r>
          </a:p>
          <a:p>
            <a:endParaRPr lang="zh-CN"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85794"/>
            <a:ext cx="8229600" cy="785818"/>
          </a:xfrm>
        </p:spPr>
        <p:txBody>
          <a:bodyPr>
            <a:normAutofit fontScale="90000"/>
          </a:bodyPr>
          <a:lstStyle/>
          <a:p>
            <a:pPr algn="ctr"/>
            <a:r>
              <a:rPr lang="en-US" altLang="zh-CN" dirty="0"/>
              <a:t>1.</a:t>
            </a:r>
            <a:r>
              <a:rPr lang="zh-CN" altLang="en-US" dirty="0"/>
              <a:t>什么是水肥一体化技术</a:t>
            </a:r>
          </a:p>
        </p:txBody>
      </p:sp>
      <p:sp>
        <p:nvSpPr>
          <p:cNvPr id="3" name="内容占位符 2"/>
          <p:cNvSpPr>
            <a:spLocks noGrp="1"/>
          </p:cNvSpPr>
          <p:nvPr>
            <p:ph idx="1"/>
          </p:nvPr>
        </p:nvSpPr>
        <p:spPr>
          <a:xfrm>
            <a:off x="457200" y="1857364"/>
            <a:ext cx="8229600" cy="4268799"/>
          </a:xfrm>
        </p:spPr>
        <p:txBody>
          <a:bodyPr/>
          <a:lstStyle/>
          <a:p>
            <a:r>
              <a:rPr lang="zh-CN" altLang="en-US" sz="2800" dirty="0"/>
              <a:t>水肥一体化是利用管道灌溉系统，将肥料溶解在水中，同时进行灌溉与施肥，适时、适量地满足农作物对水分和养分的需求，实现水肥同步管理和高效利用的节水农业技术。</a:t>
            </a:r>
            <a:endParaRPr lang="en-US" altLang="zh-CN" sz="2800" dirty="0"/>
          </a:p>
          <a:p>
            <a:r>
              <a:rPr lang="en-US" altLang="zh-CN" sz="2800" dirty="0"/>
              <a:t>2013</a:t>
            </a:r>
            <a:r>
              <a:rPr lang="zh-CN" altLang="en-US" sz="2800" dirty="0"/>
              <a:t>年</a:t>
            </a:r>
            <a:r>
              <a:rPr lang="zh-CN" altLang="zh-CN" sz="2800" dirty="0"/>
              <a:t>农业部印发《水肥一体化技术指导意见》</a:t>
            </a:r>
            <a:r>
              <a:rPr lang="zh-CN" altLang="en-US" sz="2800" dirty="0"/>
              <a:t>。</a:t>
            </a:r>
            <a:endParaRPr lang="en-US" altLang="zh-CN" sz="2800" dirty="0"/>
          </a:p>
          <a:p>
            <a:r>
              <a:rPr lang="zh-CN" altLang="en-US" sz="2800" dirty="0"/>
              <a:t>党的十八大提出要“大力推进生态文明建设”，“大幅度降低能源、水、土地消耗强度，提高利用效率和效益”，对节水农业和水肥一体化的发展提出了新要求。</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t>2.</a:t>
            </a:r>
            <a:r>
              <a:rPr lang="zh-CN" altLang="en-US" dirty="0"/>
              <a:t>土肥水一体化技术构建</a:t>
            </a:r>
          </a:p>
        </p:txBody>
      </p:sp>
      <p:sp>
        <p:nvSpPr>
          <p:cNvPr id="3" name="内容占位符 2"/>
          <p:cNvSpPr>
            <a:spLocks noGrp="1"/>
          </p:cNvSpPr>
          <p:nvPr>
            <p:ph idx="1"/>
          </p:nvPr>
        </p:nvSpPr>
        <p:spPr/>
        <p:txBody>
          <a:bodyPr/>
          <a:lstStyle/>
          <a:p>
            <a:r>
              <a:rPr lang="en-US" dirty="0"/>
              <a:t> </a:t>
            </a:r>
            <a:r>
              <a:rPr lang="zh-CN" altLang="en-US" sz="3200" dirty="0">
                <a:latin typeface="Arial" pitchFamily="34" charset="0"/>
                <a:ea typeface="宋体" pitchFamily="2" charset="-122"/>
              </a:rPr>
              <a:t>改变传统施肥观念，创新施肥模式</a:t>
            </a:r>
            <a:endParaRPr lang="en-US" altLang="zh-CN" sz="3200" dirty="0">
              <a:latin typeface="Arial" pitchFamily="34" charset="0"/>
              <a:ea typeface="宋体" pitchFamily="2" charset="-122"/>
            </a:endParaRPr>
          </a:p>
          <a:p>
            <a:r>
              <a:rPr lang="zh-CN" altLang="en-US" sz="3200" dirty="0">
                <a:latin typeface="Arial" pitchFamily="34" charset="0"/>
                <a:ea typeface="宋体" pitchFamily="2" charset="-122"/>
              </a:rPr>
              <a:t>灌溉设施和供肥设施与系统的构建</a:t>
            </a:r>
            <a:endParaRPr lang="en-US" altLang="zh-CN" sz="3200" dirty="0">
              <a:latin typeface="Arial" pitchFamily="34" charset="0"/>
              <a:ea typeface="宋体" pitchFamily="2" charset="-122"/>
            </a:endParaRPr>
          </a:p>
          <a:p>
            <a:r>
              <a:rPr lang="zh-CN" altLang="en-US" sz="3200" dirty="0">
                <a:latin typeface="Arial" pitchFamily="34" charset="0"/>
                <a:ea typeface="宋体" pitchFamily="2" charset="-122"/>
              </a:rPr>
              <a:t>利用测土配方施肥成果和作物养分吸收规律制定水肥协同施肥方案（营养套餐管理）</a:t>
            </a:r>
            <a:endParaRPr lang="en-US" altLang="zh-CN" sz="3200" dirty="0">
              <a:latin typeface="Arial" pitchFamily="34" charset="0"/>
              <a:ea typeface="宋体" pitchFamily="2" charset="-122"/>
            </a:endParaRPr>
          </a:p>
          <a:p>
            <a:pPr lvl="0"/>
            <a:r>
              <a:rPr lang="zh-CN" altLang="en-US" sz="3200" dirty="0">
                <a:latin typeface="Arial" pitchFamily="34" charset="0"/>
                <a:ea typeface="宋体" pitchFamily="2" charset="-122"/>
              </a:rPr>
              <a:t>引进和开发专用水溶性肥料</a:t>
            </a:r>
            <a:endParaRPr lang="en-US" altLang="zh-CN" sz="3200" dirty="0">
              <a:latin typeface="Arial" pitchFamily="34" charset="0"/>
              <a:ea typeface="宋体" pitchFamily="2" charset="-122"/>
            </a:endParaRPr>
          </a:p>
          <a:p>
            <a:r>
              <a:rPr lang="zh-CN" altLang="en-US" sz="3200" dirty="0">
                <a:latin typeface="Arial" pitchFamily="34" charset="0"/>
                <a:ea typeface="宋体" pitchFamily="2" charset="-122"/>
              </a:rPr>
              <a:t>试验示范与技术评估</a:t>
            </a:r>
            <a:endParaRPr lang="en-US" altLang="zh-CN" sz="3200" dirty="0">
              <a:latin typeface="Arial" pitchFamily="34" charset="0"/>
              <a:ea typeface="宋体" pitchFamily="2" charset="-122"/>
            </a:endParaRPr>
          </a:p>
          <a:p>
            <a:endParaRPr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sz="5400" b="1" dirty="0">
                <a:solidFill>
                  <a:schemeClr val="tx1">
                    <a:lumMod val="65000"/>
                    <a:lumOff val="35000"/>
                  </a:schemeClr>
                </a:solidFill>
                <a:effectLst>
                  <a:outerShdw blurRad="38100" dist="38100" dir="2700000" algn="tl">
                    <a:srgbClr val="000000"/>
                  </a:outerShdw>
                </a:effectLst>
                <a:latin typeface="Arial Rounded MT Bold" pitchFamily="34" charset="0"/>
                <a:ea typeface="黑体" pitchFamily="2" charset="-122"/>
              </a:rPr>
              <a:t>报告主要内容</a:t>
            </a:r>
            <a:endParaRPr lang="zh-CN" altLang="en-US" dirty="0">
              <a:solidFill>
                <a:schemeClr val="tx1">
                  <a:lumMod val="65000"/>
                  <a:lumOff val="35000"/>
                </a:schemeClr>
              </a:solidFill>
            </a:endParaRPr>
          </a:p>
        </p:txBody>
      </p:sp>
      <p:sp>
        <p:nvSpPr>
          <p:cNvPr id="3" name="内容占位符 2"/>
          <p:cNvSpPr>
            <a:spLocks noGrp="1"/>
          </p:cNvSpPr>
          <p:nvPr>
            <p:ph idx="1"/>
          </p:nvPr>
        </p:nvSpPr>
        <p:spPr/>
        <p:txBody>
          <a:bodyPr/>
          <a:lstStyle/>
          <a:p>
            <a:pPr>
              <a:lnSpc>
                <a:spcPct val="130000"/>
              </a:lnSpc>
              <a:buClr>
                <a:srgbClr val="FF0000"/>
              </a:buClr>
              <a:buFont typeface="Wingdings" pitchFamily="2" charset="2"/>
              <a:buChar char="ü"/>
              <a:defRPr/>
            </a:pPr>
            <a:r>
              <a:rPr lang="en-US" altLang="zh-CN" sz="3600" b="1" dirty="0">
                <a:solidFill>
                  <a:srgbClr val="002060"/>
                </a:solidFill>
                <a:effectLst>
                  <a:outerShdw blurRad="38100" dist="38100" dir="2700000" algn="tl">
                    <a:srgbClr val="C0C0C0"/>
                  </a:outerShdw>
                </a:effectLst>
                <a:latin typeface="+mj-ea"/>
                <a:ea typeface="+mj-ea"/>
              </a:rPr>
              <a:t>1</a:t>
            </a:r>
            <a:r>
              <a:rPr lang="zh-CN" altLang="en-US" sz="3600" b="1" dirty="0">
                <a:solidFill>
                  <a:srgbClr val="002060"/>
                </a:solidFill>
                <a:effectLst>
                  <a:outerShdw blurRad="38100" dist="38100" dir="2700000" algn="tl">
                    <a:srgbClr val="C0C0C0"/>
                  </a:outerShdw>
                </a:effectLst>
                <a:latin typeface="+mj-ea"/>
                <a:ea typeface="+mj-ea"/>
              </a:rPr>
              <a:t>、肥料施用现状与面临的形势</a:t>
            </a:r>
          </a:p>
          <a:p>
            <a:pPr>
              <a:lnSpc>
                <a:spcPct val="130000"/>
              </a:lnSpc>
              <a:buClr>
                <a:srgbClr val="FF0000"/>
              </a:buClr>
              <a:buFont typeface="Wingdings" pitchFamily="2" charset="2"/>
              <a:buChar char="ü"/>
              <a:defRPr/>
            </a:pPr>
            <a:r>
              <a:rPr lang="en-US" altLang="zh-CN" sz="3600" b="1" dirty="0">
                <a:solidFill>
                  <a:srgbClr val="002060"/>
                </a:solidFill>
                <a:effectLst>
                  <a:outerShdw blurRad="38100" dist="38100" dir="2700000" algn="tl">
                    <a:srgbClr val="C0C0C0"/>
                  </a:outerShdw>
                </a:effectLst>
                <a:latin typeface="+mj-ea"/>
                <a:ea typeface="+mj-ea"/>
              </a:rPr>
              <a:t>2</a:t>
            </a:r>
            <a:r>
              <a:rPr lang="zh-CN" altLang="en-US" sz="3600" b="1" dirty="0">
                <a:solidFill>
                  <a:srgbClr val="002060"/>
                </a:solidFill>
                <a:effectLst>
                  <a:outerShdw blurRad="38100" dist="38100" dir="2700000" algn="tl">
                    <a:srgbClr val="C0C0C0"/>
                  </a:outerShdw>
                </a:effectLst>
                <a:latin typeface="+mj-ea"/>
                <a:ea typeface="+mj-ea"/>
              </a:rPr>
              <a:t>、化肥减量主要技术路径</a:t>
            </a:r>
            <a:endParaRPr lang="en-US" altLang="zh-CN" sz="3600" b="1" dirty="0">
              <a:solidFill>
                <a:srgbClr val="002060"/>
              </a:solidFill>
              <a:effectLst>
                <a:outerShdw blurRad="38100" dist="38100" dir="2700000" algn="tl">
                  <a:srgbClr val="C0C0C0"/>
                </a:outerShdw>
              </a:effectLst>
              <a:latin typeface="+mj-ea"/>
              <a:ea typeface="+mj-ea"/>
            </a:endParaRPr>
          </a:p>
          <a:p>
            <a:pPr>
              <a:lnSpc>
                <a:spcPct val="130000"/>
              </a:lnSpc>
              <a:buClr>
                <a:srgbClr val="FF0000"/>
              </a:buClr>
              <a:buFont typeface="Wingdings" pitchFamily="2" charset="2"/>
              <a:buChar char="ü"/>
              <a:defRPr/>
            </a:pPr>
            <a:r>
              <a:rPr lang="en-US" altLang="zh-CN" sz="3600" b="1" dirty="0">
                <a:solidFill>
                  <a:srgbClr val="002060"/>
                </a:solidFill>
                <a:effectLst>
                  <a:outerShdw blurRad="38100" dist="38100" dir="2700000" algn="tl">
                    <a:srgbClr val="C0C0C0"/>
                  </a:outerShdw>
                </a:effectLst>
                <a:latin typeface="+mj-ea"/>
                <a:ea typeface="+mj-ea"/>
              </a:rPr>
              <a:t>3</a:t>
            </a:r>
            <a:r>
              <a:rPr lang="zh-CN" altLang="en-US" sz="3600" b="1" dirty="0">
                <a:solidFill>
                  <a:srgbClr val="002060"/>
                </a:solidFill>
                <a:effectLst>
                  <a:outerShdw blurRad="38100" dist="38100" dir="2700000" algn="tl">
                    <a:srgbClr val="C0C0C0"/>
                  </a:outerShdw>
                </a:effectLst>
                <a:latin typeface="+mj-ea"/>
                <a:ea typeface="+mj-ea"/>
              </a:rPr>
              <a:t>、化肥减量与测土配方施肥技术</a:t>
            </a:r>
            <a:endParaRPr lang="en-US" altLang="zh-CN" sz="3600" b="1" dirty="0">
              <a:solidFill>
                <a:srgbClr val="002060"/>
              </a:solidFill>
              <a:effectLst>
                <a:outerShdw blurRad="38100" dist="38100" dir="2700000" algn="tl">
                  <a:srgbClr val="C0C0C0"/>
                </a:outerShdw>
              </a:effectLst>
              <a:latin typeface="+mj-ea"/>
              <a:ea typeface="+mj-ea"/>
            </a:endParaRPr>
          </a:p>
          <a:p>
            <a:pPr>
              <a:lnSpc>
                <a:spcPct val="130000"/>
              </a:lnSpc>
              <a:buClr>
                <a:srgbClr val="FF0000"/>
              </a:buClr>
              <a:buFont typeface="Wingdings" pitchFamily="2" charset="2"/>
              <a:buChar char="ü"/>
              <a:defRPr/>
            </a:pPr>
            <a:r>
              <a:rPr lang="en-US" altLang="zh-CN" sz="3600" b="1" dirty="0">
                <a:solidFill>
                  <a:srgbClr val="002060"/>
                </a:solidFill>
                <a:effectLst>
                  <a:outerShdw blurRad="38100" dist="38100" dir="2700000" algn="tl">
                    <a:srgbClr val="C0C0C0"/>
                  </a:outerShdw>
                </a:effectLst>
                <a:latin typeface="+mj-ea"/>
                <a:ea typeface="+mj-ea"/>
              </a:rPr>
              <a:t>4</a:t>
            </a:r>
            <a:r>
              <a:rPr lang="zh-CN" altLang="en-US" sz="3600" b="1" dirty="0">
                <a:solidFill>
                  <a:srgbClr val="002060"/>
                </a:solidFill>
                <a:effectLst>
                  <a:outerShdw blurRad="38100" dist="38100" dir="2700000" algn="tl">
                    <a:srgbClr val="C0C0C0"/>
                  </a:outerShdw>
                </a:effectLst>
                <a:latin typeface="+mj-ea"/>
                <a:ea typeface="+mj-ea"/>
              </a:rPr>
              <a:t>、结束语</a:t>
            </a:r>
          </a:p>
          <a:p>
            <a:endParaRPr lang="zh-CN"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富特森 拷贝1"/>
          <p:cNvPicPr>
            <a:picLocks noChangeAspect="1" noChangeArrowheads="1"/>
          </p:cNvPicPr>
          <p:nvPr/>
        </p:nvPicPr>
        <p:blipFill>
          <a:blip r:embed="rId2"/>
          <a:srcRect/>
          <a:stretch>
            <a:fillRect/>
          </a:stretch>
        </p:blipFill>
        <p:spPr bwMode="auto">
          <a:xfrm>
            <a:off x="8316913" y="6472238"/>
            <a:ext cx="827087" cy="385762"/>
          </a:xfrm>
          <a:prstGeom prst="rect">
            <a:avLst/>
          </a:prstGeom>
          <a:noFill/>
          <a:ln w="9525">
            <a:noFill/>
            <a:miter lim="800000"/>
            <a:headEnd/>
            <a:tailEnd/>
          </a:ln>
        </p:spPr>
      </p:pic>
      <p:pic>
        <p:nvPicPr>
          <p:cNvPr id="26627" name="Picture 6" descr="0459"/>
          <p:cNvPicPr>
            <a:picLocks noChangeAspect="1" noChangeArrowheads="1"/>
          </p:cNvPicPr>
          <p:nvPr/>
        </p:nvPicPr>
        <p:blipFill>
          <a:blip r:embed="rId3"/>
          <a:srcRect/>
          <a:stretch>
            <a:fillRect/>
          </a:stretch>
        </p:blipFill>
        <p:spPr bwMode="auto">
          <a:xfrm>
            <a:off x="4800600" y="3048000"/>
            <a:ext cx="3963987" cy="3124200"/>
          </a:xfrm>
          <a:prstGeom prst="rect">
            <a:avLst/>
          </a:prstGeom>
          <a:noFill/>
          <a:ln w="9525">
            <a:noFill/>
            <a:miter lim="800000"/>
            <a:headEnd/>
            <a:tailEnd/>
          </a:ln>
        </p:spPr>
      </p:pic>
      <p:sp>
        <p:nvSpPr>
          <p:cNvPr id="26628" name="Rectangle 7"/>
          <p:cNvSpPr>
            <a:spLocks noChangeArrowheads="1"/>
          </p:cNvSpPr>
          <p:nvPr/>
        </p:nvSpPr>
        <p:spPr bwMode="auto">
          <a:xfrm>
            <a:off x="357188" y="1785926"/>
            <a:ext cx="4103687" cy="461665"/>
          </a:xfrm>
          <a:prstGeom prst="rect">
            <a:avLst/>
          </a:prstGeom>
          <a:noFill/>
          <a:ln w="9525">
            <a:noFill/>
            <a:miter lim="800000"/>
            <a:headEnd/>
            <a:tailEnd/>
          </a:ln>
        </p:spPr>
        <p:txBody>
          <a:bodyPr wrap="square">
            <a:spAutoFit/>
          </a:bodyPr>
          <a:lstStyle/>
          <a:p>
            <a:r>
              <a:rPr kumimoji="1" lang="zh-CN" altLang="en-US" sz="2400" b="1" dirty="0">
                <a:solidFill>
                  <a:srgbClr val="3333CC"/>
                </a:solidFill>
                <a:latin typeface="黑体" pitchFamily="49" charset="-122"/>
                <a:ea typeface="黑体" pitchFamily="49" charset="-122"/>
              </a:rPr>
              <a:t>常规施肥</a:t>
            </a:r>
            <a:r>
              <a:rPr kumimoji="1" lang="en-US" altLang="zh-CN" sz="2400" b="1" dirty="0">
                <a:solidFill>
                  <a:srgbClr val="3333CC"/>
                </a:solidFill>
                <a:latin typeface="黑体" pitchFamily="49" charset="-122"/>
                <a:ea typeface="黑体" pitchFamily="49" charset="-122"/>
              </a:rPr>
              <a:t>----</a:t>
            </a:r>
            <a:r>
              <a:rPr kumimoji="1" lang="zh-CN" altLang="en-US" sz="2400" b="1" dirty="0">
                <a:solidFill>
                  <a:srgbClr val="3333CC"/>
                </a:solidFill>
                <a:latin typeface="黑体" pitchFamily="49" charset="-122"/>
                <a:ea typeface="黑体" pitchFamily="49" charset="-122"/>
              </a:rPr>
              <a:t>饥饿管理</a:t>
            </a:r>
          </a:p>
        </p:txBody>
      </p:sp>
      <p:sp>
        <p:nvSpPr>
          <p:cNvPr id="26629" name="Rectangle 8"/>
          <p:cNvSpPr>
            <a:spLocks noChangeArrowheads="1"/>
          </p:cNvSpPr>
          <p:nvPr/>
        </p:nvSpPr>
        <p:spPr bwMode="auto">
          <a:xfrm>
            <a:off x="4857750" y="1785926"/>
            <a:ext cx="4067175" cy="461665"/>
          </a:xfrm>
          <a:prstGeom prst="rect">
            <a:avLst/>
          </a:prstGeom>
          <a:noFill/>
          <a:ln w="9525">
            <a:noFill/>
            <a:miter lim="800000"/>
            <a:headEnd/>
            <a:tailEnd/>
          </a:ln>
        </p:spPr>
        <p:txBody>
          <a:bodyPr wrap="square">
            <a:spAutoFit/>
          </a:bodyPr>
          <a:lstStyle/>
          <a:p>
            <a:r>
              <a:rPr kumimoji="1" lang="zh-CN" altLang="en-US" sz="2400" b="1" dirty="0">
                <a:solidFill>
                  <a:srgbClr val="3333CC"/>
                </a:solidFill>
                <a:latin typeface="黑体" pitchFamily="49" charset="-122"/>
                <a:ea typeface="黑体" pitchFamily="49" charset="-122"/>
              </a:rPr>
              <a:t>灌溉施肥</a:t>
            </a:r>
            <a:r>
              <a:rPr kumimoji="1" lang="en-US" altLang="zh-CN" sz="2400" b="1" dirty="0">
                <a:solidFill>
                  <a:srgbClr val="3333CC"/>
                </a:solidFill>
                <a:latin typeface="黑体" pitchFamily="49" charset="-122"/>
                <a:ea typeface="黑体" pitchFamily="49" charset="-122"/>
              </a:rPr>
              <a:t>----</a:t>
            </a:r>
            <a:r>
              <a:rPr kumimoji="1" lang="zh-CN" altLang="en-US" sz="2400" b="1" dirty="0">
                <a:solidFill>
                  <a:srgbClr val="3333CC"/>
                </a:solidFill>
                <a:latin typeface="黑体" pitchFamily="49" charset="-122"/>
                <a:ea typeface="黑体" pitchFamily="49" charset="-122"/>
              </a:rPr>
              <a:t>营养管理</a:t>
            </a:r>
          </a:p>
        </p:txBody>
      </p:sp>
      <p:pic>
        <p:nvPicPr>
          <p:cNvPr id="26630" name="Picture 10" descr="1594447"/>
          <p:cNvPicPr>
            <a:picLocks noChangeAspect="1" noChangeArrowheads="1"/>
          </p:cNvPicPr>
          <p:nvPr/>
        </p:nvPicPr>
        <p:blipFill>
          <a:blip r:embed="rId4"/>
          <a:srcRect/>
          <a:stretch>
            <a:fillRect/>
          </a:stretch>
        </p:blipFill>
        <p:spPr bwMode="auto">
          <a:xfrm>
            <a:off x="381000" y="3048000"/>
            <a:ext cx="4321175" cy="3124200"/>
          </a:xfrm>
          <a:prstGeom prst="rect">
            <a:avLst/>
          </a:prstGeom>
          <a:noFill/>
          <a:ln w="9525">
            <a:noFill/>
            <a:miter lim="800000"/>
            <a:headEnd/>
            <a:tailEnd/>
          </a:ln>
        </p:spPr>
      </p:pic>
      <p:sp>
        <p:nvSpPr>
          <p:cNvPr id="26631" name="AutoShape 11"/>
          <p:cNvSpPr>
            <a:spLocks noChangeArrowheads="1"/>
          </p:cNvSpPr>
          <p:nvPr/>
        </p:nvSpPr>
        <p:spPr bwMode="auto">
          <a:xfrm>
            <a:off x="1285852" y="2500306"/>
            <a:ext cx="1944688" cy="576263"/>
          </a:xfrm>
          <a:prstGeom prst="downArrow">
            <a:avLst>
              <a:gd name="adj1" fmla="val 50000"/>
              <a:gd name="adj2" fmla="val 25000"/>
            </a:avLst>
          </a:prstGeom>
          <a:solidFill>
            <a:srgbClr val="FFFF00"/>
          </a:solidFill>
          <a:ln w="9525">
            <a:solidFill>
              <a:schemeClr val="tx1"/>
            </a:solidFill>
            <a:miter lim="800000"/>
            <a:headEnd/>
            <a:tailEnd/>
          </a:ln>
        </p:spPr>
        <p:txBody>
          <a:bodyPr vert="eaVert" wrap="none" anchor="ctr"/>
          <a:lstStyle/>
          <a:p>
            <a:endParaRPr kumimoji="1" lang="zh-CN" altLang="en-US" sz="2800" b="1">
              <a:solidFill>
                <a:srgbClr val="000000"/>
              </a:solidFill>
              <a:latin typeface="Times New Roman" pitchFamily="18" charset="0"/>
            </a:endParaRPr>
          </a:p>
        </p:txBody>
      </p:sp>
      <p:sp>
        <p:nvSpPr>
          <p:cNvPr id="26632" name="AutoShape 12"/>
          <p:cNvSpPr>
            <a:spLocks noChangeArrowheads="1"/>
          </p:cNvSpPr>
          <p:nvPr/>
        </p:nvSpPr>
        <p:spPr bwMode="auto">
          <a:xfrm>
            <a:off x="5857884" y="2500306"/>
            <a:ext cx="1944688" cy="576263"/>
          </a:xfrm>
          <a:prstGeom prst="downArrow">
            <a:avLst>
              <a:gd name="adj1" fmla="val 50000"/>
              <a:gd name="adj2" fmla="val 25000"/>
            </a:avLst>
          </a:prstGeom>
          <a:solidFill>
            <a:srgbClr val="CCECFF"/>
          </a:solidFill>
          <a:ln w="9525">
            <a:solidFill>
              <a:schemeClr val="tx1"/>
            </a:solidFill>
            <a:miter lim="800000"/>
            <a:headEnd/>
            <a:tailEnd/>
          </a:ln>
        </p:spPr>
        <p:txBody>
          <a:bodyPr vert="eaVert" wrap="none" anchor="ctr"/>
          <a:lstStyle/>
          <a:p>
            <a:endParaRPr kumimoji="1" lang="zh-CN" altLang="en-US" sz="2800" b="1">
              <a:solidFill>
                <a:srgbClr val="000000"/>
              </a:solidFill>
              <a:latin typeface="Times New Roman" pitchFamily="18" charset="0"/>
            </a:endParaRPr>
          </a:p>
        </p:txBody>
      </p:sp>
      <p:sp>
        <p:nvSpPr>
          <p:cNvPr id="40970" name="TextBox 9"/>
          <p:cNvSpPr txBox="1">
            <a:spLocks noChangeArrowheads="1"/>
          </p:cNvSpPr>
          <p:nvPr/>
        </p:nvSpPr>
        <p:spPr bwMode="auto">
          <a:xfrm>
            <a:off x="857224" y="785794"/>
            <a:ext cx="6867551" cy="707886"/>
          </a:xfrm>
          <a:prstGeom prst="rect">
            <a:avLst/>
          </a:prstGeom>
          <a:noFill/>
          <a:ln w="9525">
            <a:noFill/>
            <a:miter lim="800000"/>
            <a:headEnd/>
            <a:tailEnd/>
          </a:ln>
        </p:spPr>
        <p:txBody>
          <a:bodyPr wrap="square">
            <a:spAutoFit/>
          </a:bodyPr>
          <a:lstStyle/>
          <a:p>
            <a:pPr>
              <a:defRPr/>
            </a:pPr>
            <a:r>
              <a:rPr lang="zh-CN" altLang="en-US" sz="4000" dirty="0">
                <a:solidFill>
                  <a:schemeClr val="tx2"/>
                </a:solidFill>
                <a:latin typeface="+mj-lt"/>
                <a:ea typeface="+mj-ea"/>
                <a:cs typeface="+mj-cs"/>
              </a:rPr>
              <a:t>传统施肥管理</a:t>
            </a:r>
            <a:r>
              <a:rPr lang="en-US" altLang="zh-CN" sz="4000" dirty="0">
                <a:solidFill>
                  <a:schemeClr val="tx2"/>
                </a:solidFill>
                <a:latin typeface="+mj-lt"/>
                <a:ea typeface="+mj-ea"/>
                <a:cs typeface="+mj-cs"/>
              </a:rPr>
              <a:t>---</a:t>
            </a:r>
            <a:r>
              <a:rPr lang="zh-CN" altLang="en-US" sz="4000" dirty="0">
                <a:solidFill>
                  <a:schemeClr val="tx2"/>
                </a:solidFill>
                <a:latin typeface="+mj-lt"/>
                <a:ea typeface="+mj-ea"/>
                <a:cs typeface="+mj-cs"/>
              </a:rPr>
              <a:t>大肥大水模式</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3"/>
          <p:cNvSpPr txBox="1">
            <a:spLocks noChangeArrowheads="1"/>
          </p:cNvSpPr>
          <p:nvPr/>
        </p:nvSpPr>
        <p:spPr bwMode="auto">
          <a:xfrm>
            <a:off x="785813" y="571500"/>
            <a:ext cx="7858125" cy="861774"/>
          </a:xfrm>
          <a:prstGeom prst="rect">
            <a:avLst/>
          </a:prstGeom>
          <a:noFill/>
          <a:ln w="9525">
            <a:noFill/>
            <a:miter lim="800000"/>
            <a:headEnd/>
            <a:tailEnd/>
          </a:ln>
        </p:spPr>
        <p:txBody>
          <a:bodyPr>
            <a:spAutoFit/>
          </a:bodyPr>
          <a:lstStyle/>
          <a:p>
            <a:r>
              <a:rPr lang="zh-CN" altLang="en-US" sz="5000" dirty="0">
                <a:solidFill>
                  <a:schemeClr val="tx2"/>
                </a:solidFill>
                <a:latin typeface="+mj-lt"/>
                <a:ea typeface="+mj-ea"/>
                <a:cs typeface="+mj-cs"/>
              </a:rPr>
              <a:t>       传统的肥水管理模式</a:t>
            </a:r>
          </a:p>
        </p:txBody>
      </p:sp>
      <p:sp>
        <p:nvSpPr>
          <p:cNvPr id="24579" name="TextBox 4"/>
          <p:cNvSpPr txBox="1">
            <a:spLocks noChangeArrowheads="1"/>
          </p:cNvSpPr>
          <p:nvPr/>
        </p:nvSpPr>
        <p:spPr bwMode="auto">
          <a:xfrm>
            <a:off x="1571625" y="3429000"/>
            <a:ext cx="4786313" cy="369888"/>
          </a:xfrm>
          <a:prstGeom prst="rect">
            <a:avLst/>
          </a:prstGeom>
          <a:noFill/>
          <a:ln w="9525">
            <a:noFill/>
            <a:miter lim="800000"/>
            <a:headEnd/>
            <a:tailEnd/>
          </a:ln>
        </p:spPr>
        <p:txBody>
          <a:bodyPr>
            <a:spAutoFit/>
          </a:bodyPr>
          <a:lstStyle/>
          <a:p>
            <a:endParaRPr lang="zh-CN" altLang="en-US"/>
          </a:p>
        </p:txBody>
      </p:sp>
      <p:sp>
        <p:nvSpPr>
          <p:cNvPr id="24580" name="TextBox 5"/>
          <p:cNvSpPr txBox="1">
            <a:spLocks noChangeArrowheads="1"/>
          </p:cNvSpPr>
          <p:nvPr/>
        </p:nvSpPr>
        <p:spPr bwMode="auto">
          <a:xfrm>
            <a:off x="1071538" y="1500174"/>
            <a:ext cx="7467600" cy="830997"/>
          </a:xfrm>
          <a:prstGeom prst="rect">
            <a:avLst/>
          </a:prstGeom>
          <a:noFill/>
          <a:ln w="9525">
            <a:noFill/>
            <a:miter lim="800000"/>
            <a:headEnd/>
            <a:tailEnd/>
          </a:ln>
        </p:spPr>
        <p:txBody>
          <a:bodyPr wrap="square">
            <a:spAutoFit/>
          </a:bodyPr>
          <a:lstStyle/>
          <a:p>
            <a:r>
              <a:rPr lang="zh-CN" altLang="en-US" sz="2400" b="1" dirty="0"/>
              <a:t>肥水分开施入，底肥施足。施肥方式较为粗放，为撒施、沟施、条施等，灌水一般采用喷灌和漫灌。</a:t>
            </a:r>
            <a:endParaRPr lang="en-US" altLang="zh-CN" sz="2400" b="1" dirty="0"/>
          </a:p>
        </p:txBody>
      </p:sp>
      <p:pic>
        <p:nvPicPr>
          <p:cNvPr id="24581" name="Picture 5" descr="P9190105"/>
          <p:cNvPicPr>
            <a:picLocks noChangeAspect="1" noChangeArrowheads="1"/>
          </p:cNvPicPr>
          <p:nvPr/>
        </p:nvPicPr>
        <p:blipFill>
          <a:blip r:embed="rId2"/>
          <a:srcRect/>
          <a:stretch>
            <a:fillRect/>
          </a:stretch>
        </p:blipFill>
        <p:spPr bwMode="auto">
          <a:xfrm>
            <a:off x="4800600" y="2667000"/>
            <a:ext cx="3643312" cy="3429000"/>
          </a:xfrm>
          <a:prstGeom prst="rect">
            <a:avLst/>
          </a:prstGeom>
          <a:noFill/>
          <a:ln w="9525">
            <a:noFill/>
            <a:miter lim="800000"/>
            <a:headEnd/>
            <a:tailEnd/>
          </a:ln>
        </p:spPr>
      </p:pic>
      <p:pic>
        <p:nvPicPr>
          <p:cNvPr id="24582" name="Picture 6" descr="Scan89"/>
          <p:cNvPicPr>
            <a:picLocks noChangeAspect="1" noChangeArrowheads="1"/>
          </p:cNvPicPr>
          <p:nvPr/>
        </p:nvPicPr>
        <p:blipFill>
          <a:blip r:embed="rId3"/>
          <a:srcRect/>
          <a:stretch>
            <a:fillRect/>
          </a:stretch>
        </p:blipFill>
        <p:spPr bwMode="auto">
          <a:xfrm>
            <a:off x="990600" y="2667000"/>
            <a:ext cx="3714750" cy="3395663"/>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t>先进施肥技术</a:t>
            </a:r>
            <a:r>
              <a:rPr lang="en-US" altLang="zh-CN" dirty="0"/>
              <a:t>---</a:t>
            </a:r>
            <a:r>
              <a:rPr lang="zh-CN" altLang="en-US" dirty="0"/>
              <a:t>水肥一体</a:t>
            </a:r>
          </a:p>
        </p:txBody>
      </p:sp>
      <p:sp>
        <p:nvSpPr>
          <p:cNvPr id="3" name="内容占位符 2"/>
          <p:cNvSpPr>
            <a:spLocks noGrp="1"/>
          </p:cNvSpPr>
          <p:nvPr>
            <p:ph idx="1"/>
          </p:nvPr>
        </p:nvSpPr>
        <p:spPr/>
        <p:txBody>
          <a:bodyPr/>
          <a:lstStyle/>
          <a:p>
            <a:r>
              <a:rPr lang="zh-CN" altLang="en-US" sz="3600" dirty="0"/>
              <a:t>按照肥随水走、少量多次、分阶段拟合的原则，将作物总灌溉水量和施肥量在不同的生育阶段分配，制定灌溉施肥制度，包括基肥与追肥比例、不同生育期的灌溉施肥的次数、时间、灌水量、施肥量等，满足作物不同生育期水分和养分需要。</a:t>
            </a:r>
          </a:p>
          <a:p>
            <a:endParaRPr lang="zh-CN"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8"/>
          <p:cNvPicPr>
            <a:picLocks noChangeAspect="1" noChangeArrowheads="1"/>
          </p:cNvPicPr>
          <p:nvPr/>
        </p:nvPicPr>
        <p:blipFill>
          <a:blip r:embed="rId3"/>
          <a:srcRect/>
          <a:stretch>
            <a:fillRect/>
          </a:stretch>
        </p:blipFill>
        <p:spPr bwMode="auto">
          <a:xfrm>
            <a:off x="2700338" y="3384550"/>
            <a:ext cx="3671887" cy="2636838"/>
          </a:xfrm>
          <a:prstGeom prst="rect">
            <a:avLst/>
          </a:prstGeom>
          <a:noFill/>
          <a:ln w="9525">
            <a:noFill/>
            <a:miter lim="800000"/>
            <a:headEnd/>
            <a:tailEnd/>
          </a:ln>
        </p:spPr>
      </p:pic>
      <p:pic>
        <p:nvPicPr>
          <p:cNvPr id="22531" name="Picture 3" descr="drip"/>
          <p:cNvPicPr>
            <a:picLocks noChangeAspect="1" noChangeArrowheads="1"/>
          </p:cNvPicPr>
          <p:nvPr/>
        </p:nvPicPr>
        <p:blipFill>
          <a:blip r:embed="rId4"/>
          <a:srcRect/>
          <a:stretch>
            <a:fillRect/>
          </a:stretch>
        </p:blipFill>
        <p:spPr bwMode="auto">
          <a:xfrm>
            <a:off x="827088" y="2916238"/>
            <a:ext cx="1604962" cy="1520825"/>
          </a:xfrm>
          <a:prstGeom prst="rect">
            <a:avLst/>
          </a:prstGeom>
          <a:noFill/>
          <a:ln w="9525">
            <a:noFill/>
            <a:miter lim="800000"/>
            <a:headEnd/>
            <a:tailEnd/>
          </a:ln>
        </p:spPr>
      </p:pic>
      <p:sp>
        <p:nvSpPr>
          <p:cNvPr id="44036" name="Rectangle 4"/>
          <p:cNvSpPr>
            <a:spLocks noChangeArrowheads="1"/>
          </p:cNvSpPr>
          <p:nvPr/>
        </p:nvSpPr>
        <p:spPr bwMode="auto">
          <a:xfrm>
            <a:off x="3563938" y="1635125"/>
            <a:ext cx="1900237" cy="1722438"/>
          </a:xfrm>
          <a:prstGeom prst="rect">
            <a:avLst/>
          </a:prstGeom>
          <a:noFill/>
          <a:ln w="9525">
            <a:noFill/>
            <a:miter lim="800000"/>
            <a:headEnd/>
            <a:tailEnd/>
          </a:ln>
          <a:effectLst/>
        </p:spPr>
        <p:txBody>
          <a:bodyPr>
            <a:spAutoFit/>
          </a:bodyPr>
          <a:lstStyle/>
          <a:p>
            <a:pPr algn="ctr" rtl="1">
              <a:defRPr/>
            </a:pPr>
            <a:r>
              <a:rPr lang="en-US" altLang="he-IL" sz="10700" dirty="0">
                <a:solidFill>
                  <a:srgbClr val="0000CC"/>
                </a:solidFill>
                <a:effectLst>
                  <a:outerShdw blurRad="38100" dist="38100" dir="2700000" algn="tl">
                    <a:srgbClr val="000000"/>
                  </a:outerShdw>
                </a:effectLst>
                <a:latin typeface="Arial Black" pitchFamily="34" charset="0"/>
                <a:ea typeface="Times New Roman (Hebrew)"/>
                <a:cs typeface="Times New Roman (Hebrew)"/>
              </a:rPr>
              <a:t>+</a:t>
            </a:r>
            <a:endParaRPr lang="zh-CN" altLang="he-IL" sz="10700" dirty="0">
              <a:solidFill>
                <a:srgbClr val="0000CC"/>
              </a:solidFill>
              <a:effectLst>
                <a:outerShdw blurRad="38100" dist="38100" dir="2700000" algn="tl">
                  <a:srgbClr val="000000"/>
                </a:outerShdw>
              </a:effectLst>
              <a:latin typeface="Arial Black" pitchFamily="34" charset="0"/>
              <a:ea typeface="Times New Roman (Hebrew)"/>
              <a:cs typeface="Times New Roman (Hebrew)"/>
            </a:endParaRPr>
          </a:p>
        </p:txBody>
      </p:sp>
      <p:grpSp>
        <p:nvGrpSpPr>
          <p:cNvPr id="2" name="Group 6"/>
          <p:cNvGrpSpPr>
            <a:grpSpLocks/>
          </p:cNvGrpSpPr>
          <p:nvPr/>
        </p:nvGrpSpPr>
        <p:grpSpPr bwMode="auto">
          <a:xfrm>
            <a:off x="4094163" y="5876925"/>
            <a:ext cx="909637" cy="936625"/>
            <a:chOff x="4740" y="3360"/>
            <a:chExt cx="573" cy="590"/>
          </a:xfrm>
        </p:grpSpPr>
        <p:sp>
          <p:nvSpPr>
            <p:cNvPr id="22542" name="Freeform 7" descr="Water droplets"/>
            <p:cNvSpPr>
              <a:spLocks/>
            </p:cNvSpPr>
            <p:nvPr/>
          </p:nvSpPr>
          <p:spPr bwMode="auto">
            <a:xfrm>
              <a:off x="4827" y="3360"/>
              <a:ext cx="398" cy="590"/>
            </a:xfrm>
            <a:custGeom>
              <a:avLst/>
              <a:gdLst>
                <a:gd name="T0" fmla="*/ 2147483647 w 215"/>
                <a:gd name="T1" fmla="*/ 0 h 336"/>
                <a:gd name="T2" fmla="*/ 114927528 w 215"/>
                <a:gd name="T3" fmla="*/ 1270664445 h 336"/>
                <a:gd name="T4" fmla="*/ 951990258 w 215"/>
                <a:gd name="T5" fmla="*/ 2042652530 h 336"/>
                <a:gd name="T6" fmla="*/ 1780814545 w 215"/>
                <a:gd name="T7" fmla="*/ 2147483647 h 336"/>
                <a:gd name="T8" fmla="*/ 2147483647 w 215"/>
                <a:gd name="T9" fmla="*/ 2147483647 h 336"/>
                <a:gd name="T10" fmla="*/ 2147483647 w 215"/>
                <a:gd name="T11" fmla="*/ 1910361317 h 336"/>
                <a:gd name="T12" fmla="*/ 2147483647 w 215"/>
                <a:gd name="T13" fmla="*/ 1270664445 h 336"/>
                <a:gd name="T14" fmla="*/ 2147483647 w 215"/>
                <a:gd name="T15" fmla="*/ 762773525 h 336"/>
                <a:gd name="T16" fmla="*/ 2147483647 w 215"/>
                <a:gd name="T17" fmla="*/ 566344728 h 336"/>
                <a:gd name="T18" fmla="*/ 2147483647 w 215"/>
                <a:gd name="T19" fmla="*/ 379814553 h 336"/>
                <a:gd name="T20" fmla="*/ 2147483647 w 215"/>
                <a:gd name="T21" fmla="*/ 0 h 3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5"/>
                <a:gd name="T34" fmla="*/ 0 h 336"/>
                <a:gd name="T35" fmla="*/ 215 w 215"/>
                <a:gd name="T36" fmla="*/ 336 h 3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5" h="336">
                  <a:moveTo>
                    <a:pt x="113" y="0"/>
                  </a:moveTo>
                  <a:cubicBezTo>
                    <a:pt x="90" y="68"/>
                    <a:pt x="46" y="124"/>
                    <a:pt x="4" y="181"/>
                  </a:cubicBezTo>
                  <a:cubicBezTo>
                    <a:pt x="11" y="243"/>
                    <a:pt x="0" y="253"/>
                    <a:pt x="31" y="291"/>
                  </a:cubicBezTo>
                  <a:cubicBezTo>
                    <a:pt x="39" y="301"/>
                    <a:pt x="47" y="312"/>
                    <a:pt x="58" y="318"/>
                  </a:cubicBezTo>
                  <a:cubicBezTo>
                    <a:pt x="75" y="327"/>
                    <a:pt x="113" y="336"/>
                    <a:pt x="113" y="336"/>
                  </a:cubicBezTo>
                  <a:cubicBezTo>
                    <a:pt x="187" y="327"/>
                    <a:pt x="193" y="335"/>
                    <a:pt x="213" y="272"/>
                  </a:cubicBezTo>
                  <a:cubicBezTo>
                    <a:pt x="210" y="242"/>
                    <a:pt x="215" y="209"/>
                    <a:pt x="204" y="181"/>
                  </a:cubicBezTo>
                  <a:cubicBezTo>
                    <a:pt x="192" y="151"/>
                    <a:pt x="158" y="136"/>
                    <a:pt x="140" y="109"/>
                  </a:cubicBezTo>
                  <a:cubicBezTo>
                    <a:pt x="137" y="100"/>
                    <a:pt x="136" y="89"/>
                    <a:pt x="131" y="81"/>
                  </a:cubicBezTo>
                  <a:cubicBezTo>
                    <a:pt x="124" y="70"/>
                    <a:pt x="107" y="66"/>
                    <a:pt x="104" y="54"/>
                  </a:cubicBezTo>
                  <a:cubicBezTo>
                    <a:pt x="100" y="36"/>
                    <a:pt x="110" y="18"/>
                    <a:pt x="113" y="0"/>
                  </a:cubicBezTo>
                  <a:close/>
                </a:path>
              </a:pathLst>
            </a:custGeom>
            <a:blipFill dpi="0" rotWithShape="0">
              <a:blip r:embed="rId5"/>
              <a:srcRect/>
              <a:tile tx="0" ty="0" sx="100000" sy="100000" flip="none" algn="tl"/>
            </a:blipFill>
            <a:ln w="12700" cap="flat" cmpd="sng">
              <a:solidFill>
                <a:srgbClr val="3333CC"/>
              </a:solidFill>
              <a:prstDash val="solid"/>
              <a:round/>
              <a:headEnd/>
              <a:tailEnd/>
            </a:ln>
          </p:spPr>
          <p:txBody>
            <a:bodyPr wrap="none" anchor="ctr"/>
            <a:lstStyle/>
            <a:p>
              <a:endParaRPr lang="zh-CN" altLang="en-US"/>
            </a:p>
          </p:txBody>
        </p:sp>
        <p:sp>
          <p:nvSpPr>
            <p:cNvPr id="22543" name="WordArt 8"/>
            <p:cNvSpPr>
              <a:spLocks noChangeArrowheads="1" noChangeShapeType="1" noTextEdit="1"/>
            </p:cNvSpPr>
            <p:nvPr/>
          </p:nvSpPr>
          <p:spPr bwMode="auto">
            <a:xfrm rot="-5558019">
              <a:off x="4701" y="3599"/>
              <a:ext cx="388" cy="310"/>
            </a:xfrm>
            <a:prstGeom prst="rect">
              <a:avLst/>
            </a:prstGeom>
          </p:spPr>
          <p:txBody>
            <a:bodyPr spcFirstLastPara="1" wrap="none" fromWordArt="1">
              <a:prstTxWarp prst="textArchUp">
                <a:avLst>
                  <a:gd name="adj" fmla="val 10800004"/>
                </a:avLst>
              </a:prstTxWarp>
            </a:bodyPr>
            <a:lstStyle/>
            <a:p>
              <a:pPr algn="ctr"/>
              <a:r>
                <a:rPr lang="en-US" altLang="zh-CN" sz="3600" kern="10">
                  <a:ln w="9525">
                    <a:solidFill>
                      <a:srgbClr val="FF6600"/>
                    </a:solidFill>
                    <a:round/>
                    <a:headEnd/>
                    <a:tailEnd/>
                  </a:ln>
                  <a:solidFill>
                    <a:srgbClr val="FF6600"/>
                  </a:solidFill>
                  <a:latin typeface="Arial"/>
                  <a:cs typeface="Arial"/>
                </a:rPr>
                <a:t>NUTRIENT</a:t>
              </a:r>
              <a:endParaRPr lang="zh-CN" altLang="en-US" sz="3600" kern="10">
                <a:ln w="9525">
                  <a:solidFill>
                    <a:srgbClr val="FF6600"/>
                  </a:solidFill>
                  <a:round/>
                  <a:headEnd/>
                  <a:tailEnd/>
                </a:ln>
                <a:solidFill>
                  <a:srgbClr val="FF6600"/>
                </a:solidFill>
                <a:latin typeface="Arial"/>
                <a:cs typeface="Arial"/>
              </a:endParaRPr>
            </a:p>
          </p:txBody>
        </p:sp>
        <p:sp>
          <p:nvSpPr>
            <p:cNvPr id="22544" name="WordArt 9"/>
            <p:cNvSpPr>
              <a:spLocks noChangeArrowheads="1" noChangeShapeType="1" noTextEdit="1"/>
            </p:cNvSpPr>
            <p:nvPr/>
          </p:nvSpPr>
          <p:spPr bwMode="auto">
            <a:xfrm rot="4386419">
              <a:off x="4979" y="3615"/>
              <a:ext cx="405" cy="263"/>
            </a:xfrm>
            <a:prstGeom prst="rect">
              <a:avLst/>
            </a:prstGeom>
          </p:spPr>
          <p:txBody>
            <a:bodyPr spcFirstLastPara="1" wrap="none" fromWordArt="1">
              <a:prstTxWarp prst="textArchUp">
                <a:avLst>
                  <a:gd name="adj" fmla="val 10800004"/>
                </a:avLst>
              </a:prstTxWarp>
            </a:bodyPr>
            <a:lstStyle/>
            <a:p>
              <a:pPr algn="ctr"/>
              <a:r>
                <a:rPr lang="en-US" altLang="zh-CN" sz="3600" kern="10">
                  <a:ln w="9525">
                    <a:solidFill>
                      <a:srgbClr val="FF6600"/>
                    </a:solidFill>
                    <a:round/>
                    <a:headEnd/>
                    <a:tailEnd/>
                  </a:ln>
                  <a:solidFill>
                    <a:srgbClr val="FF6600"/>
                  </a:solidFill>
                  <a:latin typeface="Arial"/>
                  <a:cs typeface="Arial"/>
                </a:rPr>
                <a:t>SOLUTION</a:t>
              </a:r>
              <a:endParaRPr lang="zh-CN" altLang="en-US" sz="3600" kern="10">
                <a:ln w="9525">
                  <a:solidFill>
                    <a:srgbClr val="FF6600"/>
                  </a:solidFill>
                  <a:round/>
                  <a:headEnd/>
                  <a:tailEnd/>
                </a:ln>
                <a:solidFill>
                  <a:srgbClr val="FF6600"/>
                </a:solidFill>
                <a:latin typeface="Arial"/>
                <a:cs typeface="Arial"/>
              </a:endParaRPr>
            </a:p>
          </p:txBody>
        </p:sp>
        <p:sp>
          <p:nvSpPr>
            <p:cNvPr id="44042" name="Text Box 10"/>
            <p:cNvSpPr txBox="1">
              <a:spLocks noChangeArrowheads="1"/>
            </p:cNvSpPr>
            <p:nvPr/>
          </p:nvSpPr>
          <p:spPr bwMode="auto">
            <a:xfrm>
              <a:off x="4800" y="3540"/>
              <a:ext cx="499" cy="387"/>
            </a:xfrm>
            <a:prstGeom prst="rect">
              <a:avLst/>
            </a:prstGeom>
            <a:noFill/>
            <a:ln w="12700">
              <a:noFill/>
              <a:miter lim="800000"/>
              <a:headEnd/>
              <a:tailEnd/>
            </a:ln>
            <a:effectLst/>
          </p:spPr>
          <p:txBody>
            <a:bodyPr>
              <a:spAutoFit/>
            </a:bodyPr>
            <a:lstStyle/>
            <a:p>
              <a:pPr eaLnBrk="0" hangingPunct="0">
                <a:lnSpc>
                  <a:spcPct val="70000"/>
                </a:lnSpc>
                <a:spcBef>
                  <a:spcPct val="50000"/>
                </a:spcBef>
                <a:defRPr/>
              </a:pPr>
              <a:r>
                <a:rPr lang="en-US" altLang="en-US" i="1">
                  <a:solidFill>
                    <a:srgbClr val="FF6600"/>
                  </a:solidFill>
                  <a:effectLst>
                    <a:outerShdw blurRad="38100" dist="38100" dir="2700000" algn="tl">
                      <a:srgbClr val="C0C0C0"/>
                    </a:outerShdw>
                  </a:effectLst>
                  <a:latin typeface="Arial Black" pitchFamily="34" charset="0"/>
                  <a:cs typeface="Times New Roman (Hebrew)" pitchFamily="26" charset="-79"/>
                </a:rPr>
                <a:t>  </a:t>
              </a:r>
              <a:r>
                <a:rPr lang="en-US" altLang="he-IL" i="1">
                  <a:solidFill>
                    <a:srgbClr val="FF6600"/>
                  </a:solidFill>
                  <a:effectLst>
                    <a:outerShdw blurRad="38100" dist="38100" dir="2700000" algn="tl">
                      <a:srgbClr val="C0C0C0"/>
                    </a:outerShdw>
                  </a:effectLst>
                  <a:latin typeface="Arial Black" pitchFamily="34" charset="0"/>
                  <a:cs typeface="Times New Roman (Hebrew)" pitchFamily="26" charset="-79"/>
                </a:rPr>
                <a:t>N</a:t>
              </a:r>
            </a:p>
            <a:p>
              <a:pPr eaLnBrk="0" hangingPunct="0">
                <a:lnSpc>
                  <a:spcPct val="70000"/>
                </a:lnSpc>
                <a:spcBef>
                  <a:spcPct val="50000"/>
                </a:spcBef>
                <a:defRPr/>
              </a:pPr>
              <a:r>
                <a:rPr lang="en-US" altLang="he-IL" i="1">
                  <a:solidFill>
                    <a:srgbClr val="FF6600"/>
                  </a:solidFill>
                  <a:effectLst>
                    <a:outerShdw blurRad="38100" dist="38100" dir="2700000" algn="tl">
                      <a:srgbClr val="C0C0C0"/>
                    </a:outerShdw>
                  </a:effectLst>
                  <a:latin typeface="Arial Black" pitchFamily="34" charset="0"/>
                  <a:cs typeface="Times New Roman (Hebrew)" pitchFamily="26" charset="-79"/>
                </a:rPr>
                <a:t> P K</a:t>
              </a:r>
            </a:p>
          </p:txBody>
        </p:sp>
      </p:grpSp>
      <p:sp>
        <p:nvSpPr>
          <p:cNvPr id="22534" name="AutoShape 11"/>
          <p:cNvSpPr>
            <a:spLocks noChangeArrowheads="1"/>
          </p:cNvSpPr>
          <p:nvPr/>
        </p:nvSpPr>
        <p:spPr bwMode="auto">
          <a:xfrm rot="3789850">
            <a:off x="5430044" y="2937669"/>
            <a:ext cx="569912" cy="1854200"/>
          </a:xfrm>
          <a:prstGeom prst="curvedRightArrow">
            <a:avLst>
              <a:gd name="adj1" fmla="val 65070"/>
              <a:gd name="adj2" fmla="val 130139"/>
              <a:gd name="adj3" fmla="val 33333"/>
            </a:avLst>
          </a:prstGeom>
          <a:solidFill>
            <a:srgbClr val="FF9933"/>
          </a:solidFill>
          <a:ln w="9525">
            <a:solidFill>
              <a:schemeClr val="tx1"/>
            </a:solidFill>
            <a:miter lim="800000"/>
            <a:headEnd/>
            <a:tailEnd/>
          </a:ln>
        </p:spPr>
        <p:txBody>
          <a:bodyPr wrap="none" anchor="ctr"/>
          <a:lstStyle/>
          <a:p>
            <a:endParaRPr lang="zh-CN" altLang="en-US"/>
          </a:p>
        </p:txBody>
      </p:sp>
      <p:sp>
        <p:nvSpPr>
          <p:cNvPr id="22535" name="AutoShape 12"/>
          <p:cNvSpPr>
            <a:spLocks noChangeArrowheads="1"/>
          </p:cNvSpPr>
          <p:nvPr/>
        </p:nvSpPr>
        <p:spPr bwMode="auto">
          <a:xfrm rot="17810150" flipH="1">
            <a:off x="3126582" y="2937669"/>
            <a:ext cx="569912" cy="1854200"/>
          </a:xfrm>
          <a:prstGeom prst="curvedRightArrow">
            <a:avLst>
              <a:gd name="adj1" fmla="val 65070"/>
              <a:gd name="adj2" fmla="val 130139"/>
              <a:gd name="adj3" fmla="val 33333"/>
            </a:avLst>
          </a:prstGeom>
          <a:solidFill>
            <a:srgbClr val="FF9933"/>
          </a:solidFill>
          <a:ln w="9525">
            <a:solidFill>
              <a:schemeClr val="tx1"/>
            </a:solidFill>
            <a:miter lim="800000"/>
            <a:headEnd/>
            <a:tailEnd/>
          </a:ln>
        </p:spPr>
        <p:txBody>
          <a:bodyPr wrap="none" anchor="ctr"/>
          <a:lstStyle/>
          <a:p>
            <a:endParaRPr lang="zh-CN" altLang="en-US"/>
          </a:p>
        </p:txBody>
      </p:sp>
      <p:sp>
        <p:nvSpPr>
          <p:cNvPr id="44045" name="Rectangle 13"/>
          <p:cNvSpPr>
            <a:spLocks noChangeArrowheads="1"/>
          </p:cNvSpPr>
          <p:nvPr/>
        </p:nvSpPr>
        <p:spPr bwMode="auto">
          <a:xfrm rot="5400000">
            <a:off x="3770312" y="2752726"/>
            <a:ext cx="1477963" cy="1890712"/>
          </a:xfrm>
          <a:prstGeom prst="rect">
            <a:avLst/>
          </a:prstGeom>
          <a:noFill/>
          <a:ln w="9525">
            <a:noFill/>
            <a:miter lim="800000"/>
            <a:headEnd/>
            <a:tailEnd/>
          </a:ln>
          <a:effectLst/>
        </p:spPr>
        <p:txBody>
          <a:bodyPr>
            <a:spAutoFit/>
          </a:bodyPr>
          <a:lstStyle/>
          <a:p>
            <a:pPr algn="r" rtl="1">
              <a:defRPr/>
            </a:pPr>
            <a:r>
              <a:rPr lang="en-US" altLang="he-IL" sz="11800" dirty="0">
                <a:solidFill>
                  <a:srgbClr val="FFFF00"/>
                </a:solidFill>
                <a:effectLst>
                  <a:outerShdw blurRad="38100" dist="38100" dir="2700000" algn="tl">
                    <a:srgbClr val="000000"/>
                  </a:outerShdw>
                </a:effectLst>
                <a:latin typeface="Arial Black" pitchFamily="34" charset="0"/>
                <a:ea typeface="Times New Roman (Hebrew)"/>
                <a:cs typeface="Times New Roman (Hebrew)"/>
              </a:rPr>
              <a:t>=</a:t>
            </a:r>
            <a:endParaRPr lang="zh-CN" altLang="he-IL" sz="11800" dirty="0">
              <a:solidFill>
                <a:srgbClr val="FFFF00"/>
              </a:solidFill>
              <a:effectLst>
                <a:outerShdw blurRad="38100" dist="38100" dir="2700000" algn="tl">
                  <a:srgbClr val="000000"/>
                </a:outerShdw>
              </a:effectLst>
              <a:latin typeface="Arial Black" pitchFamily="34" charset="0"/>
              <a:ea typeface="Times New Roman (Hebrew)"/>
              <a:cs typeface="Times New Roman (Hebrew)"/>
            </a:endParaRPr>
          </a:p>
        </p:txBody>
      </p:sp>
      <p:sp>
        <p:nvSpPr>
          <p:cNvPr id="44046" name="Rectangle 14"/>
          <p:cNvSpPr>
            <a:spLocks noChangeArrowheads="1"/>
          </p:cNvSpPr>
          <p:nvPr/>
        </p:nvSpPr>
        <p:spPr bwMode="auto">
          <a:xfrm>
            <a:off x="6170613" y="1922463"/>
            <a:ext cx="2713037" cy="930275"/>
          </a:xfrm>
          <a:prstGeom prst="rect">
            <a:avLst/>
          </a:prstGeom>
          <a:noFill/>
          <a:ln w="9525">
            <a:noFill/>
            <a:miter lim="800000"/>
            <a:headEnd/>
            <a:tailEnd/>
          </a:ln>
          <a:effectLst/>
        </p:spPr>
        <p:txBody>
          <a:bodyPr>
            <a:spAutoFit/>
          </a:bodyPr>
          <a:lstStyle/>
          <a:p>
            <a:pPr algn="ctr">
              <a:defRPr/>
            </a:pPr>
            <a:r>
              <a:rPr lang="zh-CN" altLang="en-US" sz="5500">
                <a:solidFill>
                  <a:srgbClr val="0000CC"/>
                </a:solidFill>
                <a:effectLst>
                  <a:outerShdw blurRad="38100" dist="38100" dir="2700000" algn="tl">
                    <a:srgbClr val="C0C0C0"/>
                  </a:outerShdw>
                </a:effectLst>
                <a:latin typeface="Arial Black" pitchFamily="34" charset="0"/>
                <a:ea typeface="楷体_GB2312" pitchFamily="49" charset="-122"/>
              </a:rPr>
              <a:t>施肥</a:t>
            </a:r>
            <a:endParaRPr lang="zh-CN" altLang="he-IL" sz="4900">
              <a:solidFill>
                <a:srgbClr val="0000CC"/>
              </a:solidFill>
              <a:effectLst>
                <a:outerShdw blurRad="38100" dist="38100" dir="2700000" algn="tl">
                  <a:srgbClr val="C0C0C0"/>
                </a:outerShdw>
              </a:effectLst>
              <a:latin typeface="Arial Black" pitchFamily="34" charset="0"/>
              <a:ea typeface="楷体_GB2312" pitchFamily="49" charset="-122"/>
            </a:endParaRPr>
          </a:p>
        </p:txBody>
      </p:sp>
      <p:sp>
        <p:nvSpPr>
          <p:cNvPr id="44047" name="Rectangle 15"/>
          <p:cNvSpPr>
            <a:spLocks noChangeArrowheads="1"/>
          </p:cNvSpPr>
          <p:nvPr/>
        </p:nvSpPr>
        <p:spPr bwMode="auto">
          <a:xfrm>
            <a:off x="217488" y="1922463"/>
            <a:ext cx="2713037" cy="930275"/>
          </a:xfrm>
          <a:prstGeom prst="rect">
            <a:avLst/>
          </a:prstGeom>
          <a:noFill/>
          <a:ln w="9525">
            <a:noFill/>
            <a:miter lim="800000"/>
            <a:headEnd/>
            <a:tailEnd/>
          </a:ln>
          <a:effectLst/>
        </p:spPr>
        <p:txBody>
          <a:bodyPr>
            <a:spAutoFit/>
          </a:bodyPr>
          <a:lstStyle/>
          <a:p>
            <a:pPr algn="ctr">
              <a:defRPr/>
            </a:pPr>
            <a:r>
              <a:rPr lang="zh-CN" altLang="en-US" sz="5500">
                <a:solidFill>
                  <a:srgbClr val="0000CC"/>
                </a:solidFill>
                <a:effectLst>
                  <a:outerShdw blurRad="38100" dist="38100" dir="2700000" algn="tl">
                    <a:srgbClr val="C0C0C0"/>
                  </a:outerShdw>
                </a:effectLst>
                <a:latin typeface="Arial Black" pitchFamily="34" charset="0"/>
                <a:ea typeface="楷体_GB2312" pitchFamily="49" charset="-122"/>
              </a:rPr>
              <a:t>灌溉</a:t>
            </a:r>
            <a:endParaRPr lang="zh-CN" altLang="he-IL" sz="4900">
              <a:solidFill>
                <a:srgbClr val="0000CC"/>
              </a:solidFill>
              <a:effectLst>
                <a:outerShdw blurRad="38100" dist="38100" dir="2700000" algn="tl">
                  <a:srgbClr val="C0C0C0"/>
                </a:outerShdw>
              </a:effectLst>
              <a:latin typeface="Arial Black" pitchFamily="34" charset="0"/>
              <a:ea typeface="楷体_GB2312" pitchFamily="49" charset="-122"/>
            </a:endParaRPr>
          </a:p>
        </p:txBody>
      </p:sp>
      <p:sp>
        <p:nvSpPr>
          <p:cNvPr id="44048" name="Rectangle 16"/>
          <p:cNvSpPr>
            <a:spLocks noChangeArrowheads="1"/>
          </p:cNvSpPr>
          <p:nvPr/>
        </p:nvSpPr>
        <p:spPr bwMode="auto">
          <a:xfrm>
            <a:off x="2700338" y="5184775"/>
            <a:ext cx="3671887" cy="639763"/>
          </a:xfrm>
          <a:prstGeom prst="rect">
            <a:avLst/>
          </a:prstGeom>
          <a:noFill/>
          <a:ln w="9525">
            <a:noFill/>
            <a:miter lim="800000"/>
            <a:headEnd/>
            <a:tailEnd/>
          </a:ln>
          <a:effectLst>
            <a:outerShdw dist="53882" dir="2700000" algn="ctr" rotWithShape="0">
              <a:schemeClr val="tx1"/>
            </a:outerShdw>
          </a:effectLst>
        </p:spPr>
        <p:txBody>
          <a:bodyPr anchor="ctr"/>
          <a:lstStyle/>
          <a:p>
            <a:pPr algn="ctr">
              <a:lnSpc>
                <a:spcPct val="140000"/>
              </a:lnSpc>
              <a:defRPr/>
            </a:pPr>
            <a:r>
              <a:rPr lang="zh-CN" altLang="en-US" sz="5400">
                <a:solidFill>
                  <a:srgbClr val="FFFF00"/>
                </a:solidFill>
                <a:effectLst>
                  <a:outerShdw blurRad="38100" dist="38100" dir="2700000" algn="tl">
                    <a:srgbClr val="C0C0C0"/>
                  </a:outerShdw>
                </a:effectLst>
                <a:latin typeface="Arial Black" pitchFamily="34" charset="0"/>
                <a:ea typeface="楷体_GB2312" pitchFamily="49" charset="-122"/>
              </a:rPr>
              <a:t>水肥一体化</a:t>
            </a:r>
            <a:r>
              <a:rPr lang="zh-CN" altLang="en-US" sz="4100" i="1">
                <a:solidFill>
                  <a:srgbClr val="FFFF00"/>
                </a:solidFill>
                <a:effectLst>
                  <a:outerShdw blurRad="38100" dist="38100" dir="2700000" algn="tl">
                    <a:srgbClr val="C0C0C0"/>
                  </a:outerShdw>
                </a:effectLst>
                <a:latin typeface="Arial Black" pitchFamily="34" charset="0"/>
              </a:rPr>
              <a:t>　</a:t>
            </a:r>
            <a:endParaRPr lang="zh-CN" altLang="he-IL" sz="4100" i="1">
              <a:solidFill>
                <a:srgbClr val="FFFF00"/>
              </a:solidFill>
              <a:effectLst>
                <a:outerShdw blurRad="38100" dist="38100" dir="2700000" algn="tl">
                  <a:srgbClr val="C0C0C0"/>
                </a:outerShdw>
              </a:effectLst>
              <a:latin typeface="Arial Black" pitchFamily="34" charset="0"/>
            </a:endParaRPr>
          </a:p>
        </p:txBody>
      </p:sp>
      <p:sp>
        <p:nvSpPr>
          <p:cNvPr id="44051" name="Rectangle 19"/>
          <p:cNvSpPr>
            <a:spLocks noChangeArrowheads="1"/>
          </p:cNvSpPr>
          <p:nvPr/>
        </p:nvSpPr>
        <p:spPr bwMode="auto">
          <a:xfrm>
            <a:off x="357188" y="642918"/>
            <a:ext cx="8429625" cy="1000132"/>
          </a:xfrm>
          <a:prstGeom prst="rect">
            <a:avLst/>
          </a:prstGeom>
          <a:noFill/>
          <a:ln w="9525">
            <a:noFill/>
            <a:miter lim="800000"/>
            <a:headEnd/>
            <a:tailEnd/>
          </a:ln>
          <a:effectLst/>
        </p:spPr>
        <p:txBody>
          <a:bodyPr anchor="ctr"/>
          <a:lstStyle/>
          <a:p>
            <a:pPr algn="ctr">
              <a:defRPr/>
            </a:pPr>
            <a:r>
              <a:rPr lang="zh-CN" altLang="en-US" sz="4800" dirty="0">
                <a:solidFill>
                  <a:srgbClr val="C00000"/>
                </a:solidFill>
                <a:latin typeface="华文隶书" pitchFamily="2" charset="-122"/>
                <a:ea typeface="华文隶书" pitchFamily="2" charset="-122"/>
              </a:rPr>
              <a:t>先进施肥技术</a:t>
            </a:r>
            <a:r>
              <a:rPr lang="en-US" altLang="zh-CN" sz="4800" dirty="0">
                <a:solidFill>
                  <a:srgbClr val="C00000"/>
                </a:solidFill>
                <a:latin typeface="华文隶书" pitchFamily="2" charset="-122"/>
                <a:ea typeface="华文隶书" pitchFamily="2" charset="-122"/>
              </a:rPr>
              <a:t>----</a:t>
            </a:r>
            <a:r>
              <a:rPr lang="zh-CN" altLang="en-US" sz="4800" dirty="0">
                <a:solidFill>
                  <a:srgbClr val="C00000"/>
                </a:solidFill>
                <a:latin typeface="华文隶书" pitchFamily="2" charset="-122"/>
                <a:ea typeface="华文隶书" pitchFamily="2" charset="-122"/>
              </a:rPr>
              <a:t>水肥一体</a:t>
            </a:r>
            <a:endParaRPr lang="zh-CN" altLang="zh-CN" sz="5400" dirty="0">
              <a:solidFill>
                <a:srgbClr val="FF0000"/>
              </a:solidFill>
              <a:effectLst>
                <a:outerShdw blurRad="38100" dist="38100" dir="2700000" algn="tl">
                  <a:srgbClr val="C0C0C0"/>
                </a:outerShdw>
              </a:effectLst>
              <a:latin typeface="华文隶书" pitchFamily="2" charset="-122"/>
              <a:ea typeface="华文隶书" pitchFamily="2" charset="-122"/>
            </a:endParaRPr>
          </a:p>
        </p:txBody>
      </p:sp>
      <p:pic>
        <p:nvPicPr>
          <p:cNvPr id="22541" name="Picture 20"/>
          <p:cNvPicPr>
            <a:picLocks noChangeAspect="1" noChangeArrowheads="1"/>
          </p:cNvPicPr>
          <p:nvPr/>
        </p:nvPicPr>
        <p:blipFill>
          <a:blip r:embed="rId6"/>
          <a:srcRect/>
          <a:stretch>
            <a:fillRect/>
          </a:stretch>
        </p:blipFill>
        <p:spPr bwMode="auto">
          <a:xfrm>
            <a:off x="6659563" y="2928938"/>
            <a:ext cx="1592262" cy="150812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t>水肥一体主要设施设备</a:t>
            </a:r>
          </a:p>
        </p:txBody>
      </p:sp>
      <p:sp>
        <p:nvSpPr>
          <p:cNvPr id="3" name="内容占位符 2"/>
          <p:cNvSpPr>
            <a:spLocks noGrp="1"/>
          </p:cNvSpPr>
          <p:nvPr>
            <p:ph idx="1"/>
          </p:nvPr>
        </p:nvSpPr>
        <p:spPr/>
        <p:txBody>
          <a:bodyPr>
            <a:normAutofit/>
          </a:bodyPr>
          <a:lstStyle/>
          <a:p>
            <a:r>
              <a:rPr lang="zh-CN" altLang="en-US" sz="3200" dirty="0"/>
              <a:t>通过综合分析当地土壤、地貌、气象、农作物布局、水源保障等因素，系统规划、设计和建设水肥一体化灌溉设备。灌溉设备应当满足当地农业生产及灌溉、施肥需要，保证灌溉系统安全可靠。根据应用作物、系统设备、实施面积等选择施肥设备。基本型施肥设备主要包括压差式施肥罐、文丘里施肥器、施肥泵、施肥机、施肥池等。</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1"/>
          <p:cNvSpPr txBox="1">
            <a:spLocks noChangeArrowheads="1"/>
          </p:cNvSpPr>
          <p:nvPr/>
        </p:nvSpPr>
        <p:spPr bwMode="auto">
          <a:xfrm>
            <a:off x="785813" y="1714500"/>
            <a:ext cx="2968625" cy="461963"/>
          </a:xfrm>
          <a:prstGeom prst="rect">
            <a:avLst/>
          </a:prstGeom>
          <a:noFill/>
          <a:ln w="9525">
            <a:noFill/>
            <a:miter lim="800000"/>
            <a:headEnd/>
            <a:tailEnd/>
          </a:ln>
        </p:spPr>
        <p:txBody>
          <a:bodyPr wrap="none">
            <a:spAutoFit/>
          </a:bodyPr>
          <a:lstStyle/>
          <a:p>
            <a:r>
              <a:rPr lang="zh-CN" altLang="en-US" sz="2400" b="1">
                <a:solidFill>
                  <a:srgbClr val="0000FF"/>
                </a:solidFill>
              </a:rPr>
              <a:t>文丘里压差式施肥法</a:t>
            </a:r>
          </a:p>
        </p:txBody>
      </p:sp>
      <p:pic>
        <p:nvPicPr>
          <p:cNvPr id="27651" name="Picture 2" descr="F:\实验照片\草莓照片\IMG_6019.JPG"/>
          <p:cNvPicPr>
            <a:picLocks noChangeAspect="1" noChangeArrowheads="1"/>
          </p:cNvPicPr>
          <p:nvPr/>
        </p:nvPicPr>
        <p:blipFill>
          <a:blip r:embed="rId2"/>
          <a:srcRect/>
          <a:stretch>
            <a:fillRect/>
          </a:stretch>
        </p:blipFill>
        <p:spPr bwMode="auto">
          <a:xfrm>
            <a:off x="500063" y="2428875"/>
            <a:ext cx="4095750" cy="3071813"/>
          </a:xfrm>
          <a:prstGeom prst="rect">
            <a:avLst/>
          </a:prstGeom>
          <a:noFill/>
          <a:ln w="9525">
            <a:noFill/>
            <a:miter lim="800000"/>
            <a:headEnd/>
            <a:tailEnd/>
          </a:ln>
        </p:spPr>
      </p:pic>
      <p:sp>
        <p:nvSpPr>
          <p:cNvPr id="27652" name="TextBox 4"/>
          <p:cNvSpPr txBox="1">
            <a:spLocks noChangeArrowheads="1"/>
          </p:cNvSpPr>
          <p:nvPr/>
        </p:nvSpPr>
        <p:spPr bwMode="auto">
          <a:xfrm>
            <a:off x="5857875" y="1785938"/>
            <a:ext cx="1724025" cy="461962"/>
          </a:xfrm>
          <a:prstGeom prst="rect">
            <a:avLst/>
          </a:prstGeom>
          <a:noFill/>
          <a:ln w="9525">
            <a:noFill/>
            <a:miter lim="800000"/>
            <a:headEnd/>
            <a:tailEnd/>
          </a:ln>
        </p:spPr>
        <p:txBody>
          <a:bodyPr wrap="none">
            <a:spAutoFit/>
          </a:bodyPr>
          <a:lstStyle/>
          <a:p>
            <a:r>
              <a:rPr lang="zh-CN" altLang="en-US" sz="2400" b="1">
                <a:solidFill>
                  <a:srgbClr val="0000FF"/>
                </a:solidFill>
              </a:rPr>
              <a:t>泵吸施肥法</a:t>
            </a:r>
          </a:p>
        </p:txBody>
      </p:sp>
      <p:pic>
        <p:nvPicPr>
          <p:cNvPr id="27653" name="Picture 3" descr="DSC06550"/>
          <p:cNvPicPr>
            <a:picLocks noChangeAspect="1" noChangeArrowheads="1"/>
          </p:cNvPicPr>
          <p:nvPr/>
        </p:nvPicPr>
        <p:blipFill>
          <a:blip r:embed="rId3"/>
          <a:srcRect/>
          <a:stretch>
            <a:fillRect/>
          </a:stretch>
        </p:blipFill>
        <p:spPr bwMode="auto">
          <a:xfrm>
            <a:off x="4857750" y="2428875"/>
            <a:ext cx="3875088" cy="3071813"/>
          </a:xfrm>
          <a:prstGeom prst="rect">
            <a:avLst/>
          </a:prstGeom>
          <a:noFill/>
          <a:ln w="9525">
            <a:noFill/>
            <a:miter lim="800000"/>
            <a:headEnd/>
            <a:tailEnd/>
          </a:ln>
        </p:spPr>
      </p:pic>
      <p:sp>
        <p:nvSpPr>
          <p:cNvPr id="27654" name="TextBox 6"/>
          <p:cNvSpPr txBox="1">
            <a:spLocks noChangeArrowheads="1"/>
          </p:cNvSpPr>
          <p:nvPr/>
        </p:nvSpPr>
        <p:spPr bwMode="auto">
          <a:xfrm>
            <a:off x="6643688" y="3857625"/>
            <a:ext cx="877887" cy="369888"/>
          </a:xfrm>
          <a:prstGeom prst="rect">
            <a:avLst/>
          </a:prstGeom>
          <a:noFill/>
          <a:ln w="9525">
            <a:noFill/>
            <a:miter lim="800000"/>
            <a:headEnd/>
            <a:tailEnd/>
          </a:ln>
        </p:spPr>
        <p:txBody>
          <a:bodyPr wrap="none">
            <a:spAutoFit/>
          </a:bodyPr>
          <a:lstStyle/>
          <a:p>
            <a:r>
              <a:rPr lang="zh-CN" altLang="en-US"/>
              <a:t>肥料池</a:t>
            </a:r>
          </a:p>
        </p:txBody>
      </p:sp>
      <p:sp>
        <p:nvSpPr>
          <p:cNvPr id="27655" name="Line 8"/>
          <p:cNvSpPr>
            <a:spLocks noChangeShapeType="1"/>
          </p:cNvSpPr>
          <p:nvPr/>
        </p:nvSpPr>
        <p:spPr bwMode="auto">
          <a:xfrm flipV="1">
            <a:off x="5715000" y="3714750"/>
            <a:ext cx="428625" cy="142875"/>
          </a:xfrm>
          <a:prstGeom prst="line">
            <a:avLst/>
          </a:prstGeom>
          <a:noFill/>
          <a:ln w="57150">
            <a:solidFill>
              <a:srgbClr val="FF0000"/>
            </a:solidFill>
            <a:round/>
            <a:headEnd/>
            <a:tailEnd type="triangle" w="med" len="med"/>
          </a:ln>
        </p:spPr>
        <p:txBody>
          <a:bodyPr/>
          <a:lstStyle/>
          <a:p>
            <a:endParaRPr lang="zh-CN" altLang="en-US"/>
          </a:p>
        </p:txBody>
      </p:sp>
      <p:sp>
        <p:nvSpPr>
          <p:cNvPr id="27656" name="TextBox 8"/>
          <p:cNvSpPr txBox="1">
            <a:spLocks noChangeArrowheads="1"/>
          </p:cNvSpPr>
          <p:nvPr/>
        </p:nvSpPr>
        <p:spPr bwMode="auto">
          <a:xfrm rot="-2184047">
            <a:off x="5214938" y="3500438"/>
            <a:ext cx="1143000" cy="369887"/>
          </a:xfrm>
          <a:prstGeom prst="rect">
            <a:avLst/>
          </a:prstGeom>
          <a:noFill/>
          <a:ln w="9525">
            <a:noFill/>
            <a:miter lim="800000"/>
            <a:headEnd/>
            <a:tailEnd/>
          </a:ln>
        </p:spPr>
        <p:txBody>
          <a:bodyPr>
            <a:spAutoFit/>
          </a:bodyPr>
          <a:lstStyle/>
          <a:p>
            <a:r>
              <a:rPr lang="zh-CN" altLang="en-US"/>
              <a:t>水肥进入</a:t>
            </a:r>
          </a:p>
        </p:txBody>
      </p:sp>
      <p:sp>
        <p:nvSpPr>
          <p:cNvPr id="27657" name="矩形 3"/>
          <p:cNvSpPr>
            <a:spLocks noChangeArrowheads="1"/>
          </p:cNvSpPr>
          <p:nvPr/>
        </p:nvSpPr>
        <p:spPr bwMode="auto">
          <a:xfrm>
            <a:off x="1500188" y="785794"/>
            <a:ext cx="6500812" cy="861774"/>
          </a:xfrm>
          <a:prstGeom prst="rect">
            <a:avLst/>
          </a:prstGeom>
          <a:noFill/>
          <a:ln w="9525">
            <a:noFill/>
            <a:miter lim="800000"/>
            <a:headEnd/>
            <a:tailEnd/>
          </a:ln>
        </p:spPr>
        <p:txBody>
          <a:bodyPr wrap="square">
            <a:spAutoFit/>
          </a:bodyPr>
          <a:lstStyle/>
          <a:p>
            <a:r>
              <a:rPr lang="zh-CN" altLang="en-US" sz="3600" dirty="0">
                <a:solidFill>
                  <a:srgbClr val="FFC000"/>
                </a:solidFill>
              </a:rPr>
              <a:t>        </a:t>
            </a:r>
            <a:r>
              <a:rPr lang="zh-CN" altLang="en-US" sz="5000" dirty="0">
                <a:solidFill>
                  <a:schemeClr val="tx2"/>
                </a:solidFill>
                <a:latin typeface="+mj-lt"/>
                <a:ea typeface="+mj-ea"/>
                <a:cs typeface="+mj-cs"/>
              </a:rPr>
              <a:t>基本型施肥设备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42918"/>
            <a:ext cx="8229600" cy="857256"/>
          </a:xfrm>
        </p:spPr>
        <p:txBody>
          <a:bodyPr>
            <a:normAutofit/>
          </a:bodyPr>
          <a:lstStyle/>
          <a:p>
            <a:pPr algn="ctr"/>
            <a:r>
              <a:rPr lang="zh-CN" altLang="en-US" dirty="0"/>
              <a:t>基本型施肥设备</a:t>
            </a:r>
          </a:p>
        </p:txBody>
      </p:sp>
      <p:pic>
        <p:nvPicPr>
          <p:cNvPr id="4" name="Picture 21" descr="DSC_0055"/>
          <p:cNvPicPr>
            <a:picLocks noGrp="1" noChangeAspect="1" noChangeArrowheads="1"/>
          </p:cNvPicPr>
          <p:nvPr>
            <p:ph idx="1"/>
          </p:nvPr>
        </p:nvPicPr>
        <p:blipFill>
          <a:blip r:embed="rId2" cstate="print"/>
          <a:srcRect/>
          <a:stretch>
            <a:fillRect/>
          </a:stretch>
        </p:blipFill>
        <p:spPr bwMode="auto">
          <a:xfrm>
            <a:off x="1191874" y="1600200"/>
            <a:ext cx="6760251" cy="4525963"/>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796086"/>
          </a:xfrm>
        </p:spPr>
        <p:txBody>
          <a:bodyPr>
            <a:normAutofit/>
          </a:bodyPr>
          <a:lstStyle/>
          <a:p>
            <a:pPr algn="ctr"/>
            <a:r>
              <a:rPr lang="zh-CN" altLang="en-US" sz="4800" dirty="0"/>
              <a:t>半自动水肥一体设备</a:t>
            </a:r>
          </a:p>
        </p:txBody>
      </p:sp>
      <p:pic>
        <p:nvPicPr>
          <p:cNvPr id="4" name="Picture 2" descr="水肥20141013_163458"/>
          <p:cNvPicPr>
            <a:picLocks noGrp="1" noChangeAspect="1" noChangeArrowheads="1"/>
          </p:cNvPicPr>
          <p:nvPr>
            <p:ph idx="1"/>
          </p:nvPr>
        </p:nvPicPr>
        <p:blipFill>
          <a:blip r:embed="rId2" cstate="print"/>
          <a:srcRect/>
          <a:stretch>
            <a:fillRect/>
          </a:stretch>
        </p:blipFill>
        <p:spPr bwMode="auto">
          <a:xfrm>
            <a:off x="500034" y="1857364"/>
            <a:ext cx="7786742" cy="4524388"/>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水肥20141013_163610"/>
          <p:cNvPicPr>
            <a:picLocks noChangeAspect="1" noChangeArrowheads="1"/>
          </p:cNvPicPr>
          <p:nvPr/>
        </p:nvPicPr>
        <p:blipFill>
          <a:blip r:embed="rId2"/>
          <a:srcRect/>
          <a:stretch>
            <a:fillRect/>
          </a:stretch>
        </p:blipFill>
        <p:spPr bwMode="auto">
          <a:xfrm>
            <a:off x="214282" y="142852"/>
            <a:ext cx="4640233" cy="3214688"/>
          </a:xfrm>
          <a:prstGeom prst="rect">
            <a:avLst/>
          </a:prstGeom>
          <a:noFill/>
          <a:ln w="9525">
            <a:noFill/>
            <a:miter lim="800000"/>
            <a:headEnd/>
            <a:tailEnd/>
          </a:ln>
        </p:spPr>
      </p:pic>
      <p:pic>
        <p:nvPicPr>
          <p:cNvPr id="31747" name="Picture 4" descr="水肥20141013_163538"/>
          <p:cNvPicPr>
            <a:picLocks noChangeAspect="1" noChangeArrowheads="1"/>
          </p:cNvPicPr>
          <p:nvPr/>
        </p:nvPicPr>
        <p:blipFill>
          <a:blip r:embed="rId3"/>
          <a:srcRect/>
          <a:stretch>
            <a:fillRect/>
          </a:stretch>
        </p:blipFill>
        <p:spPr bwMode="auto">
          <a:xfrm>
            <a:off x="4748213" y="142852"/>
            <a:ext cx="4181475" cy="6357981"/>
          </a:xfrm>
          <a:prstGeom prst="rect">
            <a:avLst/>
          </a:prstGeom>
          <a:noFill/>
          <a:ln w="9525">
            <a:noFill/>
            <a:miter lim="800000"/>
            <a:headEnd/>
            <a:tailEnd/>
          </a:ln>
        </p:spPr>
      </p:pic>
      <p:pic>
        <p:nvPicPr>
          <p:cNvPr id="31748" name="Picture 5" descr="20130812132219771[1]"/>
          <p:cNvPicPr>
            <a:picLocks noChangeAspect="1" noChangeArrowheads="1"/>
          </p:cNvPicPr>
          <p:nvPr/>
        </p:nvPicPr>
        <p:blipFill>
          <a:blip r:embed="rId4"/>
          <a:srcRect/>
          <a:stretch>
            <a:fillRect/>
          </a:stretch>
        </p:blipFill>
        <p:spPr bwMode="auto">
          <a:xfrm>
            <a:off x="214282" y="3286124"/>
            <a:ext cx="4640263" cy="3214688"/>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050"/>
          <p:cNvSpPr>
            <a:spLocks noGrp="1" noChangeArrowheads="1"/>
          </p:cNvSpPr>
          <p:nvPr>
            <p:ph type="title"/>
          </p:nvPr>
        </p:nvSpPr>
        <p:spPr>
          <a:xfrm>
            <a:off x="428596" y="714356"/>
            <a:ext cx="8229600" cy="1143000"/>
          </a:xfrm>
        </p:spPr>
        <p:txBody>
          <a:bodyPr>
            <a:normAutofit/>
          </a:bodyPr>
          <a:lstStyle/>
          <a:p>
            <a:pPr algn="ctr" eaLnBrk="1" hangingPunct="1"/>
            <a:r>
              <a:rPr lang="zh-CN" altLang="en-US" dirty="0"/>
              <a:t>组合式全自动灌溉施肥系统</a:t>
            </a:r>
          </a:p>
        </p:txBody>
      </p:sp>
      <p:sp>
        <p:nvSpPr>
          <p:cNvPr id="32771" name="Rectangle 2051"/>
          <p:cNvSpPr>
            <a:spLocks noGrp="1" noChangeArrowheads="1"/>
          </p:cNvSpPr>
          <p:nvPr>
            <p:ph type="body" idx="1"/>
          </p:nvPr>
        </p:nvSpPr>
        <p:spPr>
          <a:xfrm>
            <a:off x="323850" y="1773238"/>
            <a:ext cx="8132763" cy="1943100"/>
          </a:xfrm>
        </p:spPr>
        <p:txBody>
          <a:bodyPr/>
          <a:lstStyle/>
          <a:p>
            <a:pPr algn="just" eaLnBrk="1" hangingPunct="1">
              <a:lnSpc>
                <a:spcPct val="120000"/>
              </a:lnSpc>
            </a:pPr>
            <a:r>
              <a:rPr lang="zh-CN" altLang="en-US" b="1" dirty="0">
                <a:latin typeface="宋体" pitchFamily="2" charset="-122"/>
              </a:rPr>
              <a:t>能够按照用户预先编制好的灌溉施肥程序自动地准确适时适量地把肥料喝养分注入灌溉管道中，并可监测电导率</a:t>
            </a:r>
            <a:r>
              <a:rPr lang="en-US" altLang="zh-CN" b="1" dirty="0">
                <a:latin typeface="宋体" pitchFamily="2" charset="-122"/>
              </a:rPr>
              <a:t>EC</a:t>
            </a:r>
            <a:r>
              <a:rPr lang="zh-CN" altLang="en-US" b="1" dirty="0">
                <a:latin typeface="宋体" pitchFamily="2" charset="-122"/>
              </a:rPr>
              <a:t>和</a:t>
            </a:r>
            <a:r>
              <a:rPr lang="en-US" altLang="zh-CN" b="1" dirty="0">
                <a:latin typeface="宋体" pitchFamily="2" charset="-122"/>
              </a:rPr>
              <a:t>PH</a:t>
            </a:r>
            <a:r>
              <a:rPr lang="zh-CN" altLang="en-US" b="1" dirty="0">
                <a:latin typeface="宋体" pitchFamily="2" charset="-122"/>
              </a:rPr>
              <a:t>。</a:t>
            </a:r>
          </a:p>
        </p:txBody>
      </p:sp>
      <p:pic>
        <p:nvPicPr>
          <p:cNvPr id="32772" name="Picture 2052" descr="xfrtigasystem"/>
          <p:cNvPicPr>
            <a:picLocks noChangeAspect="1" noChangeArrowheads="1"/>
          </p:cNvPicPr>
          <p:nvPr/>
        </p:nvPicPr>
        <p:blipFill>
          <a:blip r:embed="rId2"/>
          <a:srcRect/>
          <a:stretch>
            <a:fillRect/>
          </a:stretch>
        </p:blipFill>
        <p:spPr bwMode="auto">
          <a:xfrm>
            <a:off x="755650" y="3860800"/>
            <a:ext cx="2644775" cy="2679700"/>
          </a:xfrm>
          <a:prstGeom prst="rect">
            <a:avLst/>
          </a:prstGeom>
          <a:noFill/>
          <a:ln w="9525">
            <a:noFill/>
            <a:miter lim="800000"/>
            <a:headEnd/>
            <a:tailEnd/>
          </a:ln>
        </p:spPr>
      </p:pic>
      <p:pic>
        <p:nvPicPr>
          <p:cNvPr id="32773" name="Picture 2053" descr="Nutirsp"/>
          <p:cNvPicPr>
            <a:picLocks noChangeAspect="1" noChangeArrowheads="1"/>
          </p:cNvPicPr>
          <p:nvPr/>
        </p:nvPicPr>
        <p:blipFill>
          <a:blip r:embed="rId3">
            <a:lum contrast="12000"/>
          </a:blip>
          <a:srcRect/>
          <a:stretch>
            <a:fillRect/>
          </a:stretch>
        </p:blipFill>
        <p:spPr bwMode="auto">
          <a:xfrm>
            <a:off x="3563938" y="3860800"/>
            <a:ext cx="3313112" cy="2695575"/>
          </a:xfrm>
          <a:prstGeom prst="rect">
            <a:avLst/>
          </a:prstGeom>
          <a:noFill/>
          <a:ln w="9525">
            <a:noFill/>
            <a:miter lim="800000"/>
            <a:headEnd/>
            <a:tailEnd/>
          </a:ln>
        </p:spPr>
      </p:pic>
      <p:pic>
        <p:nvPicPr>
          <p:cNvPr id="32774" name="Picture 2054" descr="PAX01"/>
          <p:cNvPicPr>
            <a:picLocks noChangeAspect="1" noChangeArrowheads="1"/>
          </p:cNvPicPr>
          <p:nvPr/>
        </p:nvPicPr>
        <p:blipFill>
          <a:blip r:embed="rId4"/>
          <a:srcRect/>
          <a:stretch>
            <a:fillRect/>
          </a:stretch>
        </p:blipFill>
        <p:spPr bwMode="auto">
          <a:xfrm>
            <a:off x="7019925" y="3860800"/>
            <a:ext cx="1757363" cy="266382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285860"/>
            <a:ext cx="8229600" cy="1857388"/>
          </a:xfrm>
        </p:spPr>
        <p:txBody>
          <a:bodyPr>
            <a:noAutofit/>
          </a:bodyPr>
          <a:lstStyle/>
          <a:p>
            <a:pPr algn="ctr"/>
            <a:br>
              <a:rPr lang="en-US" altLang="zh-CN" sz="4400" b="1" dirty="0">
                <a:solidFill>
                  <a:srgbClr val="FF3300"/>
                </a:solidFill>
                <a:effectLst>
                  <a:outerShdw blurRad="38100" dist="38100" dir="2700000" algn="tl">
                    <a:srgbClr val="C0C0C0"/>
                  </a:outerShdw>
                </a:effectLst>
                <a:latin typeface="Arial Rounded MT Bold" pitchFamily="34" charset="0"/>
                <a:ea typeface="仿宋_GB2312" pitchFamily="49" charset="-122"/>
              </a:rPr>
            </a:br>
            <a:br>
              <a:rPr lang="en-US" altLang="zh-CN" sz="4400" b="1" dirty="0">
                <a:solidFill>
                  <a:srgbClr val="FF3300"/>
                </a:solidFill>
                <a:effectLst>
                  <a:outerShdw blurRad="38100" dist="38100" dir="2700000" algn="tl">
                    <a:srgbClr val="C0C0C0"/>
                  </a:outerShdw>
                </a:effectLst>
                <a:latin typeface="Arial Rounded MT Bold" pitchFamily="34" charset="0"/>
                <a:ea typeface="仿宋_GB2312" pitchFamily="49" charset="-122"/>
              </a:rPr>
            </a:br>
            <a:br>
              <a:rPr lang="en-US" altLang="zh-CN" sz="4400" b="1" dirty="0">
                <a:solidFill>
                  <a:srgbClr val="FF3300"/>
                </a:solidFill>
                <a:effectLst>
                  <a:outerShdw blurRad="38100" dist="38100" dir="2700000" algn="tl">
                    <a:srgbClr val="C0C0C0"/>
                  </a:outerShdw>
                </a:effectLst>
                <a:latin typeface="Arial Rounded MT Bold" pitchFamily="34" charset="0"/>
                <a:ea typeface="仿宋_GB2312" pitchFamily="49" charset="-122"/>
              </a:rPr>
            </a:br>
            <a:br>
              <a:rPr lang="en-US" altLang="zh-CN" sz="4400" b="1" dirty="0">
                <a:solidFill>
                  <a:srgbClr val="FF3300"/>
                </a:solidFill>
                <a:effectLst>
                  <a:outerShdw blurRad="38100" dist="38100" dir="2700000" algn="tl">
                    <a:srgbClr val="C0C0C0"/>
                  </a:outerShdw>
                </a:effectLst>
                <a:latin typeface="Arial Rounded MT Bold" pitchFamily="34" charset="0"/>
                <a:ea typeface="仿宋_GB2312" pitchFamily="49" charset="-122"/>
              </a:rPr>
            </a:br>
            <a:br>
              <a:rPr lang="en-US" altLang="zh-CN" sz="4400" b="1" dirty="0">
                <a:solidFill>
                  <a:srgbClr val="FF3300"/>
                </a:solidFill>
                <a:effectLst>
                  <a:outerShdw blurRad="38100" dist="38100" dir="2700000" algn="tl">
                    <a:srgbClr val="C0C0C0"/>
                  </a:outerShdw>
                </a:effectLst>
                <a:latin typeface="Arial Rounded MT Bold" pitchFamily="34" charset="0"/>
                <a:ea typeface="仿宋_GB2312" pitchFamily="49" charset="-122"/>
              </a:rPr>
            </a:br>
            <a:br>
              <a:rPr lang="en-US" altLang="zh-CN" sz="4400" b="1" dirty="0">
                <a:solidFill>
                  <a:srgbClr val="FF3300"/>
                </a:solidFill>
                <a:effectLst>
                  <a:outerShdw blurRad="38100" dist="38100" dir="2700000" algn="tl">
                    <a:srgbClr val="C0C0C0"/>
                  </a:outerShdw>
                </a:effectLst>
                <a:latin typeface="Arial Rounded MT Bold" pitchFamily="34" charset="0"/>
                <a:ea typeface="仿宋_GB2312" pitchFamily="49" charset="-122"/>
              </a:rPr>
            </a:br>
            <a:br>
              <a:rPr lang="en-US" altLang="zh-CN" sz="4400" b="1" dirty="0">
                <a:solidFill>
                  <a:srgbClr val="FF3300"/>
                </a:solidFill>
                <a:effectLst>
                  <a:outerShdw blurRad="38100" dist="38100" dir="2700000" algn="tl">
                    <a:srgbClr val="C0C0C0"/>
                  </a:outerShdw>
                </a:effectLst>
                <a:latin typeface="Arial Rounded MT Bold" pitchFamily="34" charset="0"/>
                <a:ea typeface="仿宋_GB2312" pitchFamily="49" charset="-122"/>
              </a:rPr>
            </a:br>
            <a:br>
              <a:rPr lang="en-US" altLang="zh-CN" sz="4400" b="1" dirty="0">
                <a:solidFill>
                  <a:srgbClr val="FF3300"/>
                </a:solidFill>
                <a:effectLst>
                  <a:outerShdw blurRad="38100" dist="38100" dir="2700000" algn="tl">
                    <a:srgbClr val="C0C0C0"/>
                  </a:outerShdw>
                </a:effectLst>
                <a:latin typeface="Arial Rounded MT Bold" pitchFamily="34" charset="0"/>
                <a:ea typeface="仿宋_GB2312" pitchFamily="49" charset="-122"/>
              </a:rPr>
            </a:br>
            <a:r>
              <a:rPr lang="zh-CN" altLang="en-US" sz="5400" b="1" dirty="0">
                <a:solidFill>
                  <a:schemeClr val="tx1">
                    <a:lumMod val="65000"/>
                    <a:lumOff val="35000"/>
                  </a:schemeClr>
                </a:solidFill>
                <a:effectLst>
                  <a:outerShdw blurRad="38100" dist="38100" dir="2700000" algn="tl">
                    <a:srgbClr val="000000"/>
                  </a:outerShdw>
                </a:effectLst>
                <a:latin typeface="Arial Rounded MT Bold" pitchFamily="34" charset="0"/>
                <a:ea typeface="黑体" pitchFamily="2" charset="-122"/>
              </a:rPr>
              <a:t>第一部分</a:t>
            </a:r>
            <a:br>
              <a:rPr lang="zh-CN" altLang="en-US" sz="5400" b="1" dirty="0">
                <a:solidFill>
                  <a:schemeClr val="tx1">
                    <a:lumMod val="65000"/>
                    <a:lumOff val="35000"/>
                  </a:schemeClr>
                </a:solidFill>
                <a:effectLst>
                  <a:outerShdw blurRad="38100" dist="38100" dir="2700000" algn="tl">
                    <a:srgbClr val="000000"/>
                  </a:outerShdw>
                </a:effectLst>
                <a:latin typeface="Arial Rounded MT Bold" pitchFamily="34" charset="0"/>
                <a:ea typeface="黑体" pitchFamily="2" charset="-122"/>
              </a:rPr>
            </a:br>
            <a:endParaRPr lang="zh-CN" altLang="en-US" sz="5400" b="1" dirty="0">
              <a:solidFill>
                <a:schemeClr val="tx1">
                  <a:lumMod val="65000"/>
                  <a:lumOff val="35000"/>
                </a:schemeClr>
              </a:solidFill>
              <a:effectLst>
                <a:outerShdw blurRad="38100" dist="38100" dir="2700000" algn="tl">
                  <a:srgbClr val="000000"/>
                </a:outerShdw>
              </a:effectLst>
              <a:latin typeface="Arial Rounded MT Bold" pitchFamily="34" charset="0"/>
              <a:ea typeface="黑体" pitchFamily="2" charset="-122"/>
            </a:endParaRPr>
          </a:p>
        </p:txBody>
      </p:sp>
      <p:sp>
        <p:nvSpPr>
          <p:cNvPr id="3" name="内容占位符 2"/>
          <p:cNvSpPr>
            <a:spLocks noGrp="1"/>
          </p:cNvSpPr>
          <p:nvPr>
            <p:ph idx="1"/>
          </p:nvPr>
        </p:nvSpPr>
        <p:spPr/>
        <p:txBody>
          <a:bodyPr/>
          <a:lstStyle/>
          <a:p>
            <a:pPr algn="ctr">
              <a:lnSpc>
                <a:spcPct val="130000"/>
              </a:lnSpc>
              <a:buClr>
                <a:srgbClr val="FF0000"/>
              </a:buClr>
              <a:buNone/>
              <a:defRPr/>
            </a:pPr>
            <a:endParaRPr lang="zh-CN" altLang="en-US" sz="1100" b="1" dirty="0">
              <a:solidFill>
                <a:srgbClr val="FF3300"/>
              </a:solidFill>
              <a:effectLst>
                <a:outerShdw blurRad="38100" dist="38100" dir="2700000" algn="tl">
                  <a:srgbClr val="C0C0C0"/>
                </a:outerShdw>
              </a:effectLst>
              <a:latin typeface="Arial Rounded MT Bold" pitchFamily="34" charset="0"/>
              <a:ea typeface="仿宋_GB2312" pitchFamily="49" charset="-122"/>
            </a:endParaRPr>
          </a:p>
          <a:p>
            <a:pPr algn="ctr">
              <a:lnSpc>
                <a:spcPct val="130000"/>
              </a:lnSpc>
              <a:buClr>
                <a:srgbClr val="FF0000"/>
              </a:buClr>
              <a:buNone/>
              <a:defRPr/>
            </a:pPr>
            <a:endParaRPr lang="en-US" altLang="zh-CN" sz="3600" b="1" dirty="0">
              <a:solidFill>
                <a:srgbClr val="002060"/>
              </a:solidFill>
              <a:effectLst>
                <a:outerShdw blurRad="38100" dist="38100" dir="2700000" algn="tl">
                  <a:srgbClr val="C0C0C0"/>
                </a:outerShdw>
              </a:effectLst>
              <a:latin typeface="+mj-ea"/>
              <a:ea typeface="+mj-ea"/>
            </a:endParaRPr>
          </a:p>
          <a:p>
            <a:pPr algn="ctr">
              <a:lnSpc>
                <a:spcPct val="130000"/>
              </a:lnSpc>
              <a:buClr>
                <a:srgbClr val="FF0000"/>
              </a:buClr>
              <a:buNone/>
              <a:defRPr/>
            </a:pPr>
            <a:r>
              <a:rPr lang="zh-CN" altLang="en-US" sz="4400" b="1" dirty="0">
                <a:solidFill>
                  <a:srgbClr val="002060"/>
                </a:solidFill>
                <a:effectLst>
                  <a:outerShdw blurRad="38100" dist="38100" dir="2700000" algn="tl">
                    <a:srgbClr val="C0C0C0"/>
                  </a:outerShdw>
                </a:effectLst>
                <a:latin typeface="+mj-ea"/>
                <a:ea typeface="+mj-ea"/>
              </a:rPr>
              <a:t>肥料施用现状与存在问题</a:t>
            </a:r>
          </a:p>
          <a:p>
            <a:pPr algn="ctr">
              <a:lnSpc>
                <a:spcPct val="130000"/>
              </a:lnSpc>
              <a:buClr>
                <a:srgbClr val="FF0000"/>
              </a:buClr>
              <a:buNone/>
              <a:defRPr/>
            </a:pPr>
            <a:endParaRPr lang="en-US" altLang="zh-CN" sz="3600" b="1" dirty="0">
              <a:solidFill>
                <a:srgbClr val="002060"/>
              </a:solidFill>
              <a:effectLst>
                <a:outerShdw blurRad="38100" dist="38100" dir="2700000" algn="tl">
                  <a:srgbClr val="C0C0C0"/>
                </a:outerShdw>
              </a:effectLst>
              <a:latin typeface="+mj-ea"/>
              <a:ea typeface="+mj-ea"/>
            </a:endParaRPr>
          </a:p>
          <a:p>
            <a:endParaRPr lang="zh-CN"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5" name="内容占位符 4"/>
          <p:cNvSpPr>
            <a:spLocks noGrp="1"/>
          </p:cNvSpPr>
          <p:nvPr>
            <p:ph idx="1"/>
          </p:nvPr>
        </p:nvSpPr>
        <p:spPr/>
        <p:txBody>
          <a:bodyPr/>
          <a:lstStyle/>
          <a:p>
            <a:endParaRPr lang="zh-CN" altLang="en-US" dirty="0"/>
          </a:p>
        </p:txBody>
      </p:sp>
      <p:pic>
        <p:nvPicPr>
          <p:cNvPr id="6" name="Picture 1" descr="FERTMASTER"/>
          <p:cNvPicPr>
            <a:picLocks noChangeAspect="1" noChangeArrowheads="1"/>
          </p:cNvPicPr>
          <p:nvPr/>
        </p:nvPicPr>
        <p:blipFill>
          <a:blip r:embed="rId2"/>
          <a:srcRect/>
          <a:stretch>
            <a:fillRect/>
          </a:stretch>
        </p:blipFill>
        <p:spPr bwMode="auto">
          <a:xfrm>
            <a:off x="500034" y="928670"/>
            <a:ext cx="8215370" cy="575788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endParaRPr lang="zh-CN" altLang="en-US" dirty="0"/>
          </a:p>
        </p:txBody>
      </p:sp>
      <p:pic>
        <p:nvPicPr>
          <p:cNvPr id="4" name="Picture 2" descr="D:\石伟勇数码\sony手机照片\七月一日后\DSC_2656.jpg"/>
          <p:cNvPicPr>
            <a:picLocks noGrp="1" noChangeAspect="1" noChangeArrowheads="1"/>
          </p:cNvPicPr>
          <p:nvPr>
            <p:ph idx="1"/>
          </p:nvPr>
        </p:nvPicPr>
        <p:blipFill>
          <a:blip r:embed="rId2" cstate="print"/>
          <a:srcRect/>
          <a:stretch>
            <a:fillRect/>
          </a:stretch>
        </p:blipFill>
        <p:spPr bwMode="auto">
          <a:xfrm>
            <a:off x="500034" y="1285860"/>
            <a:ext cx="8286808" cy="5253054"/>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4375" y="785813"/>
            <a:ext cx="7786688" cy="1214437"/>
          </a:xfrm>
        </p:spPr>
        <p:txBody>
          <a:bodyPr>
            <a:normAutofit/>
          </a:bodyPr>
          <a:lstStyle/>
          <a:p>
            <a:pPr>
              <a:defRPr/>
            </a:pPr>
            <a:r>
              <a:rPr lang="zh-CN" altLang="en-US" dirty="0"/>
              <a:t>  </a:t>
            </a:r>
            <a:r>
              <a:rPr lang="en-US" altLang="zh-CN" sz="4400" dirty="0"/>
              <a:t>3.</a:t>
            </a:r>
            <a:r>
              <a:rPr lang="zh-CN" altLang="en-US" sz="4400" dirty="0"/>
              <a:t>制定水肥耦合施肥技术方案</a:t>
            </a:r>
          </a:p>
        </p:txBody>
      </p:sp>
      <p:sp>
        <p:nvSpPr>
          <p:cNvPr id="3" name="内容占位符 2"/>
          <p:cNvSpPr>
            <a:spLocks noGrp="1"/>
          </p:cNvSpPr>
          <p:nvPr>
            <p:ph idx="1"/>
          </p:nvPr>
        </p:nvSpPr>
        <p:spPr>
          <a:xfrm>
            <a:off x="642938" y="2571750"/>
            <a:ext cx="8007350" cy="2524125"/>
          </a:xfrm>
        </p:spPr>
        <p:txBody>
          <a:bodyPr>
            <a:normAutofit/>
          </a:bodyPr>
          <a:lstStyle/>
          <a:p>
            <a:pPr>
              <a:defRPr/>
            </a:pPr>
            <a:r>
              <a:rPr lang="zh-CN" altLang="en-US" sz="3200" dirty="0"/>
              <a:t>土壤基础肥力（测土配方施肥专家系统）</a:t>
            </a:r>
            <a:endParaRPr lang="en-US" altLang="zh-CN" sz="3200" dirty="0"/>
          </a:p>
          <a:p>
            <a:pPr>
              <a:defRPr/>
            </a:pPr>
            <a:r>
              <a:rPr lang="zh-CN" altLang="en-US" sz="3200" dirty="0"/>
              <a:t>作物的养分需要量</a:t>
            </a:r>
            <a:endParaRPr lang="en-US" altLang="zh-CN" sz="3200" dirty="0"/>
          </a:p>
          <a:p>
            <a:pPr>
              <a:defRPr/>
            </a:pPr>
            <a:r>
              <a:rPr lang="zh-CN" altLang="en-US" sz="3200" dirty="0"/>
              <a:t>作物各生育期养分吸收动态（比例）</a:t>
            </a:r>
            <a:endParaRPr lang="en-US" altLang="zh-CN" sz="3200" dirty="0"/>
          </a:p>
          <a:p>
            <a:pPr>
              <a:defRPr/>
            </a:pPr>
            <a:r>
              <a:rPr lang="zh-CN" altLang="en-US" sz="3200" dirty="0"/>
              <a:t>依据不同作物构建施肥模式（全程管理）</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867524"/>
          </a:xfrm>
        </p:spPr>
        <p:txBody>
          <a:bodyPr>
            <a:normAutofit/>
          </a:bodyPr>
          <a:lstStyle/>
          <a:p>
            <a:pPr algn="ctr"/>
            <a:r>
              <a:rPr lang="en-US" altLang="zh-CN" sz="4800" dirty="0"/>
              <a:t>4.</a:t>
            </a:r>
            <a:r>
              <a:rPr lang="zh-CN" altLang="en-US" sz="4800" dirty="0"/>
              <a:t>技术的推广需要分工与协作</a:t>
            </a:r>
          </a:p>
        </p:txBody>
      </p:sp>
      <p:graphicFrame>
        <p:nvGraphicFramePr>
          <p:cNvPr id="4" name="内容占位符 3"/>
          <p:cNvGraphicFramePr>
            <a:graphicFrameLocks noGrp="1"/>
          </p:cNvGraphicFramePr>
          <p:nvPr>
            <p:ph idx="1"/>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en-US" altLang="zh-CN" sz="5400" dirty="0"/>
              <a:t>4.</a:t>
            </a:r>
            <a:r>
              <a:rPr lang="zh-CN" altLang="en-US" sz="5400" dirty="0"/>
              <a:t>技术的推广需要分工与协作</a:t>
            </a:r>
            <a:endParaRPr lang="zh-CN" altLang="en-US" dirty="0"/>
          </a:p>
        </p:txBody>
      </p:sp>
      <p:sp>
        <p:nvSpPr>
          <p:cNvPr id="3" name="内容占位符 2"/>
          <p:cNvSpPr>
            <a:spLocks noGrp="1"/>
          </p:cNvSpPr>
          <p:nvPr>
            <p:ph idx="1"/>
          </p:nvPr>
        </p:nvSpPr>
        <p:spPr/>
        <p:txBody>
          <a:bodyPr/>
          <a:lstStyle/>
          <a:p>
            <a:r>
              <a:rPr lang="zh-CN" altLang="en-US" sz="3600" dirty="0"/>
              <a:t>构建体制机制，整合行政管理、推广机构、科研教学单位、生产供应企业、农民专业组织力量，形成五位一体的推广机制。积极争取各级政府支持，利用相关项目资金，扶持、引导、推动水肥一体化技术推广工作。</a:t>
            </a:r>
          </a:p>
          <a:p>
            <a:endParaRPr lang="zh-CN"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867524"/>
          </a:xfrm>
        </p:spPr>
        <p:txBody>
          <a:bodyPr/>
          <a:lstStyle/>
          <a:p>
            <a:pPr algn="ctr"/>
            <a:r>
              <a:rPr lang="zh-CN" altLang="en-US" dirty="0"/>
              <a:t>二</a:t>
            </a:r>
            <a:r>
              <a:rPr lang="en-US" altLang="zh-CN" dirty="0"/>
              <a:t>.</a:t>
            </a:r>
            <a:r>
              <a:rPr lang="zh-CN" altLang="en-US" dirty="0"/>
              <a:t>调</a:t>
            </a:r>
          </a:p>
        </p:txBody>
      </p:sp>
      <p:sp>
        <p:nvSpPr>
          <p:cNvPr id="3" name="内容占位符 2"/>
          <p:cNvSpPr>
            <a:spLocks noGrp="1"/>
          </p:cNvSpPr>
          <p:nvPr>
            <p:ph idx="1"/>
          </p:nvPr>
        </p:nvSpPr>
        <p:spPr/>
        <p:txBody>
          <a:bodyPr>
            <a:normAutofit lnSpcReduction="10000"/>
          </a:bodyPr>
          <a:lstStyle/>
          <a:p>
            <a:r>
              <a:rPr lang="zh-CN" altLang="en-US" sz="3200" b="1" dirty="0"/>
              <a:t>调，即是调整化肥使用结构。</a:t>
            </a:r>
            <a:r>
              <a:rPr lang="zh-CN" altLang="en-US" sz="3200" dirty="0"/>
              <a:t>优化氮、磷、钾配比，促进大量元素与中微量元素配合。适应现代农业发展需要，引导肥料产品优化升级，大力推广高效新型肥料。目前我们重点推广配方肥、商品有机肥、有机无机复合肥、缓控释肥料、水溶性肥料、叶面喷施肥料、功能微生物肥料、复合微生物肥料、土壤调理剂等新型高效肥料，加快淘汰低含量单质肥料品种，不断提高肥料利用率。</a:t>
            </a:r>
          </a:p>
          <a:p>
            <a:endParaRPr lang="zh-CN"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938962"/>
          </a:xfrm>
        </p:spPr>
        <p:txBody>
          <a:bodyPr>
            <a:normAutofit/>
          </a:bodyPr>
          <a:lstStyle/>
          <a:p>
            <a:pPr algn="ctr"/>
            <a:r>
              <a:rPr lang="en-US" altLang="zh-CN" dirty="0"/>
              <a:t>1.</a:t>
            </a:r>
            <a:r>
              <a:rPr lang="zh-CN" altLang="en-US" dirty="0"/>
              <a:t>缓控释肥料概念</a:t>
            </a:r>
          </a:p>
        </p:txBody>
      </p:sp>
      <p:sp>
        <p:nvSpPr>
          <p:cNvPr id="3" name="内容占位符 2"/>
          <p:cNvSpPr>
            <a:spLocks noGrp="1"/>
          </p:cNvSpPr>
          <p:nvPr>
            <p:ph idx="1"/>
          </p:nvPr>
        </p:nvSpPr>
        <p:spPr/>
        <p:txBody>
          <a:bodyPr>
            <a:normAutofit/>
          </a:bodyPr>
          <a:lstStyle/>
          <a:p>
            <a:r>
              <a:rPr lang="zh-CN" altLang="en-US" sz="3600" dirty="0"/>
              <a:t>缓控释肥料，广义上是指肥料养分释放速率缓慢，释放期较长，在作物的整个生长期都可以满足作物生长需要的肥料。</a:t>
            </a:r>
          </a:p>
          <a:p>
            <a:r>
              <a:rPr lang="zh-CN" altLang="en-US" sz="3600" dirty="0"/>
              <a:t>根据生产工艺和农业化学性质，缓控释肥主要分为以下几种类型：缓释肥料、控释肥料、稳定性肥料</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867524"/>
          </a:xfrm>
        </p:spPr>
        <p:txBody>
          <a:bodyPr/>
          <a:lstStyle/>
          <a:p>
            <a:pPr algn="ctr"/>
            <a:r>
              <a:rPr lang="zh-CN" altLang="en-US" dirty="0"/>
              <a:t>缓释肥料</a:t>
            </a:r>
          </a:p>
        </p:txBody>
      </p:sp>
      <p:sp>
        <p:nvSpPr>
          <p:cNvPr id="3" name="内容占位符 2"/>
          <p:cNvSpPr>
            <a:spLocks noGrp="1"/>
          </p:cNvSpPr>
          <p:nvPr>
            <p:ph idx="1"/>
          </p:nvPr>
        </p:nvSpPr>
        <p:spPr>
          <a:xfrm>
            <a:off x="457200" y="1857364"/>
            <a:ext cx="8229600" cy="4467236"/>
          </a:xfrm>
        </p:spPr>
        <p:txBody>
          <a:bodyPr/>
          <a:lstStyle/>
          <a:p>
            <a:r>
              <a:rPr lang="zh-CN" altLang="en-US" sz="2800" dirty="0"/>
              <a:t>缓释肥</a:t>
            </a:r>
            <a:r>
              <a:rPr lang="en-US" altLang="zh-CN" sz="2800" dirty="0"/>
              <a:t>(SRFs)</a:t>
            </a:r>
            <a:r>
              <a:rPr lang="zh-CN" altLang="en-US" sz="2800" dirty="0"/>
              <a:t>，又称长效肥料，主要指施入土壤后转变为植物有效养分的速度比普通肥料缓慢的肥料。其释放速率、方式和持续时间不能很好地控制，受施肥方式和环境条件的影响较大 。</a:t>
            </a:r>
            <a:endParaRPr lang="en-US" altLang="zh-CN" sz="2800" dirty="0"/>
          </a:p>
          <a:p>
            <a:r>
              <a:rPr lang="en-US" altLang="zh-CN" sz="2800" dirty="0"/>
              <a:t>《</a:t>
            </a:r>
            <a:r>
              <a:rPr lang="zh-CN" altLang="en-US" sz="2800" dirty="0"/>
              <a:t>缓释肥料</a:t>
            </a:r>
            <a:r>
              <a:rPr lang="en-US" altLang="zh-CN" sz="2800" dirty="0"/>
              <a:t>》</a:t>
            </a:r>
            <a:r>
              <a:rPr lang="zh-CN" altLang="en-US" sz="2800" dirty="0"/>
              <a:t>国家标准中规定缓释肥料初期（</a:t>
            </a:r>
            <a:r>
              <a:rPr lang="en-US" altLang="zh-CN" sz="2800" dirty="0"/>
              <a:t>24h</a:t>
            </a:r>
            <a:r>
              <a:rPr lang="zh-CN" altLang="en-US" sz="2800" dirty="0"/>
              <a:t>）养分释放速率要≤</a:t>
            </a:r>
            <a:r>
              <a:rPr lang="en-US" altLang="zh-CN" sz="2800" dirty="0"/>
              <a:t>15%</a:t>
            </a:r>
            <a:r>
              <a:rPr lang="zh-CN" altLang="en-US" sz="2800" dirty="0"/>
              <a:t>，</a:t>
            </a:r>
            <a:r>
              <a:rPr lang="en-US" altLang="zh-CN" sz="2800" dirty="0"/>
              <a:t>28</a:t>
            </a:r>
            <a:r>
              <a:rPr lang="zh-CN" altLang="en-US" sz="2800" dirty="0"/>
              <a:t>天的累积释放率≤</a:t>
            </a:r>
            <a:r>
              <a:rPr lang="en-US" altLang="zh-CN" sz="2800" dirty="0"/>
              <a:t>80%</a:t>
            </a:r>
            <a:r>
              <a:rPr lang="zh-CN" altLang="en-US" sz="2800" dirty="0"/>
              <a:t>，在养分释放期的累积释放率≥ </a:t>
            </a:r>
            <a:r>
              <a:rPr lang="en-US" altLang="zh-CN" sz="2800" dirty="0"/>
              <a:t>80%</a:t>
            </a:r>
          </a:p>
          <a:p>
            <a:r>
              <a:rPr lang="zh-CN" altLang="en-US" sz="2800" dirty="0"/>
              <a:t>代表性肥料：脲甲醛（</a:t>
            </a:r>
            <a:r>
              <a:rPr lang="en-US" altLang="zh-CN" sz="2800" dirty="0"/>
              <a:t>UF</a:t>
            </a:r>
            <a:r>
              <a:rPr lang="zh-CN" altLang="en-US" sz="2800" dirty="0"/>
              <a:t>）、脲胺、木质素、丁烯叉二脲、异丁叉二脲等</a:t>
            </a:r>
            <a:r>
              <a:rPr lang="zh-CN" altLang="en-US" sz="2400" b="1" dirty="0"/>
              <a:t>。</a:t>
            </a:r>
          </a:p>
          <a:p>
            <a:endParaRPr lang="zh-CN"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938962"/>
          </a:xfrm>
        </p:spPr>
        <p:txBody>
          <a:bodyPr/>
          <a:lstStyle/>
          <a:p>
            <a:pPr algn="ctr"/>
            <a:r>
              <a:rPr lang="zh-CN" altLang="en-US" dirty="0"/>
              <a:t>控释肥料</a:t>
            </a:r>
          </a:p>
        </p:txBody>
      </p:sp>
      <p:sp>
        <p:nvSpPr>
          <p:cNvPr id="3" name="内容占位符 2"/>
          <p:cNvSpPr>
            <a:spLocks noGrp="1"/>
          </p:cNvSpPr>
          <p:nvPr>
            <p:ph idx="1"/>
          </p:nvPr>
        </p:nvSpPr>
        <p:spPr/>
        <p:txBody>
          <a:bodyPr>
            <a:normAutofit lnSpcReduction="10000"/>
          </a:bodyPr>
          <a:lstStyle/>
          <a:p>
            <a:r>
              <a:rPr lang="zh-CN" altLang="en-US" sz="2800" dirty="0"/>
              <a:t>控释肥</a:t>
            </a:r>
            <a:r>
              <a:rPr lang="en-US" altLang="zh-CN" sz="2800" dirty="0"/>
              <a:t>(CAFs)</a:t>
            </a:r>
            <a:r>
              <a:rPr lang="zh-CN" altLang="en-US" sz="2800" dirty="0"/>
              <a:t>，为缓释肥的高级形式，是指通过各种机制措施预先设定肥料在作物生长季节的释放模式，使其养分释放规律与作物养分吸收基本同步，从而达到提高肥效目的的一类肥料。</a:t>
            </a:r>
            <a:endParaRPr lang="en-US" altLang="zh-CN" sz="2800" dirty="0"/>
          </a:p>
          <a:p>
            <a:r>
              <a:rPr lang="en-US" altLang="zh-CN" sz="2800" dirty="0"/>
              <a:t>《</a:t>
            </a:r>
            <a:r>
              <a:rPr lang="zh-CN" altLang="en-US" sz="2800" dirty="0"/>
              <a:t>控释肥料</a:t>
            </a:r>
            <a:r>
              <a:rPr lang="en-US" altLang="zh-CN" sz="2800" dirty="0"/>
              <a:t>》</a:t>
            </a:r>
            <a:r>
              <a:rPr lang="zh-CN" altLang="en-US" sz="2800" dirty="0"/>
              <a:t>国家标准中规定控释肥料初期（</a:t>
            </a:r>
            <a:r>
              <a:rPr lang="en-US" altLang="zh-CN" sz="2800" dirty="0"/>
              <a:t>24h</a:t>
            </a:r>
            <a:r>
              <a:rPr lang="zh-CN" altLang="en-US" sz="2800" dirty="0"/>
              <a:t>）养分释放速率要≤</a:t>
            </a:r>
            <a:r>
              <a:rPr lang="en-US" altLang="zh-CN" sz="2800" dirty="0"/>
              <a:t>12%</a:t>
            </a:r>
            <a:r>
              <a:rPr lang="zh-CN" altLang="en-US" sz="2800" dirty="0"/>
              <a:t>，</a:t>
            </a:r>
            <a:r>
              <a:rPr lang="en-US" altLang="zh-CN" sz="2800" dirty="0"/>
              <a:t>28</a:t>
            </a:r>
            <a:r>
              <a:rPr lang="zh-CN" altLang="en-US" sz="2800" dirty="0"/>
              <a:t>天的累积释放率≤</a:t>
            </a:r>
            <a:r>
              <a:rPr lang="en-US" altLang="zh-CN" sz="2800" dirty="0"/>
              <a:t>75%</a:t>
            </a:r>
            <a:r>
              <a:rPr lang="zh-CN" altLang="en-US" sz="2800" dirty="0"/>
              <a:t>，在养分释放期的累积释放率≥ </a:t>
            </a:r>
            <a:r>
              <a:rPr lang="en-US" altLang="zh-CN" sz="2800" dirty="0"/>
              <a:t>80%</a:t>
            </a:r>
            <a:r>
              <a:rPr lang="zh-CN" altLang="en-US" sz="2800" dirty="0"/>
              <a:t>。</a:t>
            </a:r>
          </a:p>
          <a:p>
            <a:r>
              <a:rPr lang="zh-CN" altLang="en-US" sz="2800" dirty="0"/>
              <a:t>代表性肥料：包膜肥料、包裹肥料。如硫衣尿素、涂层尿素、长效碳酸氢铵、多肽尿素、水触膜尿素。</a:t>
            </a:r>
          </a:p>
          <a:p>
            <a:endParaRPr lang="zh-CN" alt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t>稳定性肥料</a:t>
            </a:r>
          </a:p>
        </p:txBody>
      </p:sp>
      <p:sp>
        <p:nvSpPr>
          <p:cNvPr id="3" name="内容占位符 2"/>
          <p:cNvSpPr>
            <a:spLocks noGrp="1"/>
          </p:cNvSpPr>
          <p:nvPr>
            <p:ph idx="1"/>
          </p:nvPr>
        </p:nvSpPr>
        <p:spPr/>
        <p:txBody>
          <a:bodyPr/>
          <a:lstStyle/>
          <a:p>
            <a:r>
              <a:rPr lang="zh-CN" altLang="en-US" sz="3200" dirty="0"/>
              <a:t>稳定性肥料</a:t>
            </a:r>
            <a:r>
              <a:rPr lang="en-US" altLang="zh-CN" sz="3200" dirty="0"/>
              <a:t>(SFs)</a:t>
            </a:r>
            <a:r>
              <a:rPr lang="zh-CN" altLang="en-US" sz="3200" dirty="0"/>
              <a:t>通常是指生产供应过程当中加入了硝化抑制剂或者脲酶抑制剂，施入土壤后能通过脲酶抑制剂抑制尿素的水解，和（或）硝化抑制剂抑制铵态氮的硝化，使肥效期得以延长的一类肥料。</a:t>
            </a:r>
          </a:p>
          <a:p>
            <a:r>
              <a:rPr lang="zh-CN" altLang="en-US" sz="3200" dirty="0"/>
              <a:t> 代表性肥料：浙江巨隆稳定性尿素或复合肥料、施可丰稳定性复合肥料、恩泰克稳定性复合肥等。</a:t>
            </a:r>
          </a:p>
          <a:p>
            <a:endParaRPr lang="zh-CN"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938962"/>
          </a:xfrm>
        </p:spPr>
        <p:txBody>
          <a:bodyPr/>
          <a:lstStyle/>
          <a:p>
            <a:pPr algn="ctr"/>
            <a:r>
              <a:rPr lang="zh-CN" altLang="en-US" dirty="0"/>
              <a:t>一</a:t>
            </a:r>
            <a:r>
              <a:rPr lang="en-US" altLang="zh-CN" dirty="0"/>
              <a:t>.</a:t>
            </a:r>
            <a:r>
              <a:rPr lang="zh-CN" altLang="en-US" dirty="0"/>
              <a:t>农用化肥施用总量</a:t>
            </a:r>
          </a:p>
        </p:txBody>
      </p:sp>
      <p:pic>
        <p:nvPicPr>
          <p:cNvPr id="199682" name="Picture 2"/>
          <p:cNvPicPr>
            <a:picLocks noGrp="1" noChangeAspect="1" noChangeArrowheads="1"/>
          </p:cNvPicPr>
          <p:nvPr>
            <p:ph idx="1"/>
          </p:nvPr>
        </p:nvPicPr>
        <p:blipFill>
          <a:blip r:embed="rId2"/>
          <a:srcRect/>
          <a:stretch>
            <a:fillRect/>
          </a:stretch>
        </p:blipFill>
        <p:spPr bwMode="auto">
          <a:xfrm>
            <a:off x="780358" y="1600200"/>
            <a:ext cx="7583283" cy="4525963"/>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867524"/>
          </a:xfrm>
        </p:spPr>
        <p:txBody>
          <a:bodyPr/>
          <a:lstStyle/>
          <a:p>
            <a:pPr algn="ctr"/>
            <a:r>
              <a:rPr lang="en-US" altLang="zh-CN" dirty="0"/>
              <a:t>2.</a:t>
            </a:r>
            <a:r>
              <a:rPr lang="zh-CN" altLang="en-US" dirty="0"/>
              <a:t>缓控释肥的优点和特点</a:t>
            </a:r>
          </a:p>
        </p:txBody>
      </p:sp>
      <p:pic>
        <p:nvPicPr>
          <p:cNvPr id="227330" name="Picture 2"/>
          <p:cNvPicPr>
            <a:picLocks noGrp="1" noChangeAspect="1" noChangeArrowheads="1"/>
          </p:cNvPicPr>
          <p:nvPr>
            <p:ph idx="1"/>
          </p:nvPr>
        </p:nvPicPr>
        <p:blipFill>
          <a:blip r:embed="rId2"/>
          <a:srcRect/>
          <a:stretch>
            <a:fillRect/>
          </a:stretch>
        </p:blipFill>
        <p:spPr bwMode="auto">
          <a:xfrm>
            <a:off x="728871" y="1600200"/>
            <a:ext cx="7686258" cy="4525963"/>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00042"/>
            <a:ext cx="8229600" cy="1071570"/>
          </a:xfrm>
        </p:spPr>
        <p:txBody>
          <a:bodyPr>
            <a:normAutofit fontScale="90000"/>
          </a:bodyPr>
          <a:lstStyle/>
          <a:p>
            <a:pPr algn="ctr"/>
            <a:r>
              <a:rPr lang="zh-CN" altLang="en-US" dirty="0"/>
              <a:t>养分释放与作物需肥规律一致</a:t>
            </a:r>
          </a:p>
        </p:txBody>
      </p:sp>
      <p:pic>
        <p:nvPicPr>
          <p:cNvPr id="225286" name="Picture 6"/>
          <p:cNvPicPr>
            <a:picLocks noGrp="1" noChangeAspect="1" noChangeArrowheads="1"/>
          </p:cNvPicPr>
          <p:nvPr>
            <p:ph idx="1"/>
          </p:nvPr>
        </p:nvPicPr>
        <p:blipFill>
          <a:blip r:embed="rId2"/>
          <a:srcRect/>
          <a:stretch>
            <a:fillRect/>
          </a:stretch>
        </p:blipFill>
        <p:spPr bwMode="auto">
          <a:xfrm>
            <a:off x="785786" y="2000240"/>
            <a:ext cx="7450206" cy="4525963"/>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a:xfrm>
            <a:off x="228600" y="1371600"/>
            <a:ext cx="8763000" cy="5105400"/>
          </a:xfrm>
        </p:spPr>
        <p:txBody>
          <a:bodyPr/>
          <a:lstStyle/>
          <a:p>
            <a:r>
              <a:rPr lang="zh-CN" altLang="en-US" sz="2800" b="1" dirty="0"/>
              <a:t>稳定性肥料</a:t>
            </a:r>
            <a:r>
              <a:rPr lang="en-US" altLang="zh-CN" sz="2800" b="1" dirty="0"/>
              <a:t>(SFs)</a:t>
            </a:r>
            <a:r>
              <a:rPr lang="zh-CN" altLang="en-US" sz="2800" b="1" dirty="0"/>
              <a:t>通常是指生产供应过程当中加入了硝化抑制剂或者脲酶抑制剂，其中包括这两种同时加入的肥料。</a:t>
            </a:r>
            <a:endParaRPr lang="zh-CN" altLang="en-US" sz="2800" dirty="0"/>
          </a:p>
        </p:txBody>
      </p:sp>
      <p:pic>
        <p:nvPicPr>
          <p:cNvPr id="229378" name="Picture 2"/>
          <p:cNvPicPr>
            <a:picLocks noChangeAspect="1" noChangeArrowheads="1"/>
          </p:cNvPicPr>
          <p:nvPr/>
        </p:nvPicPr>
        <p:blipFill>
          <a:blip r:embed="rId2"/>
          <a:srcRect/>
          <a:stretch>
            <a:fillRect/>
          </a:stretch>
        </p:blipFill>
        <p:spPr bwMode="auto">
          <a:xfrm>
            <a:off x="228600" y="1371600"/>
            <a:ext cx="8458200" cy="5014913"/>
          </a:xfrm>
          <a:prstGeom prst="rect">
            <a:avLst/>
          </a:prstGeom>
          <a:noFill/>
          <a:ln w="9525">
            <a:noFill/>
            <a:miter lim="800000"/>
            <a:headEnd/>
            <a:tailEnd/>
          </a:ln>
          <a:effectLst/>
        </p:spPr>
      </p:pic>
      <p:sp>
        <p:nvSpPr>
          <p:cNvPr id="5" name="标题 4"/>
          <p:cNvSpPr>
            <a:spLocks noGrp="1"/>
          </p:cNvSpPr>
          <p:nvPr>
            <p:ph type="title"/>
          </p:nvPr>
        </p:nvSpPr>
        <p:spPr>
          <a:xfrm>
            <a:off x="457200" y="704088"/>
            <a:ext cx="8229600" cy="796086"/>
          </a:xfrm>
        </p:spPr>
        <p:txBody>
          <a:bodyPr>
            <a:normAutofit fontScale="90000"/>
          </a:bodyPr>
          <a:lstStyle/>
          <a:p>
            <a:pPr algn="ctr"/>
            <a:r>
              <a:rPr lang="zh-CN" altLang="en-US" dirty="0"/>
              <a:t>试验示范结果</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867524"/>
          </a:xfrm>
        </p:spPr>
        <p:txBody>
          <a:bodyPr>
            <a:normAutofit fontScale="90000"/>
          </a:bodyPr>
          <a:lstStyle/>
          <a:p>
            <a:r>
              <a:rPr lang="zh-CN" altLang="en-US" dirty="0"/>
              <a:t>案例：水稻施用缓释肥技术应用</a:t>
            </a:r>
          </a:p>
        </p:txBody>
      </p:sp>
      <p:pic>
        <p:nvPicPr>
          <p:cNvPr id="4" name="Picture 2"/>
          <p:cNvPicPr>
            <a:picLocks noGrp="1" noChangeAspect="1" noChangeArrowheads="1"/>
          </p:cNvPicPr>
          <p:nvPr>
            <p:ph idx="1"/>
          </p:nvPr>
        </p:nvPicPr>
        <p:blipFill>
          <a:blip r:embed="rId2"/>
          <a:srcRect/>
          <a:stretch>
            <a:fillRect/>
          </a:stretch>
        </p:blipFill>
        <p:spPr bwMode="auto">
          <a:xfrm>
            <a:off x="986816" y="1935163"/>
            <a:ext cx="7170368" cy="4389437"/>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938962"/>
          </a:xfrm>
        </p:spPr>
        <p:txBody>
          <a:bodyPr/>
          <a:lstStyle/>
          <a:p>
            <a:pPr algn="ctr"/>
            <a:r>
              <a:rPr lang="zh-CN" altLang="en-US" dirty="0"/>
              <a:t>水稻施用缓释肥技术应用</a:t>
            </a:r>
          </a:p>
        </p:txBody>
      </p:sp>
      <p:pic>
        <p:nvPicPr>
          <p:cNvPr id="258050" name="Picture 2"/>
          <p:cNvPicPr>
            <a:picLocks noGrp="1" noChangeAspect="1" noChangeArrowheads="1"/>
          </p:cNvPicPr>
          <p:nvPr>
            <p:ph idx="1"/>
          </p:nvPr>
        </p:nvPicPr>
        <p:blipFill>
          <a:blip r:embed="rId2"/>
          <a:srcRect/>
          <a:stretch>
            <a:fillRect/>
          </a:stretch>
        </p:blipFill>
        <p:spPr bwMode="auto">
          <a:xfrm>
            <a:off x="457200" y="1714487"/>
            <a:ext cx="8229600" cy="4071967"/>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938962"/>
          </a:xfrm>
        </p:spPr>
        <p:txBody>
          <a:bodyPr/>
          <a:lstStyle/>
          <a:p>
            <a:pPr algn="ctr"/>
            <a:r>
              <a:rPr lang="zh-CN" altLang="en-US" dirty="0"/>
              <a:t>三</a:t>
            </a:r>
            <a:r>
              <a:rPr lang="en-US" altLang="zh-CN" dirty="0"/>
              <a:t>.</a:t>
            </a:r>
            <a:r>
              <a:rPr lang="zh-CN" altLang="en-US" dirty="0"/>
              <a:t>改</a:t>
            </a:r>
          </a:p>
        </p:txBody>
      </p:sp>
      <p:sp>
        <p:nvSpPr>
          <p:cNvPr id="3" name="内容占位符 2"/>
          <p:cNvSpPr>
            <a:spLocks noGrp="1"/>
          </p:cNvSpPr>
          <p:nvPr>
            <p:ph idx="1"/>
          </p:nvPr>
        </p:nvSpPr>
        <p:spPr>
          <a:xfrm>
            <a:off x="457200" y="1714488"/>
            <a:ext cx="8229600" cy="4610112"/>
          </a:xfrm>
        </p:spPr>
        <p:txBody>
          <a:bodyPr>
            <a:noAutofit/>
          </a:bodyPr>
          <a:lstStyle/>
          <a:p>
            <a:r>
              <a:rPr lang="zh-CN" altLang="en-US" sz="2400" b="1" dirty="0"/>
              <a:t>改，即是改进施肥方式。</a:t>
            </a:r>
            <a:r>
              <a:rPr lang="zh-CN" altLang="en-US" sz="2400" dirty="0"/>
              <a:t>大力推广测土配方施肥，提高农民科学施肥意识和技能。研发推广适用施肥设备，改表施、撒施为机械深施、水肥一体化、叶面喷施等方式。</a:t>
            </a:r>
            <a:r>
              <a:rPr lang="zh-CN" altLang="en-US" sz="2400" b="1" dirty="0"/>
              <a:t>一是推进机械施肥</a:t>
            </a:r>
            <a:r>
              <a:rPr lang="zh-CN" altLang="en-US" sz="2400" dirty="0"/>
              <a:t>。按照农艺农机融合、基肥追肥统筹的原则，加快施肥机械研发，因地制宜推进化肥机械深施、机械追肥、种肥同播等技术，减少养分挥发和流失。</a:t>
            </a:r>
            <a:r>
              <a:rPr lang="zh-CN" altLang="en-US" sz="2400" b="1" dirty="0"/>
              <a:t>二是推广水肥一体化</a:t>
            </a:r>
            <a:r>
              <a:rPr lang="zh-CN" altLang="en-US" sz="2400" dirty="0"/>
              <a:t>。结合高效节水灌溉，示范推广滴灌施肥、喷灌施肥等技术，促进水肥一体下地，提高肥料和水资源利用效率。</a:t>
            </a:r>
            <a:r>
              <a:rPr lang="zh-CN" altLang="en-US" sz="2400" b="1" dirty="0"/>
              <a:t>三是推广适期施肥技术。</a:t>
            </a:r>
            <a:r>
              <a:rPr lang="zh-CN" altLang="en-US" sz="2400" dirty="0"/>
              <a:t>合理确定基肥施用比例，推广因地、因苗、因水、因时分期施肥技术。因地制宜推广叶面喷施和根外施肥技术</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938962"/>
          </a:xfrm>
        </p:spPr>
        <p:txBody>
          <a:bodyPr/>
          <a:lstStyle/>
          <a:p>
            <a:pPr algn="ctr"/>
            <a:r>
              <a:rPr lang="zh-CN" altLang="en-US" dirty="0"/>
              <a:t>四</a:t>
            </a:r>
            <a:r>
              <a:rPr lang="en-US" altLang="zh-CN" dirty="0"/>
              <a:t>.</a:t>
            </a:r>
            <a:r>
              <a:rPr lang="zh-CN" altLang="en-US" dirty="0"/>
              <a:t>替</a:t>
            </a:r>
          </a:p>
        </p:txBody>
      </p:sp>
      <p:sp>
        <p:nvSpPr>
          <p:cNvPr id="3" name="内容占位符 2"/>
          <p:cNvSpPr>
            <a:spLocks noGrp="1"/>
          </p:cNvSpPr>
          <p:nvPr>
            <p:ph idx="1"/>
          </p:nvPr>
        </p:nvSpPr>
        <p:spPr/>
        <p:txBody>
          <a:bodyPr/>
          <a:lstStyle/>
          <a:p>
            <a:r>
              <a:rPr lang="zh-CN" altLang="en-US" sz="2800" b="1" dirty="0"/>
              <a:t>替，即是有机质肥料替代化肥。</a:t>
            </a:r>
            <a:r>
              <a:rPr lang="zh-CN" altLang="en-US" sz="2800" dirty="0"/>
              <a:t>通过合理利用有机养分资源，实现有机无机相结合，提升耕地基础地力，用耕地内在养分替代外来化肥养分投入。适应现代农业发展和我国农业经营体制特点，积极探索有机养分资源利用的有效模式，加大支持力度，鼓励引导农民增施有机肥。</a:t>
            </a:r>
            <a:endParaRPr lang="en-US" altLang="zh-CN" sz="2800" dirty="0"/>
          </a:p>
          <a:p>
            <a:r>
              <a:rPr lang="zh-CN" altLang="en-US" sz="2800" dirty="0"/>
              <a:t>目前我市主要的有机肥替代源有畜禽粪便、农作物秸秆、绿肥三大类。</a:t>
            </a:r>
          </a:p>
          <a:p>
            <a:endParaRPr lang="zh-CN" alt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938962"/>
          </a:xfrm>
        </p:spPr>
        <p:txBody>
          <a:bodyPr>
            <a:normAutofit/>
          </a:bodyPr>
          <a:lstStyle/>
          <a:p>
            <a:pPr algn="ctr"/>
            <a:r>
              <a:rPr lang="en-US" altLang="zh-CN" dirty="0"/>
              <a:t>1.</a:t>
            </a:r>
            <a:r>
              <a:rPr lang="zh-CN" altLang="en-US" dirty="0"/>
              <a:t>畜禽粪便综合利用</a:t>
            </a:r>
          </a:p>
        </p:txBody>
      </p:sp>
      <p:sp>
        <p:nvSpPr>
          <p:cNvPr id="3" name="内容占位符 2"/>
          <p:cNvSpPr>
            <a:spLocks noGrp="1"/>
          </p:cNvSpPr>
          <p:nvPr>
            <p:ph idx="1"/>
          </p:nvPr>
        </p:nvSpPr>
        <p:spPr>
          <a:xfrm>
            <a:off x="457200" y="1714488"/>
            <a:ext cx="8229600" cy="4610112"/>
          </a:xfrm>
        </p:spPr>
        <p:txBody>
          <a:bodyPr>
            <a:noAutofit/>
          </a:bodyPr>
          <a:lstStyle/>
          <a:p>
            <a:r>
              <a:rPr lang="zh-CN" altLang="en-US" sz="2800" dirty="0"/>
              <a:t>据</a:t>
            </a:r>
            <a:r>
              <a:rPr lang="zh-CN" altLang="zh-CN" sz="2800" dirty="0"/>
              <a:t>2010</a:t>
            </a:r>
            <a:r>
              <a:rPr lang="zh-CN" altLang="en-US" sz="2800" dirty="0"/>
              <a:t>年第一次污染源普查，农业源</a:t>
            </a:r>
            <a:r>
              <a:rPr lang="zh-CN" altLang="zh-CN" sz="2800" dirty="0"/>
              <a:t>COD</a:t>
            </a:r>
            <a:r>
              <a:rPr lang="zh-CN" altLang="en-US" sz="2800" dirty="0"/>
              <a:t>总量为</a:t>
            </a:r>
            <a:r>
              <a:rPr lang="zh-CN" altLang="zh-CN" sz="2800" dirty="0"/>
              <a:t>1204</a:t>
            </a:r>
            <a:r>
              <a:rPr lang="zh-CN" altLang="en-US" sz="2800" dirty="0"/>
              <a:t>万吨，约占全国</a:t>
            </a:r>
            <a:r>
              <a:rPr lang="zh-CN" altLang="zh-CN" sz="2800" dirty="0"/>
              <a:t>COD</a:t>
            </a:r>
            <a:r>
              <a:rPr lang="zh-CN" altLang="en-US" sz="2800" dirty="0"/>
              <a:t>排放总量的</a:t>
            </a:r>
            <a:r>
              <a:rPr lang="zh-CN" altLang="zh-CN" sz="2800" dirty="0"/>
              <a:t>47.6</a:t>
            </a:r>
            <a:r>
              <a:rPr lang="zh-CN" altLang="en-US" sz="2800" dirty="0"/>
              <a:t>％。其中，畜禽养殖排放的</a:t>
            </a:r>
            <a:r>
              <a:rPr lang="zh-CN" altLang="zh-CN" sz="2800" dirty="0"/>
              <a:t>COD</a:t>
            </a:r>
            <a:r>
              <a:rPr lang="zh-CN" altLang="en-US" sz="2800" dirty="0"/>
              <a:t>约占农业源</a:t>
            </a:r>
            <a:r>
              <a:rPr lang="zh-CN" altLang="zh-CN" sz="2800" dirty="0"/>
              <a:t>COD</a:t>
            </a:r>
            <a:r>
              <a:rPr lang="zh-CN" altLang="en-US" sz="2800" dirty="0"/>
              <a:t>排放总量的</a:t>
            </a:r>
            <a:r>
              <a:rPr lang="zh-CN" altLang="zh-CN" sz="2800" dirty="0"/>
              <a:t>96</a:t>
            </a:r>
            <a:r>
              <a:rPr lang="zh-CN" altLang="en-US" sz="2800" dirty="0"/>
              <a:t>％，畜禽养殖业的</a:t>
            </a:r>
            <a:r>
              <a:rPr lang="zh-CN" altLang="zh-CN" sz="2800" dirty="0"/>
              <a:t>COD</a:t>
            </a:r>
            <a:r>
              <a:rPr lang="zh-CN" altLang="en-US" sz="2800" dirty="0"/>
              <a:t>排放量占全国</a:t>
            </a:r>
            <a:r>
              <a:rPr lang="zh-CN" altLang="zh-CN" sz="2800" dirty="0"/>
              <a:t>COD</a:t>
            </a:r>
            <a:r>
              <a:rPr lang="zh-CN" altLang="en-US" sz="2800" dirty="0"/>
              <a:t>总量的比例高达</a:t>
            </a:r>
            <a:r>
              <a:rPr lang="zh-CN" altLang="zh-CN" sz="2800" dirty="0"/>
              <a:t>45</a:t>
            </a:r>
            <a:r>
              <a:rPr lang="zh-CN" altLang="en-US" sz="2800" dirty="0"/>
              <a:t>％。</a:t>
            </a:r>
            <a:endParaRPr lang="en-US" altLang="zh-CN" sz="2800" dirty="0"/>
          </a:p>
          <a:p>
            <a:r>
              <a:rPr lang="zh-CN" altLang="en-US" sz="2800" dirty="0"/>
              <a:t>据据</a:t>
            </a:r>
            <a:r>
              <a:rPr lang="zh-CN" altLang="zh-CN" sz="2800" dirty="0"/>
              <a:t>2010</a:t>
            </a:r>
            <a:r>
              <a:rPr lang="zh-CN" altLang="en-US" sz="2800" dirty="0"/>
              <a:t>年第一次污染源普查估算，畜禽粪便中有机氮、磷分别相当于中国同期化肥施用量的</a:t>
            </a:r>
            <a:r>
              <a:rPr lang="en-US" altLang="zh-CN" sz="2800" dirty="0"/>
              <a:t>78.9%</a:t>
            </a:r>
            <a:r>
              <a:rPr lang="zh-CN" altLang="en-US" sz="2800" dirty="0"/>
              <a:t>和</a:t>
            </a:r>
            <a:r>
              <a:rPr lang="en-US" altLang="zh-CN" sz="2800" dirty="0"/>
              <a:t>57.4%</a:t>
            </a:r>
            <a:r>
              <a:rPr lang="zh-CN" altLang="en-US" sz="2800" dirty="0"/>
              <a:t>。</a:t>
            </a:r>
            <a:endParaRPr lang="en-US" altLang="zh-CN" sz="2800" dirty="0"/>
          </a:p>
          <a:p>
            <a:r>
              <a:rPr lang="zh-CN" altLang="en-US" sz="2800" dirty="0"/>
              <a:t>畜禽粪便综合利用，是减少化肥用量的最有效途径</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idx="4294967295"/>
          </p:nvPr>
        </p:nvSpPr>
        <p:spPr>
          <a:xfrm>
            <a:off x="684213" y="500041"/>
            <a:ext cx="7772400" cy="785819"/>
          </a:xfrm>
        </p:spPr>
        <p:txBody>
          <a:bodyPr>
            <a:noAutofit/>
          </a:bodyPr>
          <a:lstStyle/>
          <a:p>
            <a:pPr algn="ctr"/>
            <a:r>
              <a:rPr lang="zh-CN" altLang="en-US" sz="4000" dirty="0"/>
              <a:t>我市畜禽养殖废弃物处置主要矛盾</a:t>
            </a:r>
          </a:p>
        </p:txBody>
      </p:sp>
      <p:sp>
        <p:nvSpPr>
          <p:cNvPr id="8195" name="椭圆 1"/>
          <p:cNvSpPr>
            <a:spLocks noChangeArrowheads="1"/>
          </p:cNvSpPr>
          <p:nvPr/>
        </p:nvSpPr>
        <p:spPr bwMode="auto">
          <a:xfrm>
            <a:off x="93663" y="1628775"/>
            <a:ext cx="1692275" cy="1692275"/>
          </a:xfrm>
          <a:prstGeom prst="ellipse">
            <a:avLst/>
          </a:prstGeom>
          <a:gradFill rotWithShape="1">
            <a:gsLst>
              <a:gs pos="0">
                <a:srgbClr val="9EEAFF"/>
              </a:gs>
              <a:gs pos="35001">
                <a:srgbClr val="BBEFFF"/>
              </a:gs>
              <a:gs pos="100000">
                <a:srgbClr val="E4F9FF"/>
              </a:gs>
            </a:gsLst>
            <a:lin ang="5400000" scaled="1"/>
          </a:gradFill>
          <a:ln w="9525" cmpd="sng">
            <a:solidFill>
              <a:srgbClr val="46AAC5"/>
            </a:solidFill>
            <a:round/>
            <a:headEnd/>
            <a:tailEnd/>
          </a:ln>
          <a:effectLst>
            <a:outerShdw dist="20000" dir="5400000" algn="ctr" rotWithShape="0">
              <a:srgbClr val="000000">
                <a:alpha val="32999"/>
              </a:srgbClr>
            </a:outerShdw>
          </a:effectLst>
        </p:spPr>
        <p:txBody>
          <a:bodyPr anchor="ctr"/>
          <a:lstStyle/>
          <a:p>
            <a:pPr algn="just"/>
            <a:r>
              <a:rPr lang="zh-CN" sz="2000" b="1">
                <a:effectLst>
                  <a:outerShdw blurRad="38100" dist="38100" dir="2700000" algn="tl">
                    <a:srgbClr val="FFFFFF"/>
                  </a:outerShdw>
                </a:effectLst>
                <a:latin typeface="黑体" pitchFamily="49" charset="-122"/>
                <a:ea typeface="黑体" pitchFamily="49" charset="-122"/>
              </a:rPr>
              <a:t>畜禽养殖量大</a:t>
            </a:r>
          </a:p>
        </p:txBody>
      </p:sp>
      <p:sp>
        <p:nvSpPr>
          <p:cNvPr id="8196" name="椭圆 10"/>
          <p:cNvSpPr>
            <a:spLocks noChangeArrowheads="1"/>
          </p:cNvSpPr>
          <p:nvPr/>
        </p:nvSpPr>
        <p:spPr bwMode="auto">
          <a:xfrm>
            <a:off x="93663" y="3248025"/>
            <a:ext cx="1692275" cy="1693863"/>
          </a:xfrm>
          <a:prstGeom prst="ellipse">
            <a:avLst/>
          </a:prstGeom>
          <a:gradFill rotWithShape="1">
            <a:gsLst>
              <a:gs pos="0">
                <a:srgbClr val="9EEAFF"/>
              </a:gs>
              <a:gs pos="35001">
                <a:srgbClr val="BBEFFF"/>
              </a:gs>
              <a:gs pos="100000">
                <a:srgbClr val="E4F9FF"/>
              </a:gs>
            </a:gsLst>
            <a:lin ang="5400000" scaled="1"/>
          </a:gradFill>
          <a:ln w="9525" cmpd="sng">
            <a:solidFill>
              <a:srgbClr val="46AAC5"/>
            </a:solidFill>
            <a:round/>
            <a:headEnd/>
            <a:tailEnd/>
          </a:ln>
          <a:effectLst>
            <a:outerShdw dist="20000" dir="5400000" algn="ctr" rotWithShape="0">
              <a:srgbClr val="000000">
                <a:alpha val="32999"/>
              </a:srgbClr>
            </a:outerShdw>
          </a:effectLst>
        </p:spPr>
        <p:txBody>
          <a:bodyPr anchor="ctr"/>
          <a:lstStyle/>
          <a:p>
            <a:pPr algn="just"/>
            <a:r>
              <a:rPr lang="zh-CN" sz="2000" b="1">
                <a:effectLst>
                  <a:outerShdw blurRad="38100" dist="38100" dir="2700000" algn="tl">
                    <a:srgbClr val="FFFFFF"/>
                  </a:outerShdw>
                </a:effectLst>
                <a:latin typeface="黑体" pitchFamily="49" charset="-122"/>
                <a:ea typeface="黑体" pitchFamily="49" charset="-122"/>
              </a:rPr>
              <a:t>规模化程度高</a:t>
            </a:r>
          </a:p>
        </p:txBody>
      </p:sp>
      <p:sp>
        <p:nvSpPr>
          <p:cNvPr id="8197" name="椭圆 12"/>
          <p:cNvSpPr>
            <a:spLocks noChangeArrowheads="1"/>
          </p:cNvSpPr>
          <p:nvPr/>
        </p:nvSpPr>
        <p:spPr bwMode="auto">
          <a:xfrm>
            <a:off x="2051050" y="1628775"/>
            <a:ext cx="1693863" cy="1692275"/>
          </a:xfrm>
          <a:prstGeom prst="ellipse">
            <a:avLst/>
          </a:prstGeom>
          <a:gradFill rotWithShape="1">
            <a:gsLst>
              <a:gs pos="0">
                <a:srgbClr val="9EEAFF"/>
              </a:gs>
              <a:gs pos="35001">
                <a:srgbClr val="BBEFFF"/>
              </a:gs>
              <a:gs pos="100000">
                <a:srgbClr val="E4F9FF"/>
              </a:gs>
            </a:gsLst>
            <a:lin ang="5400000" scaled="1"/>
          </a:gradFill>
          <a:ln w="9525" cmpd="sng">
            <a:solidFill>
              <a:srgbClr val="46AAC5"/>
            </a:solidFill>
            <a:round/>
            <a:headEnd/>
            <a:tailEnd/>
          </a:ln>
          <a:effectLst>
            <a:outerShdw dist="20000" dir="5400000" algn="ctr" rotWithShape="0">
              <a:srgbClr val="000000">
                <a:alpha val="32999"/>
              </a:srgbClr>
            </a:outerShdw>
          </a:effectLst>
        </p:spPr>
        <p:txBody>
          <a:bodyPr anchor="ctr"/>
          <a:lstStyle/>
          <a:p>
            <a:pPr algn="just"/>
            <a:r>
              <a:rPr lang="zh-CN" sz="2000" b="1">
                <a:effectLst>
                  <a:outerShdw blurRad="38100" dist="38100" dir="2700000" algn="tl">
                    <a:srgbClr val="FFFFFF"/>
                  </a:outerShdw>
                </a:effectLst>
                <a:latin typeface="黑体" pitchFamily="49" charset="-122"/>
                <a:ea typeface="黑体" pitchFamily="49" charset="-122"/>
              </a:rPr>
              <a:t>畜禽养殖废弃物产生量大</a:t>
            </a:r>
          </a:p>
        </p:txBody>
      </p:sp>
      <p:sp>
        <p:nvSpPr>
          <p:cNvPr id="8198" name="椭圆 13"/>
          <p:cNvSpPr>
            <a:spLocks noChangeArrowheads="1"/>
          </p:cNvSpPr>
          <p:nvPr/>
        </p:nvSpPr>
        <p:spPr bwMode="auto">
          <a:xfrm>
            <a:off x="7488238" y="1628775"/>
            <a:ext cx="1692275" cy="1692275"/>
          </a:xfrm>
          <a:prstGeom prst="ellipse">
            <a:avLst/>
          </a:prstGeom>
          <a:gradFill rotWithShape="1">
            <a:gsLst>
              <a:gs pos="0">
                <a:srgbClr val="FFBE86"/>
              </a:gs>
              <a:gs pos="35001">
                <a:srgbClr val="FFD0AA"/>
              </a:gs>
              <a:gs pos="100000">
                <a:srgbClr val="FFEBDB"/>
              </a:gs>
            </a:gsLst>
            <a:lin ang="5400000" scaled="1"/>
          </a:gradFill>
          <a:ln w="9525" cmpd="sng">
            <a:solidFill>
              <a:srgbClr val="F69240"/>
            </a:solidFill>
            <a:round/>
            <a:headEnd/>
            <a:tailEnd/>
          </a:ln>
          <a:effectLst>
            <a:outerShdw dist="20000" dir="5400000" algn="ctr" rotWithShape="0">
              <a:srgbClr val="000000">
                <a:alpha val="32999"/>
              </a:srgbClr>
            </a:outerShdw>
          </a:effectLst>
        </p:spPr>
        <p:txBody>
          <a:bodyPr anchor="ctr"/>
          <a:lstStyle/>
          <a:p>
            <a:pPr algn="just"/>
            <a:r>
              <a:rPr lang="zh-CN" sz="2000" b="1">
                <a:effectLst>
                  <a:outerShdw blurRad="38100" dist="38100" dir="2700000" algn="tl">
                    <a:srgbClr val="FFFFFF"/>
                  </a:outerShdw>
                </a:effectLst>
                <a:latin typeface="黑体" pitchFamily="49" charset="-122"/>
                <a:ea typeface="黑体" pitchFamily="49" charset="-122"/>
              </a:rPr>
              <a:t>耕地面积小</a:t>
            </a:r>
          </a:p>
        </p:txBody>
      </p:sp>
      <p:sp>
        <p:nvSpPr>
          <p:cNvPr id="8199" name="椭圆 14"/>
          <p:cNvSpPr>
            <a:spLocks noChangeArrowheads="1"/>
          </p:cNvSpPr>
          <p:nvPr/>
        </p:nvSpPr>
        <p:spPr bwMode="auto">
          <a:xfrm>
            <a:off x="7502525" y="3248025"/>
            <a:ext cx="1692275" cy="1693863"/>
          </a:xfrm>
          <a:prstGeom prst="ellipse">
            <a:avLst/>
          </a:prstGeom>
          <a:gradFill rotWithShape="1">
            <a:gsLst>
              <a:gs pos="0">
                <a:srgbClr val="FFBE86"/>
              </a:gs>
              <a:gs pos="35001">
                <a:srgbClr val="FFD0AA"/>
              </a:gs>
              <a:gs pos="100000">
                <a:srgbClr val="FFEBDB"/>
              </a:gs>
            </a:gsLst>
            <a:lin ang="5400000" scaled="1"/>
          </a:gradFill>
          <a:ln w="9525" cmpd="sng">
            <a:solidFill>
              <a:srgbClr val="F69240"/>
            </a:solidFill>
            <a:round/>
            <a:headEnd/>
            <a:tailEnd/>
          </a:ln>
          <a:effectLst>
            <a:outerShdw dist="20000" dir="5400000" algn="ctr" rotWithShape="0">
              <a:srgbClr val="000000">
                <a:alpha val="32999"/>
              </a:srgbClr>
            </a:outerShdw>
          </a:effectLst>
        </p:spPr>
        <p:txBody>
          <a:bodyPr lIns="0" tIns="0" rIns="0" bIns="0" anchor="ctr"/>
          <a:lstStyle/>
          <a:p>
            <a:pPr algn="just"/>
            <a:r>
              <a:rPr lang="zh-CN" sz="2000" b="1">
                <a:effectLst>
                  <a:outerShdw blurRad="38100" dist="38100" dir="2700000" algn="tl">
                    <a:srgbClr val="FFFFFF"/>
                  </a:outerShdw>
                </a:effectLst>
                <a:latin typeface="黑体" pitchFamily="49" charset="-122"/>
                <a:ea typeface="黑体" pitchFamily="49" charset="-122"/>
              </a:rPr>
              <a:t>雨水充沛，地下水位高</a:t>
            </a:r>
          </a:p>
        </p:txBody>
      </p:sp>
      <p:sp>
        <p:nvSpPr>
          <p:cNvPr id="8200" name="椭圆 17"/>
          <p:cNvSpPr>
            <a:spLocks noChangeArrowheads="1"/>
          </p:cNvSpPr>
          <p:nvPr/>
        </p:nvSpPr>
        <p:spPr bwMode="auto">
          <a:xfrm>
            <a:off x="5688013" y="1628775"/>
            <a:ext cx="1692275" cy="1692275"/>
          </a:xfrm>
          <a:prstGeom prst="ellipse">
            <a:avLst/>
          </a:prstGeom>
          <a:gradFill rotWithShape="1">
            <a:gsLst>
              <a:gs pos="0">
                <a:srgbClr val="FFBE86"/>
              </a:gs>
              <a:gs pos="35001">
                <a:srgbClr val="FFD0AA"/>
              </a:gs>
              <a:gs pos="100000">
                <a:srgbClr val="FFEBDB"/>
              </a:gs>
            </a:gsLst>
            <a:lin ang="5400000" scaled="1"/>
          </a:gradFill>
          <a:ln w="9525" cmpd="sng">
            <a:solidFill>
              <a:srgbClr val="F69240"/>
            </a:solidFill>
            <a:round/>
            <a:headEnd/>
            <a:tailEnd/>
          </a:ln>
          <a:effectLst>
            <a:outerShdw dist="20000" dir="5400000" algn="ctr" rotWithShape="0">
              <a:srgbClr val="000000">
                <a:alpha val="32999"/>
              </a:srgbClr>
            </a:outerShdw>
          </a:effectLst>
        </p:spPr>
        <p:txBody>
          <a:bodyPr anchor="ctr"/>
          <a:lstStyle/>
          <a:p>
            <a:pPr algn="just"/>
            <a:r>
              <a:rPr lang="zh-CN" sz="2000" b="1">
                <a:effectLst>
                  <a:outerShdw blurRad="38100" dist="38100" dir="2700000" algn="tl">
                    <a:srgbClr val="FFFFFF"/>
                  </a:outerShdw>
                </a:effectLst>
                <a:latin typeface="黑体" pitchFamily="49" charset="-122"/>
                <a:ea typeface="黑体" pitchFamily="49" charset="-122"/>
              </a:rPr>
              <a:t>配套土地面积少</a:t>
            </a:r>
          </a:p>
        </p:txBody>
      </p:sp>
      <p:sp>
        <p:nvSpPr>
          <p:cNvPr id="8201" name="椭圆 18"/>
          <p:cNvSpPr>
            <a:spLocks noChangeArrowheads="1"/>
          </p:cNvSpPr>
          <p:nvPr/>
        </p:nvSpPr>
        <p:spPr bwMode="auto">
          <a:xfrm>
            <a:off x="5688013" y="3248025"/>
            <a:ext cx="1692275" cy="1693863"/>
          </a:xfrm>
          <a:prstGeom prst="ellipse">
            <a:avLst/>
          </a:prstGeom>
          <a:gradFill rotWithShape="1">
            <a:gsLst>
              <a:gs pos="0">
                <a:srgbClr val="FFBE86"/>
              </a:gs>
              <a:gs pos="35001">
                <a:srgbClr val="FFD0AA"/>
              </a:gs>
              <a:gs pos="100000">
                <a:srgbClr val="FFEBDB"/>
              </a:gs>
            </a:gsLst>
            <a:lin ang="5400000" scaled="1"/>
          </a:gradFill>
          <a:ln w="9525" cmpd="sng">
            <a:solidFill>
              <a:srgbClr val="F69240"/>
            </a:solidFill>
            <a:round/>
            <a:headEnd/>
            <a:tailEnd/>
          </a:ln>
          <a:effectLst>
            <a:outerShdw dist="20000" dir="5400000" algn="ctr" rotWithShape="0">
              <a:srgbClr val="000000">
                <a:alpha val="32999"/>
              </a:srgbClr>
            </a:outerShdw>
          </a:effectLst>
        </p:spPr>
        <p:txBody>
          <a:bodyPr anchor="ctr"/>
          <a:lstStyle/>
          <a:p>
            <a:pPr algn="just"/>
            <a:r>
              <a:rPr lang="zh-CN" sz="2000" b="1">
                <a:effectLst>
                  <a:outerShdw blurRad="38100" dist="38100" dir="2700000" algn="tl">
                    <a:srgbClr val="FFFFFF"/>
                  </a:outerShdw>
                </a:effectLst>
                <a:latin typeface="黑体" pitchFamily="49" charset="-122"/>
                <a:ea typeface="黑体" pitchFamily="49" charset="-122"/>
              </a:rPr>
              <a:t>土地消纳容量低</a:t>
            </a:r>
          </a:p>
        </p:txBody>
      </p:sp>
      <p:sp>
        <p:nvSpPr>
          <p:cNvPr id="8202" name="椭圆 11"/>
          <p:cNvSpPr>
            <a:spLocks noChangeArrowheads="1"/>
          </p:cNvSpPr>
          <p:nvPr/>
        </p:nvSpPr>
        <p:spPr bwMode="auto">
          <a:xfrm>
            <a:off x="2051050" y="3248025"/>
            <a:ext cx="1693863" cy="1693863"/>
          </a:xfrm>
          <a:prstGeom prst="ellipse">
            <a:avLst/>
          </a:prstGeom>
          <a:gradFill rotWithShape="1">
            <a:gsLst>
              <a:gs pos="0">
                <a:srgbClr val="9EEAFF"/>
              </a:gs>
              <a:gs pos="35001">
                <a:srgbClr val="BBEFFF"/>
              </a:gs>
              <a:gs pos="100000">
                <a:srgbClr val="E4F9FF"/>
              </a:gs>
            </a:gsLst>
            <a:lin ang="5400000" scaled="1"/>
          </a:gradFill>
          <a:ln w="9525" cmpd="sng">
            <a:solidFill>
              <a:srgbClr val="46AAC5"/>
            </a:solidFill>
            <a:round/>
            <a:headEnd/>
            <a:tailEnd/>
          </a:ln>
          <a:effectLst>
            <a:outerShdw dist="20000" dir="5400000" algn="ctr" rotWithShape="0">
              <a:srgbClr val="000000">
                <a:alpha val="32999"/>
              </a:srgbClr>
            </a:outerShdw>
          </a:effectLst>
        </p:spPr>
        <p:txBody>
          <a:bodyPr anchor="ctr"/>
          <a:lstStyle/>
          <a:p>
            <a:pPr algn="just"/>
            <a:r>
              <a:rPr lang="zh-CN" sz="2000" b="1" dirty="0">
                <a:effectLst>
                  <a:outerShdw blurRad="38100" dist="38100" dir="2700000" algn="tl">
                    <a:srgbClr val="FFFFFF"/>
                  </a:outerShdw>
                </a:effectLst>
                <a:latin typeface="黑体" pitchFamily="49" charset="-122"/>
                <a:ea typeface="黑体" pitchFamily="49" charset="-122"/>
              </a:rPr>
              <a:t>畜禽养殖废弃物集中</a:t>
            </a:r>
          </a:p>
        </p:txBody>
      </p:sp>
      <p:pic>
        <p:nvPicPr>
          <p:cNvPr id="8203" name="Picture 13" descr="http://img1.imgtn.bdimg.com/it/u=703804416,1203994891&amp;fm=23&amp;gp=0.jpg"/>
          <p:cNvPicPr>
            <a:picLocks noChangeAspect="1" noChangeArrowheads="1"/>
          </p:cNvPicPr>
          <p:nvPr/>
        </p:nvPicPr>
        <p:blipFill>
          <a:blip r:embed="rId2"/>
          <a:srcRect/>
          <a:stretch>
            <a:fillRect/>
          </a:stretch>
        </p:blipFill>
        <p:spPr bwMode="auto">
          <a:xfrm>
            <a:off x="3730625" y="2657475"/>
            <a:ext cx="1993900" cy="1243013"/>
          </a:xfrm>
          <a:prstGeom prst="rect">
            <a:avLst/>
          </a:prstGeom>
          <a:noFill/>
          <a:ln w="9525">
            <a:noFill/>
            <a:miter lim="800000"/>
            <a:headEnd/>
            <a:tailEnd/>
          </a:ln>
        </p:spPr>
      </p:pic>
      <p:grpSp>
        <p:nvGrpSpPr>
          <p:cNvPr id="2" name="Group 12"/>
          <p:cNvGrpSpPr>
            <a:grpSpLocks/>
          </p:cNvGrpSpPr>
          <p:nvPr/>
        </p:nvGrpSpPr>
        <p:grpSpPr bwMode="auto">
          <a:xfrm>
            <a:off x="1700213" y="2462213"/>
            <a:ext cx="549275" cy="1817687"/>
            <a:chOff x="0" y="0"/>
            <a:chExt cx="346" cy="1145"/>
          </a:xfrm>
        </p:grpSpPr>
        <p:pic>
          <p:nvPicPr>
            <p:cNvPr id="8205" name="右箭头 3"/>
            <p:cNvPicPr>
              <a:picLocks noChangeArrowheads="1"/>
            </p:cNvPicPr>
            <p:nvPr/>
          </p:nvPicPr>
          <p:blipFill>
            <a:blip r:embed="rId3"/>
            <a:srcRect/>
            <a:stretch>
              <a:fillRect/>
            </a:stretch>
          </p:blipFill>
          <p:spPr bwMode="auto">
            <a:xfrm>
              <a:off x="0" y="0"/>
              <a:ext cx="346" cy="1145"/>
            </a:xfrm>
            <a:prstGeom prst="rect">
              <a:avLst/>
            </a:prstGeom>
            <a:noFill/>
            <a:ln w="9525">
              <a:noFill/>
              <a:miter lim="800000"/>
              <a:headEnd/>
              <a:tailEnd/>
            </a:ln>
          </p:spPr>
        </p:pic>
        <p:sp>
          <p:nvSpPr>
            <p:cNvPr id="8206" name="Text Box 14"/>
            <p:cNvSpPr txBox="1">
              <a:spLocks noChangeArrowheads="1"/>
            </p:cNvSpPr>
            <p:nvPr/>
          </p:nvSpPr>
          <p:spPr bwMode="auto">
            <a:xfrm>
              <a:off x="36" y="288"/>
              <a:ext cx="207" cy="538"/>
            </a:xfrm>
            <a:prstGeom prst="rect">
              <a:avLst/>
            </a:prstGeom>
            <a:noFill/>
            <a:ln w="9525">
              <a:noFill/>
              <a:miter lim="800000"/>
              <a:headEnd/>
              <a:tailEnd/>
            </a:ln>
          </p:spPr>
          <p:txBody>
            <a:bodyPr anchor="ctr"/>
            <a:lstStyle/>
            <a:p>
              <a:endParaRPr lang="zh-CN" altLang="zh-CN" sz="1800">
                <a:solidFill>
                  <a:srgbClr val="FFFFFF"/>
                </a:solidFill>
                <a:latin typeface="Calibri" pitchFamily="34" charset="0"/>
              </a:endParaRPr>
            </a:p>
          </p:txBody>
        </p:sp>
      </p:grpSp>
      <p:grpSp>
        <p:nvGrpSpPr>
          <p:cNvPr id="3" name="Group 15"/>
          <p:cNvGrpSpPr>
            <a:grpSpLocks/>
          </p:cNvGrpSpPr>
          <p:nvPr/>
        </p:nvGrpSpPr>
        <p:grpSpPr bwMode="auto">
          <a:xfrm>
            <a:off x="7126288" y="2389188"/>
            <a:ext cx="523875" cy="1817687"/>
            <a:chOff x="0" y="0"/>
            <a:chExt cx="330" cy="1145"/>
          </a:xfrm>
        </p:grpSpPr>
        <p:pic>
          <p:nvPicPr>
            <p:cNvPr id="8208" name="右箭头 22"/>
            <p:cNvPicPr>
              <a:picLocks noChangeArrowheads="1"/>
            </p:cNvPicPr>
            <p:nvPr/>
          </p:nvPicPr>
          <p:blipFill>
            <a:blip r:embed="rId4"/>
            <a:srcRect/>
            <a:stretch>
              <a:fillRect/>
            </a:stretch>
          </p:blipFill>
          <p:spPr bwMode="auto">
            <a:xfrm>
              <a:off x="0" y="0"/>
              <a:ext cx="330" cy="1145"/>
            </a:xfrm>
            <a:prstGeom prst="rect">
              <a:avLst/>
            </a:prstGeom>
            <a:noFill/>
            <a:ln w="9525">
              <a:noFill/>
              <a:miter lim="800000"/>
              <a:headEnd/>
              <a:tailEnd/>
            </a:ln>
          </p:spPr>
        </p:pic>
        <p:sp>
          <p:nvSpPr>
            <p:cNvPr id="8209" name="Text Box 17"/>
            <p:cNvSpPr txBox="1">
              <a:spLocks noChangeArrowheads="1"/>
            </p:cNvSpPr>
            <p:nvPr/>
          </p:nvSpPr>
          <p:spPr bwMode="auto">
            <a:xfrm>
              <a:off x="101" y="290"/>
              <a:ext cx="195" cy="537"/>
            </a:xfrm>
            <a:prstGeom prst="rect">
              <a:avLst/>
            </a:prstGeom>
            <a:noFill/>
            <a:ln w="9525">
              <a:noFill/>
              <a:miter lim="800000"/>
              <a:headEnd/>
              <a:tailEnd/>
            </a:ln>
          </p:spPr>
          <p:txBody>
            <a:bodyPr anchor="ctr"/>
            <a:lstStyle/>
            <a:p>
              <a:endParaRPr lang="zh-CN" altLang="zh-CN" sz="1800">
                <a:solidFill>
                  <a:srgbClr val="FFFFFF"/>
                </a:solidFill>
                <a:latin typeface="Calibri" pitchFamily="34" charset="0"/>
              </a:endParaRPr>
            </a:p>
          </p:txBody>
        </p:sp>
      </p:grpSp>
      <p:sp>
        <p:nvSpPr>
          <p:cNvPr id="8210" name="下箭头 4"/>
          <p:cNvSpPr>
            <a:spLocks/>
          </p:cNvSpPr>
          <p:nvPr/>
        </p:nvSpPr>
        <p:spPr bwMode="auto">
          <a:xfrm>
            <a:off x="3484563" y="3889375"/>
            <a:ext cx="2484437" cy="1555750"/>
          </a:xfrm>
          <a:custGeom>
            <a:avLst/>
            <a:gdLst/>
            <a:ahLst/>
            <a:cxnLst>
              <a:cxn ang="0">
                <a:pos x="0" y="791942"/>
              </a:cxn>
              <a:cxn ang="0">
                <a:pos x="771141" y="587226"/>
              </a:cxn>
              <a:cxn ang="0">
                <a:pos x="279822" y="28013"/>
              </a:cxn>
              <a:cxn ang="0">
                <a:pos x="2095061" y="717"/>
              </a:cxn>
              <a:cxn ang="0">
                <a:pos x="1685628" y="573578"/>
              </a:cxn>
              <a:cxn ang="0">
                <a:pos x="2484065" y="791942"/>
              </a:cxn>
              <a:cxn ang="0">
                <a:pos x="1242033" y="1555870"/>
              </a:cxn>
              <a:cxn ang="0">
                <a:pos x="0" y="791942"/>
              </a:cxn>
            </a:cxnLst>
            <a:rect l="0" t="0" r="r" b="b"/>
            <a:pathLst>
              <a:path w="2484065" h="1555870">
                <a:moveTo>
                  <a:pt x="0" y="791942"/>
                </a:moveTo>
                <a:lnTo>
                  <a:pt x="771141" y="587226"/>
                </a:lnTo>
                <a:cubicBezTo>
                  <a:pt x="657410" y="332583"/>
                  <a:pt x="298019" y="77939"/>
                  <a:pt x="279822" y="28013"/>
                </a:cubicBezTo>
                <a:lnTo>
                  <a:pt x="2095061" y="717"/>
                </a:lnTo>
                <a:cubicBezTo>
                  <a:pt x="2449903" y="-17595"/>
                  <a:pt x="1685628" y="318935"/>
                  <a:pt x="1685628" y="573578"/>
                </a:cubicBezTo>
                <a:lnTo>
                  <a:pt x="2484065" y="791942"/>
                </a:lnTo>
                <a:lnTo>
                  <a:pt x="1242033" y="1555870"/>
                </a:lnTo>
                <a:lnTo>
                  <a:pt x="0" y="791942"/>
                </a:lnTo>
                <a:close/>
              </a:path>
            </a:pathLst>
          </a:custGeom>
          <a:gradFill rotWithShape="1">
            <a:gsLst>
              <a:gs pos="0">
                <a:srgbClr val="DAFDA7"/>
              </a:gs>
              <a:gs pos="35001">
                <a:srgbClr val="E4FDC2"/>
              </a:gs>
              <a:gs pos="100000">
                <a:srgbClr val="F5FFE6"/>
              </a:gs>
            </a:gsLst>
            <a:lin ang="5400000" scaled="1"/>
          </a:gradFill>
          <a:ln w="9525">
            <a:noFill/>
            <a:round/>
            <a:headEnd/>
            <a:tailEnd/>
          </a:ln>
          <a:effectLst>
            <a:outerShdw dist="20000" dir="5400000" algn="ctr" rotWithShape="0">
              <a:srgbClr val="000000">
                <a:alpha val="32999"/>
              </a:srgbClr>
            </a:outerShdw>
          </a:effectLst>
        </p:spPr>
        <p:txBody>
          <a:bodyPr anchor="ctr"/>
          <a:lstStyle/>
          <a:p>
            <a:endParaRPr lang="zh-CN" altLang="en-US"/>
          </a:p>
        </p:txBody>
      </p:sp>
      <p:sp>
        <p:nvSpPr>
          <p:cNvPr id="8211" name="矩形 5"/>
          <p:cNvSpPr>
            <a:spLocks noChangeArrowheads="1"/>
          </p:cNvSpPr>
          <p:nvPr/>
        </p:nvSpPr>
        <p:spPr bwMode="auto">
          <a:xfrm>
            <a:off x="3276600" y="5516563"/>
            <a:ext cx="2936875" cy="641350"/>
          </a:xfrm>
          <a:prstGeom prst="rect">
            <a:avLst/>
          </a:prstGeom>
          <a:noFill/>
          <a:ln w="9525">
            <a:noFill/>
            <a:miter lim="800000"/>
            <a:headEnd/>
            <a:tailEnd/>
          </a:ln>
        </p:spPr>
        <p:txBody>
          <a:bodyPr wrap="none">
            <a:spAutoFit/>
          </a:bodyPr>
          <a:lstStyle/>
          <a:p>
            <a:pPr algn="l"/>
            <a:r>
              <a:rPr lang="zh-CN" sz="3600" b="1" dirty="0">
                <a:solidFill>
                  <a:srgbClr val="FF0000"/>
                </a:solidFill>
                <a:effectLst>
                  <a:outerShdw blurRad="38100" dist="38100" dir="2700000" algn="tl">
                    <a:srgbClr val="C0C0C0"/>
                  </a:outerShdw>
                </a:effectLst>
                <a:latin typeface="黑体" pitchFamily="49" charset="-122"/>
                <a:ea typeface="黑体" pitchFamily="49" charset="-122"/>
              </a:rPr>
              <a:t>畜禽养殖污染</a:t>
            </a:r>
            <a:endParaRPr lang="zh-CN" sz="3600" b="1" dirty="0">
              <a:solidFill>
                <a:srgbClr val="FF0000"/>
              </a:solidFill>
              <a:effectLst>
                <a:outerShdw blurRad="38100" dist="38100" dir="2700000" algn="tl">
                  <a:srgbClr val="C0C0C0"/>
                </a:outerShdw>
              </a:effectLst>
              <a:latin typeface="Calibri"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t>二</a:t>
            </a:r>
            <a:r>
              <a:rPr lang="en-US" altLang="zh-CN" dirty="0"/>
              <a:t>.</a:t>
            </a:r>
            <a:r>
              <a:rPr lang="zh-CN" altLang="en-US" dirty="0"/>
              <a:t>化肥生产与使用量</a:t>
            </a:r>
          </a:p>
        </p:txBody>
      </p:sp>
      <p:sp>
        <p:nvSpPr>
          <p:cNvPr id="3" name="内容占位符 2"/>
          <p:cNvSpPr>
            <a:spLocks noGrp="1"/>
          </p:cNvSpPr>
          <p:nvPr>
            <p:ph idx="1"/>
          </p:nvPr>
        </p:nvSpPr>
        <p:spPr/>
        <p:txBody>
          <a:bodyPr/>
          <a:lstStyle/>
          <a:p>
            <a:pPr>
              <a:lnSpc>
                <a:spcPct val="130000"/>
              </a:lnSpc>
              <a:buClr>
                <a:srgbClr val="FF0000"/>
              </a:buClr>
              <a:buFont typeface="Wingdings" pitchFamily="2" charset="2"/>
              <a:buChar char="ü"/>
            </a:pPr>
            <a:r>
              <a:rPr lang="zh-CN" altLang="en-US" sz="3200" dirty="0"/>
              <a:t>我国是化肥生产和使用大国。国家统计局数据显示，我国</a:t>
            </a:r>
            <a:r>
              <a:rPr lang="en-US" sz="3200" dirty="0"/>
              <a:t>2015</a:t>
            </a:r>
            <a:r>
              <a:rPr lang="zh-CN" altLang="en-US" sz="3200" dirty="0"/>
              <a:t>年化肥生产量约</a:t>
            </a:r>
            <a:r>
              <a:rPr lang="en-US" sz="3200" dirty="0"/>
              <a:t>7000</a:t>
            </a:r>
            <a:r>
              <a:rPr lang="zh-CN" altLang="en-US" sz="3200" dirty="0"/>
              <a:t>万吨（折纯，下同），农用化肥施用量约</a:t>
            </a:r>
            <a:r>
              <a:rPr lang="en-US" sz="3200" dirty="0"/>
              <a:t>6000</a:t>
            </a:r>
            <a:r>
              <a:rPr lang="zh-CN" altLang="en-US" sz="3200" dirty="0"/>
              <a:t>万吨。</a:t>
            </a:r>
            <a:endParaRPr lang="en-US" altLang="zh-CN" sz="3200" dirty="0"/>
          </a:p>
          <a:p>
            <a:pPr>
              <a:lnSpc>
                <a:spcPct val="130000"/>
              </a:lnSpc>
              <a:buClr>
                <a:srgbClr val="FF0000"/>
              </a:buClr>
              <a:buFont typeface="Wingdings" pitchFamily="2" charset="2"/>
              <a:buChar char="ü"/>
            </a:pPr>
            <a:r>
              <a:rPr lang="zh-CN" altLang="en-US" sz="3200" dirty="0"/>
              <a:t>我国耕地基础地力偏低，化肥施用对粮食增产的贡献较大，大体在</a:t>
            </a:r>
            <a:r>
              <a:rPr lang="en-US" sz="3200" dirty="0"/>
              <a:t>40%</a:t>
            </a:r>
            <a:r>
              <a:rPr lang="zh-CN" altLang="en-US" sz="3200" dirty="0"/>
              <a:t>以上。</a:t>
            </a:r>
            <a:endParaRPr lang="en-US" altLang="zh-CN" sz="3200" dirty="0"/>
          </a:p>
          <a:p>
            <a:endParaRPr lang="zh-CN" alt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xzy06 162-缩减"/>
          <p:cNvPicPr>
            <a:picLocks noChangeAspect="1" noChangeArrowheads="1"/>
          </p:cNvPicPr>
          <p:nvPr/>
        </p:nvPicPr>
        <p:blipFill>
          <a:blip r:embed="rId2"/>
          <a:srcRect/>
          <a:stretch>
            <a:fillRect/>
          </a:stretch>
        </p:blipFill>
        <p:spPr bwMode="auto">
          <a:xfrm>
            <a:off x="928662" y="3571876"/>
            <a:ext cx="2357454" cy="1614487"/>
          </a:xfrm>
          <a:prstGeom prst="rect">
            <a:avLst/>
          </a:prstGeom>
          <a:noFill/>
          <a:ln w="9525">
            <a:noFill/>
            <a:miter lim="800000"/>
            <a:headEnd/>
            <a:tailEnd/>
          </a:ln>
        </p:spPr>
      </p:pic>
      <p:pic>
        <p:nvPicPr>
          <p:cNvPr id="9219" name="Picture 3" descr="xzy06 166-缩减"/>
          <p:cNvPicPr>
            <a:picLocks noChangeAspect="1" noChangeArrowheads="1"/>
          </p:cNvPicPr>
          <p:nvPr/>
        </p:nvPicPr>
        <p:blipFill>
          <a:blip r:embed="rId3"/>
          <a:srcRect/>
          <a:stretch>
            <a:fillRect/>
          </a:stretch>
        </p:blipFill>
        <p:spPr bwMode="auto">
          <a:xfrm>
            <a:off x="6315075" y="5122863"/>
            <a:ext cx="2451100" cy="1763712"/>
          </a:xfrm>
          <a:prstGeom prst="rect">
            <a:avLst/>
          </a:prstGeom>
          <a:noFill/>
          <a:ln w="9525">
            <a:noFill/>
            <a:miter lim="800000"/>
            <a:headEnd/>
            <a:tailEnd/>
          </a:ln>
        </p:spPr>
      </p:pic>
      <p:pic>
        <p:nvPicPr>
          <p:cNvPr id="9220" name="Picture 4" descr="xzy06 167-缩减"/>
          <p:cNvPicPr>
            <a:picLocks noChangeAspect="1" noChangeArrowheads="1"/>
          </p:cNvPicPr>
          <p:nvPr/>
        </p:nvPicPr>
        <p:blipFill>
          <a:blip r:embed="rId4"/>
          <a:srcRect/>
          <a:stretch>
            <a:fillRect/>
          </a:stretch>
        </p:blipFill>
        <p:spPr bwMode="auto">
          <a:xfrm>
            <a:off x="2643174" y="5286389"/>
            <a:ext cx="2509837" cy="1571612"/>
          </a:xfrm>
          <a:prstGeom prst="rect">
            <a:avLst/>
          </a:prstGeom>
          <a:noFill/>
          <a:ln w="9525">
            <a:noFill/>
            <a:miter lim="800000"/>
            <a:headEnd/>
            <a:tailEnd/>
          </a:ln>
        </p:spPr>
      </p:pic>
      <p:pic>
        <p:nvPicPr>
          <p:cNvPr id="9221" name="Picture 5" descr="养殖"/>
          <p:cNvPicPr>
            <a:picLocks noChangeAspect="1" noChangeArrowheads="1"/>
          </p:cNvPicPr>
          <p:nvPr/>
        </p:nvPicPr>
        <p:blipFill>
          <a:blip r:embed="rId5"/>
          <a:srcRect/>
          <a:stretch>
            <a:fillRect/>
          </a:stretch>
        </p:blipFill>
        <p:spPr bwMode="auto">
          <a:xfrm>
            <a:off x="214282" y="1285860"/>
            <a:ext cx="3017838" cy="2073275"/>
          </a:xfrm>
          <a:prstGeom prst="rect">
            <a:avLst/>
          </a:prstGeom>
          <a:noFill/>
          <a:ln w="9525">
            <a:noFill/>
            <a:miter lim="800000"/>
            <a:headEnd/>
            <a:tailEnd/>
          </a:ln>
        </p:spPr>
      </p:pic>
      <p:pic>
        <p:nvPicPr>
          <p:cNvPr id="9222" name="Picture 6" descr="污染"/>
          <p:cNvPicPr>
            <a:picLocks noChangeAspect="1" noChangeArrowheads="1"/>
          </p:cNvPicPr>
          <p:nvPr/>
        </p:nvPicPr>
        <p:blipFill>
          <a:blip r:embed="rId6"/>
          <a:srcRect/>
          <a:stretch>
            <a:fillRect/>
          </a:stretch>
        </p:blipFill>
        <p:spPr bwMode="auto">
          <a:xfrm>
            <a:off x="5357818" y="1000108"/>
            <a:ext cx="3357563" cy="1195387"/>
          </a:xfrm>
          <a:prstGeom prst="rect">
            <a:avLst/>
          </a:prstGeom>
          <a:noFill/>
          <a:ln w="9525" cmpd="sng">
            <a:solidFill>
              <a:srgbClr val="FF0000"/>
            </a:solidFill>
            <a:miter lim="800000"/>
            <a:headEnd/>
            <a:tailEnd/>
          </a:ln>
        </p:spPr>
      </p:pic>
      <p:sp>
        <p:nvSpPr>
          <p:cNvPr id="9223" name="AutoShape 8"/>
          <p:cNvSpPr>
            <a:spLocks noChangeArrowheads="1"/>
          </p:cNvSpPr>
          <p:nvPr/>
        </p:nvSpPr>
        <p:spPr bwMode="auto">
          <a:xfrm>
            <a:off x="1785918" y="5214950"/>
            <a:ext cx="733425" cy="1250950"/>
          </a:xfrm>
          <a:prstGeom prst="curvedRightArrow">
            <a:avLst>
              <a:gd name="adj1" fmla="val 27464"/>
              <a:gd name="adj2" fmla="val 103696"/>
              <a:gd name="adj3" fmla="val 33333"/>
            </a:avLst>
          </a:prstGeom>
          <a:solidFill>
            <a:srgbClr val="FF9900"/>
          </a:solidFill>
          <a:ln w="9525" cmpd="sng">
            <a:solidFill>
              <a:schemeClr val="tx1"/>
            </a:solidFill>
            <a:miter lim="800000"/>
            <a:headEnd/>
            <a:tailEnd/>
          </a:ln>
          <a:effectLst/>
        </p:spPr>
        <p:txBody>
          <a:bodyPr wrap="none" anchor="ctr"/>
          <a:lstStyle/>
          <a:p>
            <a:pPr algn="l"/>
            <a:endParaRPr lang="zh-CN" altLang="zh-CN" sz="1800">
              <a:latin typeface="Calibri" pitchFamily="34" charset="0"/>
            </a:endParaRPr>
          </a:p>
        </p:txBody>
      </p:sp>
      <p:grpSp>
        <p:nvGrpSpPr>
          <p:cNvPr id="2" name="Group 8"/>
          <p:cNvGrpSpPr>
            <a:grpSpLocks/>
          </p:cNvGrpSpPr>
          <p:nvPr/>
        </p:nvGrpSpPr>
        <p:grpSpPr bwMode="auto">
          <a:xfrm>
            <a:off x="3267075" y="1736725"/>
            <a:ext cx="1890713" cy="457200"/>
            <a:chOff x="0" y="0"/>
            <a:chExt cx="1191" cy="288"/>
          </a:xfrm>
        </p:grpSpPr>
        <p:pic>
          <p:nvPicPr>
            <p:cNvPr id="9225" name="AutoShape 10"/>
            <p:cNvPicPr>
              <a:picLocks noChangeArrowheads="1"/>
            </p:cNvPicPr>
            <p:nvPr/>
          </p:nvPicPr>
          <p:blipFill>
            <a:blip r:embed="rId7"/>
            <a:srcRect/>
            <a:stretch>
              <a:fillRect/>
            </a:stretch>
          </p:blipFill>
          <p:spPr bwMode="auto">
            <a:xfrm>
              <a:off x="0" y="0"/>
              <a:ext cx="1191" cy="288"/>
            </a:xfrm>
            <a:prstGeom prst="rect">
              <a:avLst/>
            </a:prstGeom>
            <a:noFill/>
            <a:ln w="9525">
              <a:noFill/>
              <a:miter lim="800000"/>
              <a:headEnd/>
              <a:tailEnd/>
            </a:ln>
          </p:spPr>
        </p:pic>
        <p:sp>
          <p:nvSpPr>
            <p:cNvPr id="9226" name="Text Box 10"/>
            <p:cNvSpPr txBox="1">
              <a:spLocks noChangeArrowheads="1"/>
            </p:cNvSpPr>
            <p:nvPr/>
          </p:nvSpPr>
          <p:spPr bwMode="auto">
            <a:xfrm rot="16200000">
              <a:off x="478" y="-369"/>
              <a:ext cx="108" cy="996"/>
            </a:xfrm>
            <a:prstGeom prst="rect">
              <a:avLst/>
            </a:prstGeom>
            <a:noFill/>
            <a:ln w="9525">
              <a:noFill/>
              <a:miter lim="800000"/>
              <a:headEnd/>
              <a:tailEnd/>
            </a:ln>
          </p:spPr>
          <p:txBody>
            <a:bodyPr wrap="none" anchor="ctr"/>
            <a:lstStyle/>
            <a:p>
              <a:pPr algn="l"/>
              <a:endParaRPr lang="zh-CN" altLang="zh-CN" sz="1800">
                <a:solidFill>
                  <a:srgbClr val="FFFFFF"/>
                </a:solidFill>
                <a:latin typeface="Calibri" pitchFamily="34" charset="0"/>
              </a:endParaRPr>
            </a:p>
          </p:txBody>
        </p:sp>
      </p:grpSp>
      <p:pic>
        <p:nvPicPr>
          <p:cNvPr id="9227" name="Rectangle 11"/>
          <p:cNvPicPr>
            <a:picLocks noChangeArrowheads="1"/>
          </p:cNvPicPr>
          <p:nvPr/>
        </p:nvPicPr>
        <p:blipFill>
          <a:blip r:embed="rId8"/>
          <a:srcRect/>
          <a:stretch>
            <a:fillRect/>
          </a:stretch>
        </p:blipFill>
        <p:spPr bwMode="auto">
          <a:xfrm>
            <a:off x="3357554" y="2000240"/>
            <a:ext cx="1835150" cy="779462"/>
          </a:xfrm>
          <a:prstGeom prst="rect">
            <a:avLst/>
          </a:prstGeom>
          <a:noFill/>
          <a:ln w="9525">
            <a:noFill/>
            <a:miter lim="800000"/>
            <a:headEnd/>
            <a:tailEnd/>
          </a:ln>
        </p:spPr>
      </p:pic>
      <p:pic>
        <p:nvPicPr>
          <p:cNvPr id="9228" name="Rectangle 11"/>
          <p:cNvPicPr>
            <a:picLocks noChangeArrowheads="1"/>
          </p:cNvPicPr>
          <p:nvPr/>
        </p:nvPicPr>
        <p:blipFill>
          <a:blip r:embed="rId9"/>
          <a:srcRect/>
          <a:stretch>
            <a:fillRect/>
          </a:stretch>
        </p:blipFill>
        <p:spPr bwMode="auto">
          <a:xfrm>
            <a:off x="1000100" y="2857496"/>
            <a:ext cx="1335087" cy="854075"/>
          </a:xfrm>
          <a:prstGeom prst="rect">
            <a:avLst/>
          </a:prstGeom>
          <a:noFill/>
          <a:ln w="9525">
            <a:noFill/>
            <a:miter lim="800000"/>
            <a:headEnd/>
            <a:tailEnd/>
          </a:ln>
        </p:spPr>
      </p:pic>
      <p:pic>
        <p:nvPicPr>
          <p:cNvPr id="9229" name="圆角矩形 1"/>
          <p:cNvPicPr>
            <a:picLocks noChangeArrowheads="1"/>
          </p:cNvPicPr>
          <p:nvPr/>
        </p:nvPicPr>
        <p:blipFill>
          <a:blip r:embed="rId10"/>
          <a:srcRect/>
          <a:stretch>
            <a:fillRect/>
          </a:stretch>
        </p:blipFill>
        <p:spPr bwMode="auto">
          <a:xfrm>
            <a:off x="3357554" y="3500438"/>
            <a:ext cx="2438400" cy="1731962"/>
          </a:xfrm>
          <a:prstGeom prst="rect">
            <a:avLst/>
          </a:prstGeom>
          <a:noFill/>
          <a:ln w="9525">
            <a:noFill/>
            <a:miter lim="800000"/>
            <a:headEnd/>
            <a:tailEnd/>
          </a:ln>
        </p:spPr>
      </p:pic>
      <p:pic>
        <p:nvPicPr>
          <p:cNvPr id="9230" name="Picture 2" descr="DSC00401"/>
          <p:cNvPicPr>
            <a:picLocks noChangeAspect="1" noChangeArrowheads="1"/>
          </p:cNvPicPr>
          <p:nvPr/>
        </p:nvPicPr>
        <p:blipFill>
          <a:blip r:embed="rId11"/>
          <a:srcRect/>
          <a:stretch>
            <a:fillRect/>
          </a:stretch>
        </p:blipFill>
        <p:spPr bwMode="auto">
          <a:xfrm>
            <a:off x="5357818" y="2071678"/>
            <a:ext cx="3357563" cy="1309688"/>
          </a:xfrm>
          <a:prstGeom prst="rect">
            <a:avLst/>
          </a:prstGeom>
          <a:noFill/>
          <a:ln w="9525" cmpd="sng">
            <a:solidFill>
              <a:srgbClr val="FF0000"/>
            </a:solidFill>
            <a:miter lim="800000"/>
            <a:headEnd/>
            <a:tailEnd/>
          </a:ln>
        </p:spPr>
      </p:pic>
      <p:pic>
        <p:nvPicPr>
          <p:cNvPr id="9231" name="Picture 6" descr="衢江支流双环溪几公里水面长满水葫芦8"/>
          <p:cNvPicPr>
            <a:picLocks noChangeAspect="1" noChangeArrowheads="1"/>
          </p:cNvPicPr>
          <p:nvPr/>
        </p:nvPicPr>
        <p:blipFill>
          <a:blip r:embed="rId12"/>
          <a:srcRect/>
          <a:stretch>
            <a:fillRect/>
          </a:stretch>
        </p:blipFill>
        <p:spPr bwMode="auto">
          <a:xfrm>
            <a:off x="6286512" y="3571876"/>
            <a:ext cx="2451100" cy="1790700"/>
          </a:xfrm>
          <a:prstGeom prst="rect">
            <a:avLst/>
          </a:prstGeom>
          <a:noFill/>
          <a:ln w="9525">
            <a:noFill/>
            <a:miter lim="800000"/>
            <a:headEnd/>
            <a:tailEnd/>
          </a:ln>
        </p:spPr>
      </p:pic>
      <p:sp>
        <p:nvSpPr>
          <p:cNvPr id="9232" name="Rectangle 12"/>
          <p:cNvSpPr>
            <a:spLocks noChangeArrowheads="1"/>
          </p:cNvSpPr>
          <p:nvPr/>
        </p:nvSpPr>
        <p:spPr bwMode="auto">
          <a:xfrm>
            <a:off x="6786578" y="4643446"/>
            <a:ext cx="1485900" cy="1112838"/>
          </a:xfrm>
          <a:prstGeom prst="rect">
            <a:avLst/>
          </a:prstGeom>
          <a:noFill/>
          <a:ln w="9525">
            <a:noFill/>
            <a:miter lim="800000"/>
            <a:headEnd/>
            <a:tailEnd/>
          </a:ln>
          <a:effectLst/>
        </p:spPr>
        <p:txBody>
          <a:bodyPr wrap="none" anchor="ctr"/>
          <a:lstStyle/>
          <a:p>
            <a:pPr algn="l"/>
            <a:r>
              <a:rPr lang="zh-CN" b="1">
                <a:solidFill>
                  <a:srgbClr val="FF0000"/>
                </a:solidFill>
                <a:effectLst>
                  <a:outerShdw blurRad="38100" dist="38100" dir="2700000" algn="tl">
                    <a:srgbClr val="C0C0C0"/>
                  </a:outerShdw>
                </a:effectLst>
                <a:latin typeface="Arial" pitchFamily="34" charset="0"/>
                <a:ea typeface="黑体" pitchFamily="49" charset="-122"/>
              </a:rPr>
              <a:t>养殖污水</a:t>
            </a:r>
          </a:p>
          <a:p>
            <a:pPr algn="l"/>
            <a:r>
              <a:rPr lang="zh-CN" b="1">
                <a:solidFill>
                  <a:srgbClr val="FF0000"/>
                </a:solidFill>
                <a:effectLst>
                  <a:outerShdw blurRad="38100" dist="38100" dir="2700000" algn="tl">
                    <a:srgbClr val="C0C0C0"/>
                  </a:outerShdw>
                </a:effectLst>
                <a:latin typeface="Arial" pitchFamily="34" charset="0"/>
                <a:ea typeface="黑体" pitchFamily="49" charset="-122"/>
              </a:rPr>
              <a:t>造成水体</a:t>
            </a:r>
          </a:p>
          <a:p>
            <a:pPr algn="l"/>
            <a:r>
              <a:rPr lang="zh-CN" b="1">
                <a:solidFill>
                  <a:srgbClr val="FF0000"/>
                </a:solidFill>
                <a:effectLst>
                  <a:outerShdw blurRad="38100" dist="38100" dir="2700000" algn="tl">
                    <a:srgbClr val="C0C0C0"/>
                  </a:outerShdw>
                </a:effectLst>
                <a:latin typeface="Arial" pitchFamily="34" charset="0"/>
                <a:ea typeface="黑体" pitchFamily="49" charset="-122"/>
              </a:rPr>
              <a:t>富营养化</a:t>
            </a:r>
          </a:p>
        </p:txBody>
      </p:sp>
      <p:sp>
        <p:nvSpPr>
          <p:cNvPr id="9233" name="燕尾形 2"/>
          <p:cNvSpPr>
            <a:spLocks noChangeArrowheads="1"/>
          </p:cNvSpPr>
          <p:nvPr/>
        </p:nvSpPr>
        <p:spPr bwMode="auto">
          <a:xfrm rot="5400000">
            <a:off x="7509687" y="2991643"/>
            <a:ext cx="441325" cy="1030288"/>
          </a:xfrm>
          <a:prstGeom prst="chevron">
            <a:avLst>
              <a:gd name="adj" fmla="val 50000"/>
            </a:avLst>
          </a:prstGeom>
          <a:gradFill rotWithShape="1">
            <a:gsLst>
              <a:gs pos="0">
                <a:srgbClr val="CB6C1D"/>
              </a:gs>
              <a:gs pos="80000">
                <a:srgbClr val="FF8F2A"/>
              </a:gs>
              <a:gs pos="100000">
                <a:srgbClr val="FF8F26"/>
              </a:gs>
            </a:gsLst>
            <a:lin ang="5400000"/>
          </a:gradFill>
          <a:ln w="9525" cmpd="sng">
            <a:solidFill>
              <a:srgbClr val="FF0000"/>
            </a:solidFill>
            <a:miter lim="800000"/>
            <a:headEnd/>
            <a:tailEnd/>
          </a:ln>
          <a:effectLst>
            <a:outerShdw dist="23000" dir="5400000" algn="ctr" rotWithShape="0">
              <a:srgbClr val="000000">
                <a:alpha val="29999"/>
              </a:srgbClr>
            </a:outerShdw>
          </a:effectLst>
        </p:spPr>
        <p:txBody>
          <a:bodyPr anchor="ctr"/>
          <a:lstStyle/>
          <a:p>
            <a:endParaRPr lang="zh-CN" altLang="zh-CN" sz="1800">
              <a:latin typeface="Calibri" pitchFamily="34" charset="0"/>
            </a:endParaRPr>
          </a:p>
        </p:txBody>
      </p:sp>
      <p:sp>
        <p:nvSpPr>
          <p:cNvPr id="9234" name="燕尾形 19"/>
          <p:cNvSpPr>
            <a:spLocks noChangeArrowheads="1"/>
          </p:cNvSpPr>
          <p:nvPr/>
        </p:nvSpPr>
        <p:spPr bwMode="auto">
          <a:xfrm>
            <a:off x="5662613" y="5283200"/>
            <a:ext cx="536575" cy="1030288"/>
          </a:xfrm>
          <a:prstGeom prst="chevron">
            <a:avLst>
              <a:gd name="adj" fmla="val 50000"/>
            </a:avLst>
          </a:prstGeom>
          <a:gradFill rotWithShape="1">
            <a:gsLst>
              <a:gs pos="0">
                <a:srgbClr val="CB6C1D"/>
              </a:gs>
              <a:gs pos="80000">
                <a:srgbClr val="FF8F2A"/>
              </a:gs>
              <a:gs pos="100000">
                <a:srgbClr val="FF8F26"/>
              </a:gs>
            </a:gsLst>
            <a:lin ang="5400000"/>
          </a:gradFill>
          <a:ln w="9525" cmpd="sng">
            <a:solidFill>
              <a:srgbClr val="FF0000"/>
            </a:solidFill>
            <a:miter lim="800000"/>
            <a:headEnd/>
            <a:tailEnd/>
          </a:ln>
          <a:effectLst>
            <a:outerShdw dist="23000" dir="5400000" algn="ctr" rotWithShape="0">
              <a:srgbClr val="000000">
                <a:alpha val="29999"/>
              </a:srgbClr>
            </a:outerShdw>
          </a:effectLst>
        </p:spPr>
        <p:txBody>
          <a:bodyPr anchor="ctr"/>
          <a:lstStyle/>
          <a:p>
            <a:endParaRPr lang="zh-CN" altLang="zh-CN" sz="1800">
              <a:latin typeface="Calibri" pitchFamily="34" charset="0"/>
            </a:endParaRPr>
          </a:p>
        </p:txBody>
      </p:sp>
      <p:sp>
        <p:nvSpPr>
          <p:cNvPr id="9235" name="AutoShape 8"/>
          <p:cNvSpPr>
            <a:spLocks noChangeArrowheads="1"/>
          </p:cNvSpPr>
          <p:nvPr/>
        </p:nvSpPr>
        <p:spPr bwMode="auto">
          <a:xfrm>
            <a:off x="288925" y="2781300"/>
            <a:ext cx="733425" cy="1249363"/>
          </a:xfrm>
          <a:prstGeom prst="curvedRightArrow">
            <a:avLst>
              <a:gd name="adj1" fmla="val 27429"/>
              <a:gd name="adj2" fmla="val 103564"/>
              <a:gd name="adj3" fmla="val 33333"/>
            </a:avLst>
          </a:prstGeom>
          <a:solidFill>
            <a:srgbClr val="FF9900"/>
          </a:solidFill>
          <a:ln w="9525" cmpd="sng">
            <a:solidFill>
              <a:schemeClr val="tx1"/>
            </a:solidFill>
            <a:miter lim="800000"/>
            <a:headEnd/>
            <a:tailEnd/>
          </a:ln>
          <a:effectLst/>
        </p:spPr>
        <p:txBody>
          <a:bodyPr wrap="none" anchor="ctr"/>
          <a:lstStyle/>
          <a:p>
            <a:pPr algn="l"/>
            <a:endParaRPr lang="zh-CN" altLang="zh-CN" sz="1800">
              <a:latin typeface="Calibri" pitchFamily="34" charset="0"/>
            </a:endParaRPr>
          </a:p>
        </p:txBody>
      </p:sp>
      <p:sp>
        <p:nvSpPr>
          <p:cNvPr id="9236" name="TextBox 3"/>
          <p:cNvSpPr txBox="1">
            <a:spLocks noChangeArrowheads="1"/>
          </p:cNvSpPr>
          <p:nvPr/>
        </p:nvSpPr>
        <p:spPr bwMode="auto">
          <a:xfrm>
            <a:off x="785786" y="285728"/>
            <a:ext cx="7286676" cy="584775"/>
          </a:xfrm>
          <a:prstGeom prst="rect">
            <a:avLst/>
          </a:prstGeom>
          <a:noFill/>
          <a:ln w="9525">
            <a:noFill/>
            <a:miter lim="800000"/>
            <a:headEnd/>
            <a:tailEnd/>
          </a:ln>
        </p:spPr>
        <p:txBody>
          <a:bodyPr wrap="square">
            <a:spAutoFit/>
          </a:bodyPr>
          <a:lstStyle/>
          <a:p>
            <a:pPr algn="ctr"/>
            <a:r>
              <a:rPr lang="zh-CN" altLang="en-US" sz="3200" b="1" dirty="0">
                <a:solidFill>
                  <a:schemeClr val="accent1">
                    <a:lumMod val="75000"/>
                  </a:schemeClr>
                </a:solidFill>
                <a:effectLst>
                  <a:outerShdw blurRad="38100" dist="38100" dir="2700000" algn="tl">
                    <a:srgbClr val="C0C0C0"/>
                  </a:outerShdw>
                </a:effectLst>
                <a:latin typeface="黑体" pitchFamily="49" charset="-122"/>
                <a:ea typeface="黑体" pitchFamily="49" charset="-122"/>
                <a:cs typeface="+mj-cs"/>
              </a:rPr>
              <a:t>    五水共治前我市</a:t>
            </a:r>
            <a:r>
              <a:rPr lang="zh-CN" sz="3200" b="1" dirty="0">
                <a:solidFill>
                  <a:schemeClr val="accent1">
                    <a:lumMod val="75000"/>
                  </a:schemeClr>
                </a:solidFill>
                <a:effectLst>
                  <a:outerShdw blurRad="38100" dist="38100" dir="2700000" algn="tl">
                    <a:srgbClr val="C0C0C0"/>
                  </a:outerShdw>
                </a:effectLst>
                <a:latin typeface="黑体" pitchFamily="49" charset="-122"/>
                <a:ea typeface="黑体" pitchFamily="49" charset="-122"/>
                <a:cs typeface="+mj-cs"/>
              </a:rPr>
              <a:t>畜禽养殖污染状况</a:t>
            </a:r>
          </a:p>
        </p:txBody>
      </p:sp>
    </p:spTree>
  </p:cSld>
  <p:clrMapOvr>
    <a:masterClrMapping/>
  </p:clrMapOvr>
  <p:transition>
    <p:strips dir="rd"/>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457200"/>
            <a:ext cx="7772400" cy="838200"/>
          </a:xfrm>
        </p:spPr>
        <p:txBody>
          <a:bodyPr>
            <a:normAutofit/>
          </a:bodyPr>
          <a:lstStyle/>
          <a:p>
            <a:pPr algn="ctr"/>
            <a:r>
              <a:rPr lang="zh-CN" altLang="en-US" dirty="0"/>
              <a:t>资源化利用的主要途径</a:t>
            </a:r>
          </a:p>
        </p:txBody>
      </p:sp>
      <p:sp>
        <p:nvSpPr>
          <p:cNvPr id="3075" name="Text Box 3"/>
          <p:cNvSpPr txBox="1">
            <a:spLocks noChangeArrowheads="1"/>
          </p:cNvSpPr>
          <p:nvPr/>
        </p:nvSpPr>
        <p:spPr bwMode="auto">
          <a:xfrm>
            <a:off x="685800" y="1905000"/>
            <a:ext cx="2438400" cy="579438"/>
          </a:xfrm>
          <a:prstGeom prst="rect">
            <a:avLst/>
          </a:prstGeom>
          <a:noFill/>
          <a:ln w="9525">
            <a:noFill/>
            <a:miter lim="800000"/>
            <a:headEnd/>
            <a:tailEnd/>
          </a:ln>
          <a:effectLst/>
        </p:spPr>
        <p:txBody>
          <a:bodyPr>
            <a:spAutoFit/>
          </a:bodyPr>
          <a:lstStyle/>
          <a:p>
            <a:pPr algn="l">
              <a:spcBef>
                <a:spcPct val="50000"/>
              </a:spcBef>
            </a:pPr>
            <a:r>
              <a:rPr lang="zh-CN" altLang="zh-CN" sz="3200" b="1" dirty="0">
                <a:solidFill>
                  <a:srgbClr val="0000CC"/>
                </a:solidFill>
                <a:effectLst>
                  <a:outerShdw blurRad="38100" dist="38100" dir="2700000" algn="tl">
                    <a:srgbClr val="C0C0C0"/>
                  </a:outerShdw>
                </a:effectLst>
                <a:ea typeface="黑体" pitchFamily="49" charset="-122"/>
              </a:rPr>
              <a:t>●</a:t>
            </a:r>
            <a:r>
              <a:rPr lang="zh-CN" sz="3200" b="1" dirty="0">
                <a:solidFill>
                  <a:srgbClr val="0000CC"/>
                </a:solidFill>
                <a:effectLst>
                  <a:outerShdw blurRad="38100" dist="38100" dir="2700000" algn="tl">
                    <a:srgbClr val="C0C0C0"/>
                  </a:outerShdw>
                </a:effectLst>
                <a:ea typeface="黑体" pitchFamily="49" charset="-122"/>
              </a:rPr>
              <a:t>生产肥料</a:t>
            </a:r>
          </a:p>
        </p:txBody>
      </p:sp>
      <p:sp>
        <p:nvSpPr>
          <p:cNvPr id="3076" name="Line 4"/>
          <p:cNvSpPr>
            <a:spLocks noChangeShapeType="1"/>
          </p:cNvSpPr>
          <p:nvPr/>
        </p:nvSpPr>
        <p:spPr bwMode="auto">
          <a:xfrm>
            <a:off x="2895600" y="2209800"/>
            <a:ext cx="457200" cy="0"/>
          </a:xfrm>
          <a:prstGeom prst="line">
            <a:avLst/>
          </a:prstGeom>
          <a:noFill/>
          <a:ln w="57150" cmpd="sng">
            <a:solidFill>
              <a:srgbClr val="FF3399"/>
            </a:solidFill>
            <a:round/>
            <a:headEnd/>
            <a:tailEnd/>
          </a:ln>
          <a:effectLst/>
        </p:spPr>
        <p:txBody>
          <a:bodyPr wrap="none" anchor="ctr"/>
          <a:lstStyle/>
          <a:p>
            <a:endParaRPr lang="zh-CN" altLang="en-US"/>
          </a:p>
        </p:txBody>
      </p:sp>
      <p:sp>
        <p:nvSpPr>
          <p:cNvPr id="3077" name="Line 5"/>
          <p:cNvSpPr>
            <a:spLocks noChangeShapeType="1"/>
          </p:cNvSpPr>
          <p:nvPr/>
        </p:nvSpPr>
        <p:spPr bwMode="auto">
          <a:xfrm>
            <a:off x="3352800" y="1981200"/>
            <a:ext cx="0" cy="457200"/>
          </a:xfrm>
          <a:prstGeom prst="line">
            <a:avLst/>
          </a:prstGeom>
          <a:noFill/>
          <a:ln w="57150" cmpd="sng">
            <a:solidFill>
              <a:srgbClr val="FF3399"/>
            </a:solidFill>
            <a:round/>
            <a:headEnd/>
            <a:tailEnd/>
          </a:ln>
          <a:effectLst/>
        </p:spPr>
        <p:txBody>
          <a:bodyPr wrap="none" anchor="ctr"/>
          <a:lstStyle/>
          <a:p>
            <a:endParaRPr lang="zh-CN" altLang="en-US"/>
          </a:p>
        </p:txBody>
      </p:sp>
      <p:sp>
        <p:nvSpPr>
          <p:cNvPr id="3078" name="Line 6"/>
          <p:cNvSpPr>
            <a:spLocks noChangeShapeType="1"/>
          </p:cNvSpPr>
          <p:nvPr/>
        </p:nvSpPr>
        <p:spPr bwMode="auto">
          <a:xfrm>
            <a:off x="3352800" y="1981200"/>
            <a:ext cx="457200" cy="0"/>
          </a:xfrm>
          <a:prstGeom prst="line">
            <a:avLst/>
          </a:prstGeom>
          <a:noFill/>
          <a:ln w="57150" cmpd="sng">
            <a:solidFill>
              <a:srgbClr val="FF3399"/>
            </a:solidFill>
            <a:round/>
            <a:headEnd/>
            <a:tailEnd type="triangle" w="med" len="med"/>
          </a:ln>
          <a:effectLst/>
        </p:spPr>
        <p:txBody>
          <a:bodyPr wrap="none" anchor="ctr"/>
          <a:lstStyle/>
          <a:p>
            <a:endParaRPr lang="zh-CN" altLang="en-US"/>
          </a:p>
        </p:txBody>
      </p:sp>
      <p:sp>
        <p:nvSpPr>
          <p:cNvPr id="3079" name="Line 7"/>
          <p:cNvSpPr>
            <a:spLocks noChangeShapeType="1"/>
          </p:cNvSpPr>
          <p:nvPr/>
        </p:nvSpPr>
        <p:spPr bwMode="auto">
          <a:xfrm>
            <a:off x="3352800" y="2438400"/>
            <a:ext cx="457200" cy="0"/>
          </a:xfrm>
          <a:prstGeom prst="line">
            <a:avLst/>
          </a:prstGeom>
          <a:noFill/>
          <a:ln w="57150" cmpd="sng">
            <a:solidFill>
              <a:srgbClr val="FF3399"/>
            </a:solidFill>
            <a:round/>
            <a:headEnd/>
            <a:tailEnd type="triangle" w="med" len="med"/>
          </a:ln>
          <a:effectLst/>
        </p:spPr>
        <p:txBody>
          <a:bodyPr wrap="none" anchor="ctr"/>
          <a:lstStyle/>
          <a:p>
            <a:endParaRPr lang="zh-CN" altLang="en-US"/>
          </a:p>
        </p:txBody>
      </p:sp>
      <p:sp>
        <p:nvSpPr>
          <p:cNvPr id="3080" name="Text Box 8"/>
          <p:cNvSpPr txBox="1">
            <a:spLocks noChangeArrowheads="1"/>
          </p:cNvSpPr>
          <p:nvPr/>
        </p:nvSpPr>
        <p:spPr bwMode="auto">
          <a:xfrm>
            <a:off x="3810000" y="1676400"/>
            <a:ext cx="3429000" cy="519113"/>
          </a:xfrm>
          <a:prstGeom prst="rect">
            <a:avLst/>
          </a:prstGeom>
          <a:noFill/>
          <a:ln w="9525">
            <a:noFill/>
            <a:miter lim="800000"/>
            <a:headEnd/>
            <a:tailEnd/>
          </a:ln>
          <a:effectLst/>
        </p:spPr>
        <p:txBody>
          <a:bodyPr>
            <a:spAutoFit/>
          </a:bodyPr>
          <a:lstStyle/>
          <a:p>
            <a:pPr algn="l">
              <a:spcBef>
                <a:spcPct val="50000"/>
              </a:spcBef>
            </a:pPr>
            <a:r>
              <a:rPr lang="zh-CN" sz="2800" dirty="0">
                <a:effectLst>
                  <a:outerShdw blurRad="38100" dist="38100" dir="2700000" algn="tl">
                    <a:srgbClr val="C0C0C0"/>
                  </a:outerShdw>
                </a:effectLst>
                <a:ea typeface="仿宋_GB2312" pitchFamily="1" charset="-122"/>
              </a:rPr>
              <a:t>直接生产商品有机肥</a:t>
            </a:r>
          </a:p>
        </p:txBody>
      </p:sp>
      <p:sp>
        <p:nvSpPr>
          <p:cNvPr id="3081" name="Text Box 9"/>
          <p:cNvSpPr txBox="1">
            <a:spLocks noChangeArrowheads="1"/>
          </p:cNvSpPr>
          <p:nvPr/>
        </p:nvSpPr>
        <p:spPr bwMode="auto">
          <a:xfrm>
            <a:off x="3810000" y="2133600"/>
            <a:ext cx="4114800" cy="519113"/>
          </a:xfrm>
          <a:prstGeom prst="rect">
            <a:avLst/>
          </a:prstGeom>
          <a:noFill/>
          <a:ln w="9525">
            <a:noFill/>
            <a:miter lim="800000"/>
            <a:headEnd/>
            <a:tailEnd/>
          </a:ln>
          <a:effectLst/>
        </p:spPr>
        <p:txBody>
          <a:bodyPr>
            <a:spAutoFit/>
          </a:bodyPr>
          <a:lstStyle/>
          <a:p>
            <a:pPr algn="l">
              <a:spcBef>
                <a:spcPct val="50000"/>
              </a:spcBef>
            </a:pPr>
            <a:r>
              <a:rPr lang="zh-CN" sz="2800" dirty="0">
                <a:effectLst>
                  <a:outerShdw blurRad="38100" dist="38100" dir="2700000" algn="tl">
                    <a:srgbClr val="C0C0C0"/>
                  </a:outerShdw>
                </a:effectLst>
                <a:ea typeface="仿宋_GB2312" pitchFamily="1" charset="-122"/>
              </a:rPr>
              <a:t>生产有机无机复混专用肥</a:t>
            </a:r>
            <a:endParaRPr lang="zh-CN" sz="2800" dirty="0">
              <a:effectLst>
                <a:outerShdw blurRad="38100" dist="38100" dir="2700000" algn="tl">
                  <a:srgbClr val="C0C0C0"/>
                </a:outerShdw>
              </a:effectLst>
            </a:endParaRPr>
          </a:p>
        </p:txBody>
      </p:sp>
      <p:sp>
        <p:nvSpPr>
          <p:cNvPr id="3082" name="Text Box 10"/>
          <p:cNvSpPr txBox="1">
            <a:spLocks noChangeArrowheads="1"/>
          </p:cNvSpPr>
          <p:nvPr/>
        </p:nvSpPr>
        <p:spPr bwMode="auto">
          <a:xfrm>
            <a:off x="685800" y="3048000"/>
            <a:ext cx="3581400" cy="579438"/>
          </a:xfrm>
          <a:prstGeom prst="rect">
            <a:avLst/>
          </a:prstGeom>
          <a:noFill/>
          <a:ln w="9525">
            <a:noFill/>
            <a:miter lim="800000"/>
            <a:headEnd/>
            <a:tailEnd/>
          </a:ln>
          <a:effectLst/>
        </p:spPr>
        <p:txBody>
          <a:bodyPr>
            <a:spAutoFit/>
          </a:bodyPr>
          <a:lstStyle/>
          <a:p>
            <a:pPr algn="l">
              <a:spcBef>
                <a:spcPct val="50000"/>
              </a:spcBef>
            </a:pPr>
            <a:r>
              <a:rPr lang="zh-CN" altLang="zh-CN" sz="3200" b="1" dirty="0">
                <a:solidFill>
                  <a:srgbClr val="0000CC"/>
                </a:solidFill>
                <a:effectLst>
                  <a:outerShdw blurRad="38100" dist="38100" dir="2700000" algn="tl">
                    <a:srgbClr val="C0C0C0"/>
                  </a:outerShdw>
                </a:effectLst>
                <a:ea typeface="黑体" pitchFamily="49" charset="-122"/>
              </a:rPr>
              <a:t>●</a:t>
            </a:r>
            <a:r>
              <a:rPr lang="zh-CN" sz="3200" b="1" dirty="0">
                <a:solidFill>
                  <a:srgbClr val="0000CC"/>
                </a:solidFill>
                <a:effectLst>
                  <a:outerShdw blurRad="38100" dist="38100" dir="2700000" algn="tl">
                    <a:srgbClr val="C0C0C0"/>
                  </a:outerShdw>
                </a:effectLst>
                <a:ea typeface="黑体" pitchFamily="49" charset="-122"/>
              </a:rPr>
              <a:t>制作土壤调理剂</a:t>
            </a:r>
          </a:p>
        </p:txBody>
      </p:sp>
      <p:sp>
        <p:nvSpPr>
          <p:cNvPr id="3083" name="Text Box 11"/>
          <p:cNvSpPr txBox="1">
            <a:spLocks noChangeArrowheads="1"/>
          </p:cNvSpPr>
          <p:nvPr/>
        </p:nvSpPr>
        <p:spPr bwMode="auto">
          <a:xfrm>
            <a:off x="685800" y="4191000"/>
            <a:ext cx="3048000" cy="579438"/>
          </a:xfrm>
          <a:prstGeom prst="rect">
            <a:avLst/>
          </a:prstGeom>
          <a:noFill/>
          <a:ln w="9525">
            <a:noFill/>
            <a:miter lim="800000"/>
            <a:headEnd/>
            <a:tailEnd/>
          </a:ln>
          <a:effectLst/>
        </p:spPr>
        <p:txBody>
          <a:bodyPr>
            <a:spAutoFit/>
          </a:bodyPr>
          <a:lstStyle/>
          <a:p>
            <a:pPr algn="l">
              <a:spcBef>
                <a:spcPct val="50000"/>
              </a:spcBef>
            </a:pPr>
            <a:r>
              <a:rPr lang="zh-CN" altLang="zh-CN" sz="3200" b="1" dirty="0">
                <a:solidFill>
                  <a:srgbClr val="0000CC"/>
                </a:solidFill>
                <a:effectLst>
                  <a:outerShdw blurRad="38100" dist="38100" dir="2700000" algn="tl">
                    <a:srgbClr val="C0C0C0"/>
                  </a:outerShdw>
                </a:effectLst>
                <a:ea typeface="黑体" pitchFamily="49" charset="-122"/>
              </a:rPr>
              <a:t>●</a:t>
            </a:r>
            <a:r>
              <a:rPr lang="zh-CN" sz="3200" b="1" dirty="0">
                <a:solidFill>
                  <a:srgbClr val="0000CC"/>
                </a:solidFill>
                <a:effectLst>
                  <a:outerShdw blurRad="38100" dist="38100" dir="2700000" algn="tl">
                    <a:srgbClr val="C0C0C0"/>
                  </a:outerShdw>
                </a:effectLst>
                <a:ea typeface="黑体" pitchFamily="49" charset="-122"/>
              </a:rPr>
              <a:t>生产营养基质</a:t>
            </a:r>
          </a:p>
        </p:txBody>
      </p:sp>
      <p:sp>
        <p:nvSpPr>
          <p:cNvPr id="3084" name="Text Box 12"/>
          <p:cNvSpPr txBox="1">
            <a:spLocks noChangeArrowheads="1"/>
          </p:cNvSpPr>
          <p:nvPr/>
        </p:nvSpPr>
        <p:spPr bwMode="auto">
          <a:xfrm>
            <a:off x="685800" y="5334000"/>
            <a:ext cx="3048000" cy="579438"/>
          </a:xfrm>
          <a:prstGeom prst="rect">
            <a:avLst/>
          </a:prstGeom>
          <a:noFill/>
          <a:ln w="9525">
            <a:noFill/>
            <a:miter lim="800000"/>
            <a:headEnd/>
            <a:tailEnd/>
          </a:ln>
          <a:effectLst/>
        </p:spPr>
        <p:txBody>
          <a:bodyPr>
            <a:spAutoFit/>
          </a:bodyPr>
          <a:lstStyle/>
          <a:p>
            <a:pPr algn="l">
              <a:spcBef>
                <a:spcPct val="50000"/>
              </a:spcBef>
            </a:pPr>
            <a:r>
              <a:rPr lang="zh-CN" altLang="zh-CN" sz="3200" b="1" dirty="0">
                <a:solidFill>
                  <a:srgbClr val="0000CC"/>
                </a:solidFill>
                <a:effectLst>
                  <a:outerShdw blurRad="38100" dist="38100" dir="2700000" algn="tl">
                    <a:srgbClr val="C0C0C0"/>
                  </a:outerShdw>
                </a:effectLst>
                <a:ea typeface="黑体" pitchFamily="49" charset="-122"/>
              </a:rPr>
              <a:t>●</a:t>
            </a:r>
            <a:r>
              <a:rPr lang="zh-CN" sz="3200" b="1" dirty="0">
                <a:solidFill>
                  <a:srgbClr val="0000CC"/>
                </a:solidFill>
                <a:effectLst>
                  <a:outerShdw blurRad="38100" dist="38100" dir="2700000" algn="tl">
                    <a:srgbClr val="C0C0C0"/>
                  </a:outerShdw>
                </a:effectLst>
                <a:ea typeface="黑体" pitchFamily="49" charset="-122"/>
              </a:rPr>
              <a:t>用于动物养殖</a:t>
            </a:r>
          </a:p>
        </p:txBody>
      </p:sp>
      <p:sp>
        <p:nvSpPr>
          <p:cNvPr id="3085" name="Rectangle 13"/>
          <p:cNvSpPr>
            <a:spLocks noChangeArrowheads="1"/>
          </p:cNvSpPr>
          <p:nvPr/>
        </p:nvSpPr>
        <p:spPr bwMode="auto">
          <a:xfrm>
            <a:off x="4572000" y="5638800"/>
            <a:ext cx="3810000" cy="519113"/>
          </a:xfrm>
          <a:prstGeom prst="rect">
            <a:avLst/>
          </a:prstGeom>
          <a:noFill/>
          <a:ln w="9525">
            <a:noFill/>
            <a:miter lim="800000"/>
            <a:headEnd/>
            <a:tailEnd/>
          </a:ln>
          <a:effectLst/>
        </p:spPr>
        <p:txBody>
          <a:bodyPr>
            <a:spAutoFit/>
          </a:bodyPr>
          <a:lstStyle/>
          <a:p>
            <a:pPr algn="l">
              <a:spcBef>
                <a:spcPct val="50000"/>
              </a:spcBef>
            </a:pPr>
            <a:r>
              <a:rPr lang="zh-CN" sz="2800" dirty="0">
                <a:effectLst>
                  <a:outerShdw blurRad="38100" dist="38100" dir="2700000" algn="tl">
                    <a:srgbClr val="C0C0C0"/>
                  </a:outerShdw>
                </a:effectLst>
                <a:ea typeface="仿宋_GB2312" pitchFamily="1" charset="-122"/>
              </a:rPr>
              <a:t>水产、珍珠养殖的肥料</a:t>
            </a:r>
          </a:p>
        </p:txBody>
      </p:sp>
      <p:sp>
        <p:nvSpPr>
          <p:cNvPr id="3086" name="Line 14"/>
          <p:cNvSpPr>
            <a:spLocks noChangeShapeType="1"/>
          </p:cNvSpPr>
          <p:nvPr/>
        </p:nvSpPr>
        <p:spPr bwMode="auto">
          <a:xfrm>
            <a:off x="3733800" y="5638800"/>
            <a:ext cx="457200" cy="0"/>
          </a:xfrm>
          <a:prstGeom prst="line">
            <a:avLst/>
          </a:prstGeom>
          <a:noFill/>
          <a:ln w="57150" cmpd="sng">
            <a:solidFill>
              <a:srgbClr val="FF3399"/>
            </a:solidFill>
            <a:round/>
            <a:headEnd/>
            <a:tailEnd/>
          </a:ln>
          <a:effectLst/>
        </p:spPr>
        <p:txBody>
          <a:bodyPr/>
          <a:lstStyle/>
          <a:p>
            <a:endParaRPr lang="zh-CN" altLang="en-US"/>
          </a:p>
        </p:txBody>
      </p:sp>
      <p:sp>
        <p:nvSpPr>
          <p:cNvPr id="3087" name="Line 15"/>
          <p:cNvSpPr>
            <a:spLocks noChangeShapeType="1"/>
          </p:cNvSpPr>
          <p:nvPr/>
        </p:nvSpPr>
        <p:spPr bwMode="auto">
          <a:xfrm>
            <a:off x="4191000" y="5410200"/>
            <a:ext cx="0" cy="457200"/>
          </a:xfrm>
          <a:prstGeom prst="line">
            <a:avLst/>
          </a:prstGeom>
          <a:noFill/>
          <a:ln w="57150" cmpd="sng">
            <a:solidFill>
              <a:srgbClr val="FF3399"/>
            </a:solidFill>
            <a:round/>
            <a:headEnd/>
            <a:tailEnd/>
          </a:ln>
          <a:effectLst/>
        </p:spPr>
        <p:txBody>
          <a:bodyPr/>
          <a:lstStyle/>
          <a:p>
            <a:endParaRPr lang="zh-CN" altLang="en-US"/>
          </a:p>
        </p:txBody>
      </p:sp>
      <p:sp>
        <p:nvSpPr>
          <p:cNvPr id="3088" name="Line 16"/>
          <p:cNvSpPr>
            <a:spLocks noChangeShapeType="1"/>
          </p:cNvSpPr>
          <p:nvPr/>
        </p:nvSpPr>
        <p:spPr bwMode="auto">
          <a:xfrm>
            <a:off x="4191000" y="5410200"/>
            <a:ext cx="381000" cy="0"/>
          </a:xfrm>
          <a:prstGeom prst="line">
            <a:avLst/>
          </a:prstGeom>
          <a:noFill/>
          <a:ln w="57150" cmpd="sng">
            <a:solidFill>
              <a:srgbClr val="FF3399"/>
            </a:solidFill>
            <a:round/>
            <a:headEnd/>
            <a:tailEnd type="triangle" w="med" len="med"/>
          </a:ln>
          <a:effectLst/>
        </p:spPr>
        <p:txBody>
          <a:bodyPr/>
          <a:lstStyle/>
          <a:p>
            <a:endParaRPr lang="zh-CN" altLang="en-US"/>
          </a:p>
        </p:txBody>
      </p:sp>
      <p:sp>
        <p:nvSpPr>
          <p:cNvPr id="3089" name="Line 17"/>
          <p:cNvSpPr>
            <a:spLocks noChangeShapeType="1"/>
          </p:cNvSpPr>
          <p:nvPr/>
        </p:nvSpPr>
        <p:spPr bwMode="auto">
          <a:xfrm>
            <a:off x="4191000" y="5867400"/>
            <a:ext cx="381000" cy="0"/>
          </a:xfrm>
          <a:prstGeom prst="line">
            <a:avLst/>
          </a:prstGeom>
          <a:noFill/>
          <a:ln w="57150" cmpd="sng">
            <a:solidFill>
              <a:srgbClr val="FF3399"/>
            </a:solidFill>
            <a:round/>
            <a:headEnd/>
            <a:tailEnd type="triangle" w="med" len="med"/>
          </a:ln>
          <a:effectLst/>
        </p:spPr>
        <p:txBody>
          <a:bodyPr/>
          <a:lstStyle/>
          <a:p>
            <a:endParaRPr lang="zh-CN" altLang="en-US"/>
          </a:p>
        </p:txBody>
      </p:sp>
      <p:sp>
        <p:nvSpPr>
          <p:cNvPr id="3090" name="Rectangle 18"/>
          <p:cNvSpPr>
            <a:spLocks noChangeArrowheads="1"/>
          </p:cNvSpPr>
          <p:nvPr/>
        </p:nvSpPr>
        <p:spPr bwMode="auto">
          <a:xfrm>
            <a:off x="4572000" y="5105400"/>
            <a:ext cx="3048000" cy="519113"/>
          </a:xfrm>
          <a:prstGeom prst="rect">
            <a:avLst/>
          </a:prstGeom>
          <a:noFill/>
          <a:ln w="9525">
            <a:noFill/>
            <a:miter lim="800000"/>
            <a:headEnd/>
            <a:tailEnd/>
          </a:ln>
          <a:effectLst/>
        </p:spPr>
        <p:txBody>
          <a:bodyPr>
            <a:spAutoFit/>
          </a:bodyPr>
          <a:lstStyle/>
          <a:p>
            <a:r>
              <a:rPr lang="zh-CN" sz="2800" dirty="0">
                <a:effectLst>
                  <a:outerShdw blurRad="38100" dist="38100" dir="2700000" algn="tl">
                    <a:srgbClr val="C0C0C0"/>
                  </a:outerShdw>
                </a:effectLst>
                <a:ea typeface="仿宋_GB2312" pitchFamily="1" charset="-122"/>
              </a:rPr>
              <a:t>蚯蚓、蛆虫的饲料</a:t>
            </a:r>
          </a:p>
        </p:txBody>
      </p:sp>
      <p:sp>
        <p:nvSpPr>
          <p:cNvPr id="3091" name="Line 19"/>
          <p:cNvSpPr>
            <a:spLocks noChangeShapeType="1"/>
          </p:cNvSpPr>
          <p:nvPr/>
        </p:nvSpPr>
        <p:spPr bwMode="auto">
          <a:xfrm>
            <a:off x="4114800" y="3352800"/>
            <a:ext cx="457200" cy="0"/>
          </a:xfrm>
          <a:prstGeom prst="line">
            <a:avLst/>
          </a:prstGeom>
          <a:noFill/>
          <a:ln w="57150" cmpd="sng">
            <a:solidFill>
              <a:srgbClr val="FF3399"/>
            </a:solidFill>
            <a:round/>
            <a:headEnd/>
            <a:tailEnd/>
          </a:ln>
          <a:effectLst/>
        </p:spPr>
        <p:txBody>
          <a:bodyPr/>
          <a:lstStyle/>
          <a:p>
            <a:endParaRPr lang="zh-CN" altLang="en-US"/>
          </a:p>
        </p:txBody>
      </p:sp>
      <p:sp>
        <p:nvSpPr>
          <p:cNvPr id="3092" name="Line 20"/>
          <p:cNvSpPr>
            <a:spLocks noChangeShapeType="1"/>
          </p:cNvSpPr>
          <p:nvPr/>
        </p:nvSpPr>
        <p:spPr bwMode="auto">
          <a:xfrm>
            <a:off x="4572000" y="3124200"/>
            <a:ext cx="0" cy="457200"/>
          </a:xfrm>
          <a:prstGeom prst="line">
            <a:avLst/>
          </a:prstGeom>
          <a:noFill/>
          <a:ln w="57150" cmpd="sng">
            <a:solidFill>
              <a:srgbClr val="FF3399"/>
            </a:solidFill>
            <a:round/>
            <a:headEnd/>
            <a:tailEnd/>
          </a:ln>
          <a:effectLst/>
        </p:spPr>
        <p:txBody>
          <a:bodyPr/>
          <a:lstStyle/>
          <a:p>
            <a:endParaRPr lang="zh-CN" altLang="en-US"/>
          </a:p>
        </p:txBody>
      </p:sp>
      <p:sp>
        <p:nvSpPr>
          <p:cNvPr id="3093" name="Line 21"/>
          <p:cNvSpPr>
            <a:spLocks noChangeShapeType="1"/>
          </p:cNvSpPr>
          <p:nvPr/>
        </p:nvSpPr>
        <p:spPr bwMode="auto">
          <a:xfrm>
            <a:off x="4572000" y="3124200"/>
            <a:ext cx="381000" cy="0"/>
          </a:xfrm>
          <a:prstGeom prst="line">
            <a:avLst/>
          </a:prstGeom>
          <a:noFill/>
          <a:ln w="57150" cmpd="sng">
            <a:solidFill>
              <a:srgbClr val="FF3399"/>
            </a:solidFill>
            <a:round/>
            <a:headEnd/>
            <a:tailEnd type="triangle" w="med" len="med"/>
          </a:ln>
          <a:effectLst/>
        </p:spPr>
        <p:txBody>
          <a:bodyPr/>
          <a:lstStyle/>
          <a:p>
            <a:endParaRPr lang="zh-CN" altLang="en-US"/>
          </a:p>
        </p:txBody>
      </p:sp>
      <p:sp>
        <p:nvSpPr>
          <p:cNvPr id="3094" name="Line 22"/>
          <p:cNvSpPr>
            <a:spLocks noChangeShapeType="1"/>
          </p:cNvSpPr>
          <p:nvPr/>
        </p:nvSpPr>
        <p:spPr bwMode="auto">
          <a:xfrm>
            <a:off x="4572000" y="3581400"/>
            <a:ext cx="381000" cy="0"/>
          </a:xfrm>
          <a:prstGeom prst="line">
            <a:avLst/>
          </a:prstGeom>
          <a:noFill/>
          <a:ln w="57150" cmpd="sng">
            <a:solidFill>
              <a:srgbClr val="FF3399"/>
            </a:solidFill>
            <a:round/>
            <a:headEnd/>
            <a:tailEnd type="triangle" w="med" len="med"/>
          </a:ln>
          <a:effectLst/>
        </p:spPr>
        <p:txBody>
          <a:bodyPr/>
          <a:lstStyle/>
          <a:p>
            <a:endParaRPr lang="zh-CN" altLang="en-US"/>
          </a:p>
        </p:txBody>
      </p:sp>
      <p:sp>
        <p:nvSpPr>
          <p:cNvPr id="3095" name="Rectangle 23"/>
          <p:cNvSpPr>
            <a:spLocks noChangeArrowheads="1"/>
          </p:cNvSpPr>
          <p:nvPr/>
        </p:nvSpPr>
        <p:spPr bwMode="auto">
          <a:xfrm>
            <a:off x="5029200" y="2895600"/>
            <a:ext cx="2209800" cy="381000"/>
          </a:xfrm>
          <a:prstGeom prst="rect">
            <a:avLst/>
          </a:prstGeom>
          <a:noFill/>
          <a:ln w="9525">
            <a:noFill/>
            <a:miter lim="800000"/>
            <a:headEnd/>
            <a:tailEnd/>
          </a:ln>
          <a:effectLst/>
        </p:spPr>
        <p:txBody>
          <a:bodyPr wrap="none" anchor="ctr"/>
          <a:lstStyle/>
          <a:p>
            <a:r>
              <a:rPr lang="zh-CN" sz="2800" dirty="0">
                <a:effectLst>
                  <a:outerShdw blurRad="38100" dist="38100" dir="2700000" algn="tl">
                    <a:srgbClr val="C0C0C0"/>
                  </a:outerShdw>
                </a:effectLst>
                <a:ea typeface="仿宋_GB2312" pitchFamily="1" charset="-122"/>
              </a:rPr>
              <a:t>土壤污染修复</a:t>
            </a:r>
          </a:p>
        </p:txBody>
      </p:sp>
      <p:sp>
        <p:nvSpPr>
          <p:cNvPr id="3096" name="Rectangle 24"/>
          <p:cNvSpPr>
            <a:spLocks noChangeArrowheads="1"/>
          </p:cNvSpPr>
          <p:nvPr/>
        </p:nvSpPr>
        <p:spPr bwMode="auto">
          <a:xfrm>
            <a:off x="5105400" y="3276600"/>
            <a:ext cx="2819400" cy="533400"/>
          </a:xfrm>
          <a:prstGeom prst="rect">
            <a:avLst/>
          </a:prstGeom>
          <a:noFill/>
          <a:ln w="9525">
            <a:noFill/>
            <a:miter lim="800000"/>
            <a:headEnd/>
            <a:tailEnd/>
          </a:ln>
          <a:effectLst/>
        </p:spPr>
        <p:txBody>
          <a:bodyPr wrap="none" anchor="ctr"/>
          <a:lstStyle/>
          <a:p>
            <a:r>
              <a:rPr lang="zh-CN" sz="2800" dirty="0">
                <a:effectLst>
                  <a:outerShdw blurRad="38100" dist="38100" dir="2700000" algn="tl">
                    <a:srgbClr val="C0C0C0"/>
                  </a:outerShdw>
                </a:effectLst>
                <a:ea typeface="仿宋_GB2312" pitchFamily="1" charset="-122"/>
              </a:rPr>
              <a:t>调控土壤连作障碍</a:t>
            </a:r>
          </a:p>
        </p:txBody>
      </p:sp>
      <p:sp>
        <p:nvSpPr>
          <p:cNvPr id="3097" name="Rectangle 25"/>
          <p:cNvSpPr>
            <a:spLocks noChangeArrowheads="1"/>
          </p:cNvSpPr>
          <p:nvPr/>
        </p:nvSpPr>
        <p:spPr bwMode="auto">
          <a:xfrm>
            <a:off x="4572000" y="3962400"/>
            <a:ext cx="3048000" cy="519113"/>
          </a:xfrm>
          <a:prstGeom prst="rect">
            <a:avLst/>
          </a:prstGeom>
          <a:noFill/>
          <a:ln w="9525">
            <a:noFill/>
            <a:miter lim="800000"/>
            <a:headEnd/>
            <a:tailEnd/>
          </a:ln>
          <a:effectLst/>
        </p:spPr>
        <p:txBody>
          <a:bodyPr>
            <a:spAutoFit/>
          </a:bodyPr>
          <a:lstStyle/>
          <a:p>
            <a:pPr algn="l"/>
            <a:r>
              <a:rPr lang="zh-CN" sz="2800" dirty="0">
                <a:effectLst>
                  <a:outerShdw blurRad="38100" dist="38100" dir="2700000" algn="tl">
                    <a:srgbClr val="C0C0C0"/>
                  </a:outerShdw>
                </a:effectLst>
                <a:ea typeface="仿宋_GB2312" pitchFamily="1" charset="-122"/>
              </a:rPr>
              <a:t>瓜果蔬菜无土栽培</a:t>
            </a:r>
          </a:p>
        </p:txBody>
      </p:sp>
      <p:sp>
        <p:nvSpPr>
          <p:cNvPr id="3098" name="Line 26"/>
          <p:cNvSpPr>
            <a:spLocks noChangeShapeType="1"/>
          </p:cNvSpPr>
          <p:nvPr/>
        </p:nvSpPr>
        <p:spPr bwMode="auto">
          <a:xfrm>
            <a:off x="3733800" y="4495800"/>
            <a:ext cx="457200" cy="0"/>
          </a:xfrm>
          <a:prstGeom prst="line">
            <a:avLst/>
          </a:prstGeom>
          <a:noFill/>
          <a:ln w="57150" cmpd="sng">
            <a:solidFill>
              <a:srgbClr val="FF3399"/>
            </a:solidFill>
            <a:round/>
            <a:headEnd/>
            <a:tailEnd/>
          </a:ln>
          <a:effectLst/>
        </p:spPr>
        <p:txBody>
          <a:bodyPr/>
          <a:lstStyle/>
          <a:p>
            <a:endParaRPr lang="zh-CN" altLang="en-US"/>
          </a:p>
        </p:txBody>
      </p:sp>
      <p:sp>
        <p:nvSpPr>
          <p:cNvPr id="3099" name="Line 27"/>
          <p:cNvSpPr>
            <a:spLocks noChangeShapeType="1"/>
          </p:cNvSpPr>
          <p:nvPr/>
        </p:nvSpPr>
        <p:spPr bwMode="auto">
          <a:xfrm>
            <a:off x="4191000" y="4267200"/>
            <a:ext cx="0" cy="457200"/>
          </a:xfrm>
          <a:prstGeom prst="line">
            <a:avLst/>
          </a:prstGeom>
          <a:noFill/>
          <a:ln w="57150" cmpd="sng">
            <a:solidFill>
              <a:srgbClr val="FF3399"/>
            </a:solidFill>
            <a:round/>
            <a:headEnd/>
            <a:tailEnd/>
          </a:ln>
          <a:effectLst/>
        </p:spPr>
        <p:txBody>
          <a:bodyPr/>
          <a:lstStyle/>
          <a:p>
            <a:endParaRPr lang="zh-CN" altLang="en-US"/>
          </a:p>
        </p:txBody>
      </p:sp>
      <p:sp>
        <p:nvSpPr>
          <p:cNvPr id="3100" name="Line 28"/>
          <p:cNvSpPr>
            <a:spLocks noChangeShapeType="1"/>
          </p:cNvSpPr>
          <p:nvPr/>
        </p:nvSpPr>
        <p:spPr bwMode="auto">
          <a:xfrm>
            <a:off x="4191000" y="4267200"/>
            <a:ext cx="381000" cy="0"/>
          </a:xfrm>
          <a:prstGeom prst="line">
            <a:avLst/>
          </a:prstGeom>
          <a:noFill/>
          <a:ln w="57150" cmpd="sng">
            <a:solidFill>
              <a:srgbClr val="FF3399"/>
            </a:solidFill>
            <a:round/>
            <a:headEnd/>
            <a:tailEnd type="triangle" w="med" len="med"/>
          </a:ln>
          <a:effectLst/>
        </p:spPr>
        <p:txBody>
          <a:bodyPr/>
          <a:lstStyle/>
          <a:p>
            <a:endParaRPr lang="zh-CN" altLang="en-US"/>
          </a:p>
        </p:txBody>
      </p:sp>
      <p:sp>
        <p:nvSpPr>
          <p:cNvPr id="3101" name="Line 29"/>
          <p:cNvSpPr>
            <a:spLocks noChangeShapeType="1"/>
          </p:cNvSpPr>
          <p:nvPr/>
        </p:nvSpPr>
        <p:spPr bwMode="auto">
          <a:xfrm>
            <a:off x="4191000" y="4724400"/>
            <a:ext cx="381000" cy="0"/>
          </a:xfrm>
          <a:prstGeom prst="line">
            <a:avLst/>
          </a:prstGeom>
          <a:noFill/>
          <a:ln w="57150" cmpd="sng">
            <a:solidFill>
              <a:srgbClr val="FF3399"/>
            </a:solidFill>
            <a:round/>
            <a:headEnd/>
            <a:tailEnd type="triangle" w="med" len="med"/>
          </a:ln>
          <a:effectLst/>
        </p:spPr>
        <p:txBody>
          <a:bodyPr/>
          <a:lstStyle/>
          <a:p>
            <a:endParaRPr lang="zh-CN" altLang="en-US"/>
          </a:p>
        </p:txBody>
      </p:sp>
      <p:sp>
        <p:nvSpPr>
          <p:cNvPr id="3102" name="Rectangle 30"/>
          <p:cNvSpPr>
            <a:spLocks noChangeArrowheads="1"/>
          </p:cNvSpPr>
          <p:nvPr/>
        </p:nvSpPr>
        <p:spPr bwMode="auto">
          <a:xfrm>
            <a:off x="4572000" y="4419600"/>
            <a:ext cx="3810000" cy="519113"/>
          </a:xfrm>
          <a:prstGeom prst="rect">
            <a:avLst/>
          </a:prstGeom>
          <a:noFill/>
          <a:ln w="9525">
            <a:noFill/>
            <a:miter lim="800000"/>
            <a:headEnd/>
            <a:tailEnd/>
          </a:ln>
          <a:effectLst/>
        </p:spPr>
        <p:txBody>
          <a:bodyPr>
            <a:spAutoFit/>
          </a:bodyPr>
          <a:lstStyle/>
          <a:p>
            <a:r>
              <a:rPr lang="zh-CN" sz="2800" dirty="0">
                <a:effectLst>
                  <a:outerShdw blurRad="38100" dist="38100" dir="2700000" algn="tl">
                    <a:srgbClr val="C0C0C0"/>
                  </a:outerShdw>
                </a:effectLst>
                <a:ea typeface="仿宋_GB2312" pitchFamily="1" charset="-122"/>
              </a:rPr>
              <a:t>花卉、苗木、草坪培育</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slide(fromLeft)">
                                      <p:cBhvr>
                                        <p:cTn id="7" dur="500"/>
                                        <p:tgtEl>
                                          <p:spTgt spid="307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wipe(left)">
                                      <p:cBhvr>
                                        <p:cTn id="11" dur="500"/>
                                        <p:tgtEl>
                                          <p:spTgt spid="3076"/>
                                        </p:tgtEl>
                                      </p:cBhvr>
                                    </p:animEffect>
                                  </p:childTnLst>
                                </p:cTn>
                              </p:par>
                            </p:childTnLst>
                          </p:cTn>
                        </p:par>
                        <p:par>
                          <p:cTn id="12" fill="hold">
                            <p:stCondLst>
                              <p:cond delay="1000"/>
                            </p:stCondLst>
                            <p:childTnLst>
                              <p:par>
                                <p:cTn id="13" presetID="16" presetClass="entr" presetSubtype="42" fill="hold" grpId="0" nodeType="afterEffect">
                                  <p:stCondLst>
                                    <p:cond delay="0"/>
                                  </p:stCondLst>
                                  <p:childTnLst>
                                    <p:set>
                                      <p:cBhvr>
                                        <p:cTn id="14" dur="1" fill="hold">
                                          <p:stCondLst>
                                            <p:cond delay="0"/>
                                          </p:stCondLst>
                                        </p:cTn>
                                        <p:tgtEl>
                                          <p:spTgt spid="3077"/>
                                        </p:tgtEl>
                                        <p:attrNameLst>
                                          <p:attrName>style.visibility</p:attrName>
                                        </p:attrNameLst>
                                      </p:cBhvr>
                                      <p:to>
                                        <p:strVal val="visible"/>
                                      </p:to>
                                    </p:set>
                                    <p:animEffect transition="in" filter="barn(outHorizontal)">
                                      <p:cBhvr>
                                        <p:cTn id="15" dur="500"/>
                                        <p:tgtEl>
                                          <p:spTgt spid="307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wipe(left)">
                                      <p:cBhvr>
                                        <p:cTn id="19" dur="500"/>
                                        <p:tgtEl>
                                          <p:spTgt spid="3078"/>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3080"/>
                                        </p:tgtEl>
                                        <p:attrNameLst>
                                          <p:attrName>style.visibility</p:attrName>
                                        </p:attrNameLst>
                                      </p:cBhvr>
                                      <p:to>
                                        <p:strVal val="visible"/>
                                      </p:to>
                                    </p:set>
                                    <p:animEffect transition="in" filter="dissolve">
                                      <p:cBhvr>
                                        <p:cTn id="23" dur="500"/>
                                        <p:tgtEl>
                                          <p:spTgt spid="3080"/>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079"/>
                                        </p:tgtEl>
                                        <p:attrNameLst>
                                          <p:attrName>style.visibility</p:attrName>
                                        </p:attrNameLst>
                                      </p:cBhvr>
                                      <p:to>
                                        <p:strVal val="visible"/>
                                      </p:to>
                                    </p:set>
                                    <p:animEffect transition="in" filter="wipe(left)">
                                      <p:cBhvr>
                                        <p:cTn id="27" dur="500"/>
                                        <p:tgtEl>
                                          <p:spTgt spid="3079"/>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3081"/>
                                        </p:tgtEl>
                                        <p:attrNameLst>
                                          <p:attrName>style.visibility</p:attrName>
                                        </p:attrNameLst>
                                      </p:cBhvr>
                                      <p:to>
                                        <p:strVal val="visible"/>
                                      </p:to>
                                    </p:set>
                                    <p:animEffect transition="in" filter="dissolve">
                                      <p:cBhvr>
                                        <p:cTn id="31" dur="500"/>
                                        <p:tgtEl>
                                          <p:spTgt spid="3081"/>
                                        </p:tgtEl>
                                      </p:cBhvr>
                                    </p:animEffect>
                                  </p:childTnLst>
                                </p:cTn>
                              </p:par>
                              <p:par>
                                <p:cTn id="32" presetID="12" presetClass="entr" presetSubtype="8" fill="hold" grpId="0" nodeType="withEffect">
                                  <p:stCondLst>
                                    <p:cond delay="0"/>
                                  </p:stCondLst>
                                  <p:childTnLst>
                                    <p:set>
                                      <p:cBhvr>
                                        <p:cTn id="33" dur="1" fill="hold">
                                          <p:stCondLst>
                                            <p:cond delay="0"/>
                                          </p:stCondLst>
                                        </p:cTn>
                                        <p:tgtEl>
                                          <p:spTgt spid="3082"/>
                                        </p:tgtEl>
                                        <p:attrNameLst>
                                          <p:attrName>style.visibility</p:attrName>
                                        </p:attrNameLst>
                                      </p:cBhvr>
                                      <p:to>
                                        <p:strVal val="visible"/>
                                      </p:to>
                                    </p:set>
                                    <p:animEffect transition="in" filter="slide(fromLeft)">
                                      <p:cBhvr>
                                        <p:cTn id="34" dur="500"/>
                                        <p:tgtEl>
                                          <p:spTgt spid="3082"/>
                                        </p:tgtEl>
                                      </p:cBhvr>
                                    </p:animEffect>
                                  </p:childTnLst>
                                </p:cTn>
                              </p:par>
                            </p:childTnLst>
                          </p:cTn>
                        </p:par>
                        <p:par>
                          <p:cTn id="35" fill="hold">
                            <p:stCondLst>
                              <p:cond delay="3500"/>
                            </p:stCondLst>
                            <p:childTnLst>
                              <p:par>
                                <p:cTn id="36" presetID="22" presetClass="entr" presetSubtype="8" fill="hold" grpId="0" nodeType="afterEffect">
                                  <p:stCondLst>
                                    <p:cond delay="0"/>
                                  </p:stCondLst>
                                  <p:childTnLst>
                                    <p:set>
                                      <p:cBhvr>
                                        <p:cTn id="37" dur="1" fill="hold">
                                          <p:stCondLst>
                                            <p:cond delay="0"/>
                                          </p:stCondLst>
                                        </p:cTn>
                                        <p:tgtEl>
                                          <p:spTgt spid="3091"/>
                                        </p:tgtEl>
                                        <p:attrNameLst>
                                          <p:attrName>style.visibility</p:attrName>
                                        </p:attrNameLst>
                                      </p:cBhvr>
                                      <p:to>
                                        <p:strVal val="visible"/>
                                      </p:to>
                                    </p:set>
                                    <p:animEffect transition="in" filter="wipe(left)">
                                      <p:cBhvr>
                                        <p:cTn id="38" dur="500"/>
                                        <p:tgtEl>
                                          <p:spTgt spid="3091"/>
                                        </p:tgtEl>
                                      </p:cBhvr>
                                    </p:animEffect>
                                  </p:childTnLst>
                                </p:cTn>
                              </p:par>
                            </p:childTnLst>
                          </p:cTn>
                        </p:par>
                        <p:par>
                          <p:cTn id="39" fill="hold">
                            <p:stCondLst>
                              <p:cond delay="4000"/>
                            </p:stCondLst>
                            <p:childTnLst>
                              <p:par>
                                <p:cTn id="40" presetID="16" presetClass="entr" presetSubtype="42" fill="hold" grpId="0" nodeType="afterEffect">
                                  <p:stCondLst>
                                    <p:cond delay="0"/>
                                  </p:stCondLst>
                                  <p:childTnLst>
                                    <p:set>
                                      <p:cBhvr>
                                        <p:cTn id="41" dur="1" fill="hold">
                                          <p:stCondLst>
                                            <p:cond delay="0"/>
                                          </p:stCondLst>
                                        </p:cTn>
                                        <p:tgtEl>
                                          <p:spTgt spid="3092"/>
                                        </p:tgtEl>
                                        <p:attrNameLst>
                                          <p:attrName>style.visibility</p:attrName>
                                        </p:attrNameLst>
                                      </p:cBhvr>
                                      <p:to>
                                        <p:strVal val="visible"/>
                                      </p:to>
                                    </p:set>
                                    <p:animEffect transition="in" filter="barn(outHorizontal)">
                                      <p:cBhvr>
                                        <p:cTn id="42" dur="500"/>
                                        <p:tgtEl>
                                          <p:spTgt spid="3092"/>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3093"/>
                                        </p:tgtEl>
                                        <p:attrNameLst>
                                          <p:attrName>style.visibility</p:attrName>
                                        </p:attrNameLst>
                                      </p:cBhvr>
                                      <p:to>
                                        <p:strVal val="visible"/>
                                      </p:to>
                                    </p:set>
                                    <p:animEffect transition="in" filter="wipe(left)">
                                      <p:cBhvr>
                                        <p:cTn id="46" dur="500"/>
                                        <p:tgtEl>
                                          <p:spTgt spid="3093"/>
                                        </p:tgtEl>
                                      </p:cBhvr>
                                    </p:animEffect>
                                  </p:childTnLst>
                                </p:cTn>
                              </p:par>
                            </p:childTnLst>
                          </p:cTn>
                        </p:par>
                        <p:par>
                          <p:cTn id="47" fill="hold">
                            <p:stCondLst>
                              <p:cond delay="5000"/>
                            </p:stCondLst>
                            <p:childTnLst>
                              <p:par>
                                <p:cTn id="48" presetID="9" presetClass="entr" presetSubtype="0" fill="hold" grpId="0" nodeType="afterEffect">
                                  <p:stCondLst>
                                    <p:cond delay="0"/>
                                  </p:stCondLst>
                                  <p:childTnLst>
                                    <p:set>
                                      <p:cBhvr>
                                        <p:cTn id="49" dur="1" fill="hold">
                                          <p:stCondLst>
                                            <p:cond delay="0"/>
                                          </p:stCondLst>
                                        </p:cTn>
                                        <p:tgtEl>
                                          <p:spTgt spid="3095"/>
                                        </p:tgtEl>
                                        <p:attrNameLst>
                                          <p:attrName>style.visibility</p:attrName>
                                        </p:attrNameLst>
                                      </p:cBhvr>
                                      <p:to>
                                        <p:strVal val="visible"/>
                                      </p:to>
                                    </p:set>
                                    <p:animEffect transition="in" filter="dissolve">
                                      <p:cBhvr>
                                        <p:cTn id="50" dur="500"/>
                                        <p:tgtEl>
                                          <p:spTgt spid="3095"/>
                                        </p:tgtEl>
                                      </p:cBhvr>
                                    </p:animEffect>
                                  </p:childTnLst>
                                </p:cTn>
                              </p:par>
                            </p:childTnLst>
                          </p:cTn>
                        </p:par>
                        <p:par>
                          <p:cTn id="51" fill="hold">
                            <p:stCondLst>
                              <p:cond delay="5500"/>
                            </p:stCondLst>
                            <p:childTnLst>
                              <p:par>
                                <p:cTn id="52" presetID="22" presetClass="entr" presetSubtype="8" fill="hold" grpId="0" nodeType="afterEffect">
                                  <p:stCondLst>
                                    <p:cond delay="0"/>
                                  </p:stCondLst>
                                  <p:childTnLst>
                                    <p:set>
                                      <p:cBhvr>
                                        <p:cTn id="53" dur="1" fill="hold">
                                          <p:stCondLst>
                                            <p:cond delay="0"/>
                                          </p:stCondLst>
                                        </p:cTn>
                                        <p:tgtEl>
                                          <p:spTgt spid="3094"/>
                                        </p:tgtEl>
                                        <p:attrNameLst>
                                          <p:attrName>style.visibility</p:attrName>
                                        </p:attrNameLst>
                                      </p:cBhvr>
                                      <p:to>
                                        <p:strVal val="visible"/>
                                      </p:to>
                                    </p:set>
                                    <p:animEffect transition="in" filter="wipe(left)">
                                      <p:cBhvr>
                                        <p:cTn id="54" dur="500"/>
                                        <p:tgtEl>
                                          <p:spTgt spid="3094"/>
                                        </p:tgtEl>
                                      </p:cBhvr>
                                    </p:animEffect>
                                  </p:childTnLst>
                                </p:cTn>
                              </p:par>
                            </p:childTnLst>
                          </p:cTn>
                        </p:par>
                        <p:par>
                          <p:cTn id="55" fill="hold">
                            <p:stCondLst>
                              <p:cond delay="6000"/>
                            </p:stCondLst>
                            <p:childTnLst>
                              <p:par>
                                <p:cTn id="56" presetID="9" presetClass="entr" presetSubtype="0" fill="hold" grpId="0" nodeType="afterEffect">
                                  <p:stCondLst>
                                    <p:cond delay="0"/>
                                  </p:stCondLst>
                                  <p:childTnLst>
                                    <p:set>
                                      <p:cBhvr>
                                        <p:cTn id="57" dur="1" fill="hold">
                                          <p:stCondLst>
                                            <p:cond delay="0"/>
                                          </p:stCondLst>
                                        </p:cTn>
                                        <p:tgtEl>
                                          <p:spTgt spid="3096"/>
                                        </p:tgtEl>
                                        <p:attrNameLst>
                                          <p:attrName>style.visibility</p:attrName>
                                        </p:attrNameLst>
                                      </p:cBhvr>
                                      <p:to>
                                        <p:strVal val="visible"/>
                                      </p:to>
                                    </p:set>
                                    <p:animEffect transition="in" filter="dissolve">
                                      <p:cBhvr>
                                        <p:cTn id="58" dur="500"/>
                                        <p:tgtEl>
                                          <p:spTgt spid="3096"/>
                                        </p:tgtEl>
                                      </p:cBhvr>
                                    </p:animEffect>
                                  </p:childTnLst>
                                </p:cTn>
                              </p:par>
                              <p:par>
                                <p:cTn id="59" presetID="12" presetClass="entr" presetSubtype="8" fill="hold" grpId="0" nodeType="withEffect">
                                  <p:stCondLst>
                                    <p:cond delay="0"/>
                                  </p:stCondLst>
                                  <p:childTnLst>
                                    <p:set>
                                      <p:cBhvr>
                                        <p:cTn id="60" dur="1" fill="hold">
                                          <p:stCondLst>
                                            <p:cond delay="0"/>
                                          </p:stCondLst>
                                        </p:cTn>
                                        <p:tgtEl>
                                          <p:spTgt spid="3083"/>
                                        </p:tgtEl>
                                        <p:attrNameLst>
                                          <p:attrName>style.visibility</p:attrName>
                                        </p:attrNameLst>
                                      </p:cBhvr>
                                      <p:to>
                                        <p:strVal val="visible"/>
                                      </p:to>
                                    </p:set>
                                    <p:animEffect transition="in" filter="slide(fromLeft)">
                                      <p:cBhvr>
                                        <p:cTn id="61" dur="500"/>
                                        <p:tgtEl>
                                          <p:spTgt spid="3083"/>
                                        </p:tgtEl>
                                      </p:cBhvr>
                                    </p:animEffect>
                                  </p:childTnLst>
                                </p:cTn>
                              </p:par>
                            </p:childTnLst>
                          </p:cTn>
                        </p:par>
                        <p:par>
                          <p:cTn id="62" fill="hold">
                            <p:stCondLst>
                              <p:cond delay="6500"/>
                            </p:stCondLst>
                            <p:childTnLst>
                              <p:par>
                                <p:cTn id="63" presetID="22" presetClass="entr" presetSubtype="1" fill="hold" grpId="0" nodeType="afterEffect">
                                  <p:stCondLst>
                                    <p:cond delay="0"/>
                                  </p:stCondLst>
                                  <p:childTnLst>
                                    <p:set>
                                      <p:cBhvr>
                                        <p:cTn id="64" dur="1" fill="hold">
                                          <p:stCondLst>
                                            <p:cond delay="0"/>
                                          </p:stCondLst>
                                        </p:cTn>
                                        <p:tgtEl>
                                          <p:spTgt spid="3098"/>
                                        </p:tgtEl>
                                        <p:attrNameLst>
                                          <p:attrName>style.visibility</p:attrName>
                                        </p:attrNameLst>
                                      </p:cBhvr>
                                      <p:to>
                                        <p:strVal val="visible"/>
                                      </p:to>
                                    </p:set>
                                    <p:animEffect transition="in" filter="wipe(up)">
                                      <p:cBhvr>
                                        <p:cTn id="65" dur="500"/>
                                        <p:tgtEl>
                                          <p:spTgt spid="3098"/>
                                        </p:tgtEl>
                                      </p:cBhvr>
                                    </p:animEffect>
                                  </p:childTnLst>
                                </p:cTn>
                              </p:par>
                            </p:childTnLst>
                          </p:cTn>
                        </p:par>
                        <p:par>
                          <p:cTn id="66" fill="hold">
                            <p:stCondLst>
                              <p:cond delay="7000"/>
                            </p:stCondLst>
                            <p:childTnLst>
                              <p:par>
                                <p:cTn id="67" presetID="16" presetClass="entr" presetSubtype="42" fill="hold" grpId="0" nodeType="afterEffect">
                                  <p:stCondLst>
                                    <p:cond delay="0"/>
                                  </p:stCondLst>
                                  <p:childTnLst>
                                    <p:set>
                                      <p:cBhvr>
                                        <p:cTn id="68" dur="1" fill="hold">
                                          <p:stCondLst>
                                            <p:cond delay="0"/>
                                          </p:stCondLst>
                                        </p:cTn>
                                        <p:tgtEl>
                                          <p:spTgt spid="3099"/>
                                        </p:tgtEl>
                                        <p:attrNameLst>
                                          <p:attrName>style.visibility</p:attrName>
                                        </p:attrNameLst>
                                      </p:cBhvr>
                                      <p:to>
                                        <p:strVal val="visible"/>
                                      </p:to>
                                    </p:set>
                                    <p:animEffect transition="in" filter="barn(outHorizontal)">
                                      <p:cBhvr>
                                        <p:cTn id="69" dur="500"/>
                                        <p:tgtEl>
                                          <p:spTgt spid="3099"/>
                                        </p:tgtEl>
                                      </p:cBhvr>
                                    </p:animEffect>
                                  </p:childTnLst>
                                </p:cTn>
                              </p:par>
                            </p:childTnLst>
                          </p:cTn>
                        </p:par>
                        <p:par>
                          <p:cTn id="70" fill="hold">
                            <p:stCondLst>
                              <p:cond delay="7500"/>
                            </p:stCondLst>
                            <p:childTnLst>
                              <p:par>
                                <p:cTn id="71" presetID="22" presetClass="entr" presetSubtype="8" fill="hold" grpId="0" nodeType="afterEffect">
                                  <p:stCondLst>
                                    <p:cond delay="0"/>
                                  </p:stCondLst>
                                  <p:childTnLst>
                                    <p:set>
                                      <p:cBhvr>
                                        <p:cTn id="72" dur="1" fill="hold">
                                          <p:stCondLst>
                                            <p:cond delay="0"/>
                                          </p:stCondLst>
                                        </p:cTn>
                                        <p:tgtEl>
                                          <p:spTgt spid="3100"/>
                                        </p:tgtEl>
                                        <p:attrNameLst>
                                          <p:attrName>style.visibility</p:attrName>
                                        </p:attrNameLst>
                                      </p:cBhvr>
                                      <p:to>
                                        <p:strVal val="visible"/>
                                      </p:to>
                                    </p:set>
                                    <p:animEffect transition="in" filter="wipe(left)">
                                      <p:cBhvr>
                                        <p:cTn id="73" dur="500"/>
                                        <p:tgtEl>
                                          <p:spTgt spid="3100"/>
                                        </p:tgtEl>
                                      </p:cBhvr>
                                    </p:animEffect>
                                  </p:childTnLst>
                                </p:cTn>
                              </p:par>
                            </p:childTnLst>
                          </p:cTn>
                        </p:par>
                        <p:par>
                          <p:cTn id="74" fill="hold">
                            <p:stCondLst>
                              <p:cond delay="8000"/>
                            </p:stCondLst>
                            <p:childTnLst>
                              <p:par>
                                <p:cTn id="75" presetID="9" presetClass="entr" presetSubtype="0" fill="hold" grpId="0" nodeType="afterEffect">
                                  <p:stCondLst>
                                    <p:cond delay="0"/>
                                  </p:stCondLst>
                                  <p:childTnLst>
                                    <p:set>
                                      <p:cBhvr>
                                        <p:cTn id="76" dur="1" fill="hold">
                                          <p:stCondLst>
                                            <p:cond delay="0"/>
                                          </p:stCondLst>
                                        </p:cTn>
                                        <p:tgtEl>
                                          <p:spTgt spid="3097"/>
                                        </p:tgtEl>
                                        <p:attrNameLst>
                                          <p:attrName>style.visibility</p:attrName>
                                        </p:attrNameLst>
                                      </p:cBhvr>
                                      <p:to>
                                        <p:strVal val="visible"/>
                                      </p:to>
                                    </p:set>
                                    <p:animEffect transition="in" filter="dissolve">
                                      <p:cBhvr>
                                        <p:cTn id="77" dur="500"/>
                                        <p:tgtEl>
                                          <p:spTgt spid="3097"/>
                                        </p:tgtEl>
                                      </p:cBhvr>
                                    </p:animEffect>
                                  </p:childTnLst>
                                </p:cTn>
                              </p:par>
                            </p:childTnLst>
                          </p:cTn>
                        </p:par>
                        <p:par>
                          <p:cTn id="78" fill="hold">
                            <p:stCondLst>
                              <p:cond delay="8500"/>
                            </p:stCondLst>
                            <p:childTnLst>
                              <p:par>
                                <p:cTn id="79" presetID="22" presetClass="entr" presetSubtype="8" fill="hold" grpId="0" nodeType="afterEffect">
                                  <p:stCondLst>
                                    <p:cond delay="0"/>
                                  </p:stCondLst>
                                  <p:childTnLst>
                                    <p:set>
                                      <p:cBhvr>
                                        <p:cTn id="80" dur="1" fill="hold">
                                          <p:stCondLst>
                                            <p:cond delay="0"/>
                                          </p:stCondLst>
                                        </p:cTn>
                                        <p:tgtEl>
                                          <p:spTgt spid="3101"/>
                                        </p:tgtEl>
                                        <p:attrNameLst>
                                          <p:attrName>style.visibility</p:attrName>
                                        </p:attrNameLst>
                                      </p:cBhvr>
                                      <p:to>
                                        <p:strVal val="visible"/>
                                      </p:to>
                                    </p:set>
                                    <p:animEffect transition="in" filter="wipe(left)">
                                      <p:cBhvr>
                                        <p:cTn id="81" dur="500"/>
                                        <p:tgtEl>
                                          <p:spTgt spid="3101"/>
                                        </p:tgtEl>
                                      </p:cBhvr>
                                    </p:animEffect>
                                  </p:childTnLst>
                                </p:cTn>
                              </p:par>
                            </p:childTnLst>
                          </p:cTn>
                        </p:par>
                        <p:par>
                          <p:cTn id="82" fill="hold">
                            <p:stCondLst>
                              <p:cond delay="9000"/>
                            </p:stCondLst>
                            <p:childTnLst>
                              <p:par>
                                <p:cTn id="83" presetID="9" presetClass="entr" presetSubtype="0" fill="hold" grpId="0" nodeType="afterEffect">
                                  <p:stCondLst>
                                    <p:cond delay="0"/>
                                  </p:stCondLst>
                                  <p:childTnLst>
                                    <p:set>
                                      <p:cBhvr>
                                        <p:cTn id="84" dur="1" fill="hold">
                                          <p:stCondLst>
                                            <p:cond delay="0"/>
                                          </p:stCondLst>
                                        </p:cTn>
                                        <p:tgtEl>
                                          <p:spTgt spid="3102"/>
                                        </p:tgtEl>
                                        <p:attrNameLst>
                                          <p:attrName>style.visibility</p:attrName>
                                        </p:attrNameLst>
                                      </p:cBhvr>
                                      <p:to>
                                        <p:strVal val="visible"/>
                                      </p:to>
                                    </p:set>
                                    <p:animEffect transition="in" filter="dissolve">
                                      <p:cBhvr>
                                        <p:cTn id="85" dur="500"/>
                                        <p:tgtEl>
                                          <p:spTgt spid="3102"/>
                                        </p:tgtEl>
                                      </p:cBhvr>
                                    </p:animEffect>
                                  </p:childTnLst>
                                </p:cTn>
                              </p:par>
                              <p:par>
                                <p:cTn id="86" presetID="12" presetClass="entr" presetSubtype="8" fill="hold" grpId="0" nodeType="withEffect">
                                  <p:stCondLst>
                                    <p:cond delay="0"/>
                                  </p:stCondLst>
                                  <p:childTnLst>
                                    <p:set>
                                      <p:cBhvr>
                                        <p:cTn id="87" dur="1" fill="hold">
                                          <p:stCondLst>
                                            <p:cond delay="0"/>
                                          </p:stCondLst>
                                        </p:cTn>
                                        <p:tgtEl>
                                          <p:spTgt spid="3084"/>
                                        </p:tgtEl>
                                        <p:attrNameLst>
                                          <p:attrName>style.visibility</p:attrName>
                                        </p:attrNameLst>
                                      </p:cBhvr>
                                      <p:to>
                                        <p:strVal val="visible"/>
                                      </p:to>
                                    </p:set>
                                    <p:animEffect transition="in" filter="slide(fromLeft)">
                                      <p:cBhvr>
                                        <p:cTn id="88" dur="500"/>
                                        <p:tgtEl>
                                          <p:spTgt spid="3084"/>
                                        </p:tgtEl>
                                      </p:cBhvr>
                                    </p:animEffect>
                                  </p:childTnLst>
                                </p:cTn>
                              </p:par>
                            </p:childTnLst>
                          </p:cTn>
                        </p:par>
                        <p:par>
                          <p:cTn id="89" fill="hold">
                            <p:stCondLst>
                              <p:cond delay="9500"/>
                            </p:stCondLst>
                            <p:childTnLst>
                              <p:par>
                                <p:cTn id="90" presetID="22" presetClass="entr" presetSubtype="8" fill="hold" grpId="0" nodeType="afterEffect">
                                  <p:stCondLst>
                                    <p:cond delay="0"/>
                                  </p:stCondLst>
                                  <p:childTnLst>
                                    <p:set>
                                      <p:cBhvr>
                                        <p:cTn id="91" dur="1" fill="hold">
                                          <p:stCondLst>
                                            <p:cond delay="0"/>
                                          </p:stCondLst>
                                        </p:cTn>
                                        <p:tgtEl>
                                          <p:spTgt spid="3086"/>
                                        </p:tgtEl>
                                        <p:attrNameLst>
                                          <p:attrName>style.visibility</p:attrName>
                                        </p:attrNameLst>
                                      </p:cBhvr>
                                      <p:to>
                                        <p:strVal val="visible"/>
                                      </p:to>
                                    </p:set>
                                    <p:animEffect transition="in" filter="wipe(left)">
                                      <p:cBhvr>
                                        <p:cTn id="92" dur="500"/>
                                        <p:tgtEl>
                                          <p:spTgt spid="3086"/>
                                        </p:tgtEl>
                                      </p:cBhvr>
                                    </p:animEffect>
                                  </p:childTnLst>
                                </p:cTn>
                              </p:par>
                            </p:childTnLst>
                          </p:cTn>
                        </p:par>
                        <p:par>
                          <p:cTn id="93" fill="hold">
                            <p:stCondLst>
                              <p:cond delay="10000"/>
                            </p:stCondLst>
                            <p:childTnLst>
                              <p:par>
                                <p:cTn id="94" presetID="16" presetClass="entr" presetSubtype="42" fill="hold" grpId="0" nodeType="afterEffect">
                                  <p:stCondLst>
                                    <p:cond delay="0"/>
                                  </p:stCondLst>
                                  <p:childTnLst>
                                    <p:set>
                                      <p:cBhvr>
                                        <p:cTn id="95" dur="1" fill="hold">
                                          <p:stCondLst>
                                            <p:cond delay="0"/>
                                          </p:stCondLst>
                                        </p:cTn>
                                        <p:tgtEl>
                                          <p:spTgt spid="3087"/>
                                        </p:tgtEl>
                                        <p:attrNameLst>
                                          <p:attrName>style.visibility</p:attrName>
                                        </p:attrNameLst>
                                      </p:cBhvr>
                                      <p:to>
                                        <p:strVal val="visible"/>
                                      </p:to>
                                    </p:set>
                                    <p:animEffect transition="in" filter="barn(outHorizontal)">
                                      <p:cBhvr>
                                        <p:cTn id="96" dur="500"/>
                                        <p:tgtEl>
                                          <p:spTgt spid="3087"/>
                                        </p:tgtEl>
                                      </p:cBhvr>
                                    </p:animEffect>
                                  </p:childTnLst>
                                </p:cTn>
                              </p:par>
                            </p:childTnLst>
                          </p:cTn>
                        </p:par>
                        <p:par>
                          <p:cTn id="97" fill="hold">
                            <p:stCondLst>
                              <p:cond delay="10500"/>
                            </p:stCondLst>
                            <p:childTnLst>
                              <p:par>
                                <p:cTn id="98" presetID="22" presetClass="entr" presetSubtype="8" fill="hold" grpId="0" nodeType="afterEffect">
                                  <p:stCondLst>
                                    <p:cond delay="0"/>
                                  </p:stCondLst>
                                  <p:childTnLst>
                                    <p:set>
                                      <p:cBhvr>
                                        <p:cTn id="99" dur="1" fill="hold">
                                          <p:stCondLst>
                                            <p:cond delay="0"/>
                                          </p:stCondLst>
                                        </p:cTn>
                                        <p:tgtEl>
                                          <p:spTgt spid="3088"/>
                                        </p:tgtEl>
                                        <p:attrNameLst>
                                          <p:attrName>style.visibility</p:attrName>
                                        </p:attrNameLst>
                                      </p:cBhvr>
                                      <p:to>
                                        <p:strVal val="visible"/>
                                      </p:to>
                                    </p:set>
                                    <p:animEffect transition="in" filter="wipe(left)">
                                      <p:cBhvr>
                                        <p:cTn id="100" dur="500"/>
                                        <p:tgtEl>
                                          <p:spTgt spid="3088"/>
                                        </p:tgtEl>
                                      </p:cBhvr>
                                    </p:animEffect>
                                  </p:childTnLst>
                                </p:cTn>
                              </p:par>
                            </p:childTnLst>
                          </p:cTn>
                        </p:par>
                        <p:par>
                          <p:cTn id="101" fill="hold">
                            <p:stCondLst>
                              <p:cond delay="11000"/>
                            </p:stCondLst>
                            <p:childTnLst>
                              <p:par>
                                <p:cTn id="102" presetID="9" presetClass="entr" presetSubtype="0" fill="hold" grpId="0" nodeType="afterEffect">
                                  <p:stCondLst>
                                    <p:cond delay="0"/>
                                  </p:stCondLst>
                                  <p:childTnLst>
                                    <p:set>
                                      <p:cBhvr>
                                        <p:cTn id="103" dur="1" fill="hold">
                                          <p:stCondLst>
                                            <p:cond delay="0"/>
                                          </p:stCondLst>
                                        </p:cTn>
                                        <p:tgtEl>
                                          <p:spTgt spid="3090"/>
                                        </p:tgtEl>
                                        <p:attrNameLst>
                                          <p:attrName>style.visibility</p:attrName>
                                        </p:attrNameLst>
                                      </p:cBhvr>
                                      <p:to>
                                        <p:strVal val="visible"/>
                                      </p:to>
                                    </p:set>
                                    <p:animEffect transition="in" filter="dissolve">
                                      <p:cBhvr>
                                        <p:cTn id="104" dur="500"/>
                                        <p:tgtEl>
                                          <p:spTgt spid="3090"/>
                                        </p:tgtEl>
                                      </p:cBhvr>
                                    </p:animEffect>
                                  </p:childTnLst>
                                </p:cTn>
                              </p:par>
                            </p:childTnLst>
                          </p:cTn>
                        </p:par>
                        <p:par>
                          <p:cTn id="105" fill="hold">
                            <p:stCondLst>
                              <p:cond delay="11500"/>
                            </p:stCondLst>
                            <p:childTnLst>
                              <p:par>
                                <p:cTn id="106" presetID="22" presetClass="entr" presetSubtype="8" fill="hold" grpId="0" nodeType="afterEffect">
                                  <p:stCondLst>
                                    <p:cond delay="0"/>
                                  </p:stCondLst>
                                  <p:childTnLst>
                                    <p:set>
                                      <p:cBhvr>
                                        <p:cTn id="107" dur="1" fill="hold">
                                          <p:stCondLst>
                                            <p:cond delay="0"/>
                                          </p:stCondLst>
                                        </p:cTn>
                                        <p:tgtEl>
                                          <p:spTgt spid="3089"/>
                                        </p:tgtEl>
                                        <p:attrNameLst>
                                          <p:attrName>style.visibility</p:attrName>
                                        </p:attrNameLst>
                                      </p:cBhvr>
                                      <p:to>
                                        <p:strVal val="visible"/>
                                      </p:to>
                                    </p:set>
                                    <p:animEffect transition="in" filter="wipe(left)">
                                      <p:cBhvr>
                                        <p:cTn id="108" dur="500"/>
                                        <p:tgtEl>
                                          <p:spTgt spid="3089"/>
                                        </p:tgtEl>
                                      </p:cBhvr>
                                    </p:animEffect>
                                  </p:childTnLst>
                                </p:cTn>
                              </p:par>
                            </p:childTnLst>
                          </p:cTn>
                        </p:par>
                        <p:par>
                          <p:cTn id="109" fill="hold">
                            <p:stCondLst>
                              <p:cond delay="12000"/>
                            </p:stCondLst>
                            <p:childTnLst>
                              <p:par>
                                <p:cTn id="110" presetID="9" presetClass="entr" presetSubtype="0" fill="hold" grpId="0" nodeType="afterEffect">
                                  <p:stCondLst>
                                    <p:cond delay="0"/>
                                  </p:stCondLst>
                                  <p:childTnLst>
                                    <p:set>
                                      <p:cBhvr>
                                        <p:cTn id="111" dur="1" fill="hold">
                                          <p:stCondLst>
                                            <p:cond delay="0"/>
                                          </p:stCondLst>
                                        </p:cTn>
                                        <p:tgtEl>
                                          <p:spTgt spid="3085"/>
                                        </p:tgtEl>
                                        <p:attrNameLst>
                                          <p:attrName>style.visibility</p:attrName>
                                        </p:attrNameLst>
                                      </p:cBhvr>
                                      <p:to>
                                        <p:strVal val="visible"/>
                                      </p:to>
                                    </p:set>
                                    <p:animEffect transition="in" filter="dissolve">
                                      <p:cBhvr>
                                        <p:cTn id="112" dur="500"/>
                                        <p:tgtEl>
                                          <p:spTgt spid="3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utoUpdateAnimBg="0"/>
      <p:bldP spid="3076" grpId="0" animBg="1"/>
      <p:bldP spid="3077" grpId="0" animBg="1"/>
      <p:bldP spid="3078" grpId="0" animBg="1"/>
      <p:bldP spid="3079" grpId="0" animBg="1"/>
      <p:bldP spid="3080" grpId="0" autoUpdateAnimBg="0"/>
      <p:bldP spid="3081" grpId="0" autoUpdateAnimBg="0"/>
      <p:bldP spid="3082" grpId="0" autoUpdateAnimBg="0"/>
      <p:bldP spid="3083" grpId="0" autoUpdateAnimBg="0"/>
      <p:bldP spid="3084" grpId="0" autoUpdateAnimBg="0"/>
      <p:bldP spid="3085" grpId="0" autoUpdateAnimBg="0"/>
      <p:bldP spid="3086" grpId="0" animBg="1"/>
      <p:bldP spid="3087" grpId="0" animBg="1"/>
      <p:bldP spid="3088" grpId="0" animBg="1"/>
      <p:bldP spid="3089" grpId="0" animBg="1"/>
      <p:bldP spid="3090" grpId="0" autoUpdateAnimBg="0"/>
      <p:bldP spid="3091" grpId="0" animBg="1"/>
      <p:bldP spid="3092" grpId="0" animBg="1"/>
      <p:bldP spid="3093" grpId="0" animBg="1"/>
      <p:bldP spid="3094" grpId="0" animBg="1"/>
      <p:bldP spid="3095" grpId="0" autoUpdateAnimBg="0"/>
      <p:bldP spid="3096" grpId="0" autoUpdateAnimBg="0"/>
      <p:bldP spid="3097" grpId="0" autoUpdateAnimBg="0"/>
      <p:bldP spid="3098" grpId="0" animBg="1"/>
      <p:bldP spid="3099" grpId="0" animBg="1"/>
      <p:bldP spid="3100" grpId="0" animBg="1"/>
      <p:bldP spid="3101" grpId="0" animBg="1"/>
      <p:bldP spid="3102"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Rot="1" noChangeArrowheads="1"/>
          </p:cNvSpPr>
          <p:nvPr>
            <p:ph type="title"/>
          </p:nvPr>
        </p:nvSpPr>
        <p:spPr>
          <a:xfrm>
            <a:off x="250825" y="333375"/>
            <a:ext cx="8353425" cy="863600"/>
          </a:xfrm>
        </p:spPr>
        <p:txBody>
          <a:bodyPr/>
          <a:lstStyle/>
          <a:p>
            <a:pPr algn="ctr"/>
            <a:r>
              <a:rPr lang="zh-CN" altLang="en-US" sz="4000" b="1" dirty="0">
                <a:effectLst>
                  <a:outerShdw blurRad="38100" dist="38100" dir="2700000" algn="tl">
                    <a:srgbClr val="C0C0C0"/>
                  </a:outerShdw>
                </a:effectLst>
                <a:latin typeface="黑体" pitchFamily="49" charset="-122"/>
                <a:ea typeface="黑体" pitchFamily="49" charset="-122"/>
                <a:cs typeface="Arial" pitchFamily="34" charset="0"/>
              </a:rPr>
              <a:t>商品有机肥</a:t>
            </a:r>
          </a:p>
        </p:txBody>
      </p:sp>
      <p:sp>
        <p:nvSpPr>
          <p:cNvPr id="319491" name="Rectangle 3"/>
          <p:cNvSpPr>
            <a:spLocks noGrp="1" noRot="1" noChangeArrowheads="1"/>
          </p:cNvSpPr>
          <p:nvPr>
            <p:ph type="body" idx="1"/>
          </p:nvPr>
        </p:nvSpPr>
        <p:spPr>
          <a:xfrm>
            <a:off x="323850" y="1341438"/>
            <a:ext cx="8540750" cy="1511300"/>
          </a:xfrm>
        </p:spPr>
        <p:txBody>
          <a:bodyPr/>
          <a:lstStyle/>
          <a:p>
            <a:pPr>
              <a:lnSpc>
                <a:spcPct val="90000"/>
              </a:lnSpc>
              <a:buFont typeface="Wingdings" pitchFamily="2" charset="2"/>
              <a:buNone/>
            </a:pPr>
            <a:r>
              <a:rPr lang="zh-CN" altLang="en-US" sz="2400" b="1" dirty="0">
                <a:latin typeface="黑体" pitchFamily="49" charset="-122"/>
                <a:ea typeface="黑体" pitchFamily="49" charset="-122"/>
              </a:rPr>
              <a:t>  </a:t>
            </a:r>
            <a:r>
              <a:rPr lang="zh-CN" altLang="en-US" sz="2400" b="1" dirty="0">
                <a:latin typeface="+mn-ea"/>
              </a:rPr>
              <a:t>商品有机肥是指以畜禽粪便、动植物残体等富含有机质的物料为主要原料，经发酵腐熟后制成的有机肥料。外观为褐色或灰褐色，呈粒状或粉状，无恶臭，其中有机质含量在</a:t>
            </a:r>
            <a:r>
              <a:rPr lang="en-US" altLang="zh-CN" sz="2400" b="1" dirty="0">
                <a:latin typeface="+mn-ea"/>
              </a:rPr>
              <a:t>45%</a:t>
            </a:r>
            <a:r>
              <a:rPr lang="zh-CN" altLang="en-US" sz="2400" b="1" dirty="0">
                <a:latin typeface="+mn-ea"/>
              </a:rPr>
              <a:t>以上，有效养分（</a:t>
            </a:r>
            <a:r>
              <a:rPr lang="en-US" altLang="zh-CN" sz="2400" b="1" dirty="0">
                <a:latin typeface="+mn-ea"/>
              </a:rPr>
              <a:t>N+P2O5+K2O</a:t>
            </a:r>
            <a:r>
              <a:rPr lang="zh-CN" altLang="en-US" sz="2400" b="1" dirty="0">
                <a:latin typeface="+mn-ea"/>
              </a:rPr>
              <a:t>）总含量在</a:t>
            </a:r>
            <a:r>
              <a:rPr lang="en-US" altLang="zh-CN" sz="2400" b="1" dirty="0">
                <a:latin typeface="+mn-ea"/>
              </a:rPr>
              <a:t>5%</a:t>
            </a:r>
            <a:r>
              <a:rPr lang="zh-CN" altLang="en-US" sz="2400" b="1" dirty="0">
                <a:latin typeface="+mn-ea"/>
              </a:rPr>
              <a:t>以上</a:t>
            </a:r>
          </a:p>
        </p:txBody>
      </p:sp>
      <p:pic>
        <p:nvPicPr>
          <p:cNvPr id="319493" name="Picture 5" descr="DSCN1127"/>
          <p:cNvPicPr>
            <a:picLocks noChangeAspect="1" noChangeArrowheads="1"/>
          </p:cNvPicPr>
          <p:nvPr/>
        </p:nvPicPr>
        <p:blipFill>
          <a:blip r:embed="rId2"/>
          <a:srcRect/>
          <a:stretch>
            <a:fillRect/>
          </a:stretch>
        </p:blipFill>
        <p:spPr bwMode="auto">
          <a:xfrm>
            <a:off x="304800" y="3500438"/>
            <a:ext cx="4392612" cy="3205162"/>
          </a:xfrm>
          <a:prstGeom prst="rect">
            <a:avLst/>
          </a:prstGeom>
          <a:noFill/>
        </p:spPr>
      </p:pic>
      <p:pic>
        <p:nvPicPr>
          <p:cNvPr id="319494" name="Picture 6"/>
          <p:cNvPicPr>
            <a:picLocks noChangeAspect="1" noChangeArrowheads="1"/>
          </p:cNvPicPr>
          <p:nvPr/>
        </p:nvPicPr>
        <p:blipFill>
          <a:blip r:embed="rId3"/>
          <a:srcRect/>
          <a:stretch>
            <a:fillRect/>
          </a:stretch>
        </p:blipFill>
        <p:spPr bwMode="auto">
          <a:xfrm>
            <a:off x="4572000" y="3429000"/>
            <a:ext cx="4572000" cy="3257550"/>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1" name="Rectangle 3"/>
          <p:cNvSpPr>
            <a:spLocks noGrp="1" noRot="1" noChangeArrowheads="1"/>
          </p:cNvSpPr>
          <p:nvPr>
            <p:ph type="body" idx="1"/>
          </p:nvPr>
        </p:nvSpPr>
        <p:spPr>
          <a:xfrm>
            <a:off x="457200" y="765175"/>
            <a:ext cx="1447800" cy="606425"/>
          </a:xfrm>
        </p:spPr>
        <p:txBody>
          <a:bodyPr/>
          <a:lstStyle/>
          <a:p>
            <a:pPr>
              <a:lnSpc>
                <a:spcPct val="90000"/>
              </a:lnSpc>
              <a:buFont typeface="Wingdings" pitchFamily="2" charset="2"/>
              <a:buNone/>
            </a:pPr>
            <a:r>
              <a:rPr lang="zh-CN" altLang="en-US" sz="3600" b="1">
                <a:solidFill>
                  <a:schemeClr val="tx2"/>
                </a:solidFill>
                <a:ea typeface="黑体" pitchFamily="49" charset="-122"/>
              </a:rPr>
              <a:t>特点</a:t>
            </a:r>
            <a:r>
              <a:rPr lang="zh-CN" altLang="en-US" sz="2800"/>
              <a:t> </a:t>
            </a:r>
          </a:p>
        </p:txBody>
      </p:sp>
      <p:sp>
        <p:nvSpPr>
          <p:cNvPr id="437252" name="Oval 4"/>
          <p:cNvSpPr>
            <a:spLocks noChangeArrowheads="1"/>
          </p:cNvSpPr>
          <p:nvPr/>
        </p:nvSpPr>
        <p:spPr bwMode="auto">
          <a:xfrm>
            <a:off x="323850" y="1700213"/>
            <a:ext cx="1489075" cy="1130300"/>
          </a:xfrm>
          <a:prstGeom prst="ellipse">
            <a:avLst/>
          </a:prstGeom>
          <a:noFill/>
          <a:ln w="9525" algn="ctr">
            <a:solidFill>
              <a:schemeClr val="tx1"/>
            </a:solidFill>
            <a:round/>
            <a:headEnd/>
            <a:tailEnd/>
          </a:ln>
          <a:effectLst/>
        </p:spPr>
        <p:txBody>
          <a:bodyPr wrap="none" anchor="ctr"/>
          <a:lstStyle/>
          <a:p>
            <a:r>
              <a:rPr lang="zh-CN" altLang="en-US" sz="2800" dirty="0">
                <a:solidFill>
                  <a:schemeClr val="bg2">
                    <a:lumMod val="50000"/>
                  </a:schemeClr>
                </a:solidFill>
                <a:ea typeface="黑体" pitchFamily="49" charset="-122"/>
              </a:rPr>
              <a:t>洁净性</a:t>
            </a:r>
            <a:r>
              <a:rPr lang="zh-CN" altLang="en-US" sz="2800" dirty="0">
                <a:solidFill>
                  <a:schemeClr val="bg1"/>
                </a:solidFill>
                <a:ea typeface="黑体" pitchFamily="49" charset="-122"/>
              </a:rPr>
              <a:t>洁净性性</a:t>
            </a:r>
            <a:r>
              <a:rPr lang="zh-CN" altLang="en-US" dirty="0">
                <a:solidFill>
                  <a:schemeClr val="bg1"/>
                </a:solidFill>
              </a:rPr>
              <a:t> </a:t>
            </a:r>
          </a:p>
        </p:txBody>
      </p:sp>
      <p:sp>
        <p:nvSpPr>
          <p:cNvPr id="437253" name="Oval 5"/>
          <p:cNvSpPr>
            <a:spLocks noChangeArrowheads="1"/>
          </p:cNvSpPr>
          <p:nvPr/>
        </p:nvSpPr>
        <p:spPr bwMode="auto">
          <a:xfrm>
            <a:off x="323850" y="4292600"/>
            <a:ext cx="1489075" cy="1130300"/>
          </a:xfrm>
          <a:prstGeom prst="ellipse">
            <a:avLst/>
          </a:prstGeom>
          <a:solidFill>
            <a:schemeClr val="bg1"/>
          </a:solidFill>
          <a:ln w="9525" algn="ctr">
            <a:solidFill>
              <a:schemeClr val="tx1"/>
            </a:solidFill>
            <a:round/>
            <a:headEnd/>
            <a:tailEnd/>
          </a:ln>
          <a:effectLst/>
        </p:spPr>
        <p:txBody>
          <a:bodyPr wrap="none" anchor="ctr"/>
          <a:lstStyle/>
          <a:p>
            <a:r>
              <a:rPr lang="zh-CN" altLang="en-US" sz="2800" dirty="0">
                <a:solidFill>
                  <a:schemeClr val="bg2">
                    <a:lumMod val="50000"/>
                  </a:schemeClr>
                </a:solidFill>
                <a:ea typeface="黑体" pitchFamily="49" charset="-122"/>
              </a:rPr>
              <a:t>完熟性</a:t>
            </a:r>
            <a:r>
              <a:rPr lang="zh-CN" altLang="en-US" sz="2800" dirty="0">
                <a:noFill/>
                <a:effectLst>
                  <a:outerShdw blurRad="50800" dist="50800" dir="5400000" algn="ctr" rotWithShape="0">
                    <a:schemeClr val="bg2">
                      <a:lumMod val="50000"/>
                    </a:schemeClr>
                  </a:outerShdw>
                </a:effectLst>
                <a:ea typeface="黑体" pitchFamily="49" charset="-122"/>
              </a:rPr>
              <a:t>熟性熟</a:t>
            </a:r>
            <a:endParaRPr lang="zh-CN" altLang="en-US" dirty="0">
              <a:solidFill>
                <a:schemeClr val="bg1"/>
              </a:solidFill>
              <a:effectLst>
                <a:outerShdw blurRad="50800" dist="50800" dir="5400000" algn="ctr" rotWithShape="0">
                  <a:schemeClr val="bg2">
                    <a:lumMod val="50000"/>
                  </a:schemeClr>
                </a:outerShdw>
              </a:effectLst>
            </a:endParaRPr>
          </a:p>
        </p:txBody>
      </p:sp>
      <p:sp>
        <p:nvSpPr>
          <p:cNvPr id="437255" name="Rectangle 7"/>
          <p:cNvSpPr>
            <a:spLocks noChangeArrowheads="1"/>
          </p:cNvSpPr>
          <p:nvPr/>
        </p:nvSpPr>
        <p:spPr bwMode="auto">
          <a:xfrm>
            <a:off x="1979613" y="908050"/>
            <a:ext cx="6913562" cy="2519363"/>
          </a:xfrm>
          <a:prstGeom prst="rect">
            <a:avLst/>
          </a:prstGeom>
          <a:solidFill>
            <a:schemeClr val="bg2">
              <a:lumMod val="50000"/>
            </a:schemeClr>
          </a:solidFill>
          <a:ln w="9525" algn="ctr">
            <a:solidFill>
              <a:schemeClr val="tx2">
                <a:lumMod val="60000"/>
                <a:lumOff val="40000"/>
              </a:schemeClr>
            </a:solidFill>
            <a:miter lim="800000"/>
            <a:headEnd/>
            <a:tailEnd/>
          </a:ln>
          <a:effectLst/>
        </p:spPr>
        <p:txBody>
          <a:bodyPr wrap="none" anchor="ctr"/>
          <a:lstStyle/>
          <a:p>
            <a:pPr algn="l"/>
            <a:r>
              <a:rPr lang="zh-CN" altLang="en-US" sz="2000" dirty="0">
                <a:latin typeface="黑体" pitchFamily="49" charset="-122"/>
                <a:ea typeface="黑体" pitchFamily="49" charset="-122"/>
              </a:rPr>
              <a:t>包括生产的洁净性和产品的洁净性。一般的农家肥的主要</a:t>
            </a:r>
          </a:p>
          <a:p>
            <a:pPr algn="l"/>
            <a:r>
              <a:rPr lang="zh-CN" altLang="en-US" sz="2000" dirty="0">
                <a:latin typeface="黑体" pitchFamily="49" charset="-122"/>
                <a:ea typeface="黑体" pitchFamily="49" charset="-122"/>
              </a:rPr>
              <a:t>原料通常是粪便，但粪便存在着臭味大、虫卵多、含致病</a:t>
            </a:r>
          </a:p>
          <a:p>
            <a:pPr algn="l"/>
            <a:r>
              <a:rPr lang="zh-CN" altLang="en-US" sz="2000" dirty="0">
                <a:latin typeface="黑体" pitchFamily="49" charset="-122"/>
                <a:ea typeface="黑体" pitchFamily="49" charset="-122"/>
              </a:rPr>
              <a:t>菌多的问题。而商品有机肥在生产中彻底灭杀了虫卵、致</a:t>
            </a:r>
          </a:p>
          <a:p>
            <a:pPr algn="l"/>
            <a:r>
              <a:rPr lang="zh-CN" altLang="en-US" sz="2000" dirty="0">
                <a:latin typeface="黑体" pitchFamily="49" charset="-122"/>
                <a:ea typeface="黑体" pitchFamily="49" charset="-122"/>
              </a:rPr>
              <a:t>病菌和杂草籽，解决了无害化问题。当前生产的绝大多数</a:t>
            </a:r>
          </a:p>
          <a:p>
            <a:pPr algn="l"/>
            <a:r>
              <a:rPr lang="zh-CN" altLang="en-US" sz="2000" dirty="0">
                <a:latin typeface="黑体" pitchFamily="49" charset="-122"/>
                <a:ea typeface="黑体" pitchFamily="49" charset="-122"/>
              </a:rPr>
              <a:t>商品有机肥均是利用有机物料进行高温发酵而制成的，在</a:t>
            </a:r>
          </a:p>
          <a:p>
            <a:pPr algn="l"/>
            <a:r>
              <a:rPr lang="zh-CN" altLang="en-US" sz="2000" dirty="0">
                <a:latin typeface="黑体" pitchFamily="49" charset="-122"/>
                <a:ea typeface="黑体" pitchFamily="49" charset="-122"/>
              </a:rPr>
              <a:t>发酵过程中由于较好地控制了供气和温度，以及加入微生</a:t>
            </a:r>
          </a:p>
          <a:p>
            <a:pPr algn="l"/>
            <a:r>
              <a:rPr lang="zh-CN" altLang="en-US" sz="2000" dirty="0">
                <a:latin typeface="黑体" pitchFamily="49" charset="-122"/>
                <a:ea typeface="黑体" pitchFamily="49" charset="-122"/>
              </a:rPr>
              <a:t>物菌种和除臭物质，因而在发酵过程和生产出的发酵产品</a:t>
            </a:r>
          </a:p>
          <a:p>
            <a:pPr algn="l"/>
            <a:r>
              <a:rPr lang="zh-CN" altLang="en-US" sz="2000" dirty="0">
                <a:latin typeface="黑体" pitchFamily="49" charset="-122"/>
                <a:ea typeface="黑体" pitchFamily="49" charset="-122"/>
              </a:rPr>
              <a:t>中均不会带有臭味</a:t>
            </a:r>
          </a:p>
        </p:txBody>
      </p:sp>
      <p:sp>
        <p:nvSpPr>
          <p:cNvPr id="437256" name="Rectangle 8"/>
          <p:cNvSpPr>
            <a:spLocks noChangeArrowheads="1"/>
          </p:cNvSpPr>
          <p:nvPr/>
        </p:nvSpPr>
        <p:spPr bwMode="auto">
          <a:xfrm>
            <a:off x="2000232" y="4000504"/>
            <a:ext cx="6913562" cy="2209800"/>
          </a:xfrm>
          <a:prstGeom prst="rect">
            <a:avLst/>
          </a:prstGeom>
          <a:solidFill>
            <a:schemeClr val="bg2">
              <a:lumMod val="50000"/>
            </a:schemeClr>
          </a:solidFill>
          <a:ln w="9525" algn="ctr">
            <a:solidFill>
              <a:schemeClr val="tx1"/>
            </a:solidFill>
            <a:miter lim="800000"/>
            <a:headEnd/>
            <a:tailEnd/>
          </a:ln>
          <a:effectLst/>
        </p:spPr>
        <p:txBody>
          <a:bodyPr wrap="none" anchor="ctr"/>
          <a:lstStyle/>
          <a:p>
            <a:pPr algn="l"/>
            <a:r>
              <a:rPr lang="zh-CN" altLang="en-US" sz="2000" dirty="0">
                <a:latin typeface="黑体" pitchFamily="49" charset="-122"/>
                <a:ea typeface="黑体" pitchFamily="49" charset="-122"/>
              </a:rPr>
              <a:t>有机肥的原料在生产过程中经过微生物分解，转化成能被植</a:t>
            </a:r>
          </a:p>
          <a:p>
            <a:pPr algn="l"/>
            <a:r>
              <a:rPr lang="zh-CN" altLang="en-US" sz="2000" dirty="0">
                <a:latin typeface="黑体" pitchFamily="49" charset="-122"/>
                <a:ea typeface="黑体" pitchFamily="49" charset="-122"/>
              </a:rPr>
              <a:t>物吸收的养料，已充分熟化，可以避免烧根熏苗问题的出现。</a:t>
            </a:r>
          </a:p>
          <a:p>
            <a:pPr algn="l"/>
            <a:r>
              <a:rPr lang="zh-CN" altLang="en-US" sz="2000" dirty="0">
                <a:latin typeface="黑体" pitchFamily="49" charset="-122"/>
                <a:ea typeface="黑体" pitchFamily="49" charset="-122"/>
              </a:rPr>
              <a:t>烘干的鸡粪，严格说只是进行了脱水和灭菌的粪，并不是肥，</a:t>
            </a:r>
          </a:p>
          <a:p>
            <a:pPr algn="l"/>
            <a:r>
              <a:rPr lang="zh-CN" altLang="en-US" sz="2000" dirty="0">
                <a:latin typeface="黑体" pitchFamily="49" charset="-122"/>
                <a:ea typeface="黑体" pitchFamily="49" charset="-122"/>
              </a:rPr>
              <a:t>它和秸秆还田一样，还需要在土壤中进行自然熟化。农家肥</a:t>
            </a:r>
          </a:p>
          <a:p>
            <a:pPr algn="l"/>
            <a:r>
              <a:rPr lang="zh-CN" altLang="en-US" sz="2000" dirty="0">
                <a:latin typeface="黑体" pitchFamily="49" charset="-122"/>
                <a:ea typeface="黑体" pitchFamily="49" charset="-122"/>
              </a:rPr>
              <a:t>沤制过程，就是要解决烧根熏苗问题，但需用时间很长，也</a:t>
            </a:r>
          </a:p>
          <a:p>
            <a:pPr algn="l"/>
            <a:r>
              <a:rPr lang="zh-CN" altLang="en-US" sz="2000" dirty="0">
                <a:latin typeface="黑体" pitchFamily="49" charset="-122"/>
                <a:ea typeface="黑体" pitchFamily="49" charset="-122"/>
              </a:rPr>
              <a:t>往往达不到完全熟化的程度。而商品有机肥在工厂化生产中</a:t>
            </a:r>
          </a:p>
          <a:p>
            <a:pPr algn="l"/>
            <a:r>
              <a:rPr lang="zh-CN" altLang="en-US" sz="2000" dirty="0">
                <a:latin typeface="黑体" pitchFamily="49" charset="-122"/>
                <a:ea typeface="黑体" pitchFamily="49" charset="-122"/>
              </a:rPr>
              <a:t>是快速熟化的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37255"/>
                                        </p:tgtEl>
                                        <p:attrNameLst>
                                          <p:attrName>style.visibility</p:attrName>
                                        </p:attrNameLst>
                                      </p:cBhvr>
                                      <p:to>
                                        <p:strVal val="visible"/>
                                      </p:to>
                                    </p:set>
                                    <p:animEffect transition="in" filter="blinds(horizontal)">
                                      <p:cBhvr>
                                        <p:cTn id="7" dur="500"/>
                                        <p:tgtEl>
                                          <p:spTgt spid="43725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37256"/>
                                        </p:tgtEl>
                                        <p:attrNameLst>
                                          <p:attrName>style.visibility</p:attrName>
                                        </p:attrNameLst>
                                      </p:cBhvr>
                                      <p:to>
                                        <p:strVal val="visible"/>
                                      </p:to>
                                    </p:set>
                                    <p:animEffect transition="in" filter="blinds(horizontal)">
                                      <p:cBhvr>
                                        <p:cTn id="12" dur="500"/>
                                        <p:tgtEl>
                                          <p:spTgt spid="437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55" grpId="0" animBg="1"/>
      <p:bldP spid="43725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7" name="Oval 1029"/>
          <p:cNvSpPr>
            <a:spLocks noChangeArrowheads="1"/>
          </p:cNvSpPr>
          <p:nvPr/>
        </p:nvSpPr>
        <p:spPr bwMode="auto">
          <a:xfrm>
            <a:off x="428596" y="2143116"/>
            <a:ext cx="1584325" cy="1417637"/>
          </a:xfrm>
          <a:prstGeom prst="ellipse">
            <a:avLst/>
          </a:prstGeom>
          <a:solidFill>
            <a:schemeClr val="bg1"/>
          </a:solidFill>
          <a:ln w="9525" algn="ctr">
            <a:round/>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r>
              <a:rPr lang="zh-CN" altLang="en-US" sz="3600" dirty="0">
                <a:solidFill>
                  <a:schemeClr val="tx2"/>
                </a:solidFill>
                <a:ea typeface="黑体" pitchFamily="49" charset="-122"/>
              </a:rPr>
              <a:t>作用</a:t>
            </a:r>
          </a:p>
        </p:txBody>
      </p:sp>
      <p:sp>
        <p:nvSpPr>
          <p:cNvPr id="438278" name="Rectangle 1030"/>
          <p:cNvSpPr>
            <a:spLocks noChangeArrowheads="1"/>
          </p:cNvSpPr>
          <p:nvPr/>
        </p:nvSpPr>
        <p:spPr bwMode="auto">
          <a:xfrm>
            <a:off x="3000364" y="857232"/>
            <a:ext cx="5400675" cy="914400"/>
          </a:xfrm>
          <a:prstGeom prst="rect">
            <a:avLst/>
          </a:prstGeom>
          <a:solidFill>
            <a:schemeClr val="bg2">
              <a:lumMod val="50000"/>
            </a:schemeClr>
          </a:solidFill>
          <a:ln w="9525" algn="ctr">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sp3d>
        </p:spPr>
        <p:txBody>
          <a:bodyPr wrap="none" anchor="ctr">
            <a:flatTx/>
          </a:bodyPr>
          <a:lstStyle/>
          <a:p>
            <a:pPr algn="l"/>
            <a:r>
              <a:rPr lang="zh-CN" altLang="en-US" sz="2000" dirty="0">
                <a:solidFill>
                  <a:schemeClr val="bg1"/>
                </a:solidFill>
                <a:ea typeface="黑体" pitchFamily="49" charset="-122"/>
              </a:rPr>
              <a:t>疏松土壤，改善微生物生活条件，培肥地力</a:t>
            </a:r>
          </a:p>
        </p:txBody>
      </p:sp>
      <p:sp>
        <p:nvSpPr>
          <p:cNvPr id="438279" name="Rectangle 1031"/>
          <p:cNvSpPr>
            <a:spLocks noChangeArrowheads="1"/>
          </p:cNvSpPr>
          <p:nvPr/>
        </p:nvSpPr>
        <p:spPr bwMode="auto">
          <a:xfrm>
            <a:off x="3000364" y="4429132"/>
            <a:ext cx="5473700" cy="1201737"/>
          </a:xfrm>
          <a:prstGeom prst="rect">
            <a:avLst/>
          </a:prstGeom>
          <a:solidFill>
            <a:schemeClr val="bg2">
              <a:lumMod val="50000"/>
            </a:schemeClr>
          </a:solidFill>
          <a:ln w="9525" algn="ctr">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sp3d>
        </p:spPr>
        <p:txBody>
          <a:bodyPr wrap="none" anchor="ctr">
            <a:flatTx/>
          </a:bodyPr>
          <a:lstStyle/>
          <a:p>
            <a:pPr algn="l"/>
            <a:r>
              <a:rPr lang="zh-CN" altLang="en-US" sz="2000" dirty="0">
                <a:solidFill>
                  <a:schemeClr val="bg1"/>
                </a:solidFill>
                <a:ea typeface="黑体" pitchFamily="49" charset="-122"/>
              </a:rPr>
              <a:t>一定程度减轻了畜禽粪便对环境的污染问题</a:t>
            </a:r>
          </a:p>
        </p:txBody>
      </p:sp>
      <p:sp>
        <p:nvSpPr>
          <p:cNvPr id="438280" name="Rectangle 1032"/>
          <p:cNvSpPr>
            <a:spLocks noChangeArrowheads="1"/>
          </p:cNvSpPr>
          <p:nvPr/>
        </p:nvSpPr>
        <p:spPr bwMode="auto">
          <a:xfrm>
            <a:off x="3000364" y="2643182"/>
            <a:ext cx="5400675" cy="987425"/>
          </a:xfrm>
          <a:prstGeom prst="rect">
            <a:avLst/>
          </a:prstGeom>
          <a:solidFill>
            <a:schemeClr val="bg2">
              <a:lumMod val="50000"/>
            </a:schemeClr>
          </a:solidFill>
          <a:ln w="9525" algn="ctr">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sp3d>
        </p:spPr>
        <p:txBody>
          <a:bodyPr wrap="none" anchor="ctr">
            <a:flatTx/>
          </a:bodyPr>
          <a:lstStyle/>
          <a:p>
            <a:pPr algn="l"/>
            <a:r>
              <a:rPr lang="zh-CN" altLang="en-US" sz="2000" dirty="0">
                <a:solidFill>
                  <a:schemeClr val="bg1"/>
                </a:solidFill>
                <a:ea typeface="黑体" pitchFamily="49" charset="-122"/>
              </a:rPr>
              <a:t>协调土壤养分供给，保障作物健壮成长，提高</a:t>
            </a:r>
          </a:p>
          <a:p>
            <a:pPr algn="l"/>
            <a:r>
              <a:rPr lang="zh-CN" altLang="en-US" sz="2000" dirty="0">
                <a:solidFill>
                  <a:schemeClr val="bg1"/>
                </a:solidFill>
                <a:ea typeface="黑体" pitchFamily="49" charset="-122"/>
              </a:rPr>
              <a:t>作物的品质和产量，多用于有机食品、绿色食</a:t>
            </a:r>
          </a:p>
          <a:p>
            <a:pPr algn="l"/>
            <a:r>
              <a:rPr lang="zh-CN" altLang="en-US" sz="2000" dirty="0">
                <a:solidFill>
                  <a:schemeClr val="bg1"/>
                </a:solidFill>
                <a:ea typeface="黑体" pitchFamily="49" charset="-122"/>
              </a:rPr>
              <a:t>品生产</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Rot="1" noChangeArrowheads="1"/>
          </p:cNvSpPr>
          <p:nvPr>
            <p:ph type="title"/>
          </p:nvPr>
        </p:nvSpPr>
        <p:spPr>
          <a:xfrm>
            <a:off x="500034" y="928670"/>
            <a:ext cx="1030287" cy="4306899"/>
          </a:xfrm>
        </p:spPr>
        <p:txBody>
          <a:bodyPr/>
          <a:lstStyle/>
          <a:p>
            <a:r>
              <a:rPr lang="zh-CN" altLang="en-US" sz="3600" b="1" dirty="0">
                <a:ea typeface="黑体" pitchFamily="49" charset="-122"/>
              </a:rPr>
              <a:t>商品有机肥施用原则</a:t>
            </a:r>
          </a:p>
        </p:txBody>
      </p:sp>
      <p:sp>
        <p:nvSpPr>
          <p:cNvPr id="436229" name="Rectangle 5"/>
          <p:cNvSpPr>
            <a:spLocks noChangeArrowheads="1"/>
          </p:cNvSpPr>
          <p:nvPr/>
        </p:nvSpPr>
        <p:spPr bwMode="auto">
          <a:xfrm>
            <a:off x="2000232" y="785794"/>
            <a:ext cx="6429420" cy="792162"/>
          </a:xfrm>
          <a:prstGeom prst="rect">
            <a:avLst/>
          </a:prstGeom>
          <a:solidFill>
            <a:schemeClr val="bg2">
              <a:lumMod val="50000"/>
            </a:schemeClr>
          </a:solidFill>
          <a:ln w="9525" algn="ctr">
            <a:miter lim="800000"/>
            <a:headEnd/>
            <a:tailEnd/>
          </a:ln>
          <a:effectLst/>
          <a:scene3d>
            <a:camera prst="legacyPerspectiveTopRight"/>
            <a:lightRig rig="legacyFlat3" dir="b"/>
          </a:scene3d>
          <a:sp3d extrusionH="887400" prstMaterial="legacyMatte">
            <a:bevelT w="13500" h="13500" prst="angle"/>
            <a:bevelB w="13500" h="13500" prst="angle"/>
            <a:extrusionClr>
              <a:srgbClr val="FF6600"/>
            </a:extrusionClr>
          </a:sp3d>
        </p:spPr>
        <p:txBody>
          <a:bodyPr wrap="none" anchor="ctr">
            <a:flatTx/>
          </a:bodyPr>
          <a:lstStyle/>
          <a:p>
            <a:pPr algn="l"/>
            <a:r>
              <a:rPr lang="zh-CN" altLang="en-US" sz="2000" dirty="0">
                <a:solidFill>
                  <a:schemeClr val="bg1"/>
                </a:solidFill>
                <a:latin typeface="黑体" pitchFamily="49" charset="-122"/>
                <a:ea typeface="黑体" pitchFamily="49" charset="-122"/>
              </a:rPr>
              <a:t>避免在过干或过湿的土壤条件下施用，标准是</a:t>
            </a:r>
            <a:r>
              <a:rPr lang="en-US" altLang="zh-CN" sz="2000" dirty="0">
                <a:solidFill>
                  <a:schemeClr val="bg1"/>
                </a:solidFill>
                <a:latin typeface="黑体" pitchFamily="49" charset="-122"/>
                <a:ea typeface="黑体" pitchFamily="49" charset="-122"/>
              </a:rPr>
              <a:t>:</a:t>
            </a:r>
          </a:p>
          <a:p>
            <a:pPr algn="l"/>
            <a:r>
              <a:rPr lang="zh-CN" altLang="en-US" sz="2000" dirty="0">
                <a:solidFill>
                  <a:schemeClr val="bg1"/>
                </a:solidFill>
                <a:latin typeface="黑体" pitchFamily="49" charset="-122"/>
                <a:ea typeface="黑体" pitchFamily="49" charset="-122"/>
              </a:rPr>
              <a:t>田间土壤手捏成团，落地即散</a:t>
            </a:r>
          </a:p>
        </p:txBody>
      </p:sp>
      <p:sp>
        <p:nvSpPr>
          <p:cNvPr id="436230" name="Rectangle 6"/>
          <p:cNvSpPr>
            <a:spLocks noChangeArrowheads="1"/>
          </p:cNvSpPr>
          <p:nvPr/>
        </p:nvSpPr>
        <p:spPr bwMode="auto">
          <a:xfrm>
            <a:off x="1979613" y="1714488"/>
            <a:ext cx="6408737" cy="1643075"/>
          </a:xfrm>
          <a:prstGeom prst="rect">
            <a:avLst/>
          </a:prstGeom>
          <a:solidFill>
            <a:schemeClr val="bg2">
              <a:lumMod val="50000"/>
            </a:schemeClr>
          </a:solidFill>
          <a:ln w="9525" algn="ctr">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sp3d>
        </p:spPr>
        <p:txBody>
          <a:bodyPr wrap="none" anchor="ctr">
            <a:flatTx/>
          </a:bodyPr>
          <a:lstStyle/>
          <a:p>
            <a:pPr algn="l"/>
            <a:r>
              <a:rPr lang="zh-CN" altLang="en-US" sz="2000" dirty="0">
                <a:solidFill>
                  <a:schemeClr val="bg1"/>
                </a:solidFill>
                <a:latin typeface="黑体" pitchFamily="49" charset="-122"/>
                <a:ea typeface="黑体" pitchFamily="49" charset="-122"/>
              </a:rPr>
              <a:t>选择在生育期较长的作物上施用，保证有机肥有充足的</a:t>
            </a:r>
          </a:p>
          <a:p>
            <a:pPr algn="l"/>
            <a:r>
              <a:rPr lang="zh-CN" altLang="en-US" sz="2000" dirty="0">
                <a:solidFill>
                  <a:schemeClr val="bg1"/>
                </a:solidFill>
                <a:latin typeface="黑体" pitchFamily="49" charset="-122"/>
                <a:ea typeface="黑体" pitchFamily="49" charset="-122"/>
              </a:rPr>
              <a:t>作用时间，以充分发挥其增产作用。统计结果显示</a:t>
            </a:r>
          </a:p>
          <a:p>
            <a:pPr algn="l"/>
            <a:r>
              <a:rPr lang="zh-CN" altLang="en-US" sz="2000" dirty="0">
                <a:solidFill>
                  <a:schemeClr val="bg1"/>
                </a:solidFill>
                <a:latin typeface="黑体" pitchFamily="49" charset="-122"/>
                <a:ea typeface="黑体" pitchFamily="49" charset="-122"/>
              </a:rPr>
              <a:t>增产效果为</a:t>
            </a:r>
            <a:r>
              <a:rPr lang="en-US" altLang="zh-CN" sz="2000" dirty="0">
                <a:solidFill>
                  <a:schemeClr val="bg1"/>
                </a:solidFill>
                <a:latin typeface="黑体" pitchFamily="49" charset="-122"/>
                <a:ea typeface="黑体" pitchFamily="49" charset="-122"/>
              </a:rPr>
              <a:t>:</a:t>
            </a:r>
            <a:r>
              <a:rPr lang="zh-CN" altLang="en-US" sz="2000" dirty="0">
                <a:solidFill>
                  <a:schemeClr val="bg1"/>
                </a:solidFill>
                <a:latin typeface="黑体" pitchFamily="49" charset="-122"/>
                <a:ea typeface="黑体" pitchFamily="49" charset="-122"/>
              </a:rPr>
              <a:t>设施栽培（茄果类蔬菜）﹥园地（瓜、果）</a:t>
            </a:r>
          </a:p>
          <a:p>
            <a:pPr algn="l"/>
            <a:r>
              <a:rPr lang="zh-CN" altLang="en-US" sz="2000" dirty="0">
                <a:solidFill>
                  <a:schemeClr val="bg1"/>
                </a:solidFill>
                <a:latin typeface="黑体" pitchFamily="49" charset="-122"/>
                <a:ea typeface="黑体" pitchFamily="49" charset="-122"/>
              </a:rPr>
              <a:t>﹥水田（叶菜、水稻及粮食作物）</a:t>
            </a:r>
          </a:p>
        </p:txBody>
      </p:sp>
      <p:sp>
        <p:nvSpPr>
          <p:cNvPr id="436231" name="Rectangle 7"/>
          <p:cNvSpPr>
            <a:spLocks noChangeArrowheads="1"/>
          </p:cNvSpPr>
          <p:nvPr/>
        </p:nvSpPr>
        <p:spPr bwMode="auto">
          <a:xfrm>
            <a:off x="1928794" y="3429000"/>
            <a:ext cx="6429420" cy="1201738"/>
          </a:xfrm>
          <a:prstGeom prst="rect">
            <a:avLst/>
          </a:prstGeom>
          <a:solidFill>
            <a:schemeClr val="bg2">
              <a:lumMod val="50000"/>
            </a:schemeClr>
          </a:solidFill>
          <a:ln w="9525" algn="ctr">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sp3d>
        </p:spPr>
        <p:txBody>
          <a:bodyPr wrap="none" anchor="ctr">
            <a:flatTx/>
          </a:bodyPr>
          <a:lstStyle/>
          <a:p>
            <a:pPr algn="l"/>
            <a:r>
              <a:rPr lang="zh-CN" altLang="en-US" sz="2000" dirty="0">
                <a:solidFill>
                  <a:schemeClr val="bg1"/>
                </a:solidFill>
                <a:latin typeface="黑体" pitchFamily="49" charset="-122"/>
                <a:ea typeface="黑体" pitchFamily="49" charset="-122"/>
              </a:rPr>
              <a:t>选择基施，用穴、点施等方法在根际土壤连年集中施用</a:t>
            </a:r>
            <a:r>
              <a:rPr lang="en-US" altLang="zh-CN" sz="2000" dirty="0">
                <a:solidFill>
                  <a:schemeClr val="bg1"/>
                </a:solidFill>
                <a:latin typeface="黑体" pitchFamily="49" charset="-122"/>
                <a:ea typeface="黑体" pitchFamily="49" charset="-122"/>
              </a:rPr>
              <a:t>,</a:t>
            </a:r>
          </a:p>
          <a:p>
            <a:pPr algn="l"/>
            <a:r>
              <a:rPr lang="zh-CN" altLang="en-US" sz="2000" dirty="0">
                <a:solidFill>
                  <a:schemeClr val="bg1"/>
                </a:solidFill>
                <a:latin typeface="黑体" pitchFamily="49" charset="-122"/>
                <a:ea typeface="黑体" pitchFamily="49" charset="-122"/>
              </a:rPr>
              <a:t>可以产生有机肥料的后续效应，改善根际土壤理化性状</a:t>
            </a:r>
          </a:p>
          <a:p>
            <a:pPr algn="l"/>
            <a:r>
              <a:rPr lang="zh-CN" altLang="en-US" sz="2000" dirty="0">
                <a:solidFill>
                  <a:schemeClr val="bg1"/>
                </a:solidFill>
                <a:latin typeface="黑体" pitchFamily="49" charset="-122"/>
                <a:ea typeface="黑体" pitchFamily="49" charset="-122"/>
              </a:rPr>
              <a:t>和生物活性，提高土壤肥力</a:t>
            </a:r>
          </a:p>
        </p:txBody>
      </p:sp>
      <p:sp>
        <p:nvSpPr>
          <p:cNvPr id="436232" name="Rectangle 8"/>
          <p:cNvSpPr>
            <a:spLocks noChangeArrowheads="1"/>
          </p:cNvSpPr>
          <p:nvPr/>
        </p:nvSpPr>
        <p:spPr bwMode="auto">
          <a:xfrm>
            <a:off x="1857356" y="4797425"/>
            <a:ext cx="6572296" cy="1584325"/>
          </a:xfrm>
          <a:prstGeom prst="rect">
            <a:avLst/>
          </a:prstGeom>
          <a:solidFill>
            <a:schemeClr val="bg2">
              <a:lumMod val="50000"/>
            </a:schemeClr>
          </a:solidFill>
          <a:ln w="9525" algn="ctr">
            <a:miter lim="800000"/>
            <a:headEnd/>
            <a:tailEnd/>
          </a:ln>
          <a:effectLst/>
          <a:scene3d>
            <a:camera prst="legacyObliqueTopRight"/>
            <a:lightRig rig="legacyFlat3" dir="b"/>
          </a:scene3d>
          <a:sp3d extrusionH="430200" prstMaterial="legacyMatte">
            <a:bevelT w="13500" h="13500" prst="angle"/>
            <a:bevelB w="13500" h="13500" prst="angle"/>
            <a:extrusionClr>
              <a:srgbClr val="FF6600"/>
            </a:extrusionClr>
          </a:sp3d>
        </p:spPr>
        <p:txBody>
          <a:bodyPr wrap="none" anchor="ctr">
            <a:flatTx/>
          </a:bodyPr>
          <a:lstStyle/>
          <a:p>
            <a:pPr algn="l"/>
            <a:r>
              <a:rPr lang="zh-CN" altLang="en-US" sz="2000" dirty="0">
                <a:solidFill>
                  <a:schemeClr val="bg1"/>
                </a:solidFill>
                <a:latin typeface="黑体" pitchFamily="49" charset="-122"/>
                <a:ea typeface="黑体" pitchFamily="49" charset="-122"/>
              </a:rPr>
              <a:t>施肥量适当。一般每亩基施</a:t>
            </a:r>
            <a:r>
              <a:rPr lang="en-US" altLang="zh-CN" sz="2000" dirty="0">
                <a:solidFill>
                  <a:schemeClr val="bg1"/>
                </a:solidFill>
                <a:latin typeface="黑体" pitchFamily="49" charset="-122"/>
                <a:ea typeface="黑体" pitchFamily="49" charset="-122"/>
              </a:rPr>
              <a:t>300-500</a:t>
            </a:r>
            <a:r>
              <a:rPr lang="zh-CN" altLang="en-US" sz="2000" dirty="0">
                <a:solidFill>
                  <a:schemeClr val="bg1"/>
                </a:solidFill>
                <a:latin typeface="黑体" pitchFamily="49" charset="-122"/>
                <a:ea typeface="黑体" pitchFamily="49" charset="-122"/>
              </a:rPr>
              <a:t>公斤</a:t>
            </a:r>
            <a:r>
              <a:rPr lang="en-US" altLang="zh-CN" sz="2000" dirty="0">
                <a:solidFill>
                  <a:schemeClr val="bg1"/>
                </a:solidFill>
                <a:latin typeface="黑体" pitchFamily="49" charset="-122"/>
                <a:ea typeface="黑体" pitchFamily="49" charset="-122"/>
              </a:rPr>
              <a:t>.</a:t>
            </a:r>
            <a:r>
              <a:rPr lang="zh-CN" altLang="en-US" sz="2000" dirty="0">
                <a:solidFill>
                  <a:schemeClr val="bg1"/>
                </a:solidFill>
                <a:latin typeface="黑体" pitchFamily="49" charset="-122"/>
                <a:ea typeface="黑体" pitchFamily="49" charset="-122"/>
              </a:rPr>
              <a:t>适当加大施肥量，</a:t>
            </a:r>
          </a:p>
          <a:p>
            <a:pPr algn="l"/>
            <a:r>
              <a:rPr lang="zh-CN" altLang="en-US" sz="2000" dirty="0">
                <a:solidFill>
                  <a:schemeClr val="bg1"/>
                </a:solidFill>
                <a:latin typeface="黑体" pitchFamily="49" charset="-122"/>
                <a:ea typeface="黑体" pitchFamily="49" charset="-122"/>
              </a:rPr>
              <a:t>可以提高增产作用，以取得最大的效益。</a:t>
            </a:r>
          </a:p>
          <a:p>
            <a:pPr algn="l"/>
            <a:r>
              <a:rPr lang="zh-CN" altLang="en-US" sz="2000" dirty="0">
                <a:solidFill>
                  <a:schemeClr val="bg1"/>
                </a:solidFill>
                <a:latin typeface="黑体" pitchFamily="49" charset="-122"/>
                <a:ea typeface="黑体" pitchFamily="49" charset="-122"/>
              </a:rPr>
              <a:t>例如种植密度高、收获量大的经济作物（如高产葡萄园）</a:t>
            </a:r>
          </a:p>
          <a:p>
            <a:pPr algn="l"/>
            <a:r>
              <a:rPr lang="zh-CN" altLang="en-US" sz="2000" dirty="0">
                <a:solidFill>
                  <a:schemeClr val="bg1"/>
                </a:solidFill>
                <a:latin typeface="黑体" pitchFamily="49" charset="-122"/>
                <a:ea typeface="黑体" pitchFamily="49" charset="-122"/>
              </a:rPr>
              <a:t>亩用量可提至</a:t>
            </a:r>
            <a:r>
              <a:rPr lang="en-US" altLang="zh-CN" sz="2000" dirty="0">
                <a:solidFill>
                  <a:schemeClr val="bg1"/>
                </a:solidFill>
                <a:latin typeface="黑体" pitchFamily="49" charset="-122"/>
                <a:ea typeface="黑体" pitchFamily="49" charset="-122"/>
              </a:rPr>
              <a:t>500</a:t>
            </a:r>
            <a:r>
              <a:rPr lang="zh-CN" altLang="en-US" sz="2000" dirty="0">
                <a:solidFill>
                  <a:schemeClr val="bg1"/>
                </a:solidFill>
                <a:latin typeface="黑体" pitchFamily="49" charset="-122"/>
                <a:ea typeface="黑体" pitchFamily="49" charset="-122"/>
              </a:rPr>
              <a:t>～</a:t>
            </a:r>
            <a:r>
              <a:rPr lang="en-US" altLang="zh-CN" sz="2000" dirty="0">
                <a:solidFill>
                  <a:schemeClr val="bg1"/>
                </a:solidFill>
                <a:latin typeface="黑体" pitchFamily="49" charset="-122"/>
                <a:ea typeface="黑体" pitchFamily="49" charset="-122"/>
              </a:rPr>
              <a:t>800 kg.</a:t>
            </a:r>
            <a:r>
              <a:rPr lang="zh-CN" altLang="en-US" sz="2000" dirty="0">
                <a:solidFill>
                  <a:schemeClr val="bg1"/>
                </a:solidFill>
                <a:latin typeface="黑体" pitchFamily="49" charset="-122"/>
                <a:ea typeface="黑体" pitchFamily="49" charset="-122"/>
              </a:rPr>
              <a:t>在施用有机肥的基础上，作物</a:t>
            </a:r>
          </a:p>
          <a:p>
            <a:pPr algn="l"/>
            <a:r>
              <a:rPr lang="zh-CN" altLang="en-US" sz="2000" dirty="0">
                <a:solidFill>
                  <a:schemeClr val="bg1"/>
                </a:solidFill>
                <a:latin typeface="黑体" pitchFamily="49" charset="-122"/>
                <a:ea typeface="黑体" pitchFamily="49" charset="-122"/>
              </a:rPr>
              <a:t>需肥量不足部分通过施用化肥进行补充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36229"/>
                                        </p:tgtEl>
                                        <p:attrNameLst>
                                          <p:attrName>style.visibility</p:attrName>
                                        </p:attrNameLst>
                                      </p:cBhvr>
                                      <p:to>
                                        <p:strVal val="visible"/>
                                      </p:to>
                                    </p:set>
                                    <p:animEffect transition="in" filter="blinds(horizontal)">
                                      <p:cBhvr>
                                        <p:cTn id="7" dur="500"/>
                                        <p:tgtEl>
                                          <p:spTgt spid="4362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36230"/>
                                        </p:tgtEl>
                                        <p:attrNameLst>
                                          <p:attrName>style.visibility</p:attrName>
                                        </p:attrNameLst>
                                      </p:cBhvr>
                                      <p:to>
                                        <p:strVal val="visible"/>
                                      </p:to>
                                    </p:set>
                                    <p:animEffect transition="in" filter="blinds(horizontal)">
                                      <p:cBhvr>
                                        <p:cTn id="12" dur="500"/>
                                        <p:tgtEl>
                                          <p:spTgt spid="43623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36231"/>
                                        </p:tgtEl>
                                        <p:attrNameLst>
                                          <p:attrName>style.visibility</p:attrName>
                                        </p:attrNameLst>
                                      </p:cBhvr>
                                      <p:to>
                                        <p:strVal val="visible"/>
                                      </p:to>
                                    </p:set>
                                    <p:animEffect transition="in" filter="blinds(horizontal)">
                                      <p:cBhvr>
                                        <p:cTn id="17" dur="500"/>
                                        <p:tgtEl>
                                          <p:spTgt spid="43623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36232"/>
                                        </p:tgtEl>
                                        <p:attrNameLst>
                                          <p:attrName>style.visibility</p:attrName>
                                        </p:attrNameLst>
                                      </p:cBhvr>
                                      <p:to>
                                        <p:strVal val="visible"/>
                                      </p:to>
                                    </p:set>
                                    <p:animEffect transition="in" filter="blinds(horizontal)">
                                      <p:cBhvr>
                                        <p:cTn id="22" dur="500"/>
                                        <p:tgtEl>
                                          <p:spTgt spid="436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29" grpId="0" animBg="1"/>
      <p:bldP spid="436230" grpId="0" animBg="1"/>
      <p:bldP spid="436231" grpId="0" animBg="1"/>
      <p:bldP spid="43623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8596" y="714356"/>
            <a:ext cx="8229600" cy="1143000"/>
          </a:xfrm>
        </p:spPr>
        <p:txBody>
          <a:bodyPr>
            <a:normAutofit/>
          </a:bodyPr>
          <a:lstStyle/>
          <a:p>
            <a:pPr algn="ctr"/>
            <a:r>
              <a:rPr lang="zh-CN" altLang="en-US" dirty="0"/>
              <a:t>我市商品有机肥利用现状</a:t>
            </a:r>
          </a:p>
        </p:txBody>
      </p:sp>
      <p:sp>
        <p:nvSpPr>
          <p:cNvPr id="3" name="内容占位符 2"/>
          <p:cNvSpPr>
            <a:spLocks noGrp="1"/>
          </p:cNvSpPr>
          <p:nvPr>
            <p:ph idx="1"/>
          </p:nvPr>
        </p:nvSpPr>
        <p:spPr/>
        <p:txBody>
          <a:bodyPr>
            <a:normAutofit/>
          </a:bodyPr>
          <a:lstStyle/>
          <a:p>
            <a:r>
              <a:rPr lang="en-US" sz="2800" dirty="0"/>
              <a:t>2008</a:t>
            </a:r>
            <a:r>
              <a:rPr lang="zh-CN" altLang="en-US" sz="2800" dirty="0"/>
              <a:t>年我市首次出台商品有机肥补贴推广政策，通过政策引领，商品有机肥利用速度增长较快。据统计，</a:t>
            </a:r>
            <a:r>
              <a:rPr lang="en-US" sz="2800" dirty="0"/>
              <a:t>2011</a:t>
            </a:r>
            <a:r>
              <a:rPr lang="zh-CN" altLang="en-US" sz="2800" dirty="0"/>
              <a:t>年至</a:t>
            </a:r>
            <a:r>
              <a:rPr lang="en-US" sz="2800" dirty="0"/>
              <a:t>2016</a:t>
            </a:r>
            <a:r>
              <a:rPr lang="zh-CN" altLang="en-US" sz="2800" dirty="0"/>
              <a:t>年，全市共投入商品有机肥财政扶持资金</a:t>
            </a:r>
            <a:r>
              <a:rPr lang="en-US" sz="2800" dirty="0"/>
              <a:t>7340</a:t>
            </a:r>
            <a:r>
              <a:rPr lang="zh-CN" altLang="en-US" sz="2800" dirty="0"/>
              <a:t>多万元，其中省级资金</a:t>
            </a:r>
            <a:r>
              <a:rPr lang="en-US" sz="2800" dirty="0"/>
              <a:t>4720</a:t>
            </a:r>
            <a:r>
              <a:rPr lang="zh-CN" altLang="en-US" sz="2800" dirty="0"/>
              <a:t>万元，市县资金</a:t>
            </a:r>
            <a:r>
              <a:rPr lang="en-US" altLang="zh-CN" sz="2800" dirty="0"/>
              <a:t>2</a:t>
            </a:r>
            <a:r>
              <a:rPr lang="en-US" sz="2800" dirty="0"/>
              <a:t>620</a:t>
            </a:r>
            <a:r>
              <a:rPr lang="zh-CN" altLang="en-US" sz="2800" dirty="0"/>
              <a:t>万元，累计推广补贴商品有机肥</a:t>
            </a:r>
            <a:r>
              <a:rPr lang="en-US" sz="2800" dirty="0"/>
              <a:t>50</a:t>
            </a:r>
            <a:r>
              <a:rPr lang="zh-CN" altLang="en-US" sz="2800" dirty="0"/>
              <a:t>万吨，现在全市每年可推广商品有机肥</a:t>
            </a:r>
            <a:r>
              <a:rPr lang="en-US" sz="2800" dirty="0"/>
              <a:t>12</a:t>
            </a:r>
            <a:r>
              <a:rPr lang="zh-CN" altLang="en-US" sz="2800" dirty="0"/>
              <a:t>万吨以上，资源化利用畜禽粪便</a:t>
            </a:r>
            <a:r>
              <a:rPr lang="en-US" sz="2800" dirty="0"/>
              <a:t>25</a:t>
            </a:r>
            <a:r>
              <a:rPr lang="zh-CN" altLang="en-US" sz="2800" dirty="0"/>
              <a:t>～</a:t>
            </a:r>
            <a:r>
              <a:rPr lang="en-US" sz="2800" dirty="0"/>
              <a:t>30</a:t>
            </a:r>
            <a:r>
              <a:rPr lang="zh-CN" altLang="en-US" sz="2800" dirty="0"/>
              <a:t>万吨，起到了解决畜禽粪便污染、减少化肥用量和提高耕地质量的一举三得作用。</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t>2.</a:t>
            </a:r>
            <a:r>
              <a:rPr lang="zh-CN" altLang="en-US" dirty="0"/>
              <a:t>农业秸秆综合利用</a:t>
            </a:r>
          </a:p>
        </p:txBody>
      </p:sp>
      <p:sp>
        <p:nvSpPr>
          <p:cNvPr id="3" name="内容占位符 2"/>
          <p:cNvSpPr>
            <a:spLocks noGrp="1"/>
          </p:cNvSpPr>
          <p:nvPr>
            <p:ph idx="1"/>
          </p:nvPr>
        </p:nvSpPr>
        <p:spPr/>
        <p:txBody>
          <a:bodyPr>
            <a:normAutofit/>
          </a:bodyPr>
          <a:lstStyle/>
          <a:p>
            <a:r>
              <a:rPr lang="zh-CN" altLang="en-US" sz="3600" b="1" dirty="0"/>
              <a:t>二是推进秸秆养分还田。</a:t>
            </a:r>
            <a:r>
              <a:rPr lang="zh-CN" altLang="en-US" sz="3600" dirty="0"/>
              <a:t>推广秸秆粉碎还田、快速腐熟还田、过腹还田等技术，研发具有秸秆粉碎、腐熟剂施用、土壤翻耕、土地平整等功能的复式作业机具，使秸秆取之于田、用之于田。</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t>秸秆中的养分</a:t>
            </a:r>
          </a:p>
        </p:txBody>
      </p:sp>
      <p:sp>
        <p:nvSpPr>
          <p:cNvPr id="3" name="内容占位符 2"/>
          <p:cNvSpPr>
            <a:spLocks noGrp="1"/>
          </p:cNvSpPr>
          <p:nvPr>
            <p:ph idx="1"/>
          </p:nvPr>
        </p:nvSpPr>
        <p:spPr/>
        <p:txBody>
          <a:bodyPr/>
          <a:lstStyle/>
          <a:p>
            <a:r>
              <a:rPr lang="zh-CN" altLang="en-US" sz="2800" dirty="0">
                <a:latin typeface="黑体" pitchFamily="49" charset="-122"/>
                <a:ea typeface="黑体" pitchFamily="49" charset="-122"/>
              </a:rPr>
              <a:t>秸秆含有氮、磷、钾、钙、镁等多种营养成分。如一亩稻草按</a:t>
            </a:r>
            <a:r>
              <a:rPr lang="en-US" altLang="zh-CN" sz="2800" dirty="0">
                <a:latin typeface="黑体" pitchFamily="49" charset="-122"/>
                <a:ea typeface="黑体" pitchFamily="49" charset="-122"/>
              </a:rPr>
              <a:t>1100</a:t>
            </a:r>
            <a:r>
              <a:rPr lang="zh-CN" altLang="en-US" sz="2800" dirty="0">
                <a:latin typeface="黑体" pitchFamily="49" charset="-122"/>
                <a:ea typeface="黑体" pitchFamily="49" charset="-122"/>
              </a:rPr>
              <a:t>斤计算，相当于有机质</a:t>
            </a:r>
            <a:r>
              <a:rPr lang="en-US" altLang="zh-CN" sz="2800" dirty="0">
                <a:latin typeface="黑体" pitchFamily="49" charset="-122"/>
                <a:ea typeface="黑体" pitchFamily="49" charset="-122"/>
              </a:rPr>
              <a:t>930</a:t>
            </a:r>
            <a:r>
              <a:rPr lang="zh-CN" altLang="en-US" sz="2800" dirty="0">
                <a:latin typeface="黑体" pitchFamily="49" charset="-122"/>
                <a:ea typeface="黑体" pitchFamily="49" charset="-122"/>
              </a:rPr>
              <a:t>斤，碳铵</a:t>
            </a:r>
            <a:r>
              <a:rPr lang="en-US" altLang="zh-CN" sz="2800" dirty="0">
                <a:latin typeface="黑体" pitchFamily="49" charset="-122"/>
                <a:ea typeface="黑体" pitchFamily="49" charset="-122"/>
              </a:rPr>
              <a:t>54</a:t>
            </a:r>
            <a:r>
              <a:rPr lang="zh-CN" altLang="en-US" sz="2800" dirty="0">
                <a:latin typeface="黑体" pitchFamily="49" charset="-122"/>
                <a:ea typeface="黑体" pitchFamily="49" charset="-122"/>
              </a:rPr>
              <a:t>斤，过磷酸钙</a:t>
            </a:r>
            <a:r>
              <a:rPr lang="en-US" altLang="zh-CN" sz="2800" dirty="0">
                <a:latin typeface="黑体" pitchFamily="49" charset="-122"/>
                <a:ea typeface="黑体" pitchFamily="49" charset="-122"/>
              </a:rPr>
              <a:t>12</a:t>
            </a:r>
            <a:r>
              <a:rPr lang="zh-CN" altLang="en-US" sz="2800" dirty="0">
                <a:latin typeface="黑体" pitchFamily="49" charset="-122"/>
                <a:ea typeface="黑体" pitchFamily="49" charset="-122"/>
              </a:rPr>
              <a:t>斤，氯化钾</a:t>
            </a:r>
            <a:r>
              <a:rPr lang="en-US" altLang="zh-CN" sz="2800" dirty="0">
                <a:latin typeface="黑体" pitchFamily="49" charset="-122"/>
                <a:ea typeface="黑体" pitchFamily="49" charset="-122"/>
              </a:rPr>
              <a:t>35</a:t>
            </a:r>
            <a:r>
              <a:rPr lang="zh-CN" altLang="en-US" sz="2800" dirty="0">
                <a:latin typeface="黑体" pitchFamily="49" charset="-122"/>
                <a:ea typeface="黑体" pitchFamily="49" charset="-122"/>
              </a:rPr>
              <a:t>斤，钙</a:t>
            </a:r>
            <a:r>
              <a:rPr lang="en-US" altLang="zh-CN" sz="2800" dirty="0">
                <a:latin typeface="黑体" pitchFamily="49" charset="-122"/>
                <a:ea typeface="黑体" pitchFamily="49" charset="-122"/>
              </a:rPr>
              <a:t>6</a:t>
            </a:r>
            <a:r>
              <a:rPr lang="zh-CN" altLang="en-US" sz="2800" dirty="0">
                <a:latin typeface="黑体" pitchFamily="49" charset="-122"/>
                <a:ea typeface="黑体" pitchFamily="49" charset="-122"/>
              </a:rPr>
              <a:t>斤，镁</a:t>
            </a:r>
            <a:r>
              <a:rPr lang="en-US" altLang="zh-CN" sz="2800" dirty="0">
                <a:latin typeface="黑体" pitchFamily="49" charset="-122"/>
                <a:ea typeface="黑体" pitchFamily="49" charset="-122"/>
              </a:rPr>
              <a:t>2</a:t>
            </a:r>
            <a:r>
              <a:rPr lang="zh-CN" altLang="en-US" sz="2800" dirty="0">
                <a:latin typeface="黑体" pitchFamily="49" charset="-122"/>
                <a:ea typeface="黑体" pitchFamily="49" charset="-122"/>
              </a:rPr>
              <a:t>斤。</a:t>
            </a:r>
          </a:p>
          <a:p>
            <a:r>
              <a:rPr lang="zh-CN" altLang="en-US" sz="2800" dirty="0">
                <a:latin typeface="黑体" pitchFamily="49" charset="-122"/>
                <a:ea typeface="黑体" pitchFamily="49" charset="-122"/>
              </a:rPr>
              <a:t>稻草中的养分有效性高，钾有效性达</a:t>
            </a:r>
            <a:r>
              <a:rPr lang="en-US" altLang="zh-CN" sz="2800" dirty="0">
                <a:latin typeface="黑体" pitchFamily="49" charset="-122"/>
                <a:ea typeface="黑体" pitchFamily="49" charset="-122"/>
              </a:rPr>
              <a:t>50-80%</a:t>
            </a:r>
            <a:r>
              <a:rPr lang="zh-CN" altLang="en-US" sz="2800" dirty="0">
                <a:latin typeface="黑体" pitchFamily="49" charset="-122"/>
                <a:ea typeface="黑体" pitchFamily="49" charset="-122"/>
              </a:rPr>
              <a:t>；磷有效性达</a:t>
            </a:r>
            <a:r>
              <a:rPr lang="en-US" altLang="zh-CN" sz="2800" dirty="0">
                <a:latin typeface="黑体" pitchFamily="49" charset="-122"/>
                <a:ea typeface="黑体" pitchFamily="49" charset="-122"/>
              </a:rPr>
              <a:t>25-50%</a:t>
            </a:r>
            <a:r>
              <a:rPr lang="zh-CN" altLang="en-US" sz="2800" dirty="0">
                <a:latin typeface="黑体" pitchFamily="49" charset="-122"/>
                <a:ea typeface="黑体" pitchFamily="49" charset="-122"/>
              </a:rPr>
              <a:t>，易被作物吸收。</a:t>
            </a:r>
          </a:p>
          <a:p>
            <a:r>
              <a:rPr lang="zh-CN" altLang="en-US" sz="2800" dirty="0">
                <a:latin typeface="黑体" pitchFamily="49" charset="-122"/>
                <a:ea typeface="黑体" pitchFamily="49" charset="-122"/>
              </a:rPr>
              <a:t>稻草在土壤中分解出有机酸和碳酸，能促进土壤有磷、钾、硼、钼的释放，提高土壤有养分的有效性。</a:t>
            </a:r>
          </a:p>
          <a:p>
            <a:endParaRPr lang="zh-CN" alt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a:t>秸秆还田的作用</a:t>
            </a:r>
          </a:p>
        </p:txBody>
      </p:sp>
      <p:sp>
        <p:nvSpPr>
          <p:cNvPr id="3" name="内容占位符 2"/>
          <p:cNvSpPr>
            <a:spLocks noGrp="1"/>
          </p:cNvSpPr>
          <p:nvPr>
            <p:ph idx="1"/>
          </p:nvPr>
        </p:nvSpPr>
        <p:spPr/>
        <p:txBody>
          <a:bodyPr/>
          <a:lstStyle/>
          <a:p>
            <a:r>
              <a:rPr lang="zh-CN" altLang="en-US" sz="3200" dirty="0">
                <a:latin typeface="黑体" pitchFamily="49" charset="-122"/>
                <a:ea typeface="黑体" pitchFamily="49" charset="-122"/>
              </a:rPr>
              <a:t>能促进土壤团粒结构的形成，土壤透气性好，疏松多孔，提高了保水性能。</a:t>
            </a:r>
          </a:p>
          <a:p>
            <a:r>
              <a:rPr lang="zh-CN" altLang="en-US" sz="3200" dirty="0">
                <a:latin typeface="黑体" pitchFamily="49" charset="-122"/>
                <a:ea typeface="黑体" pitchFamily="49" charset="-122"/>
              </a:rPr>
              <a:t>秸秆还田分解成有机质有很强的吸附能力，能吸收各种养分，避免养分流失，提高土壤保肥性能。</a:t>
            </a:r>
          </a:p>
          <a:p>
            <a:r>
              <a:rPr lang="zh-CN" altLang="en-US" sz="3200" dirty="0">
                <a:latin typeface="黑体" pitchFamily="49" charset="-122"/>
                <a:ea typeface="黑体" pitchFamily="49" charset="-122"/>
              </a:rPr>
              <a:t>秸秆还田后形成有机质，对酸、碱物质施入能起到缓冲作用，改良土壤环境。</a:t>
            </a:r>
          </a:p>
          <a:p>
            <a:endParaRPr lang="zh-CN"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zh-CN" altLang="en-US" sz="5400" dirty="0"/>
              <a:t>三</a:t>
            </a:r>
            <a:r>
              <a:rPr lang="en-US" altLang="zh-CN" sz="5400" dirty="0"/>
              <a:t>.</a:t>
            </a:r>
            <a:r>
              <a:rPr lang="zh-CN" altLang="en-US" sz="5400" dirty="0"/>
              <a:t>当前肥料施用存在的问题</a:t>
            </a:r>
            <a:endParaRPr lang="zh-CN" altLang="en-US" dirty="0"/>
          </a:p>
        </p:txBody>
      </p:sp>
      <p:sp>
        <p:nvSpPr>
          <p:cNvPr id="3" name="内容占位符 2"/>
          <p:cNvSpPr>
            <a:spLocks noGrp="1"/>
          </p:cNvSpPr>
          <p:nvPr>
            <p:ph idx="1"/>
          </p:nvPr>
        </p:nvSpPr>
        <p:spPr/>
        <p:txBody>
          <a:bodyPr>
            <a:normAutofit/>
          </a:bodyPr>
          <a:lstStyle/>
          <a:p>
            <a:pPr>
              <a:lnSpc>
                <a:spcPct val="130000"/>
              </a:lnSpc>
              <a:buClr>
                <a:srgbClr val="FF0000"/>
              </a:buClr>
              <a:buFont typeface="Wingdings" pitchFamily="2" charset="2"/>
              <a:buChar char="ü"/>
            </a:pPr>
            <a:r>
              <a:rPr lang="en-US" sz="2400" dirty="0"/>
              <a:t> </a:t>
            </a:r>
            <a:r>
              <a:rPr lang="zh-CN" altLang="en-US" sz="2800" b="1" dirty="0"/>
              <a:t>一是亩均施用量偏高。</a:t>
            </a:r>
            <a:r>
              <a:rPr lang="zh-CN" altLang="en-US" sz="2800" dirty="0"/>
              <a:t>我国农作物亩均化肥用量</a:t>
            </a:r>
            <a:r>
              <a:rPr lang="en-US" sz="2800" dirty="0"/>
              <a:t>21.9</a:t>
            </a:r>
            <a:r>
              <a:rPr lang="zh-CN" altLang="en-US" sz="2800" dirty="0"/>
              <a:t>公斤，远高于世界平均水平（每亩</a:t>
            </a:r>
            <a:r>
              <a:rPr lang="en-US" sz="2800" dirty="0"/>
              <a:t>8</a:t>
            </a:r>
            <a:r>
              <a:rPr lang="zh-CN" altLang="en-US" sz="2800" dirty="0"/>
              <a:t>公斤），是美国的</a:t>
            </a:r>
            <a:r>
              <a:rPr lang="en-US" sz="2800" dirty="0"/>
              <a:t>2.6</a:t>
            </a:r>
            <a:r>
              <a:rPr lang="zh-CN" altLang="en-US" sz="2800" dirty="0"/>
              <a:t>倍，欧盟的</a:t>
            </a:r>
            <a:r>
              <a:rPr lang="en-US" sz="2800" dirty="0"/>
              <a:t>2.5</a:t>
            </a:r>
            <a:r>
              <a:rPr lang="zh-CN" altLang="en-US" sz="2800" dirty="0"/>
              <a:t>倍；</a:t>
            </a:r>
          </a:p>
          <a:p>
            <a:pPr>
              <a:lnSpc>
                <a:spcPct val="130000"/>
              </a:lnSpc>
              <a:buClr>
                <a:srgbClr val="FF0000"/>
              </a:buClr>
              <a:buFont typeface="Wingdings" pitchFamily="2" charset="2"/>
              <a:buChar char="ü"/>
            </a:pPr>
            <a:r>
              <a:rPr lang="zh-CN" altLang="en-US" sz="2800" b="1" dirty="0"/>
              <a:t>二是施肥不均衡现象突出。</a:t>
            </a:r>
            <a:r>
              <a:rPr lang="zh-CN" altLang="en-US" sz="2800" dirty="0"/>
              <a:t>东部经济发达地区、长江下游地区和城市郊区施肥量偏高，蔬菜、果树等附加值较高的经济园艺作物过量施肥比较普遍；</a:t>
            </a:r>
            <a:endParaRPr lang="zh-CN" altLang="en-US" sz="2800" dirty="0">
              <a:hlinkClick r:id="rId2"/>
            </a:endParaRPr>
          </a:p>
          <a:p>
            <a:endParaRPr lang="zh-CN" alt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2" name="Picture 1028" descr="12"/>
          <p:cNvPicPr>
            <a:picLocks noChangeAspect="1" noChangeArrowheads="1"/>
          </p:cNvPicPr>
          <p:nvPr/>
        </p:nvPicPr>
        <p:blipFill>
          <a:blip r:embed="rId2"/>
          <a:srcRect/>
          <a:stretch>
            <a:fillRect/>
          </a:stretch>
        </p:blipFill>
        <p:spPr bwMode="auto">
          <a:xfrm>
            <a:off x="4602163" y="0"/>
            <a:ext cx="4541837" cy="5846763"/>
          </a:xfrm>
          <a:prstGeom prst="rect">
            <a:avLst/>
          </a:prstGeom>
          <a:noFill/>
        </p:spPr>
      </p:pic>
      <p:sp>
        <p:nvSpPr>
          <p:cNvPr id="309255" name="Text Box 1031"/>
          <p:cNvSpPr txBox="1">
            <a:spLocks noChangeArrowheads="1"/>
          </p:cNvSpPr>
          <p:nvPr/>
        </p:nvSpPr>
        <p:spPr bwMode="auto">
          <a:xfrm>
            <a:off x="250825" y="3357563"/>
            <a:ext cx="4105275" cy="2225675"/>
          </a:xfrm>
          <a:prstGeom prst="rect">
            <a:avLst/>
          </a:prstGeom>
          <a:noFill/>
          <a:ln w="9525" algn="ctr">
            <a:noFill/>
            <a:miter lim="800000"/>
            <a:headEnd/>
            <a:tailEnd/>
          </a:ln>
          <a:effectLst/>
        </p:spPr>
        <p:txBody>
          <a:bodyPr>
            <a:spAutoFit/>
          </a:bodyPr>
          <a:lstStyle/>
          <a:p>
            <a:pPr algn="l"/>
            <a:r>
              <a:rPr lang="zh-CN" altLang="en-US" sz="2000">
                <a:latin typeface="黑体" pitchFamily="49" charset="-122"/>
                <a:ea typeface="黑体" pitchFamily="49" charset="-122"/>
              </a:rPr>
              <a:t>产量影响：根据国内有关作物秸秆直接还田的部分试验资料汇集结果来看，各类秸秆经覆盖或翻压等直接还田后小麦、水稻、玉米、棉花、大豆和蔬菜等作物的产量平均增产</a:t>
            </a:r>
            <a:r>
              <a:rPr lang="en-US" altLang="zh-CN" sz="2000">
                <a:latin typeface="黑体" pitchFamily="49" charset="-122"/>
                <a:ea typeface="黑体" pitchFamily="49" charset="-122"/>
              </a:rPr>
              <a:t>13%±1.4%</a:t>
            </a:r>
            <a:r>
              <a:rPr lang="zh-CN" altLang="en-US" sz="2000">
                <a:latin typeface="黑体" pitchFamily="49" charset="-122"/>
                <a:ea typeface="黑体" pitchFamily="49" charset="-122"/>
              </a:rPr>
              <a:t>左右，增产率多在</a:t>
            </a:r>
            <a:r>
              <a:rPr lang="en-US" altLang="zh-CN" sz="2000">
                <a:latin typeface="黑体" pitchFamily="49" charset="-122"/>
                <a:ea typeface="黑体" pitchFamily="49" charset="-122"/>
              </a:rPr>
              <a:t>10%--15%</a:t>
            </a:r>
            <a:r>
              <a:rPr lang="zh-CN" altLang="en-US" sz="2000">
                <a:latin typeface="黑体" pitchFamily="49" charset="-122"/>
                <a:ea typeface="黑体" pitchFamily="49" charset="-122"/>
              </a:rPr>
              <a:t>之间。</a:t>
            </a:r>
          </a:p>
        </p:txBody>
      </p:sp>
      <p:sp>
        <p:nvSpPr>
          <p:cNvPr id="309256" name="AutoShape 1032"/>
          <p:cNvSpPr>
            <a:spLocks noChangeArrowheads="1"/>
          </p:cNvSpPr>
          <p:nvPr/>
        </p:nvSpPr>
        <p:spPr bwMode="auto">
          <a:xfrm>
            <a:off x="250825" y="620713"/>
            <a:ext cx="4032250" cy="2447925"/>
          </a:xfrm>
          <a:prstGeom prst="wedgeRectCallout">
            <a:avLst>
              <a:gd name="adj1" fmla="val 60944"/>
              <a:gd name="adj2" fmla="val 2074"/>
            </a:avLst>
          </a:prstGeom>
          <a:solidFill>
            <a:schemeClr val="bg2">
              <a:lumMod val="75000"/>
            </a:schemeClr>
          </a:solidFill>
          <a:ln w="9525" algn="ctr">
            <a:solidFill>
              <a:schemeClr val="tx1"/>
            </a:solidFill>
            <a:miter lim="800000"/>
            <a:headEnd/>
            <a:tailEnd/>
          </a:ln>
          <a:effectLst/>
        </p:spPr>
        <p:txBody>
          <a:bodyPr anchor="ctr"/>
          <a:lstStyle/>
          <a:p>
            <a:pPr algn="l"/>
            <a:r>
              <a:rPr lang="zh-CN" altLang="en-US" sz="2000" dirty="0">
                <a:latin typeface="黑体" pitchFamily="49" charset="-122"/>
                <a:ea typeface="黑体" pitchFamily="49" charset="-122"/>
              </a:rPr>
              <a:t>秸秆还田对土壤有机质的影响：秸秆还田长期试验表明，秸秆还田不同年限下（新开地－－还田７年）土壤有机质含量得到了明显提高。</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6" name="Text Box 2052"/>
          <p:cNvSpPr txBox="1">
            <a:spLocks noChangeArrowheads="1"/>
          </p:cNvSpPr>
          <p:nvPr/>
        </p:nvSpPr>
        <p:spPr bwMode="auto">
          <a:xfrm>
            <a:off x="747713" y="571480"/>
            <a:ext cx="7110435" cy="646331"/>
          </a:xfrm>
          <a:prstGeom prst="rect">
            <a:avLst/>
          </a:prstGeom>
          <a:noFill/>
          <a:ln w="9525" algn="ctr">
            <a:noFill/>
            <a:miter lim="800000"/>
            <a:headEnd/>
            <a:tailEnd/>
          </a:ln>
          <a:effectLst/>
        </p:spPr>
        <p:txBody>
          <a:bodyPr wrap="square">
            <a:spAutoFit/>
          </a:bodyPr>
          <a:lstStyle/>
          <a:p>
            <a:pPr algn="ctr"/>
            <a:r>
              <a:rPr lang="zh-CN" altLang="en-US" sz="3600" dirty="0">
                <a:solidFill>
                  <a:schemeClr val="tx2"/>
                </a:solidFill>
                <a:ea typeface="黑体" pitchFamily="49" charset="-122"/>
              </a:rPr>
              <a:t>秸秆还田模式</a:t>
            </a:r>
            <a:r>
              <a:rPr lang="zh-CN" altLang="en-US" sz="3600" dirty="0"/>
              <a:t> </a:t>
            </a:r>
          </a:p>
        </p:txBody>
      </p:sp>
      <p:sp>
        <p:nvSpPr>
          <p:cNvPr id="443397" name="Oval 2053"/>
          <p:cNvSpPr>
            <a:spLocks noChangeArrowheads="1"/>
          </p:cNvSpPr>
          <p:nvPr/>
        </p:nvSpPr>
        <p:spPr bwMode="auto">
          <a:xfrm>
            <a:off x="214282" y="1500174"/>
            <a:ext cx="2376488" cy="1185877"/>
          </a:xfrm>
          <a:prstGeom prst="ellipse">
            <a:avLst/>
          </a:prstGeom>
          <a:solidFill>
            <a:schemeClr val="bg2">
              <a:lumMod val="75000"/>
            </a:schemeClr>
          </a:solidFill>
          <a:ln w="9525" algn="ctr">
            <a:solidFill>
              <a:schemeClr val="tx1"/>
            </a:solidFill>
            <a:round/>
            <a:headEnd/>
            <a:tailEnd/>
          </a:ln>
          <a:effectLst/>
        </p:spPr>
        <p:txBody>
          <a:bodyPr wrap="none" anchor="ctr"/>
          <a:lstStyle/>
          <a:p>
            <a:r>
              <a:rPr lang="zh-CN" altLang="en-US" sz="2000" dirty="0">
                <a:solidFill>
                  <a:schemeClr val="bg1"/>
                </a:solidFill>
                <a:ea typeface="黑体" pitchFamily="49" charset="-122"/>
              </a:rPr>
              <a:t>早稻草还田技术技术</a:t>
            </a:r>
          </a:p>
        </p:txBody>
      </p:sp>
      <p:sp>
        <p:nvSpPr>
          <p:cNvPr id="443398" name="Oval 2054"/>
          <p:cNvSpPr>
            <a:spLocks noChangeArrowheads="1"/>
          </p:cNvSpPr>
          <p:nvPr/>
        </p:nvSpPr>
        <p:spPr bwMode="auto">
          <a:xfrm>
            <a:off x="214282" y="3214686"/>
            <a:ext cx="2520950" cy="1214446"/>
          </a:xfrm>
          <a:prstGeom prst="ellipse">
            <a:avLst/>
          </a:prstGeom>
          <a:solidFill>
            <a:schemeClr val="bg2">
              <a:lumMod val="75000"/>
            </a:schemeClr>
          </a:solidFill>
          <a:ln w="9525" algn="ctr">
            <a:solidFill>
              <a:schemeClr val="tx1"/>
            </a:solidFill>
            <a:round/>
            <a:headEnd/>
            <a:tailEnd/>
          </a:ln>
          <a:effectLst/>
        </p:spPr>
        <p:txBody>
          <a:bodyPr wrap="none" anchor="ctr"/>
          <a:lstStyle/>
          <a:p>
            <a:r>
              <a:rPr lang="zh-CN" altLang="en-US" sz="2000" dirty="0">
                <a:solidFill>
                  <a:schemeClr val="bg1"/>
                </a:solidFill>
                <a:ea typeface="黑体" pitchFamily="49" charset="-122"/>
              </a:rPr>
              <a:t>晚稻草还田技术 </a:t>
            </a:r>
          </a:p>
        </p:txBody>
      </p:sp>
      <p:sp>
        <p:nvSpPr>
          <p:cNvPr id="443399" name="Oval 2055"/>
          <p:cNvSpPr>
            <a:spLocks noChangeArrowheads="1"/>
          </p:cNvSpPr>
          <p:nvPr/>
        </p:nvSpPr>
        <p:spPr bwMode="auto">
          <a:xfrm>
            <a:off x="323850" y="4797425"/>
            <a:ext cx="2305050" cy="1274763"/>
          </a:xfrm>
          <a:prstGeom prst="ellipse">
            <a:avLst/>
          </a:prstGeom>
          <a:solidFill>
            <a:schemeClr val="bg2">
              <a:lumMod val="75000"/>
            </a:schemeClr>
          </a:solidFill>
          <a:ln w="9525" algn="ctr">
            <a:solidFill>
              <a:schemeClr val="tx1"/>
            </a:solidFill>
            <a:round/>
            <a:headEnd/>
            <a:tailEnd/>
          </a:ln>
          <a:effectLst/>
        </p:spPr>
        <p:txBody>
          <a:bodyPr wrap="none" anchor="ctr"/>
          <a:lstStyle/>
          <a:p>
            <a:r>
              <a:rPr lang="zh-CN" altLang="en-US" sz="2000" dirty="0">
                <a:solidFill>
                  <a:schemeClr val="bg1"/>
                </a:solidFill>
                <a:ea typeface="黑体" pitchFamily="49" charset="-122"/>
              </a:rPr>
              <a:t>麦秆、油菜秆</a:t>
            </a:r>
          </a:p>
          <a:p>
            <a:r>
              <a:rPr lang="zh-CN" altLang="en-US" sz="2000" dirty="0">
                <a:solidFill>
                  <a:schemeClr val="bg1"/>
                </a:solidFill>
                <a:ea typeface="黑体" pitchFamily="49" charset="-122"/>
              </a:rPr>
              <a:t>还田技术</a:t>
            </a:r>
          </a:p>
        </p:txBody>
      </p:sp>
      <p:sp>
        <p:nvSpPr>
          <p:cNvPr id="443400" name="Rectangle 2056"/>
          <p:cNvSpPr>
            <a:spLocks noChangeArrowheads="1"/>
          </p:cNvSpPr>
          <p:nvPr/>
        </p:nvSpPr>
        <p:spPr bwMode="auto">
          <a:xfrm>
            <a:off x="2843213" y="1571612"/>
            <a:ext cx="4895850" cy="928694"/>
          </a:xfrm>
          <a:prstGeom prst="rect">
            <a:avLst/>
          </a:prstGeom>
          <a:solidFill>
            <a:schemeClr val="accent1"/>
          </a:solidFill>
          <a:ln w="9525" algn="ctr">
            <a:solidFill>
              <a:schemeClr val="tx1"/>
            </a:solidFill>
            <a:miter lim="800000"/>
            <a:headEnd/>
            <a:tailEnd/>
          </a:ln>
          <a:effectLst/>
        </p:spPr>
        <p:txBody>
          <a:bodyPr wrap="none" anchor="ctr"/>
          <a:lstStyle/>
          <a:p>
            <a:pPr algn="l"/>
            <a:r>
              <a:rPr lang="zh-CN" altLang="en-US" sz="2000" dirty="0">
                <a:latin typeface="黑体" pitchFamily="49" charset="-122"/>
                <a:ea typeface="黑体" pitchFamily="49" charset="-122"/>
              </a:rPr>
              <a:t>整草免耕还田、翻埋还田、堆腐还田</a:t>
            </a:r>
          </a:p>
        </p:txBody>
      </p:sp>
      <p:sp>
        <p:nvSpPr>
          <p:cNvPr id="443401" name="Rectangle 2057"/>
          <p:cNvSpPr>
            <a:spLocks noChangeArrowheads="1"/>
          </p:cNvSpPr>
          <p:nvPr/>
        </p:nvSpPr>
        <p:spPr bwMode="auto">
          <a:xfrm>
            <a:off x="2843213" y="3214686"/>
            <a:ext cx="4968875" cy="1143008"/>
          </a:xfrm>
          <a:prstGeom prst="rect">
            <a:avLst/>
          </a:prstGeom>
          <a:solidFill>
            <a:schemeClr val="accent1"/>
          </a:solidFill>
          <a:ln w="9525" algn="ctr">
            <a:solidFill>
              <a:schemeClr val="tx1"/>
            </a:solidFill>
            <a:miter lim="800000"/>
            <a:headEnd/>
            <a:tailEnd/>
          </a:ln>
          <a:effectLst/>
        </p:spPr>
        <p:txBody>
          <a:bodyPr wrap="none" anchor="ctr"/>
          <a:lstStyle/>
          <a:p>
            <a:pPr algn="l"/>
            <a:r>
              <a:rPr lang="zh-CN" altLang="en-US" sz="2000" dirty="0">
                <a:latin typeface="黑体" pitchFamily="49" charset="-122"/>
                <a:ea typeface="黑体" pitchFamily="49" charset="-122"/>
              </a:rPr>
              <a:t>秸秆覆盖免耕麦田、油菜田行间覆盖秸秆、</a:t>
            </a:r>
          </a:p>
          <a:p>
            <a:pPr algn="l"/>
            <a:r>
              <a:rPr lang="zh-CN" altLang="en-US" sz="2000" dirty="0">
                <a:latin typeface="黑体" pitchFamily="49" charset="-122"/>
                <a:ea typeface="黑体" pitchFamily="49" charset="-122"/>
              </a:rPr>
              <a:t>机割高茬旋耕深翻还田、果园覆盖还田</a:t>
            </a:r>
          </a:p>
        </p:txBody>
      </p:sp>
      <p:sp>
        <p:nvSpPr>
          <p:cNvPr id="443402" name="Rectangle 2058"/>
          <p:cNvSpPr>
            <a:spLocks noChangeArrowheads="1"/>
          </p:cNvSpPr>
          <p:nvPr/>
        </p:nvSpPr>
        <p:spPr bwMode="auto">
          <a:xfrm>
            <a:off x="2857488" y="4929198"/>
            <a:ext cx="5041900" cy="1163628"/>
          </a:xfrm>
          <a:prstGeom prst="rect">
            <a:avLst/>
          </a:prstGeom>
          <a:solidFill>
            <a:schemeClr val="accent1"/>
          </a:solidFill>
          <a:ln w="9525" algn="ctr">
            <a:solidFill>
              <a:schemeClr val="tx1"/>
            </a:solidFill>
            <a:miter lim="800000"/>
            <a:headEnd/>
            <a:tailEnd/>
          </a:ln>
          <a:effectLst/>
        </p:spPr>
        <p:txBody>
          <a:bodyPr wrap="none" anchor="ctr"/>
          <a:lstStyle/>
          <a:p>
            <a:r>
              <a:rPr lang="zh-CN" altLang="en-US" sz="2000">
                <a:latin typeface="黑体" pitchFamily="49" charset="-122"/>
                <a:ea typeface="黑体" pitchFamily="49" charset="-122"/>
              </a:rPr>
              <a:t>秸秆覆盖还田、旋耕机粉碎还田</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t>3.</a:t>
            </a:r>
            <a:r>
              <a:rPr lang="zh-CN" altLang="en-US" dirty="0"/>
              <a:t>绿肥综合利用</a:t>
            </a:r>
          </a:p>
        </p:txBody>
      </p:sp>
      <p:sp>
        <p:nvSpPr>
          <p:cNvPr id="3" name="内容占位符 2"/>
          <p:cNvSpPr>
            <a:spLocks noGrp="1"/>
          </p:cNvSpPr>
          <p:nvPr>
            <p:ph idx="1"/>
          </p:nvPr>
        </p:nvSpPr>
        <p:spPr>
          <a:xfrm>
            <a:off x="457200" y="1935480"/>
            <a:ext cx="8043890" cy="4389120"/>
          </a:xfrm>
        </p:spPr>
        <p:txBody>
          <a:bodyPr/>
          <a:lstStyle/>
          <a:p>
            <a:r>
              <a:rPr lang="zh-CN" altLang="en-US" sz="3600" b="1" dirty="0"/>
              <a:t>三是因地制宜种植绿肥。</a:t>
            </a:r>
            <a:r>
              <a:rPr lang="zh-CN" altLang="en-US" sz="3600" dirty="0"/>
              <a:t>充分利用南方冬闲田和果茶园土肥水光热资源，推广种植绿肥。在有条件的地区，引导农民施用根瘤菌剂，促进花生、大豆和苜蓿等豆科作物固氮肥田。</a:t>
            </a:r>
          </a:p>
          <a:p>
            <a:endParaRPr lang="zh-CN" alt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21" name="Rectangle 1029"/>
          <p:cNvSpPr>
            <a:spLocks noChangeArrowheads="1"/>
          </p:cNvSpPr>
          <p:nvPr/>
        </p:nvSpPr>
        <p:spPr bwMode="auto">
          <a:xfrm>
            <a:off x="179388" y="1214422"/>
            <a:ext cx="5178430" cy="1571636"/>
          </a:xfrm>
          <a:prstGeom prst="rect">
            <a:avLst/>
          </a:prstGeom>
          <a:solidFill>
            <a:schemeClr val="accent1">
              <a:lumMod val="75000"/>
            </a:schemeClr>
          </a:solidFill>
          <a:ln w="9525" algn="ctr">
            <a:solidFill>
              <a:schemeClr val="tx1"/>
            </a:solidFill>
            <a:miter lim="800000"/>
            <a:headEnd/>
            <a:tailEnd/>
          </a:ln>
          <a:effectLst/>
        </p:spPr>
        <p:txBody>
          <a:bodyPr wrap="none" anchor="ctr"/>
          <a:lstStyle/>
          <a:p>
            <a:pPr algn="l"/>
            <a:r>
              <a:rPr lang="zh-CN" altLang="en-US" sz="2000" dirty="0">
                <a:solidFill>
                  <a:schemeClr val="bg1"/>
                </a:solidFill>
                <a:latin typeface="黑体" pitchFamily="49" charset="-122"/>
                <a:ea typeface="黑体" pitchFamily="49" charset="-122"/>
              </a:rPr>
              <a:t>绿肥根系发达，有穿透能力，使土壤疏</a:t>
            </a:r>
          </a:p>
          <a:p>
            <a:pPr algn="l"/>
            <a:r>
              <a:rPr lang="zh-CN" altLang="en-US" sz="2000" dirty="0">
                <a:solidFill>
                  <a:schemeClr val="bg1"/>
                </a:solidFill>
                <a:latin typeface="黑体" pitchFamily="49" charset="-122"/>
                <a:ea typeface="黑体" pitchFamily="49" charset="-122"/>
              </a:rPr>
              <a:t>松，增强保水保肥能力，耕性变好，改</a:t>
            </a:r>
          </a:p>
          <a:p>
            <a:pPr algn="l"/>
            <a:r>
              <a:rPr lang="zh-CN" altLang="en-US" sz="2000" dirty="0">
                <a:solidFill>
                  <a:schemeClr val="bg1"/>
                </a:solidFill>
                <a:latin typeface="黑体" pitchFamily="49" charset="-122"/>
                <a:ea typeface="黑体" pitchFamily="49" charset="-122"/>
              </a:rPr>
              <a:t>善土壤理化形状。绿肥含有机质</a:t>
            </a:r>
            <a:r>
              <a:rPr lang="en-US" altLang="zh-CN" sz="2000" dirty="0">
                <a:solidFill>
                  <a:schemeClr val="bg1"/>
                </a:solidFill>
                <a:latin typeface="黑体" pitchFamily="49" charset="-122"/>
                <a:ea typeface="黑体" pitchFamily="49" charset="-122"/>
              </a:rPr>
              <a:t>21%</a:t>
            </a:r>
            <a:r>
              <a:rPr lang="zh-CN" altLang="en-US" sz="2000" dirty="0">
                <a:solidFill>
                  <a:schemeClr val="bg1"/>
                </a:solidFill>
                <a:latin typeface="黑体" pitchFamily="49" charset="-122"/>
                <a:ea typeface="黑体" pitchFamily="49" charset="-122"/>
              </a:rPr>
              <a:t>，</a:t>
            </a:r>
          </a:p>
          <a:p>
            <a:pPr algn="l"/>
            <a:r>
              <a:rPr lang="zh-CN" altLang="en-US" sz="2000" dirty="0">
                <a:solidFill>
                  <a:schemeClr val="bg1"/>
                </a:solidFill>
                <a:latin typeface="黑体" pitchFamily="49" charset="-122"/>
                <a:ea typeface="黑体" pitchFamily="49" charset="-122"/>
              </a:rPr>
              <a:t>就是说</a:t>
            </a:r>
            <a:r>
              <a:rPr lang="en-US" altLang="zh-CN" sz="2000" dirty="0">
                <a:solidFill>
                  <a:schemeClr val="bg1"/>
                </a:solidFill>
                <a:latin typeface="黑体" pitchFamily="49" charset="-122"/>
                <a:ea typeface="黑体" pitchFamily="49" charset="-122"/>
              </a:rPr>
              <a:t>1000</a:t>
            </a:r>
            <a:r>
              <a:rPr lang="zh-CN" altLang="en-US" sz="2000" dirty="0">
                <a:solidFill>
                  <a:schemeClr val="bg1"/>
                </a:solidFill>
                <a:latin typeface="黑体" pitchFamily="49" charset="-122"/>
                <a:ea typeface="黑体" pitchFamily="49" charset="-122"/>
              </a:rPr>
              <a:t>公斤鲜草可增加土壤有机质</a:t>
            </a:r>
          </a:p>
          <a:p>
            <a:pPr algn="l"/>
            <a:r>
              <a:rPr lang="en-US" altLang="zh-CN" sz="2000" dirty="0">
                <a:solidFill>
                  <a:schemeClr val="bg1"/>
                </a:solidFill>
                <a:latin typeface="黑体" pitchFamily="49" charset="-122"/>
                <a:ea typeface="黑体" pitchFamily="49" charset="-122"/>
              </a:rPr>
              <a:t>210</a:t>
            </a:r>
            <a:r>
              <a:rPr lang="zh-CN" altLang="en-US" sz="2000" dirty="0">
                <a:solidFill>
                  <a:schemeClr val="bg1"/>
                </a:solidFill>
                <a:latin typeface="黑体" pitchFamily="49" charset="-122"/>
                <a:ea typeface="黑体" pitchFamily="49" charset="-122"/>
              </a:rPr>
              <a:t>公斤</a:t>
            </a:r>
          </a:p>
        </p:txBody>
      </p:sp>
      <p:sp>
        <p:nvSpPr>
          <p:cNvPr id="418822" name="Rectangle 1030"/>
          <p:cNvSpPr>
            <a:spLocks noChangeArrowheads="1"/>
          </p:cNvSpPr>
          <p:nvPr/>
        </p:nvSpPr>
        <p:spPr bwMode="auto">
          <a:xfrm>
            <a:off x="250825" y="2857496"/>
            <a:ext cx="5106993" cy="1714512"/>
          </a:xfrm>
          <a:prstGeom prst="rect">
            <a:avLst/>
          </a:prstGeom>
          <a:solidFill>
            <a:schemeClr val="accent1">
              <a:lumMod val="75000"/>
            </a:schemeClr>
          </a:solidFill>
          <a:ln w="9525" algn="ctr">
            <a:solidFill>
              <a:schemeClr val="tx1"/>
            </a:solidFill>
            <a:miter lim="800000"/>
            <a:headEnd/>
            <a:tailEnd/>
          </a:ln>
          <a:effectLst/>
        </p:spPr>
        <p:txBody>
          <a:bodyPr wrap="none" anchor="ctr"/>
          <a:lstStyle/>
          <a:p>
            <a:pPr algn="l"/>
            <a:endParaRPr lang="en-US" altLang="zh-CN" sz="2000" dirty="0">
              <a:solidFill>
                <a:schemeClr val="bg1"/>
              </a:solidFill>
              <a:latin typeface="黑体" pitchFamily="49" charset="-122"/>
              <a:ea typeface="黑体" pitchFamily="49" charset="-122"/>
            </a:endParaRPr>
          </a:p>
          <a:p>
            <a:pPr algn="l"/>
            <a:r>
              <a:rPr lang="zh-CN" altLang="en-US" sz="2000" dirty="0">
                <a:solidFill>
                  <a:schemeClr val="bg1"/>
                </a:solidFill>
                <a:latin typeface="黑体" pitchFamily="49" charset="-122"/>
                <a:ea typeface="黑体" pitchFamily="49" charset="-122"/>
              </a:rPr>
              <a:t>茎叶含有丰富的养分，在土壤中腐解，</a:t>
            </a:r>
          </a:p>
          <a:p>
            <a:pPr algn="l"/>
            <a:r>
              <a:rPr lang="zh-CN" altLang="en-US" sz="2000" dirty="0">
                <a:solidFill>
                  <a:schemeClr val="bg1"/>
                </a:solidFill>
                <a:latin typeface="黑体" pitchFamily="49" charset="-122"/>
                <a:ea typeface="黑体" pitchFamily="49" charset="-122"/>
              </a:rPr>
              <a:t>能增加土壤中的氮、磷、钾、钙、镁</a:t>
            </a:r>
          </a:p>
          <a:p>
            <a:pPr algn="l"/>
            <a:r>
              <a:rPr lang="zh-CN" altLang="en-US" sz="2000" dirty="0">
                <a:solidFill>
                  <a:schemeClr val="bg1"/>
                </a:solidFill>
                <a:latin typeface="黑体" pitchFamily="49" charset="-122"/>
                <a:ea typeface="黑体" pitchFamily="49" charset="-122"/>
              </a:rPr>
              <a:t>和各种微量元素。每</a:t>
            </a:r>
            <a:r>
              <a:rPr lang="en-US" altLang="zh-CN" sz="2000" dirty="0">
                <a:solidFill>
                  <a:schemeClr val="bg1"/>
                </a:solidFill>
                <a:latin typeface="黑体" pitchFamily="49" charset="-122"/>
                <a:ea typeface="黑体" pitchFamily="49" charset="-122"/>
              </a:rPr>
              <a:t>1000</a:t>
            </a:r>
            <a:r>
              <a:rPr lang="zh-CN" altLang="en-US" sz="2000" dirty="0">
                <a:solidFill>
                  <a:schemeClr val="bg1"/>
                </a:solidFill>
                <a:latin typeface="黑体" pitchFamily="49" charset="-122"/>
                <a:ea typeface="黑体" pitchFamily="49" charset="-122"/>
              </a:rPr>
              <a:t>公斤绿肥鲜</a:t>
            </a:r>
          </a:p>
          <a:p>
            <a:pPr algn="l"/>
            <a:r>
              <a:rPr lang="zh-CN" altLang="en-US" sz="2000" dirty="0">
                <a:solidFill>
                  <a:schemeClr val="bg1"/>
                </a:solidFill>
                <a:latin typeface="黑体" pitchFamily="49" charset="-122"/>
                <a:ea typeface="黑体" pitchFamily="49" charset="-122"/>
              </a:rPr>
              <a:t>草，一般可提供相当于</a:t>
            </a:r>
            <a:r>
              <a:rPr lang="en-US" altLang="zh-CN" sz="2000" dirty="0">
                <a:solidFill>
                  <a:schemeClr val="bg1"/>
                </a:solidFill>
                <a:latin typeface="黑体" pitchFamily="49" charset="-122"/>
                <a:ea typeface="黑体" pitchFamily="49" charset="-122"/>
              </a:rPr>
              <a:t>13.7</a:t>
            </a:r>
            <a:r>
              <a:rPr lang="zh-CN" altLang="en-US" sz="2000" dirty="0">
                <a:solidFill>
                  <a:schemeClr val="bg1"/>
                </a:solidFill>
                <a:latin typeface="黑体" pitchFamily="49" charset="-122"/>
                <a:ea typeface="黑体" pitchFamily="49" charset="-122"/>
              </a:rPr>
              <a:t>公斤尿素，</a:t>
            </a:r>
          </a:p>
          <a:p>
            <a:pPr algn="l"/>
            <a:r>
              <a:rPr lang="en-US" altLang="zh-CN" sz="2000" dirty="0">
                <a:solidFill>
                  <a:schemeClr val="bg1"/>
                </a:solidFill>
                <a:latin typeface="黑体" pitchFamily="49" charset="-122"/>
                <a:ea typeface="黑体" pitchFamily="49" charset="-122"/>
              </a:rPr>
              <a:t>6</a:t>
            </a:r>
            <a:r>
              <a:rPr lang="zh-CN" altLang="en-US" sz="2000" dirty="0">
                <a:solidFill>
                  <a:schemeClr val="bg1"/>
                </a:solidFill>
                <a:latin typeface="黑体" pitchFamily="49" charset="-122"/>
                <a:ea typeface="黑体" pitchFamily="49" charset="-122"/>
              </a:rPr>
              <a:t>公斤过磷酸钙和</a:t>
            </a:r>
            <a:r>
              <a:rPr lang="en-US" altLang="zh-CN" sz="2000" dirty="0">
                <a:solidFill>
                  <a:schemeClr val="bg1"/>
                </a:solidFill>
                <a:latin typeface="黑体" pitchFamily="49" charset="-122"/>
                <a:ea typeface="黑体" pitchFamily="49" charset="-122"/>
              </a:rPr>
              <a:t>10</a:t>
            </a:r>
            <a:r>
              <a:rPr lang="zh-CN" altLang="en-US" sz="2000" dirty="0">
                <a:solidFill>
                  <a:schemeClr val="bg1"/>
                </a:solidFill>
                <a:latin typeface="黑体" pitchFamily="49" charset="-122"/>
                <a:ea typeface="黑体" pitchFamily="49" charset="-122"/>
              </a:rPr>
              <a:t>公斤硫酸钾</a:t>
            </a:r>
          </a:p>
          <a:p>
            <a:pPr algn="l"/>
            <a:endParaRPr lang="zh-CN" altLang="en-US" sz="2000" dirty="0">
              <a:solidFill>
                <a:schemeClr val="bg1"/>
              </a:solidFill>
              <a:latin typeface="黑体" pitchFamily="49" charset="-122"/>
              <a:ea typeface="黑体" pitchFamily="49" charset="-122"/>
            </a:endParaRPr>
          </a:p>
        </p:txBody>
      </p:sp>
      <p:sp>
        <p:nvSpPr>
          <p:cNvPr id="418823" name="Rectangle 1031"/>
          <p:cNvSpPr>
            <a:spLocks noChangeArrowheads="1"/>
          </p:cNvSpPr>
          <p:nvPr/>
        </p:nvSpPr>
        <p:spPr bwMode="auto">
          <a:xfrm>
            <a:off x="214282" y="4714884"/>
            <a:ext cx="5106993" cy="642941"/>
          </a:xfrm>
          <a:prstGeom prst="rect">
            <a:avLst/>
          </a:prstGeom>
          <a:solidFill>
            <a:schemeClr val="accent1">
              <a:lumMod val="75000"/>
            </a:schemeClr>
          </a:solidFill>
          <a:ln w="9525" algn="ctr">
            <a:solidFill>
              <a:schemeClr val="tx1"/>
            </a:solidFill>
            <a:miter lim="800000"/>
            <a:headEnd/>
            <a:tailEnd/>
          </a:ln>
          <a:effectLst/>
        </p:spPr>
        <p:txBody>
          <a:bodyPr wrap="none" anchor="ctr"/>
          <a:lstStyle/>
          <a:p>
            <a:pPr algn="l"/>
            <a:r>
              <a:rPr lang="zh-CN" altLang="en-US" sz="2000" dirty="0">
                <a:solidFill>
                  <a:schemeClr val="bg1"/>
                </a:solidFill>
                <a:latin typeface="黑体" pitchFamily="49" charset="-122"/>
                <a:ea typeface="黑体" pitchFamily="49" charset="-122"/>
              </a:rPr>
              <a:t>有茂盛的茎叶，覆盖地面能防止或减少</a:t>
            </a:r>
          </a:p>
          <a:p>
            <a:pPr algn="l"/>
            <a:r>
              <a:rPr lang="zh-CN" altLang="en-US" sz="2000" dirty="0">
                <a:solidFill>
                  <a:schemeClr val="bg1"/>
                </a:solidFill>
                <a:latin typeface="黑体" pitchFamily="49" charset="-122"/>
                <a:ea typeface="黑体" pitchFamily="49" charset="-122"/>
              </a:rPr>
              <a:t>水、土、肥的流失</a:t>
            </a:r>
          </a:p>
        </p:txBody>
      </p:sp>
      <p:sp>
        <p:nvSpPr>
          <p:cNvPr id="418824" name="Rectangle 1032"/>
          <p:cNvSpPr>
            <a:spLocks noChangeArrowheads="1"/>
          </p:cNvSpPr>
          <p:nvPr/>
        </p:nvSpPr>
        <p:spPr bwMode="auto">
          <a:xfrm>
            <a:off x="214282" y="5429264"/>
            <a:ext cx="5106993" cy="1201737"/>
          </a:xfrm>
          <a:prstGeom prst="rect">
            <a:avLst/>
          </a:prstGeom>
          <a:solidFill>
            <a:schemeClr val="accent1">
              <a:lumMod val="75000"/>
            </a:schemeClr>
          </a:solidFill>
          <a:ln w="9525" algn="ctr">
            <a:solidFill>
              <a:schemeClr val="tx1"/>
            </a:solidFill>
            <a:miter lim="800000"/>
            <a:headEnd/>
            <a:tailEnd/>
          </a:ln>
          <a:effectLst/>
        </p:spPr>
        <p:txBody>
          <a:bodyPr wrap="none" anchor="ctr"/>
          <a:lstStyle/>
          <a:p>
            <a:pPr algn="l"/>
            <a:r>
              <a:rPr lang="zh-CN" altLang="en-US" sz="2000" dirty="0">
                <a:solidFill>
                  <a:schemeClr val="bg1"/>
                </a:solidFill>
                <a:latin typeface="黑体" pitchFamily="49" charset="-122"/>
                <a:ea typeface="黑体" pitchFamily="49" charset="-122"/>
              </a:rPr>
              <a:t>绿肥可作饲料，发展畜牧业；一些绿肥</a:t>
            </a:r>
          </a:p>
          <a:p>
            <a:pPr algn="l"/>
            <a:r>
              <a:rPr lang="zh-CN" altLang="en-US" sz="2000" dirty="0">
                <a:solidFill>
                  <a:schemeClr val="bg1"/>
                </a:solidFill>
                <a:latin typeface="黑体" pitchFamily="49" charset="-122"/>
                <a:ea typeface="黑体" pitchFamily="49" charset="-122"/>
              </a:rPr>
              <a:t>如紫云英等是很好的蜜源，可以带动养</a:t>
            </a:r>
          </a:p>
          <a:p>
            <a:pPr algn="l"/>
            <a:r>
              <a:rPr lang="zh-CN" altLang="en-US" sz="2000" dirty="0">
                <a:solidFill>
                  <a:schemeClr val="bg1"/>
                </a:solidFill>
                <a:latin typeface="黑体" pitchFamily="49" charset="-122"/>
                <a:ea typeface="黑体" pitchFamily="49" charset="-122"/>
              </a:rPr>
              <a:t>蜂业发展。是一种清洁的有机肥，用于</a:t>
            </a:r>
          </a:p>
          <a:p>
            <a:pPr algn="l"/>
            <a:r>
              <a:rPr lang="zh-CN" altLang="en-US" sz="2000" dirty="0">
                <a:solidFill>
                  <a:schemeClr val="bg1"/>
                </a:solidFill>
                <a:latin typeface="黑体" pitchFamily="49" charset="-122"/>
                <a:ea typeface="黑体" pitchFamily="49" charset="-122"/>
              </a:rPr>
              <a:t>无公害农产品生产</a:t>
            </a:r>
          </a:p>
        </p:txBody>
      </p:sp>
      <p:sp>
        <p:nvSpPr>
          <p:cNvPr id="418826" name="Rectangle 1034"/>
          <p:cNvSpPr>
            <a:spLocks noChangeArrowheads="1"/>
          </p:cNvSpPr>
          <p:nvPr/>
        </p:nvSpPr>
        <p:spPr bwMode="auto">
          <a:xfrm>
            <a:off x="5643570" y="1857364"/>
            <a:ext cx="2500330" cy="574675"/>
          </a:xfrm>
          <a:prstGeom prst="rect">
            <a:avLst/>
          </a:prstGeom>
          <a:solidFill>
            <a:schemeClr val="tx2">
              <a:lumMod val="40000"/>
              <a:lumOff val="60000"/>
            </a:schemeClr>
          </a:solidFill>
          <a:ln w="9525" algn="ctr">
            <a:solidFill>
              <a:schemeClr val="tx1"/>
            </a:solidFill>
            <a:miter lim="800000"/>
            <a:headEnd/>
            <a:tailEnd/>
          </a:ln>
          <a:effectLst/>
        </p:spPr>
        <p:txBody>
          <a:bodyPr wrap="none" anchor="ctr"/>
          <a:lstStyle/>
          <a:p>
            <a:r>
              <a:rPr lang="zh-CN" altLang="en-US" sz="2000" dirty="0">
                <a:latin typeface="黑体" pitchFamily="49" charset="-122"/>
                <a:ea typeface="黑体" pitchFamily="49" charset="-122"/>
              </a:rPr>
              <a:t> 培肥地力</a:t>
            </a:r>
            <a:r>
              <a:rPr lang="en-US" altLang="zh-CN" sz="2000" dirty="0">
                <a:latin typeface="黑体" pitchFamily="49" charset="-122"/>
                <a:ea typeface="黑体" pitchFamily="49" charset="-122"/>
              </a:rPr>
              <a:t>,</a:t>
            </a:r>
            <a:r>
              <a:rPr lang="zh-CN" altLang="en-US" sz="2000" dirty="0">
                <a:latin typeface="黑体" pitchFamily="49" charset="-122"/>
                <a:ea typeface="黑体" pitchFamily="49" charset="-122"/>
              </a:rPr>
              <a:t>增加产量</a:t>
            </a:r>
          </a:p>
        </p:txBody>
      </p:sp>
      <p:sp>
        <p:nvSpPr>
          <p:cNvPr id="418827" name="Rectangle 1035"/>
          <p:cNvSpPr>
            <a:spLocks noChangeArrowheads="1"/>
          </p:cNvSpPr>
          <p:nvPr/>
        </p:nvSpPr>
        <p:spPr bwMode="auto">
          <a:xfrm>
            <a:off x="5572132" y="3357562"/>
            <a:ext cx="2571768" cy="720725"/>
          </a:xfrm>
          <a:prstGeom prst="rect">
            <a:avLst/>
          </a:prstGeom>
          <a:solidFill>
            <a:schemeClr val="tx2">
              <a:lumMod val="40000"/>
              <a:lumOff val="60000"/>
            </a:schemeClr>
          </a:solidFill>
          <a:ln w="9525" algn="ctr">
            <a:solidFill>
              <a:schemeClr val="tx1"/>
            </a:solidFill>
            <a:miter lim="800000"/>
            <a:headEnd/>
            <a:tailEnd/>
          </a:ln>
          <a:effectLst/>
        </p:spPr>
        <p:txBody>
          <a:bodyPr wrap="none" anchor="ctr"/>
          <a:lstStyle/>
          <a:p>
            <a:r>
              <a:rPr lang="zh-CN" altLang="en-US" sz="2000" dirty="0">
                <a:latin typeface="黑体" pitchFamily="49" charset="-122"/>
                <a:ea typeface="黑体" pitchFamily="49" charset="-122"/>
              </a:rPr>
              <a:t>   增加土壤养分，</a:t>
            </a:r>
          </a:p>
          <a:p>
            <a:r>
              <a:rPr lang="zh-CN" altLang="en-US" sz="2000" dirty="0">
                <a:latin typeface="黑体" pitchFamily="49" charset="-122"/>
                <a:ea typeface="黑体" pitchFamily="49" charset="-122"/>
              </a:rPr>
              <a:t> 节约能源，净化环境</a:t>
            </a:r>
          </a:p>
        </p:txBody>
      </p:sp>
      <p:sp>
        <p:nvSpPr>
          <p:cNvPr id="418828" name="Rectangle 1036"/>
          <p:cNvSpPr>
            <a:spLocks noChangeArrowheads="1"/>
          </p:cNvSpPr>
          <p:nvPr/>
        </p:nvSpPr>
        <p:spPr bwMode="auto">
          <a:xfrm>
            <a:off x="5643570" y="4714884"/>
            <a:ext cx="2519362" cy="627062"/>
          </a:xfrm>
          <a:prstGeom prst="rect">
            <a:avLst/>
          </a:prstGeom>
          <a:solidFill>
            <a:schemeClr val="tx2">
              <a:lumMod val="40000"/>
              <a:lumOff val="60000"/>
            </a:schemeClr>
          </a:solidFill>
          <a:ln w="9525" algn="ctr">
            <a:solidFill>
              <a:schemeClr val="tx1"/>
            </a:solidFill>
            <a:miter lim="800000"/>
            <a:headEnd/>
            <a:tailEnd/>
          </a:ln>
          <a:effectLst/>
        </p:spPr>
        <p:txBody>
          <a:bodyPr wrap="none" anchor="ctr"/>
          <a:lstStyle/>
          <a:p>
            <a:r>
              <a:rPr lang="zh-CN" altLang="en-US" sz="2000" dirty="0">
                <a:latin typeface="黑体" pitchFamily="49" charset="-122"/>
                <a:ea typeface="黑体" pitchFamily="49" charset="-122"/>
              </a:rPr>
              <a:t>   防止水土流失</a:t>
            </a:r>
          </a:p>
        </p:txBody>
      </p:sp>
      <p:sp>
        <p:nvSpPr>
          <p:cNvPr id="418829" name="Rectangle 1037"/>
          <p:cNvSpPr>
            <a:spLocks noChangeArrowheads="1"/>
          </p:cNvSpPr>
          <p:nvPr/>
        </p:nvSpPr>
        <p:spPr bwMode="auto">
          <a:xfrm>
            <a:off x="5643570" y="5643578"/>
            <a:ext cx="2571768" cy="719137"/>
          </a:xfrm>
          <a:prstGeom prst="rect">
            <a:avLst/>
          </a:prstGeom>
          <a:solidFill>
            <a:schemeClr val="tx2">
              <a:lumMod val="40000"/>
              <a:lumOff val="60000"/>
            </a:schemeClr>
          </a:solidFill>
          <a:ln w="9525" algn="ctr">
            <a:solidFill>
              <a:schemeClr val="tx1"/>
            </a:solidFill>
            <a:miter lim="800000"/>
            <a:headEnd/>
            <a:tailEnd/>
          </a:ln>
          <a:effectLst/>
        </p:spPr>
        <p:txBody>
          <a:bodyPr wrap="none" anchor="ctr"/>
          <a:lstStyle/>
          <a:p>
            <a:r>
              <a:rPr lang="zh-CN" altLang="en-US" sz="2000" dirty="0">
                <a:latin typeface="黑体" pitchFamily="49" charset="-122"/>
                <a:ea typeface="黑体" pitchFamily="49" charset="-122"/>
              </a:rPr>
              <a:t>   综合利用</a:t>
            </a:r>
          </a:p>
        </p:txBody>
      </p:sp>
      <p:sp>
        <p:nvSpPr>
          <p:cNvPr id="418830" name="Text Box 1038"/>
          <p:cNvSpPr txBox="1">
            <a:spLocks noChangeArrowheads="1"/>
          </p:cNvSpPr>
          <p:nvPr/>
        </p:nvSpPr>
        <p:spPr bwMode="auto">
          <a:xfrm>
            <a:off x="2571736" y="304800"/>
            <a:ext cx="5214974" cy="861774"/>
          </a:xfrm>
          <a:prstGeom prst="rect">
            <a:avLst/>
          </a:prstGeom>
          <a:noFill/>
          <a:ln w="9525" algn="ctr">
            <a:noFill/>
            <a:miter lim="800000"/>
            <a:headEnd/>
            <a:tailEnd/>
          </a:ln>
          <a:effectLst/>
        </p:spPr>
        <p:txBody>
          <a:bodyPr wrap="square">
            <a:spAutoFit/>
          </a:bodyPr>
          <a:lstStyle/>
          <a:p>
            <a:pPr algn="ctr"/>
            <a:r>
              <a:rPr lang="zh-CN" altLang="en-US" sz="5000" dirty="0">
                <a:solidFill>
                  <a:schemeClr val="tx2"/>
                </a:solidFill>
                <a:latin typeface="+mj-lt"/>
                <a:ea typeface="+mj-ea"/>
                <a:cs typeface="+mj-cs"/>
              </a:rPr>
              <a:t>绿肥的主要作用</a:t>
            </a:r>
          </a:p>
        </p:txBody>
      </p:sp>
      <p:sp>
        <p:nvSpPr>
          <p:cNvPr id="418831" name="Text Box 1039"/>
          <p:cNvSpPr txBox="1">
            <a:spLocks noChangeArrowheads="1"/>
          </p:cNvSpPr>
          <p:nvPr/>
        </p:nvSpPr>
        <p:spPr bwMode="auto">
          <a:xfrm>
            <a:off x="7970838" y="1222375"/>
            <a:ext cx="458787" cy="92075"/>
          </a:xfrm>
          <a:prstGeom prst="rect">
            <a:avLst/>
          </a:prstGeom>
          <a:noFill/>
          <a:ln w="9525" algn="ctr">
            <a:noFill/>
            <a:miter lim="800000"/>
            <a:headEnd/>
            <a:tailEnd/>
          </a:ln>
          <a:effectLst/>
        </p:spPr>
        <p:txBody>
          <a:bodyPr vert="eaVert" wrap="none">
            <a:spAutoFit/>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8826"/>
                                        </p:tgtEl>
                                        <p:attrNameLst>
                                          <p:attrName>style.visibility</p:attrName>
                                        </p:attrNameLst>
                                      </p:cBhvr>
                                      <p:to>
                                        <p:strVal val="visible"/>
                                      </p:to>
                                    </p:set>
                                    <p:anim calcmode="lin" valueType="num">
                                      <p:cBhvr additive="base">
                                        <p:cTn id="7" dur="500" fill="hold"/>
                                        <p:tgtEl>
                                          <p:spTgt spid="418826"/>
                                        </p:tgtEl>
                                        <p:attrNameLst>
                                          <p:attrName>ppt_x</p:attrName>
                                        </p:attrNameLst>
                                      </p:cBhvr>
                                      <p:tavLst>
                                        <p:tav tm="0">
                                          <p:val>
                                            <p:strVal val="#ppt_x"/>
                                          </p:val>
                                        </p:tav>
                                        <p:tav tm="100000">
                                          <p:val>
                                            <p:strVal val="#ppt_x"/>
                                          </p:val>
                                        </p:tav>
                                      </p:tavLst>
                                    </p:anim>
                                    <p:anim calcmode="lin" valueType="num">
                                      <p:cBhvr additive="base">
                                        <p:cTn id="8" dur="500" fill="hold"/>
                                        <p:tgtEl>
                                          <p:spTgt spid="4188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8822"/>
                                        </p:tgtEl>
                                        <p:attrNameLst>
                                          <p:attrName>style.visibility</p:attrName>
                                        </p:attrNameLst>
                                      </p:cBhvr>
                                      <p:to>
                                        <p:strVal val="visible"/>
                                      </p:to>
                                    </p:set>
                                    <p:anim calcmode="lin" valueType="num">
                                      <p:cBhvr additive="base">
                                        <p:cTn id="13" dur="500" fill="hold"/>
                                        <p:tgtEl>
                                          <p:spTgt spid="418822"/>
                                        </p:tgtEl>
                                        <p:attrNameLst>
                                          <p:attrName>ppt_x</p:attrName>
                                        </p:attrNameLst>
                                      </p:cBhvr>
                                      <p:tavLst>
                                        <p:tav tm="0">
                                          <p:val>
                                            <p:strVal val="#ppt_x"/>
                                          </p:val>
                                        </p:tav>
                                        <p:tav tm="100000">
                                          <p:val>
                                            <p:strVal val="#ppt_x"/>
                                          </p:val>
                                        </p:tav>
                                      </p:tavLst>
                                    </p:anim>
                                    <p:anim calcmode="lin" valueType="num">
                                      <p:cBhvr additive="base">
                                        <p:cTn id="14" dur="500" fill="hold"/>
                                        <p:tgtEl>
                                          <p:spTgt spid="4188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8827"/>
                                        </p:tgtEl>
                                        <p:attrNameLst>
                                          <p:attrName>style.visibility</p:attrName>
                                        </p:attrNameLst>
                                      </p:cBhvr>
                                      <p:to>
                                        <p:strVal val="visible"/>
                                      </p:to>
                                    </p:set>
                                    <p:anim calcmode="lin" valueType="num">
                                      <p:cBhvr additive="base">
                                        <p:cTn id="19" dur="500" fill="hold"/>
                                        <p:tgtEl>
                                          <p:spTgt spid="418827"/>
                                        </p:tgtEl>
                                        <p:attrNameLst>
                                          <p:attrName>ppt_x</p:attrName>
                                        </p:attrNameLst>
                                      </p:cBhvr>
                                      <p:tavLst>
                                        <p:tav tm="0">
                                          <p:val>
                                            <p:strVal val="#ppt_x"/>
                                          </p:val>
                                        </p:tav>
                                        <p:tav tm="100000">
                                          <p:val>
                                            <p:strVal val="#ppt_x"/>
                                          </p:val>
                                        </p:tav>
                                      </p:tavLst>
                                    </p:anim>
                                    <p:anim calcmode="lin" valueType="num">
                                      <p:cBhvr additive="base">
                                        <p:cTn id="20" dur="500" fill="hold"/>
                                        <p:tgtEl>
                                          <p:spTgt spid="4188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8823"/>
                                        </p:tgtEl>
                                        <p:attrNameLst>
                                          <p:attrName>style.visibility</p:attrName>
                                        </p:attrNameLst>
                                      </p:cBhvr>
                                      <p:to>
                                        <p:strVal val="visible"/>
                                      </p:to>
                                    </p:set>
                                    <p:anim calcmode="lin" valueType="num">
                                      <p:cBhvr additive="base">
                                        <p:cTn id="25" dur="500" fill="hold"/>
                                        <p:tgtEl>
                                          <p:spTgt spid="418823"/>
                                        </p:tgtEl>
                                        <p:attrNameLst>
                                          <p:attrName>ppt_x</p:attrName>
                                        </p:attrNameLst>
                                      </p:cBhvr>
                                      <p:tavLst>
                                        <p:tav tm="0">
                                          <p:val>
                                            <p:strVal val="#ppt_x"/>
                                          </p:val>
                                        </p:tav>
                                        <p:tav tm="100000">
                                          <p:val>
                                            <p:strVal val="#ppt_x"/>
                                          </p:val>
                                        </p:tav>
                                      </p:tavLst>
                                    </p:anim>
                                    <p:anim calcmode="lin" valueType="num">
                                      <p:cBhvr additive="base">
                                        <p:cTn id="26" dur="500" fill="hold"/>
                                        <p:tgtEl>
                                          <p:spTgt spid="4188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18828"/>
                                        </p:tgtEl>
                                        <p:attrNameLst>
                                          <p:attrName>style.visibility</p:attrName>
                                        </p:attrNameLst>
                                      </p:cBhvr>
                                      <p:to>
                                        <p:strVal val="visible"/>
                                      </p:to>
                                    </p:set>
                                    <p:anim calcmode="lin" valueType="num">
                                      <p:cBhvr additive="base">
                                        <p:cTn id="31" dur="500" fill="hold"/>
                                        <p:tgtEl>
                                          <p:spTgt spid="418828"/>
                                        </p:tgtEl>
                                        <p:attrNameLst>
                                          <p:attrName>ppt_x</p:attrName>
                                        </p:attrNameLst>
                                      </p:cBhvr>
                                      <p:tavLst>
                                        <p:tav tm="0">
                                          <p:val>
                                            <p:strVal val="#ppt_x"/>
                                          </p:val>
                                        </p:tav>
                                        <p:tav tm="100000">
                                          <p:val>
                                            <p:strVal val="#ppt_x"/>
                                          </p:val>
                                        </p:tav>
                                      </p:tavLst>
                                    </p:anim>
                                    <p:anim calcmode="lin" valueType="num">
                                      <p:cBhvr additive="base">
                                        <p:cTn id="32" dur="500" fill="hold"/>
                                        <p:tgtEl>
                                          <p:spTgt spid="4188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8824"/>
                                        </p:tgtEl>
                                        <p:attrNameLst>
                                          <p:attrName>style.visibility</p:attrName>
                                        </p:attrNameLst>
                                      </p:cBhvr>
                                      <p:to>
                                        <p:strVal val="visible"/>
                                      </p:to>
                                    </p:set>
                                    <p:anim calcmode="lin" valueType="num">
                                      <p:cBhvr additive="base">
                                        <p:cTn id="37" dur="500" fill="hold"/>
                                        <p:tgtEl>
                                          <p:spTgt spid="418824"/>
                                        </p:tgtEl>
                                        <p:attrNameLst>
                                          <p:attrName>ppt_x</p:attrName>
                                        </p:attrNameLst>
                                      </p:cBhvr>
                                      <p:tavLst>
                                        <p:tav tm="0">
                                          <p:val>
                                            <p:strVal val="#ppt_x"/>
                                          </p:val>
                                        </p:tav>
                                        <p:tav tm="100000">
                                          <p:val>
                                            <p:strVal val="#ppt_x"/>
                                          </p:val>
                                        </p:tav>
                                      </p:tavLst>
                                    </p:anim>
                                    <p:anim calcmode="lin" valueType="num">
                                      <p:cBhvr additive="base">
                                        <p:cTn id="38" dur="500" fill="hold"/>
                                        <p:tgtEl>
                                          <p:spTgt spid="4188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18829"/>
                                        </p:tgtEl>
                                        <p:attrNameLst>
                                          <p:attrName>style.visibility</p:attrName>
                                        </p:attrNameLst>
                                      </p:cBhvr>
                                      <p:to>
                                        <p:strVal val="visible"/>
                                      </p:to>
                                    </p:set>
                                    <p:anim calcmode="lin" valueType="num">
                                      <p:cBhvr additive="base">
                                        <p:cTn id="43" dur="500" fill="hold"/>
                                        <p:tgtEl>
                                          <p:spTgt spid="418829"/>
                                        </p:tgtEl>
                                        <p:attrNameLst>
                                          <p:attrName>ppt_x</p:attrName>
                                        </p:attrNameLst>
                                      </p:cBhvr>
                                      <p:tavLst>
                                        <p:tav tm="0">
                                          <p:val>
                                            <p:strVal val="#ppt_x"/>
                                          </p:val>
                                        </p:tav>
                                        <p:tav tm="100000">
                                          <p:val>
                                            <p:strVal val="#ppt_x"/>
                                          </p:val>
                                        </p:tav>
                                      </p:tavLst>
                                    </p:anim>
                                    <p:anim calcmode="lin" valueType="num">
                                      <p:cBhvr additive="base">
                                        <p:cTn id="44" dur="500" fill="hold"/>
                                        <p:tgtEl>
                                          <p:spTgt spid="4188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822" grpId="0" animBg="1"/>
      <p:bldP spid="418823" grpId="0" animBg="1"/>
      <p:bldP spid="418824" grpId="0" animBg="1"/>
      <p:bldP spid="418826" grpId="0" animBg="1"/>
      <p:bldP spid="418827" grpId="0" animBg="1"/>
      <p:bldP spid="418828" grpId="0" animBg="1"/>
      <p:bldP spid="41882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0" y="1571612"/>
            <a:ext cx="8964613" cy="4351338"/>
            <a:chOff x="0" y="890"/>
            <a:chExt cx="5647" cy="2741"/>
          </a:xfrm>
        </p:grpSpPr>
        <p:sp>
          <p:nvSpPr>
            <p:cNvPr id="372747" name="Freeform 11"/>
            <p:cNvSpPr>
              <a:spLocks/>
            </p:cNvSpPr>
            <p:nvPr/>
          </p:nvSpPr>
          <p:spPr bwMode="gray">
            <a:xfrm>
              <a:off x="2744" y="890"/>
              <a:ext cx="2903" cy="590"/>
            </a:xfrm>
            <a:custGeom>
              <a:avLst/>
              <a:gdLst/>
              <a:ahLst/>
              <a:cxnLst>
                <a:cxn ang="0">
                  <a:pos x="55" y="382"/>
                </a:cxn>
                <a:cxn ang="0">
                  <a:pos x="1874" y="380"/>
                </a:cxn>
                <a:cxn ang="0">
                  <a:pos x="1997" y="371"/>
                </a:cxn>
                <a:cxn ang="0">
                  <a:pos x="2088" y="533"/>
                </a:cxn>
                <a:cxn ang="0">
                  <a:pos x="2197" y="587"/>
                </a:cxn>
                <a:cxn ang="0">
                  <a:pos x="2824" y="587"/>
                </a:cxn>
                <a:cxn ang="0">
                  <a:pos x="2901" y="526"/>
                </a:cxn>
                <a:cxn ang="0">
                  <a:pos x="2901" y="63"/>
                </a:cxn>
                <a:cxn ang="0">
                  <a:pos x="2824" y="9"/>
                </a:cxn>
                <a:cxn ang="0">
                  <a:pos x="83" y="9"/>
                </a:cxn>
                <a:cxn ang="0">
                  <a:pos x="5" y="72"/>
                </a:cxn>
                <a:cxn ang="0">
                  <a:pos x="5" y="333"/>
                </a:cxn>
                <a:cxn ang="0">
                  <a:pos x="55" y="382"/>
                </a:cxn>
              </a:cxnLst>
              <a:rect l="0" t="0" r="r" b="b"/>
              <a:pathLst>
                <a:path w="2903" h="590">
                  <a:moveTo>
                    <a:pt x="55" y="382"/>
                  </a:moveTo>
                  <a:cubicBezTo>
                    <a:pt x="964" y="381"/>
                    <a:pt x="1874" y="380"/>
                    <a:pt x="1874" y="380"/>
                  </a:cubicBezTo>
                  <a:cubicBezTo>
                    <a:pt x="1906" y="382"/>
                    <a:pt x="1977" y="354"/>
                    <a:pt x="1997" y="371"/>
                  </a:cubicBezTo>
                  <a:cubicBezTo>
                    <a:pt x="2066" y="437"/>
                    <a:pt x="2088" y="533"/>
                    <a:pt x="2088" y="533"/>
                  </a:cubicBezTo>
                  <a:cubicBezTo>
                    <a:pt x="2112" y="555"/>
                    <a:pt x="2137" y="590"/>
                    <a:pt x="2197" y="587"/>
                  </a:cubicBezTo>
                  <a:cubicBezTo>
                    <a:pt x="2511" y="587"/>
                    <a:pt x="2824" y="587"/>
                    <a:pt x="2824" y="587"/>
                  </a:cubicBezTo>
                  <a:cubicBezTo>
                    <a:pt x="2874" y="587"/>
                    <a:pt x="2903" y="560"/>
                    <a:pt x="2901" y="526"/>
                  </a:cubicBezTo>
                  <a:cubicBezTo>
                    <a:pt x="2901" y="294"/>
                    <a:pt x="2901" y="63"/>
                    <a:pt x="2901" y="63"/>
                  </a:cubicBezTo>
                  <a:cubicBezTo>
                    <a:pt x="2903" y="3"/>
                    <a:pt x="2824" y="9"/>
                    <a:pt x="2824" y="9"/>
                  </a:cubicBezTo>
                  <a:cubicBezTo>
                    <a:pt x="1454" y="9"/>
                    <a:pt x="83" y="9"/>
                    <a:pt x="83" y="9"/>
                  </a:cubicBezTo>
                  <a:cubicBezTo>
                    <a:pt x="83" y="9"/>
                    <a:pt x="2" y="0"/>
                    <a:pt x="5" y="72"/>
                  </a:cubicBezTo>
                  <a:cubicBezTo>
                    <a:pt x="5" y="202"/>
                    <a:pt x="5" y="333"/>
                    <a:pt x="5" y="333"/>
                  </a:cubicBezTo>
                  <a:cubicBezTo>
                    <a:pt x="5" y="333"/>
                    <a:pt x="0" y="382"/>
                    <a:pt x="55" y="382"/>
                  </a:cubicBezTo>
                  <a:close/>
                </a:path>
              </a:pathLst>
            </a:custGeom>
            <a:gradFill rotWithShape="1">
              <a:gsLst>
                <a:gs pos="0">
                  <a:srgbClr val="B6D74D">
                    <a:gamma/>
                    <a:shade val="31765"/>
                    <a:invGamma/>
                  </a:srgbClr>
                </a:gs>
                <a:gs pos="100000">
                  <a:srgbClr val="B6D74D"/>
                </a:gs>
              </a:gsLst>
              <a:lin ang="5400000" scaled="1"/>
            </a:gradFill>
            <a:ln w="9525">
              <a:noFill/>
              <a:round/>
              <a:headEnd/>
              <a:tailEnd/>
            </a:ln>
            <a:effectLst>
              <a:outerShdw dist="35921" dir="2700000" algn="ctr" rotWithShape="0">
                <a:schemeClr val="bg2"/>
              </a:outerShdw>
            </a:effectLst>
          </p:spPr>
          <p:txBody>
            <a:bodyPr/>
            <a:lstStyle/>
            <a:p>
              <a:endParaRPr lang="zh-CN" altLang="en-US"/>
            </a:p>
          </p:txBody>
        </p:sp>
        <p:sp>
          <p:nvSpPr>
            <p:cNvPr id="372748" name="Freeform 12"/>
            <p:cNvSpPr>
              <a:spLocks/>
            </p:cNvSpPr>
            <p:nvPr/>
          </p:nvSpPr>
          <p:spPr bwMode="gray">
            <a:xfrm>
              <a:off x="0" y="2931"/>
              <a:ext cx="2585" cy="700"/>
            </a:xfrm>
            <a:custGeom>
              <a:avLst/>
              <a:gdLst/>
              <a:ahLst/>
              <a:cxnLst>
                <a:cxn ang="0">
                  <a:pos x="2536" y="247"/>
                </a:cxn>
                <a:cxn ang="0">
                  <a:pos x="917" y="249"/>
                </a:cxn>
                <a:cxn ang="0">
                  <a:pos x="860" y="307"/>
                </a:cxn>
                <a:cxn ang="0">
                  <a:pos x="726" y="68"/>
                </a:cxn>
                <a:cxn ang="0">
                  <a:pos x="629" y="3"/>
                </a:cxn>
                <a:cxn ang="0">
                  <a:pos x="70" y="3"/>
                </a:cxn>
                <a:cxn ang="0">
                  <a:pos x="1" y="75"/>
                </a:cxn>
                <a:cxn ang="0">
                  <a:pos x="1" y="625"/>
                </a:cxn>
                <a:cxn ang="0">
                  <a:pos x="70" y="690"/>
                </a:cxn>
                <a:cxn ang="0">
                  <a:pos x="2511" y="690"/>
                </a:cxn>
                <a:cxn ang="0">
                  <a:pos x="2581" y="614"/>
                </a:cxn>
                <a:cxn ang="0">
                  <a:pos x="2581" y="305"/>
                </a:cxn>
                <a:cxn ang="0">
                  <a:pos x="2536" y="247"/>
                </a:cxn>
              </a:cxnLst>
              <a:rect l="0" t="0" r="r" b="b"/>
              <a:pathLst>
                <a:path w="2585" h="700">
                  <a:moveTo>
                    <a:pt x="2536" y="247"/>
                  </a:moveTo>
                  <a:cubicBezTo>
                    <a:pt x="1726" y="248"/>
                    <a:pt x="917" y="249"/>
                    <a:pt x="917" y="249"/>
                  </a:cubicBezTo>
                  <a:cubicBezTo>
                    <a:pt x="888" y="247"/>
                    <a:pt x="877" y="328"/>
                    <a:pt x="860" y="307"/>
                  </a:cubicBezTo>
                  <a:cubicBezTo>
                    <a:pt x="798" y="230"/>
                    <a:pt x="726" y="68"/>
                    <a:pt x="726" y="68"/>
                  </a:cubicBezTo>
                  <a:cubicBezTo>
                    <a:pt x="704" y="41"/>
                    <a:pt x="682" y="0"/>
                    <a:pt x="629" y="3"/>
                  </a:cubicBezTo>
                  <a:cubicBezTo>
                    <a:pt x="349" y="3"/>
                    <a:pt x="70" y="3"/>
                    <a:pt x="70" y="3"/>
                  </a:cubicBezTo>
                  <a:cubicBezTo>
                    <a:pt x="26" y="3"/>
                    <a:pt x="0" y="36"/>
                    <a:pt x="1" y="75"/>
                  </a:cubicBezTo>
                  <a:cubicBezTo>
                    <a:pt x="1" y="352"/>
                    <a:pt x="1" y="625"/>
                    <a:pt x="1" y="625"/>
                  </a:cubicBezTo>
                  <a:cubicBezTo>
                    <a:pt x="0" y="697"/>
                    <a:pt x="70" y="690"/>
                    <a:pt x="70" y="690"/>
                  </a:cubicBezTo>
                  <a:cubicBezTo>
                    <a:pt x="1290" y="690"/>
                    <a:pt x="2511" y="690"/>
                    <a:pt x="2511" y="690"/>
                  </a:cubicBezTo>
                  <a:cubicBezTo>
                    <a:pt x="2511" y="690"/>
                    <a:pt x="2584" y="700"/>
                    <a:pt x="2581" y="614"/>
                  </a:cubicBezTo>
                  <a:cubicBezTo>
                    <a:pt x="2581" y="460"/>
                    <a:pt x="2581" y="305"/>
                    <a:pt x="2581" y="305"/>
                  </a:cubicBezTo>
                  <a:cubicBezTo>
                    <a:pt x="2581" y="305"/>
                    <a:pt x="2585" y="247"/>
                    <a:pt x="2536" y="247"/>
                  </a:cubicBezTo>
                  <a:close/>
                </a:path>
              </a:pathLst>
            </a:custGeom>
            <a:gradFill rotWithShape="1">
              <a:gsLst>
                <a:gs pos="0">
                  <a:srgbClr val="FF6600"/>
                </a:gs>
                <a:gs pos="100000">
                  <a:srgbClr val="FF6600">
                    <a:gamma/>
                    <a:shade val="19216"/>
                    <a:invGamma/>
                  </a:srgbClr>
                </a:gs>
              </a:gsLst>
              <a:lin ang="5400000" scaled="1"/>
            </a:gradFill>
            <a:ln w="9525">
              <a:noFill/>
              <a:round/>
              <a:headEnd/>
              <a:tailEnd/>
            </a:ln>
            <a:effectLst>
              <a:outerShdw dist="35921" dir="2700000" algn="ctr" rotWithShape="0">
                <a:schemeClr val="bg2"/>
              </a:outerShdw>
            </a:effectLst>
          </p:spPr>
          <p:txBody>
            <a:bodyPr/>
            <a:lstStyle/>
            <a:p>
              <a:endParaRPr lang="zh-CN" altLang="en-US"/>
            </a:p>
          </p:txBody>
        </p:sp>
        <p:sp>
          <p:nvSpPr>
            <p:cNvPr id="372749" name="Rectangle 13"/>
            <p:cNvSpPr>
              <a:spLocks noChangeArrowheads="1"/>
            </p:cNvSpPr>
            <p:nvPr/>
          </p:nvSpPr>
          <p:spPr bwMode="gray">
            <a:xfrm>
              <a:off x="1136" y="2946"/>
              <a:ext cx="882" cy="467"/>
            </a:xfrm>
            <a:prstGeom prst="rect">
              <a:avLst/>
            </a:prstGeom>
            <a:gradFill rotWithShape="1">
              <a:gsLst>
                <a:gs pos="0">
                  <a:schemeClr val="bg2"/>
                </a:gs>
                <a:gs pos="100000">
                  <a:srgbClr val="FFFFFF"/>
                </a:gs>
              </a:gsLst>
              <a:lin ang="2700000" scaled="1"/>
            </a:gradFill>
            <a:ln w="28575" algn="ctr">
              <a:solidFill>
                <a:schemeClr val="bg1"/>
              </a:solidFill>
              <a:miter lim="800000"/>
              <a:headEnd/>
              <a:tailEnd/>
            </a:ln>
            <a:effectLst/>
          </p:spPr>
          <p:txBody>
            <a:bodyPr wrap="none" anchor="ctr"/>
            <a:lstStyle/>
            <a:p>
              <a:pPr eaLnBrk="1" hangingPunct="1"/>
              <a:r>
                <a:rPr lang="en-US" altLang="zh-CN" sz="2000"/>
                <a:t>1.20</a:t>
              </a:r>
            </a:p>
          </p:txBody>
        </p:sp>
        <p:sp>
          <p:nvSpPr>
            <p:cNvPr id="372750" name="Rectangle 14"/>
            <p:cNvSpPr>
              <a:spLocks noChangeArrowheads="1"/>
            </p:cNvSpPr>
            <p:nvPr/>
          </p:nvSpPr>
          <p:spPr bwMode="gray">
            <a:xfrm>
              <a:off x="1136" y="1546"/>
              <a:ext cx="882" cy="467"/>
            </a:xfrm>
            <a:prstGeom prst="rect">
              <a:avLst/>
            </a:prstGeom>
            <a:gradFill rotWithShape="1">
              <a:gsLst>
                <a:gs pos="0">
                  <a:schemeClr val="bg2"/>
                </a:gs>
                <a:gs pos="100000">
                  <a:srgbClr val="FFFFFF"/>
                </a:gs>
              </a:gsLst>
              <a:lin ang="2700000" scaled="1"/>
            </a:gradFill>
            <a:ln w="28575" algn="ctr">
              <a:solidFill>
                <a:schemeClr val="bg1"/>
              </a:solidFill>
              <a:miter lim="800000"/>
              <a:headEnd/>
              <a:tailEnd/>
            </a:ln>
            <a:effectLst/>
          </p:spPr>
          <p:txBody>
            <a:bodyPr wrap="none" anchor="ctr"/>
            <a:lstStyle/>
            <a:p>
              <a:pPr eaLnBrk="1" hangingPunct="1"/>
              <a:r>
                <a:rPr lang="en-US" altLang="zh-CN" sz="2000"/>
                <a:t>1.34</a:t>
              </a:r>
              <a:endParaRPr lang="en-US" altLang="zh-CN" sz="2000" b="0"/>
            </a:p>
          </p:txBody>
        </p:sp>
        <p:sp>
          <p:nvSpPr>
            <p:cNvPr id="372751" name="Rectangle 15"/>
            <p:cNvSpPr>
              <a:spLocks noChangeArrowheads="1"/>
            </p:cNvSpPr>
            <p:nvPr/>
          </p:nvSpPr>
          <p:spPr bwMode="gray">
            <a:xfrm>
              <a:off x="1136" y="2013"/>
              <a:ext cx="882" cy="466"/>
            </a:xfrm>
            <a:prstGeom prst="rect">
              <a:avLst/>
            </a:prstGeom>
            <a:gradFill rotWithShape="1">
              <a:gsLst>
                <a:gs pos="0">
                  <a:schemeClr val="bg2"/>
                </a:gs>
                <a:gs pos="100000">
                  <a:srgbClr val="FFFFFF"/>
                </a:gs>
              </a:gsLst>
              <a:lin ang="2700000" scaled="1"/>
            </a:gradFill>
            <a:ln w="28575" algn="ctr">
              <a:solidFill>
                <a:schemeClr val="bg1"/>
              </a:solidFill>
              <a:miter lim="800000"/>
              <a:headEnd/>
              <a:tailEnd/>
            </a:ln>
            <a:effectLst/>
          </p:spPr>
          <p:txBody>
            <a:bodyPr wrap="none" anchor="ctr"/>
            <a:lstStyle/>
            <a:p>
              <a:pPr eaLnBrk="1" hangingPunct="1"/>
              <a:r>
                <a:rPr lang="en-US" altLang="zh-CN" sz="2000"/>
                <a:t>1.33</a:t>
              </a:r>
            </a:p>
          </p:txBody>
        </p:sp>
        <p:sp>
          <p:nvSpPr>
            <p:cNvPr id="372752" name="Rectangle 16"/>
            <p:cNvSpPr>
              <a:spLocks noChangeArrowheads="1"/>
            </p:cNvSpPr>
            <p:nvPr/>
          </p:nvSpPr>
          <p:spPr bwMode="gray">
            <a:xfrm>
              <a:off x="1136" y="2479"/>
              <a:ext cx="882" cy="467"/>
            </a:xfrm>
            <a:prstGeom prst="rect">
              <a:avLst/>
            </a:prstGeom>
            <a:gradFill rotWithShape="1">
              <a:gsLst>
                <a:gs pos="0">
                  <a:schemeClr val="bg2"/>
                </a:gs>
                <a:gs pos="100000">
                  <a:srgbClr val="FFFFFF"/>
                </a:gs>
              </a:gsLst>
              <a:lin ang="2700000" scaled="1"/>
            </a:gradFill>
            <a:ln w="28575" algn="ctr">
              <a:solidFill>
                <a:schemeClr val="bg1"/>
              </a:solidFill>
              <a:miter lim="800000"/>
              <a:headEnd/>
              <a:tailEnd/>
            </a:ln>
            <a:effectLst/>
          </p:spPr>
          <p:txBody>
            <a:bodyPr wrap="none" anchor="ctr"/>
            <a:lstStyle/>
            <a:p>
              <a:pPr eaLnBrk="1" hangingPunct="1"/>
              <a:r>
                <a:rPr lang="en-US" altLang="zh-CN" sz="2000"/>
                <a:t>1.30</a:t>
              </a:r>
              <a:endParaRPr lang="en-US" altLang="zh-CN" sz="2000" b="0"/>
            </a:p>
          </p:txBody>
        </p:sp>
        <p:sp>
          <p:nvSpPr>
            <p:cNvPr id="372753" name="Rectangle 17"/>
            <p:cNvSpPr>
              <a:spLocks noChangeArrowheads="1"/>
            </p:cNvSpPr>
            <p:nvPr/>
          </p:nvSpPr>
          <p:spPr bwMode="gray">
            <a:xfrm>
              <a:off x="1136" y="1117"/>
              <a:ext cx="882" cy="429"/>
            </a:xfrm>
            <a:prstGeom prst="rect">
              <a:avLst/>
            </a:prstGeom>
            <a:gradFill rotWithShape="1">
              <a:gsLst>
                <a:gs pos="0">
                  <a:schemeClr val="hlink">
                    <a:gamma/>
                    <a:shade val="38039"/>
                    <a:invGamma/>
                  </a:schemeClr>
                </a:gs>
                <a:gs pos="100000">
                  <a:schemeClr val="hlink"/>
                </a:gs>
              </a:gsLst>
              <a:lin ang="2700000" scaled="1"/>
            </a:gradFill>
            <a:ln w="28575" algn="ctr">
              <a:solidFill>
                <a:schemeClr val="bg1"/>
              </a:solidFill>
              <a:miter lim="800000"/>
              <a:headEnd/>
              <a:tailEnd/>
            </a:ln>
            <a:effectLst/>
          </p:spPr>
          <p:txBody>
            <a:bodyPr wrap="none" anchor="ctr"/>
            <a:lstStyle/>
            <a:p>
              <a:r>
                <a:rPr lang="zh-CN" altLang="en-US">
                  <a:solidFill>
                    <a:srgbClr val="FFFF99"/>
                  </a:solidFill>
                  <a:latin typeface="黑体" pitchFamily="49" charset="-122"/>
                  <a:ea typeface="黑体" pitchFamily="49" charset="-122"/>
                </a:rPr>
                <a:t>土壤容重</a:t>
              </a:r>
            </a:p>
            <a:p>
              <a:r>
                <a:rPr lang="en-US" altLang="zh-CN">
                  <a:solidFill>
                    <a:srgbClr val="FFFF99"/>
                  </a:solidFill>
                  <a:latin typeface="黑体" pitchFamily="49" charset="-122"/>
                  <a:ea typeface="黑体" pitchFamily="49" charset="-122"/>
                </a:rPr>
                <a:t>(g/cm3)</a:t>
              </a:r>
              <a:r>
                <a:rPr lang="en-US" altLang="ko-KR" sz="1600" b="0"/>
                <a:t> </a:t>
              </a:r>
              <a:endParaRPr lang="en-US" altLang="ko-KR">
                <a:solidFill>
                  <a:schemeClr val="bg1"/>
                </a:solidFill>
                <a:latin typeface="Verdana" pitchFamily="34" charset="0"/>
                <a:ea typeface="Gulim" pitchFamily="34" charset="-127"/>
              </a:endParaRPr>
            </a:p>
          </p:txBody>
        </p:sp>
        <p:grpSp>
          <p:nvGrpSpPr>
            <p:cNvPr id="3" name="Group 18"/>
            <p:cNvGrpSpPr>
              <a:grpSpLocks/>
            </p:cNvGrpSpPr>
            <p:nvPr/>
          </p:nvGrpSpPr>
          <p:grpSpPr bwMode="auto">
            <a:xfrm>
              <a:off x="2018" y="1117"/>
              <a:ext cx="907" cy="2296"/>
              <a:chOff x="2099" y="1117"/>
              <a:chExt cx="962" cy="2296"/>
            </a:xfrm>
          </p:grpSpPr>
          <p:sp>
            <p:nvSpPr>
              <p:cNvPr id="372755" name="Rectangle 19"/>
              <p:cNvSpPr>
                <a:spLocks noChangeArrowheads="1"/>
              </p:cNvSpPr>
              <p:nvPr/>
            </p:nvSpPr>
            <p:spPr bwMode="gray">
              <a:xfrm>
                <a:off x="2099" y="2946"/>
                <a:ext cx="962" cy="467"/>
              </a:xfrm>
              <a:prstGeom prst="rect">
                <a:avLst/>
              </a:prstGeom>
              <a:gradFill rotWithShape="1">
                <a:gsLst>
                  <a:gs pos="0">
                    <a:schemeClr val="bg2"/>
                  </a:gs>
                  <a:gs pos="100000">
                    <a:srgbClr val="FFFFFF"/>
                  </a:gs>
                </a:gsLst>
                <a:lin ang="2700000" scaled="1"/>
              </a:gradFill>
              <a:ln w="28575" algn="ctr">
                <a:solidFill>
                  <a:schemeClr val="bg1"/>
                </a:solidFill>
                <a:miter lim="800000"/>
                <a:headEnd/>
                <a:tailEnd/>
              </a:ln>
              <a:effectLst/>
            </p:spPr>
            <p:txBody>
              <a:bodyPr wrap="none" anchor="ctr"/>
              <a:lstStyle/>
              <a:p>
                <a:pPr eaLnBrk="1" hangingPunct="1"/>
                <a:r>
                  <a:rPr lang="en-US" altLang="zh-CN" sz="2000"/>
                  <a:t>57.27</a:t>
                </a:r>
              </a:p>
            </p:txBody>
          </p:sp>
          <p:sp>
            <p:nvSpPr>
              <p:cNvPr id="372756" name="Rectangle 20"/>
              <p:cNvSpPr>
                <a:spLocks noChangeArrowheads="1"/>
              </p:cNvSpPr>
              <p:nvPr/>
            </p:nvSpPr>
            <p:spPr bwMode="gray">
              <a:xfrm>
                <a:off x="2099" y="1546"/>
                <a:ext cx="962" cy="467"/>
              </a:xfrm>
              <a:prstGeom prst="rect">
                <a:avLst/>
              </a:prstGeom>
              <a:gradFill rotWithShape="1">
                <a:gsLst>
                  <a:gs pos="0">
                    <a:schemeClr val="bg2"/>
                  </a:gs>
                  <a:gs pos="100000">
                    <a:srgbClr val="FFFFFF"/>
                  </a:gs>
                </a:gsLst>
                <a:lin ang="2700000" scaled="1"/>
              </a:gradFill>
              <a:ln w="28575" algn="ctr">
                <a:solidFill>
                  <a:schemeClr val="bg1"/>
                </a:solidFill>
                <a:miter lim="800000"/>
                <a:headEnd/>
                <a:tailEnd/>
              </a:ln>
              <a:effectLst/>
            </p:spPr>
            <p:txBody>
              <a:bodyPr wrap="none" anchor="ctr"/>
              <a:lstStyle/>
              <a:p>
                <a:pPr eaLnBrk="1" hangingPunct="1"/>
                <a:r>
                  <a:rPr lang="en-US" altLang="zh-CN" sz="2000"/>
                  <a:t>46.93</a:t>
                </a:r>
              </a:p>
            </p:txBody>
          </p:sp>
          <p:sp>
            <p:nvSpPr>
              <p:cNvPr id="372757" name="Rectangle 21"/>
              <p:cNvSpPr>
                <a:spLocks noChangeArrowheads="1"/>
              </p:cNvSpPr>
              <p:nvPr/>
            </p:nvSpPr>
            <p:spPr bwMode="gray">
              <a:xfrm>
                <a:off x="2099" y="2013"/>
                <a:ext cx="962" cy="466"/>
              </a:xfrm>
              <a:prstGeom prst="rect">
                <a:avLst/>
              </a:prstGeom>
              <a:gradFill rotWithShape="1">
                <a:gsLst>
                  <a:gs pos="0">
                    <a:schemeClr val="bg2"/>
                  </a:gs>
                  <a:gs pos="100000">
                    <a:srgbClr val="FFFFFF"/>
                  </a:gs>
                </a:gsLst>
                <a:lin ang="2700000" scaled="1"/>
              </a:gradFill>
              <a:ln w="28575" algn="ctr">
                <a:solidFill>
                  <a:schemeClr val="bg1"/>
                </a:solidFill>
                <a:miter lim="800000"/>
                <a:headEnd/>
                <a:tailEnd/>
              </a:ln>
              <a:effectLst/>
            </p:spPr>
            <p:txBody>
              <a:bodyPr wrap="none" anchor="ctr"/>
              <a:lstStyle/>
              <a:p>
                <a:pPr eaLnBrk="1" hangingPunct="1"/>
                <a:r>
                  <a:rPr lang="en-US" altLang="zh-CN" sz="2000"/>
                  <a:t>47.51</a:t>
                </a:r>
              </a:p>
            </p:txBody>
          </p:sp>
          <p:sp>
            <p:nvSpPr>
              <p:cNvPr id="372758" name="Rectangle 22"/>
              <p:cNvSpPr>
                <a:spLocks noChangeArrowheads="1"/>
              </p:cNvSpPr>
              <p:nvPr/>
            </p:nvSpPr>
            <p:spPr bwMode="gray">
              <a:xfrm>
                <a:off x="2099" y="2479"/>
                <a:ext cx="962" cy="467"/>
              </a:xfrm>
              <a:prstGeom prst="rect">
                <a:avLst/>
              </a:prstGeom>
              <a:gradFill rotWithShape="1">
                <a:gsLst>
                  <a:gs pos="0">
                    <a:schemeClr val="bg2"/>
                  </a:gs>
                  <a:gs pos="100000">
                    <a:srgbClr val="FFFFFF"/>
                  </a:gs>
                </a:gsLst>
                <a:lin ang="2700000" scaled="1"/>
              </a:gradFill>
              <a:ln w="28575" algn="ctr">
                <a:solidFill>
                  <a:schemeClr val="bg1"/>
                </a:solidFill>
                <a:miter lim="800000"/>
                <a:headEnd/>
                <a:tailEnd/>
              </a:ln>
              <a:effectLst/>
            </p:spPr>
            <p:txBody>
              <a:bodyPr wrap="none" anchor="ctr"/>
              <a:lstStyle/>
              <a:p>
                <a:pPr eaLnBrk="1" hangingPunct="1"/>
                <a:r>
                  <a:rPr lang="en-US" altLang="zh-CN" sz="2000"/>
                  <a:t>50.94</a:t>
                </a:r>
              </a:p>
            </p:txBody>
          </p:sp>
          <p:sp>
            <p:nvSpPr>
              <p:cNvPr id="372759" name="Rectangle 23"/>
              <p:cNvSpPr>
                <a:spLocks noChangeArrowheads="1"/>
              </p:cNvSpPr>
              <p:nvPr/>
            </p:nvSpPr>
            <p:spPr bwMode="gray">
              <a:xfrm>
                <a:off x="2099" y="1117"/>
                <a:ext cx="962" cy="429"/>
              </a:xfrm>
              <a:prstGeom prst="rect">
                <a:avLst/>
              </a:prstGeom>
              <a:gradFill rotWithShape="1">
                <a:gsLst>
                  <a:gs pos="0">
                    <a:schemeClr val="hlink">
                      <a:gamma/>
                      <a:shade val="46275"/>
                      <a:invGamma/>
                    </a:schemeClr>
                  </a:gs>
                  <a:gs pos="100000">
                    <a:schemeClr val="hlink"/>
                  </a:gs>
                </a:gsLst>
                <a:lin ang="2700000" scaled="1"/>
              </a:gradFill>
              <a:ln w="28575" algn="ctr">
                <a:solidFill>
                  <a:schemeClr val="bg1"/>
                </a:solidFill>
                <a:miter lim="800000"/>
                <a:headEnd/>
                <a:tailEnd/>
              </a:ln>
              <a:effectLst/>
            </p:spPr>
            <p:txBody>
              <a:bodyPr wrap="none" anchor="ctr"/>
              <a:lstStyle/>
              <a:p>
                <a:r>
                  <a:rPr lang="zh-CN" altLang="en-US">
                    <a:solidFill>
                      <a:srgbClr val="FFFF99"/>
                    </a:solidFill>
                    <a:latin typeface="黑体" pitchFamily="49" charset="-122"/>
                    <a:ea typeface="黑体" pitchFamily="49" charset="-122"/>
                  </a:rPr>
                  <a:t>土壤孔隙</a:t>
                </a:r>
              </a:p>
              <a:p>
                <a:r>
                  <a:rPr lang="zh-CN" altLang="en-US">
                    <a:solidFill>
                      <a:srgbClr val="FFFF99"/>
                    </a:solidFill>
                    <a:latin typeface="黑体" pitchFamily="49" charset="-122"/>
                    <a:ea typeface="黑体" pitchFamily="49" charset="-122"/>
                  </a:rPr>
                  <a:t>度（</a:t>
                </a:r>
                <a:r>
                  <a:rPr lang="en-US" altLang="zh-CN">
                    <a:solidFill>
                      <a:srgbClr val="FFFF99"/>
                    </a:solidFill>
                    <a:latin typeface="黑体" pitchFamily="49" charset="-122"/>
                    <a:ea typeface="黑体" pitchFamily="49" charset="-122"/>
                  </a:rPr>
                  <a:t>%</a:t>
                </a:r>
                <a:r>
                  <a:rPr lang="zh-CN" altLang="en-US">
                    <a:solidFill>
                      <a:srgbClr val="FFFF99"/>
                    </a:solidFill>
                    <a:latin typeface="黑体" pitchFamily="49" charset="-122"/>
                    <a:ea typeface="黑体" pitchFamily="49" charset="-122"/>
                  </a:rPr>
                  <a:t>）</a:t>
                </a:r>
                <a:endParaRPr lang="en-US" altLang="ko-KR">
                  <a:solidFill>
                    <a:srgbClr val="FFFF99"/>
                  </a:solidFill>
                  <a:latin typeface="黑体" pitchFamily="49" charset="-122"/>
                  <a:ea typeface="黑体" pitchFamily="49" charset="-122"/>
                </a:endParaRPr>
              </a:p>
            </p:txBody>
          </p:sp>
        </p:grpSp>
        <p:sp>
          <p:nvSpPr>
            <p:cNvPr id="372760" name="Rectangle 24"/>
            <p:cNvSpPr>
              <a:spLocks noChangeArrowheads="1"/>
            </p:cNvSpPr>
            <p:nvPr/>
          </p:nvSpPr>
          <p:spPr bwMode="gray">
            <a:xfrm>
              <a:off x="2925" y="2946"/>
              <a:ext cx="963" cy="467"/>
            </a:xfrm>
            <a:prstGeom prst="rect">
              <a:avLst/>
            </a:prstGeom>
            <a:gradFill rotWithShape="1">
              <a:gsLst>
                <a:gs pos="0">
                  <a:schemeClr val="bg2"/>
                </a:gs>
                <a:gs pos="100000">
                  <a:srgbClr val="FFFFFF"/>
                </a:gs>
              </a:gsLst>
              <a:lin ang="2700000" scaled="1"/>
            </a:gradFill>
            <a:ln w="28575" algn="ctr">
              <a:solidFill>
                <a:schemeClr val="bg1"/>
              </a:solidFill>
              <a:miter lim="800000"/>
              <a:headEnd/>
              <a:tailEnd/>
            </a:ln>
            <a:effectLst/>
          </p:spPr>
          <p:txBody>
            <a:bodyPr wrap="none" anchor="ctr"/>
            <a:lstStyle/>
            <a:p>
              <a:pPr eaLnBrk="1" hangingPunct="1"/>
              <a:r>
                <a:rPr lang="en-US" altLang="zh-CN" sz="2000"/>
                <a:t>25.53</a:t>
              </a:r>
            </a:p>
          </p:txBody>
        </p:sp>
        <p:sp>
          <p:nvSpPr>
            <p:cNvPr id="372761" name="Rectangle 25"/>
            <p:cNvSpPr>
              <a:spLocks noChangeArrowheads="1"/>
            </p:cNvSpPr>
            <p:nvPr/>
          </p:nvSpPr>
          <p:spPr bwMode="gray">
            <a:xfrm>
              <a:off x="2925" y="1546"/>
              <a:ext cx="963" cy="467"/>
            </a:xfrm>
            <a:prstGeom prst="rect">
              <a:avLst/>
            </a:prstGeom>
            <a:gradFill rotWithShape="1">
              <a:gsLst>
                <a:gs pos="0">
                  <a:schemeClr val="bg2"/>
                </a:gs>
                <a:gs pos="100000">
                  <a:srgbClr val="FFFFFF"/>
                </a:gs>
              </a:gsLst>
              <a:lin ang="2700000" scaled="1"/>
            </a:gradFill>
            <a:ln w="28575" algn="ctr">
              <a:solidFill>
                <a:schemeClr val="bg1"/>
              </a:solidFill>
              <a:miter lim="800000"/>
              <a:headEnd/>
              <a:tailEnd/>
            </a:ln>
            <a:effectLst/>
          </p:spPr>
          <p:txBody>
            <a:bodyPr wrap="none" anchor="ctr"/>
            <a:lstStyle/>
            <a:p>
              <a:pPr eaLnBrk="1" hangingPunct="1"/>
              <a:r>
                <a:rPr lang="en-US" altLang="zh-CN" sz="2000"/>
                <a:t>6.57</a:t>
              </a:r>
            </a:p>
          </p:txBody>
        </p:sp>
        <p:sp>
          <p:nvSpPr>
            <p:cNvPr id="372762" name="Rectangle 26"/>
            <p:cNvSpPr>
              <a:spLocks noChangeArrowheads="1"/>
            </p:cNvSpPr>
            <p:nvPr/>
          </p:nvSpPr>
          <p:spPr bwMode="gray">
            <a:xfrm>
              <a:off x="2925" y="2013"/>
              <a:ext cx="963" cy="466"/>
            </a:xfrm>
            <a:prstGeom prst="rect">
              <a:avLst/>
            </a:prstGeom>
            <a:gradFill rotWithShape="1">
              <a:gsLst>
                <a:gs pos="0">
                  <a:schemeClr val="bg2"/>
                </a:gs>
                <a:gs pos="100000">
                  <a:srgbClr val="FFFFFF"/>
                </a:gs>
              </a:gsLst>
              <a:lin ang="2700000" scaled="1"/>
            </a:gradFill>
            <a:ln w="28575" algn="ctr">
              <a:solidFill>
                <a:schemeClr val="bg1"/>
              </a:solidFill>
              <a:miter lim="800000"/>
              <a:headEnd/>
              <a:tailEnd/>
            </a:ln>
            <a:effectLst/>
          </p:spPr>
          <p:txBody>
            <a:bodyPr wrap="none" anchor="ctr"/>
            <a:lstStyle/>
            <a:p>
              <a:pPr eaLnBrk="1" hangingPunct="1"/>
              <a:r>
                <a:rPr lang="en-US" altLang="zh-CN" sz="2000"/>
                <a:t>10.99</a:t>
              </a:r>
              <a:endParaRPr lang="en-US" altLang="zh-CN" sz="2000" b="0"/>
            </a:p>
          </p:txBody>
        </p:sp>
        <p:sp>
          <p:nvSpPr>
            <p:cNvPr id="372763" name="Rectangle 27"/>
            <p:cNvSpPr>
              <a:spLocks noChangeArrowheads="1"/>
            </p:cNvSpPr>
            <p:nvPr/>
          </p:nvSpPr>
          <p:spPr bwMode="gray">
            <a:xfrm>
              <a:off x="2925" y="2479"/>
              <a:ext cx="963" cy="467"/>
            </a:xfrm>
            <a:prstGeom prst="rect">
              <a:avLst/>
            </a:prstGeom>
            <a:gradFill rotWithShape="1">
              <a:gsLst>
                <a:gs pos="0">
                  <a:schemeClr val="bg2"/>
                </a:gs>
                <a:gs pos="100000">
                  <a:srgbClr val="FFFFFF"/>
                </a:gs>
              </a:gsLst>
              <a:lin ang="2700000" scaled="1"/>
            </a:gradFill>
            <a:ln w="28575" algn="ctr">
              <a:solidFill>
                <a:schemeClr val="bg1"/>
              </a:solidFill>
              <a:miter lim="800000"/>
              <a:headEnd/>
              <a:tailEnd/>
            </a:ln>
            <a:effectLst/>
          </p:spPr>
          <p:txBody>
            <a:bodyPr wrap="none" anchor="ctr"/>
            <a:lstStyle/>
            <a:p>
              <a:pPr eaLnBrk="1" hangingPunct="1"/>
              <a:r>
                <a:rPr lang="en-US" altLang="zh-CN" sz="2000"/>
                <a:t>17.09</a:t>
              </a:r>
            </a:p>
          </p:txBody>
        </p:sp>
        <p:sp>
          <p:nvSpPr>
            <p:cNvPr id="372764" name="Rectangle 28"/>
            <p:cNvSpPr>
              <a:spLocks noChangeArrowheads="1"/>
            </p:cNvSpPr>
            <p:nvPr/>
          </p:nvSpPr>
          <p:spPr bwMode="gray">
            <a:xfrm>
              <a:off x="2925" y="1117"/>
              <a:ext cx="963" cy="429"/>
            </a:xfrm>
            <a:prstGeom prst="rect">
              <a:avLst/>
            </a:prstGeom>
            <a:gradFill rotWithShape="1">
              <a:gsLst>
                <a:gs pos="0">
                  <a:schemeClr val="hlink">
                    <a:gamma/>
                    <a:shade val="46275"/>
                    <a:invGamma/>
                  </a:schemeClr>
                </a:gs>
                <a:gs pos="100000">
                  <a:schemeClr val="hlink"/>
                </a:gs>
              </a:gsLst>
              <a:lin ang="2700000" scaled="1"/>
            </a:gradFill>
            <a:ln w="28575" algn="ctr">
              <a:solidFill>
                <a:schemeClr val="bg1"/>
              </a:solidFill>
              <a:miter lim="800000"/>
              <a:headEnd/>
              <a:tailEnd/>
            </a:ln>
            <a:effectLst/>
          </p:spPr>
          <p:txBody>
            <a:bodyPr wrap="none" anchor="ctr"/>
            <a:lstStyle/>
            <a:p>
              <a:r>
                <a:rPr lang="en-US" altLang="zh-CN">
                  <a:solidFill>
                    <a:srgbClr val="FFFF99"/>
                  </a:solidFill>
                  <a:latin typeface="黑体" pitchFamily="49" charset="-122"/>
                  <a:ea typeface="黑体" pitchFamily="49" charset="-122"/>
                </a:rPr>
                <a:t>&gt;0.25</a:t>
              </a:r>
              <a:r>
                <a:rPr lang="zh-CN" altLang="en-US">
                  <a:solidFill>
                    <a:srgbClr val="FFFF99"/>
                  </a:solidFill>
                  <a:latin typeface="黑体" pitchFamily="49" charset="-122"/>
                  <a:ea typeface="黑体" pitchFamily="49" charset="-122"/>
                </a:rPr>
                <a:t>毫米水</a:t>
              </a:r>
            </a:p>
            <a:p>
              <a:r>
                <a:rPr lang="zh-CN" altLang="en-US">
                  <a:solidFill>
                    <a:srgbClr val="FFFF99"/>
                  </a:solidFill>
                  <a:latin typeface="黑体" pitchFamily="49" charset="-122"/>
                  <a:ea typeface="黑体" pitchFamily="49" charset="-122"/>
                </a:rPr>
                <a:t>稳性结构</a:t>
              </a:r>
              <a:r>
                <a:rPr lang="en-US" altLang="zh-CN">
                  <a:solidFill>
                    <a:srgbClr val="FFFF99"/>
                  </a:solidFill>
                  <a:latin typeface="黑体" pitchFamily="49" charset="-122"/>
                  <a:ea typeface="黑体" pitchFamily="49" charset="-122"/>
                </a:rPr>
                <a:t>(%)</a:t>
              </a:r>
              <a:endParaRPr lang="en-US" altLang="ko-KR">
                <a:solidFill>
                  <a:srgbClr val="FFFF99"/>
                </a:solidFill>
                <a:latin typeface="黑体" pitchFamily="49" charset="-122"/>
                <a:ea typeface="黑体" pitchFamily="49" charset="-122"/>
              </a:endParaRPr>
            </a:p>
          </p:txBody>
        </p:sp>
        <p:sp>
          <p:nvSpPr>
            <p:cNvPr id="372765" name="Rectangle 29"/>
            <p:cNvSpPr>
              <a:spLocks noChangeArrowheads="1"/>
            </p:cNvSpPr>
            <p:nvPr/>
          </p:nvSpPr>
          <p:spPr bwMode="gray">
            <a:xfrm>
              <a:off x="3878" y="2931"/>
              <a:ext cx="817" cy="499"/>
            </a:xfrm>
            <a:prstGeom prst="rect">
              <a:avLst/>
            </a:prstGeom>
            <a:gradFill rotWithShape="1">
              <a:gsLst>
                <a:gs pos="0">
                  <a:schemeClr val="bg2"/>
                </a:gs>
                <a:gs pos="100000">
                  <a:srgbClr val="FFFFFF"/>
                </a:gs>
              </a:gsLst>
              <a:lin ang="2700000" scaled="1"/>
            </a:gradFill>
            <a:ln w="28575" algn="ctr">
              <a:solidFill>
                <a:schemeClr val="bg1"/>
              </a:solidFill>
              <a:miter lim="800000"/>
              <a:headEnd/>
              <a:tailEnd/>
            </a:ln>
            <a:effectLst/>
          </p:spPr>
          <p:txBody>
            <a:bodyPr wrap="none" anchor="ctr"/>
            <a:lstStyle/>
            <a:p>
              <a:pPr eaLnBrk="1" hangingPunct="1"/>
              <a:r>
                <a:rPr lang="en-US" altLang="zh-CN" sz="2000"/>
                <a:t>1.23</a:t>
              </a:r>
            </a:p>
          </p:txBody>
        </p:sp>
        <p:sp>
          <p:nvSpPr>
            <p:cNvPr id="372766" name="Rectangle 30"/>
            <p:cNvSpPr>
              <a:spLocks noChangeArrowheads="1"/>
            </p:cNvSpPr>
            <p:nvPr/>
          </p:nvSpPr>
          <p:spPr bwMode="gray">
            <a:xfrm>
              <a:off x="3878" y="1525"/>
              <a:ext cx="817" cy="467"/>
            </a:xfrm>
            <a:prstGeom prst="rect">
              <a:avLst/>
            </a:prstGeom>
            <a:gradFill rotWithShape="1">
              <a:gsLst>
                <a:gs pos="0">
                  <a:schemeClr val="bg2"/>
                </a:gs>
                <a:gs pos="100000">
                  <a:srgbClr val="FFFFFF"/>
                </a:gs>
              </a:gsLst>
              <a:lin ang="2700000" scaled="1"/>
            </a:gradFill>
            <a:ln w="28575" algn="ctr">
              <a:solidFill>
                <a:schemeClr val="bg1"/>
              </a:solidFill>
              <a:miter lim="800000"/>
              <a:headEnd/>
              <a:tailEnd/>
            </a:ln>
            <a:effectLst/>
          </p:spPr>
          <p:txBody>
            <a:bodyPr wrap="none" anchor="ctr"/>
            <a:lstStyle/>
            <a:p>
              <a:pPr eaLnBrk="1" hangingPunct="1"/>
              <a:r>
                <a:rPr lang="en-US" altLang="zh-CN" sz="2000"/>
                <a:t>0.95</a:t>
              </a:r>
            </a:p>
          </p:txBody>
        </p:sp>
        <p:sp>
          <p:nvSpPr>
            <p:cNvPr id="372767" name="Rectangle 31"/>
            <p:cNvSpPr>
              <a:spLocks noChangeArrowheads="1"/>
            </p:cNvSpPr>
            <p:nvPr/>
          </p:nvSpPr>
          <p:spPr bwMode="gray">
            <a:xfrm>
              <a:off x="3878" y="2013"/>
              <a:ext cx="817" cy="466"/>
            </a:xfrm>
            <a:prstGeom prst="rect">
              <a:avLst/>
            </a:prstGeom>
            <a:gradFill rotWithShape="1">
              <a:gsLst>
                <a:gs pos="0">
                  <a:schemeClr val="bg2"/>
                </a:gs>
                <a:gs pos="100000">
                  <a:srgbClr val="FFFFFF"/>
                </a:gs>
              </a:gsLst>
              <a:lin ang="2700000" scaled="1"/>
            </a:gradFill>
            <a:ln w="28575" algn="ctr">
              <a:solidFill>
                <a:schemeClr val="bg1"/>
              </a:solidFill>
              <a:miter lim="800000"/>
              <a:headEnd/>
              <a:tailEnd/>
            </a:ln>
            <a:effectLst/>
          </p:spPr>
          <p:txBody>
            <a:bodyPr wrap="none" anchor="ctr"/>
            <a:lstStyle/>
            <a:p>
              <a:pPr eaLnBrk="1" hangingPunct="1"/>
              <a:r>
                <a:rPr lang="en-US" altLang="zh-CN" sz="2000"/>
                <a:t>1.08</a:t>
              </a:r>
            </a:p>
          </p:txBody>
        </p:sp>
        <p:sp>
          <p:nvSpPr>
            <p:cNvPr id="372768" name="Rectangle 32"/>
            <p:cNvSpPr>
              <a:spLocks noChangeArrowheads="1"/>
            </p:cNvSpPr>
            <p:nvPr/>
          </p:nvSpPr>
          <p:spPr bwMode="gray">
            <a:xfrm>
              <a:off x="3878" y="2478"/>
              <a:ext cx="817" cy="467"/>
            </a:xfrm>
            <a:prstGeom prst="rect">
              <a:avLst/>
            </a:prstGeom>
            <a:gradFill rotWithShape="1">
              <a:gsLst>
                <a:gs pos="0">
                  <a:schemeClr val="bg2"/>
                </a:gs>
                <a:gs pos="100000">
                  <a:srgbClr val="FFFFFF"/>
                </a:gs>
              </a:gsLst>
              <a:lin ang="2700000" scaled="1"/>
            </a:gradFill>
            <a:ln w="28575" algn="ctr">
              <a:solidFill>
                <a:schemeClr val="bg1"/>
              </a:solidFill>
              <a:miter lim="800000"/>
              <a:headEnd/>
              <a:tailEnd/>
            </a:ln>
            <a:effectLst/>
          </p:spPr>
          <p:txBody>
            <a:bodyPr wrap="none" anchor="ctr"/>
            <a:lstStyle/>
            <a:p>
              <a:pPr eaLnBrk="1" hangingPunct="1"/>
              <a:r>
                <a:rPr lang="en-US" altLang="zh-CN" sz="2000"/>
                <a:t>1.13</a:t>
              </a:r>
            </a:p>
          </p:txBody>
        </p:sp>
        <p:sp>
          <p:nvSpPr>
            <p:cNvPr id="372769" name="Rectangle 33"/>
            <p:cNvSpPr>
              <a:spLocks noChangeArrowheads="1"/>
            </p:cNvSpPr>
            <p:nvPr/>
          </p:nvSpPr>
          <p:spPr bwMode="gray">
            <a:xfrm>
              <a:off x="3878" y="1117"/>
              <a:ext cx="817" cy="429"/>
            </a:xfrm>
            <a:prstGeom prst="rect">
              <a:avLst/>
            </a:prstGeom>
            <a:gradFill rotWithShape="1">
              <a:gsLst>
                <a:gs pos="0">
                  <a:schemeClr val="hlink">
                    <a:gamma/>
                    <a:shade val="46275"/>
                    <a:invGamma/>
                  </a:schemeClr>
                </a:gs>
                <a:gs pos="100000">
                  <a:schemeClr val="hlink"/>
                </a:gs>
              </a:gsLst>
              <a:lin ang="2700000" scaled="1"/>
            </a:gradFill>
            <a:ln w="28575" algn="ctr">
              <a:solidFill>
                <a:schemeClr val="bg1"/>
              </a:solidFill>
              <a:miter lim="800000"/>
              <a:headEnd/>
              <a:tailEnd/>
            </a:ln>
            <a:effectLst/>
          </p:spPr>
          <p:txBody>
            <a:bodyPr wrap="none" anchor="ctr"/>
            <a:lstStyle/>
            <a:p>
              <a:r>
                <a:rPr lang="zh-CN" altLang="en-US">
                  <a:solidFill>
                    <a:srgbClr val="FFFF99"/>
                  </a:solidFill>
                  <a:latin typeface="黑体" pitchFamily="49" charset="-122"/>
                  <a:ea typeface="黑体" pitchFamily="49" charset="-122"/>
                </a:rPr>
                <a:t>有机质</a:t>
              </a:r>
            </a:p>
            <a:p>
              <a:r>
                <a:rPr lang="zh-CN" altLang="en-US">
                  <a:solidFill>
                    <a:srgbClr val="FFFF99"/>
                  </a:solidFill>
                  <a:latin typeface="黑体" pitchFamily="49" charset="-122"/>
                  <a:ea typeface="黑体" pitchFamily="49" charset="-122"/>
                </a:rPr>
                <a:t>含量</a:t>
              </a:r>
              <a:r>
                <a:rPr lang="en-US" altLang="zh-CN" sz="2000">
                  <a:solidFill>
                    <a:srgbClr val="FFFF99"/>
                  </a:solidFill>
                  <a:latin typeface="黑体" pitchFamily="49" charset="-122"/>
                  <a:ea typeface="黑体" pitchFamily="49" charset="-122"/>
                </a:rPr>
                <a:t>(%)</a:t>
              </a:r>
              <a:endParaRPr lang="en-US" altLang="ko-KR" sz="2000">
                <a:solidFill>
                  <a:srgbClr val="FFFF99"/>
                </a:solidFill>
                <a:latin typeface="黑体" pitchFamily="49" charset="-122"/>
                <a:ea typeface="黑体" pitchFamily="49" charset="-122"/>
              </a:endParaRPr>
            </a:p>
          </p:txBody>
        </p:sp>
        <p:grpSp>
          <p:nvGrpSpPr>
            <p:cNvPr id="4" name="Group 34"/>
            <p:cNvGrpSpPr>
              <a:grpSpLocks/>
            </p:cNvGrpSpPr>
            <p:nvPr/>
          </p:nvGrpSpPr>
          <p:grpSpPr bwMode="auto">
            <a:xfrm>
              <a:off x="158" y="1117"/>
              <a:ext cx="978" cy="2296"/>
              <a:chOff x="158" y="1117"/>
              <a:chExt cx="978" cy="2296"/>
            </a:xfrm>
          </p:grpSpPr>
          <p:sp>
            <p:nvSpPr>
              <p:cNvPr id="372771" name="Rectangle 35"/>
              <p:cNvSpPr>
                <a:spLocks noChangeArrowheads="1"/>
              </p:cNvSpPr>
              <p:nvPr/>
            </p:nvSpPr>
            <p:spPr bwMode="gray">
              <a:xfrm>
                <a:off x="165" y="2946"/>
                <a:ext cx="971" cy="467"/>
              </a:xfrm>
              <a:prstGeom prst="rect">
                <a:avLst/>
              </a:prstGeom>
              <a:gradFill rotWithShape="1">
                <a:gsLst>
                  <a:gs pos="0">
                    <a:srgbClr val="FF6600"/>
                  </a:gs>
                  <a:gs pos="50000">
                    <a:srgbClr val="FF6600">
                      <a:gamma/>
                      <a:shade val="41176"/>
                      <a:invGamma/>
                    </a:srgbClr>
                  </a:gs>
                  <a:gs pos="100000">
                    <a:srgbClr val="FF6600"/>
                  </a:gs>
                </a:gsLst>
                <a:lin ang="5400000" scaled="1"/>
              </a:gradFill>
              <a:ln w="28575" algn="ctr">
                <a:solidFill>
                  <a:schemeClr val="bg1"/>
                </a:solidFill>
                <a:miter lim="800000"/>
                <a:headEnd/>
                <a:tailEnd/>
              </a:ln>
              <a:effectLst/>
            </p:spPr>
            <p:txBody>
              <a:bodyPr wrap="none" anchor="ctr"/>
              <a:lstStyle/>
              <a:p>
                <a:r>
                  <a:rPr lang="en-US" altLang="zh-CN" sz="2400">
                    <a:solidFill>
                      <a:schemeClr val="bg1"/>
                    </a:solidFill>
                    <a:latin typeface="Verdana" pitchFamily="34" charset="0"/>
                  </a:rPr>
                  <a:t>3</a:t>
                </a:r>
                <a:r>
                  <a:rPr lang="zh-CN" altLang="en-US" sz="2400">
                    <a:solidFill>
                      <a:schemeClr val="bg1"/>
                    </a:solidFill>
                    <a:latin typeface="Verdana" pitchFamily="34" charset="0"/>
                    <a:ea typeface="华文细黑" pitchFamily="2" charset="-122"/>
                  </a:rPr>
                  <a:t>年</a:t>
                </a:r>
              </a:p>
            </p:txBody>
          </p:sp>
          <p:sp>
            <p:nvSpPr>
              <p:cNvPr id="372772" name="Rectangle 36"/>
              <p:cNvSpPr>
                <a:spLocks noChangeArrowheads="1"/>
              </p:cNvSpPr>
              <p:nvPr/>
            </p:nvSpPr>
            <p:spPr bwMode="gray">
              <a:xfrm>
                <a:off x="165" y="1546"/>
                <a:ext cx="971" cy="467"/>
              </a:xfrm>
              <a:prstGeom prst="rect">
                <a:avLst/>
              </a:prstGeom>
              <a:gradFill rotWithShape="1">
                <a:gsLst>
                  <a:gs pos="0">
                    <a:srgbClr val="FF6600"/>
                  </a:gs>
                  <a:gs pos="50000">
                    <a:srgbClr val="FF6600">
                      <a:gamma/>
                      <a:shade val="34902"/>
                      <a:invGamma/>
                    </a:srgbClr>
                  </a:gs>
                  <a:gs pos="100000">
                    <a:srgbClr val="FF6600"/>
                  </a:gs>
                </a:gsLst>
                <a:lin ang="5400000" scaled="1"/>
              </a:gradFill>
              <a:ln w="28575" algn="ctr">
                <a:solidFill>
                  <a:schemeClr val="bg1"/>
                </a:solidFill>
                <a:miter lim="800000"/>
                <a:headEnd/>
                <a:tailEnd/>
              </a:ln>
              <a:effectLst/>
            </p:spPr>
            <p:txBody>
              <a:bodyPr wrap="none" anchor="ctr"/>
              <a:lstStyle/>
              <a:p>
                <a:r>
                  <a:rPr lang="zh-CN" altLang="en-US" sz="2400">
                    <a:solidFill>
                      <a:schemeClr val="bg1"/>
                    </a:solidFill>
                    <a:latin typeface="Verdana" pitchFamily="34" charset="0"/>
                    <a:ea typeface="华文细黑" pitchFamily="2" charset="-122"/>
                  </a:rPr>
                  <a:t>种植前</a:t>
                </a:r>
              </a:p>
            </p:txBody>
          </p:sp>
          <p:sp>
            <p:nvSpPr>
              <p:cNvPr id="372773" name="Rectangle 37"/>
              <p:cNvSpPr>
                <a:spLocks noChangeArrowheads="1"/>
              </p:cNvSpPr>
              <p:nvPr/>
            </p:nvSpPr>
            <p:spPr bwMode="gray">
              <a:xfrm>
                <a:off x="165" y="2013"/>
                <a:ext cx="971" cy="466"/>
              </a:xfrm>
              <a:prstGeom prst="rect">
                <a:avLst/>
              </a:prstGeom>
              <a:gradFill rotWithShape="1">
                <a:gsLst>
                  <a:gs pos="0">
                    <a:srgbClr val="FF6600"/>
                  </a:gs>
                  <a:gs pos="50000">
                    <a:srgbClr val="FF6600">
                      <a:gamma/>
                      <a:shade val="44314"/>
                      <a:invGamma/>
                    </a:srgbClr>
                  </a:gs>
                  <a:gs pos="100000">
                    <a:srgbClr val="FF6600"/>
                  </a:gs>
                </a:gsLst>
                <a:lin ang="5400000" scaled="1"/>
              </a:gradFill>
              <a:ln w="28575" algn="ctr">
                <a:solidFill>
                  <a:schemeClr val="bg1"/>
                </a:solidFill>
                <a:miter lim="800000"/>
                <a:headEnd/>
                <a:tailEnd/>
              </a:ln>
              <a:effectLst/>
            </p:spPr>
            <p:txBody>
              <a:bodyPr wrap="none" anchor="ctr"/>
              <a:lstStyle/>
              <a:p>
                <a:r>
                  <a:rPr lang="en-US" altLang="zh-CN" sz="2400">
                    <a:solidFill>
                      <a:schemeClr val="bg1"/>
                    </a:solidFill>
                    <a:latin typeface="Verdana" pitchFamily="34" charset="0"/>
                  </a:rPr>
                  <a:t>1</a:t>
                </a:r>
                <a:r>
                  <a:rPr lang="zh-CN" altLang="en-US" sz="2400">
                    <a:solidFill>
                      <a:schemeClr val="bg1"/>
                    </a:solidFill>
                    <a:latin typeface="Verdana" pitchFamily="34" charset="0"/>
                    <a:ea typeface="华文细黑" pitchFamily="2" charset="-122"/>
                  </a:rPr>
                  <a:t>年</a:t>
                </a:r>
              </a:p>
            </p:txBody>
          </p:sp>
          <p:sp>
            <p:nvSpPr>
              <p:cNvPr id="372774" name="Rectangle 38"/>
              <p:cNvSpPr>
                <a:spLocks noChangeArrowheads="1"/>
              </p:cNvSpPr>
              <p:nvPr/>
            </p:nvSpPr>
            <p:spPr bwMode="gray">
              <a:xfrm>
                <a:off x="165" y="2479"/>
                <a:ext cx="971" cy="467"/>
              </a:xfrm>
              <a:prstGeom prst="rect">
                <a:avLst/>
              </a:prstGeom>
              <a:gradFill rotWithShape="1">
                <a:gsLst>
                  <a:gs pos="0">
                    <a:srgbClr val="FF6600"/>
                  </a:gs>
                  <a:gs pos="50000">
                    <a:srgbClr val="FF6600">
                      <a:gamma/>
                      <a:shade val="41176"/>
                      <a:invGamma/>
                    </a:srgbClr>
                  </a:gs>
                  <a:gs pos="100000">
                    <a:srgbClr val="FF6600"/>
                  </a:gs>
                </a:gsLst>
                <a:lin ang="5400000" scaled="1"/>
              </a:gradFill>
              <a:ln w="28575" algn="ctr">
                <a:solidFill>
                  <a:schemeClr val="bg1"/>
                </a:solidFill>
                <a:miter lim="800000"/>
                <a:headEnd/>
                <a:tailEnd/>
              </a:ln>
              <a:effectLst/>
            </p:spPr>
            <p:txBody>
              <a:bodyPr wrap="none" anchor="ctr"/>
              <a:lstStyle/>
              <a:p>
                <a:r>
                  <a:rPr lang="en-US" altLang="zh-CN" sz="2400">
                    <a:solidFill>
                      <a:schemeClr val="bg1"/>
                    </a:solidFill>
                    <a:latin typeface="Verdana" pitchFamily="34" charset="0"/>
                  </a:rPr>
                  <a:t>2</a:t>
                </a:r>
                <a:r>
                  <a:rPr lang="zh-CN" altLang="en-US" sz="2400">
                    <a:solidFill>
                      <a:schemeClr val="bg1"/>
                    </a:solidFill>
                    <a:latin typeface="Verdana" pitchFamily="34" charset="0"/>
                    <a:ea typeface="华文细黑" pitchFamily="2" charset="-122"/>
                  </a:rPr>
                  <a:t>年</a:t>
                </a:r>
                <a:endParaRPr lang="ko-KR" altLang="en-US" sz="2400">
                  <a:solidFill>
                    <a:schemeClr val="bg1"/>
                  </a:solidFill>
                  <a:latin typeface="Verdana" pitchFamily="34" charset="0"/>
                  <a:ea typeface="华文细黑" pitchFamily="2" charset="-122"/>
                </a:endParaRPr>
              </a:p>
            </p:txBody>
          </p:sp>
          <p:sp>
            <p:nvSpPr>
              <p:cNvPr id="372775" name="Rectangle 39"/>
              <p:cNvSpPr>
                <a:spLocks noChangeArrowheads="1"/>
              </p:cNvSpPr>
              <p:nvPr/>
            </p:nvSpPr>
            <p:spPr bwMode="gray">
              <a:xfrm>
                <a:off x="158" y="1117"/>
                <a:ext cx="971" cy="442"/>
              </a:xfrm>
              <a:prstGeom prst="rect">
                <a:avLst/>
              </a:prstGeom>
              <a:gradFill rotWithShape="1">
                <a:gsLst>
                  <a:gs pos="0">
                    <a:srgbClr val="FF6600"/>
                  </a:gs>
                  <a:gs pos="50000">
                    <a:srgbClr val="FF6600">
                      <a:gamma/>
                      <a:shade val="34902"/>
                      <a:invGamma/>
                    </a:srgbClr>
                  </a:gs>
                  <a:gs pos="100000">
                    <a:srgbClr val="FF6600"/>
                  </a:gs>
                </a:gsLst>
                <a:lin ang="5400000" scaled="1"/>
              </a:gradFill>
              <a:ln w="28575" algn="ctr">
                <a:solidFill>
                  <a:schemeClr val="bg1"/>
                </a:solidFill>
                <a:miter lim="800000"/>
                <a:headEnd/>
                <a:tailEnd/>
              </a:ln>
              <a:effectLst/>
            </p:spPr>
            <p:txBody>
              <a:bodyPr wrap="none" anchor="ctr"/>
              <a:lstStyle/>
              <a:p>
                <a:pPr eaLnBrk="1" hangingPunct="1"/>
                <a:r>
                  <a:rPr lang="zh-CN" altLang="en-US" sz="2400">
                    <a:solidFill>
                      <a:srgbClr val="FFFF99"/>
                    </a:solidFill>
                    <a:ea typeface="黑体" pitchFamily="49" charset="-122"/>
                  </a:rPr>
                  <a:t>种植年限</a:t>
                </a:r>
              </a:p>
            </p:txBody>
          </p:sp>
        </p:grpSp>
        <p:grpSp>
          <p:nvGrpSpPr>
            <p:cNvPr id="5" name="Group 40"/>
            <p:cNvGrpSpPr>
              <a:grpSpLocks/>
            </p:cNvGrpSpPr>
            <p:nvPr/>
          </p:nvGrpSpPr>
          <p:grpSpPr bwMode="auto">
            <a:xfrm>
              <a:off x="4694" y="1117"/>
              <a:ext cx="805" cy="2313"/>
              <a:chOff x="5012" y="1117"/>
              <a:chExt cx="963" cy="2313"/>
            </a:xfrm>
          </p:grpSpPr>
          <p:sp>
            <p:nvSpPr>
              <p:cNvPr id="372777" name="Rectangle 41"/>
              <p:cNvSpPr>
                <a:spLocks noChangeArrowheads="1"/>
              </p:cNvSpPr>
              <p:nvPr/>
            </p:nvSpPr>
            <p:spPr bwMode="gray">
              <a:xfrm>
                <a:off x="5012" y="2956"/>
                <a:ext cx="963" cy="474"/>
              </a:xfrm>
              <a:prstGeom prst="rect">
                <a:avLst/>
              </a:prstGeom>
              <a:gradFill rotWithShape="1">
                <a:gsLst>
                  <a:gs pos="0">
                    <a:schemeClr val="bg2"/>
                  </a:gs>
                  <a:gs pos="100000">
                    <a:srgbClr val="FFFFFF"/>
                  </a:gs>
                </a:gsLst>
                <a:lin ang="2700000" scaled="1"/>
              </a:gradFill>
              <a:ln w="28575" algn="ctr">
                <a:solidFill>
                  <a:schemeClr val="bg1"/>
                </a:solidFill>
                <a:miter lim="800000"/>
                <a:headEnd/>
                <a:tailEnd/>
              </a:ln>
              <a:effectLst/>
            </p:spPr>
            <p:txBody>
              <a:bodyPr wrap="none" anchor="ctr"/>
              <a:lstStyle/>
              <a:p>
                <a:pPr eaLnBrk="1" hangingPunct="1"/>
                <a:r>
                  <a:rPr lang="en-US" altLang="zh-CN" sz="2000"/>
                  <a:t>0.718</a:t>
                </a:r>
              </a:p>
            </p:txBody>
          </p:sp>
          <p:sp>
            <p:nvSpPr>
              <p:cNvPr id="372778" name="Rectangle 42"/>
              <p:cNvSpPr>
                <a:spLocks noChangeArrowheads="1"/>
              </p:cNvSpPr>
              <p:nvPr/>
            </p:nvSpPr>
            <p:spPr bwMode="gray">
              <a:xfrm>
                <a:off x="5012" y="1536"/>
                <a:ext cx="963" cy="474"/>
              </a:xfrm>
              <a:prstGeom prst="rect">
                <a:avLst/>
              </a:prstGeom>
              <a:gradFill rotWithShape="1">
                <a:gsLst>
                  <a:gs pos="0">
                    <a:schemeClr val="bg2"/>
                  </a:gs>
                  <a:gs pos="100000">
                    <a:srgbClr val="FFFFFF"/>
                  </a:gs>
                </a:gsLst>
                <a:lin ang="2700000" scaled="1"/>
              </a:gradFill>
              <a:ln w="28575" algn="ctr">
                <a:solidFill>
                  <a:schemeClr val="bg1"/>
                </a:solidFill>
                <a:miter lim="800000"/>
                <a:headEnd/>
                <a:tailEnd/>
              </a:ln>
              <a:effectLst/>
            </p:spPr>
            <p:txBody>
              <a:bodyPr wrap="none" anchor="ctr"/>
              <a:lstStyle/>
              <a:p>
                <a:pPr eaLnBrk="1" hangingPunct="1"/>
                <a:r>
                  <a:rPr lang="en-US" altLang="zh-CN" sz="2000"/>
                  <a:t>0.469</a:t>
                </a:r>
              </a:p>
            </p:txBody>
          </p:sp>
          <p:sp>
            <p:nvSpPr>
              <p:cNvPr id="372779" name="Rectangle 43"/>
              <p:cNvSpPr>
                <a:spLocks noChangeArrowheads="1"/>
              </p:cNvSpPr>
              <p:nvPr/>
            </p:nvSpPr>
            <p:spPr bwMode="gray">
              <a:xfrm>
                <a:off x="5012" y="2010"/>
                <a:ext cx="963" cy="473"/>
              </a:xfrm>
              <a:prstGeom prst="rect">
                <a:avLst/>
              </a:prstGeom>
              <a:gradFill rotWithShape="1">
                <a:gsLst>
                  <a:gs pos="0">
                    <a:schemeClr val="bg2"/>
                  </a:gs>
                  <a:gs pos="100000">
                    <a:srgbClr val="FFFFFF"/>
                  </a:gs>
                </a:gsLst>
                <a:lin ang="2700000" scaled="1"/>
              </a:gradFill>
              <a:ln w="28575" algn="ctr">
                <a:solidFill>
                  <a:schemeClr val="bg1"/>
                </a:solidFill>
                <a:miter lim="800000"/>
                <a:headEnd/>
                <a:tailEnd/>
              </a:ln>
              <a:effectLst/>
            </p:spPr>
            <p:txBody>
              <a:bodyPr wrap="none" anchor="ctr"/>
              <a:lstStyle/>
              <a:p>
                <a:pPr eaLnBrk="1" hangingPunct="1"/>
                <a:r>
                  <a:rPr lang="en-US" altLang="zh-CN" sz="2000"/>
                  <a:t>0.513</a:t>
                </a:r>
              </a:p>
            </p:txBody>
          </p:sp>
          <p:sp>
            <p:nvSpPr>
              <p:cNvPr id="372780" name="Rectangle 44"/>
              <p:cNvSpPr>
                <a:spLocks noChangeArrowheads="1"/>
              </p:cNvSpPr>
              <p:nvPr/>
            </p:nvSpPr>
            <p:spPr bwMode="gray">
              <a:xfrm>
                <a:off x="5012" y="2483"/>
                <a:ext cx="963" cy="473"/>
              </a:xfrm>
              <a:prstGeom prst="rect">
                <a:avLst/>
              </a:prstGeom>
              <a:gradFill rotWithShape="1">
                <a:gsLst>
                  <a:gs pos="0">
                    <a:schemeClr val="bg2"/>
                  </a:gs>
                  <a:gs pos="100000">
                    <a:srgbClr val="FFFFFF"/>
                  </a:gs>
                </a:gsLst>
                <a:lin ang="2700000" scaled="1"/>
              </a:gradFill>
              <a:ln w="28575" algn="ctr">
                <a:solidFill>
                  <a:schemeClr val="bg1"/>
                </a:solidFill>
                <a:miter lim="800000"/>
                <a:headEnd/>
                <a:tailEnd/>
              </a:ln>
              <a:effectLst/>
            </p:spPr>
            <p:txBody>
              <a:bodyPr wrap="none" anchor="ctr"/>
              <a:lstStyle/>
              <a:p>
                <a:pPr eaLnBrk="1" hangingPunct="1"/>
                <a:r>
                  <a:rPr lang="en-US" altLang="zh-CN" sz="2000"/>
                  <a:t>0.563</a:t>
                </a:r>
              </a:p>
            </p:txBody>
          </p:sp>
          <p:sp>
            <p:nvSpPr>
              <p:cNvPr id="372781" name="Rectangle 45"/>
              <p:cNvSpPr>
                <a:spLocks noChangeArrowheads="1"/>
              </p:cNvSpPr>
              <p:nvPr/>
            </p:nvSpPr>
            <p:spPr bwMode="gray">
              <a:xfrm>
                <a:off x="5012" y="1117"/>
                <a:ext cx="963" cy="433"/>
              </a:xfrm>
              <a:prstGeom prst="rect">
                <a:avLst/>
              </a:prstGeom>
              <a:gradFill rotWithShape="1">
                <a:gsLst>
                  <a:gs pos="0">
                    <a:schemeClr val="hlink">
                      <a:gamma/>
                      <a:shade val="46275"/>
                      <a:invGamma/>
                    </a:schemeClr>
                  </a:gs>
                  <a:gs pos="100000">
                    <a:schemeClr val="hlink"/>
                  </a:gs>
                </a:gsLst>
                <a:lin ang="2700000" scaled="1"/>
              </a:gradFill>
              <a:ln w="28575" algn="ctr">
                <a:solidFill>
                  <a:schemeClr val="bg1"/>
                </a:solidFill>
                <a:miter lim="800000"/>
                <a:headEnd/>
                <a:tailEnd/>
              </a:ln>
              <a:effectLst/>
            </p:spPr>
            <p:txBody>
              <a:bodyPr wrap="none" anchor="ctr"/>
              <a:lstStyle/>
              <a:p>
                <a:pPr eaLnBrk="1" hangingPunct="1"/>
                <a:r>
                  <a:rPr lang="zh-CN" altLang="en-US">
                    <a:solidFill>
                      <a:srgbClr val="FFFF99"/>
                    </a:solidFill>
                    <a:latin typeface="黑体" pitchFamily="49" charset="-122"/>
                    <a:ea typeface="黑体" pitchFamily="49" charset="-122"/>
                  </a:rPr>
                  <a:t>土壤全</a:t>
                </a:r>
              </a:p>
              <a:p>
                <a:pPr eaLnBrk="1" hangingPunct="1"/>
                <a:r>
                  <a:rPr lang="zh-CN" altLang="en-US">
                    <a:solidFill>
                      <a:srgbClr val="FFFF99"/>
                    </a:solidFill>
                    <a:latin typeface="黑体" pitchFamily="49" charset="-122"/>
                    <a:ea typeface="黑体" pitchFamily="49" charset="-122"/>
                  </a:rPr>
                  <a:t>氮</a:t>
                </a:r>
                <a:r>
                  <a:rPr lang="en-US" altLang="zh-CN">
                    <a:solidFill>
                      <a:srgbClr val="FFFF99"/>
                    </a:solidFill>
                    <a:latin typeface="黑体" pitchFamily="49" charset="-122"/>
                    <a:ea typeface="黑体" pitchFamily="49" charset="-122"/>
                  </a:rPr>
                  <a:t>(%)</a:t>
                </a:r>
                <a:endParaRPr lang="en-US" altLang="ko-KR">
                  <a:solidFill>
                    <a:srgbClr val="FFFF99"/>
                  </a:solidFill>
                  <a:latin typeface="黑体" pitchFamily="49" charset="-122"/>
                  <a:ea typeface="黑体" pitchFamily="49" charset="-122"/>
                </a:endParaRPr>
              </a:p>
            </p:txBody>
          </p:sp>
        </p:grpSp>
      </p:grpSp>
      <p:grpSp>
        <p:nvGrpSpPr>
          <p:cNvPr id="6" name="Group 46"/>
          <p:cNvGrpSpPr>
            <a:grpSpLocks/>
          </p:cNvGrpSpPr>
          <p:nvPr/>
        </p:nvGrpSpPr>
        <p:grpSpPr bwMode="auto">
          <a:xfrm>
            <a:off x="2124075" y="1989138"/>
            <a:ext cx="5111750" cy="2735262"/>
            <a:chOff x="1338" y="1253"/>
            <a:chExt cx="3220" cy="1723"/>
          </a:xfrm>
        </p:grpSpPr>
        <p:sp>
          <p:nvSpPr>
            <p:cNvPr id="372783" name="Oval 47"/>
            <p:cNvSpPr>
              <a:spLocks noChangeArrowheads="1"/>
            </p:cNvSpPr>
            <p:nvPr/>
          </p:nvSpPr>
          <p:spPr bwMode="auto">
            <a:xfrm>
              <a:off x="1338" y="1298"/>
              <a:ext cx="544" cy="227"/>
            </a:xfrm>
            <a:prstGeom prst="ellipse">
              <a:avLst/>
            </a:prstGeom>
            <a:noFill/>
            <a:ln w="38100">
              <a:solidFill>
                <a:srgbClr val="D94111"/>
              </a:solidFill>
              <a:prstDash val="sysDot"/>
              <a:round/>
              <a:headEnd/>
              <a:tailEnd/>
            </a:ln>
            <a:effectLst/>
          </p:spPr>
          <p:txBody>
            <a:bodyPr wrap="none" anchor="ctr"/>
            <a:lstStyle/>
            <a:p>
              <a:endParaRPr lang="zh-CN" altLang="en-US"/>
            </a:p>
          </p:txBody>
        </p:sp>
        <p:sp>
          <p:nvSpPr>
            <p:cNvPr id="372784" name="Oval 48"/>
            <p:cNvSpPr>
              <a:spLocks noChangeArrowheads="1"/>
            </p:cNvSpPr>
            <p:nvPr/>
          </p:nvSpPr>
          <p:spPr bwMode="auto">
            <a:xfrm>
              <a:off x="4014" y="1253"/>
              <a:ext cx="544" cy="227"/>
            </a:xfrm>
            <a:prstGeom prst="ellipse">
              <a:avLst/>
            </a:prstGeom>
            <a:noFill/>
            <a:ln w="38100">
              <a:solidFill>
                <a:srgbClr val="D94111"/>
              </a:solidFill>
              <a:prstDash val="sysDot"/>
              <a:round/>
              <a:headEnd/>
              <a:tailEnd/>
            </a:ln>
            <a:effectLst/>
          </p:spPr>
          <p:txBody>
            <a:bodyPr wrap="none" anchor="ctr"/>
            <a:lstStyle/>
            <a:p>
              <a:endParaRPr lang="zh-CN" altLang="en-US"/>
            </a:p>
          </p:txBody>
        </p:sp>
        <p:sp>
          <p:nvSpPr>
            <p:cNvPr id="372785" name="Oval 49"/>
            <p:cNvSpPr>
              <a:spLocks noChangeArrowheads="1"/>
            </p:cNvSpPr>
            <p:nvPr/>
          </p:nvSpPr>
          <p:spPr bwMode="auto">
            <a:xfrm>
              <a:off x="1338" y="2704"/>
              <a:ext cx="498" cy="227"/>
            </a:xfrm>
            <a:prstGeom prst="ellipse">
              <a:avLst/>
            </a:prstGeom>
            <a:noFill/>
            <a:ln w="38100">
              <a:solidFill>
                <a:srgbClr val="D94111"/>
              </a:solidFill>
              <a:round/>
              <a:headEnd/>
              <a:tailEnd/>
            </a:ln>
            <a:effectLst/>
          </p:spPr>
          <p:txBody>
            <a:bodyPr wrap="none" anchor="ctr"/>
            <a:lstStyle/>
            <a:p>
              <a:endParaRPr lang="zh-CN" altLang="en-US"/>
            </a:p>
          </p:txBody>
        </p:sp>
        <p:sp>
          <p:nvSpPr>
            <p:cNvPr id="372786" name="Oval 50"/>
            <p:cNvSpPr>
              <a:spLocks noChangeArrowheads="1"/>
            </p:cNvSpPr>
            <p:nvPr/>
          </p:nvSpPr>
          <p:spPr bwMode="auto">
            <a:xfrm>
              <a:off x="4014" y="2704"/>
              <a:ext cx="498" cy="227"/>
            </a:xfrm>
            <a:prstGeom prst="ellipse">
              <a:avLst/>
            </a:prstGeom>
            <a:noFill/>
            <a:ln w="38100">
              <a:solidFill>
                <a:srgbClr val="D94111"/>
              </a:solidFill>
              <a:round/>
              <a:headEnd/>
              <a:tailEnd/>
            </a:ln>
            <a:effectLst/>
          </p:spPr>
          <p:txBody>
            <a:bodyPr wrap="none" anchor="ctr"/>
            <a:lstStyle/>
            <a:p>
              <a:endParaRPr lang="zh-CN" altLang="en-US"/>
            </a:p>
          </p:txBody>
        </p:sp>
        <p:sp>
          <p:nvSpPr>
            <p:cNvPr id="372787" name="Oval 51"/>
            <p:cNvSpPr>
              <a:spLocks noChangeArrowheads="1"/>
            </p:cNvSpPr>
            <p:nvPr/>
          </p:nvSpPr>
          <p:spPr bwMode="auto">
            <a:xfrm>
              <a:off x="3198" y="1253"/>
              <a:ext cx="408" cy="272"/>
            </a:xfrm>
            <a:prstGeom prst="ellipse">
              <a:avLst/>
            </a:prstGeom>
            <a:noFill/>
            <a:ln w="38100">
              <a:solidFill>
                <a:srgbClr val="FF0000"/>
              </a:solidFill>
              <a:prstDash val="sysDot"/>
              <a:round/>
              <a:headEnd/>
              <a:tailEnd/>
            </a:ln>
            <a:effectLst/>
          </p:spPr>
          <p:txBody>
            <a:bodyPr wrap="none" anchor="ctr"/>
            <a:lstStyle/>
            <a:p>
              <a:endParaRPr lang="zh-CN" altLang="en-US"/>
            </a:p>
          </p:txBody>
        </p:sp>
        <p:sp>
          <p:nvSpPr>
            <p:cNvPr id="372788" name="Oval 52"/>
            <p:cNvSpPr>
              <a:spLocks noChangeArrowheads="1"/>
            </p:cNvSpPr>
            <p:nvPr/>
          </p:nvSpPr>
          <p:spPr bwMode="auto">
            <a:xfrm>
              <a:off x="3152" y="2659"/>
              <a:ext cx="544" cy="317"/>
            </a:xfrm>
            <a:prstGeom prst="ellipse">
              <a:avLst/>
            </a:prstGeom>
            <a:noFill/>
            <a:ln w="38100">
              <a:solidFill>
                <a:srgbClr val="FF0000"/>
              </a:solidFill>
              <a:round/>
              <a:headEnd/>
              <a:tailEnd/>
            </a:ln>
            <a:effectLst/>
          </p:spPr>
          <p:txBody>
            <a:bodyPr wrap="none" anchor="ctr"/>
            <a:lstStyle/>
            <a:p>
              <a:endParaRPr lang="zh-CN" altLang="en-US"/>
            </a:p>
          </p:txBody>
        </p:sp>
      </p:grpSp>
      <p:sp>
        <p:nvSpPr>
          <p:cNvPr id="372791" name="Text Box 55"/>
          <p:cNvSpPr txBox="1">
            <a:spLocks noChangeArrowheads="1"/>
          </p:cNvSpPr>
          <p:nvPr/>
        </p:nvSpPr>
        <p:spPr bwMode="auto">
          <a:xfrm>
            <a:off x="285720" y="500042"/>
            <a:ext cx="8429684" cy="830997"/>
          </a:xfrm>
          <a:prstGeom prst="rect">
            <a:avLst/>
          </a:prstGeom>
          <a:noFill/>
          <a:ln w="9525" algn="ctr">
            <a:noFill/>
            <a:miter lim="800000"/>
            <a:headEnd/>
            <a:tailEnd/>
          </a:ln>
          <a:effectLst/>
        </p:spPr>
        <p:txBody>
          <a:bodyPr wrap="square">
            <a:spAutoFit/>
          </a:bodyPr>
          <a:lstStyle/>
          <a:p>
            <a:r>
              <a:rPr lang="zh-CN" altLang="en-US" sz="4800" dirty="0">
                <a:solidFill>
                  <a:schemeClr val="tx2"/>
                </a:solidFill>
                <a:latin typeface="+mj-lt"/>
                <a:ea typeface="+mj-ea"/>
                <a:cs typeface="+mj-cs"/>
              </a:rPr>
              <a:t>绿肥对土壤结构和肥力的影响</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rrowheads="1"/>
          </p:cNvSpPr>
          <p:nvPr>
            <p:ph type="title"/>
          </p:nvPr>
        </p:nvSpPr>
        <p:spPr>
          <a:xfrm>
            <a:off x="179388" y="500042"/>
            <a:ext cx="8540750" cy="785818"/>
          </a:xfrm>
        </p:spPr>
        <p:txBody>
          <a:bodyPr/>
          <a:lstStyle/>
          <a:p>
            <a:pPr algn="ctr"/>
            <a:r>
              <a:rPr lang="zh-CN" altLang="en-US" sz="3600" b="1" dirty="0">
                <a:ea typeface="黑体" pitchFamily="49" charset="-122"/>
              </a:rPr>
              <a:t>适宜的绿肥作物种类</a:t>
            </a:r>
          </a:p>
        </p:txBody>
      </p:sp>
      <p:sp>
        <p:nvSpPr>
          <p:cNvPr id="235523" name="Rectangle 3"/>
          <p:cNvSpPr>
            <a:spLocks noGrp="1" noRot="1" noChangeArrowheads="1"/>
          </p:cNvSpPr>
          <p:nvPr>
            <p:ph type="body" idx="1"/>
          </p:nvPr>
        </p:nvSpPr>
        <p:spPr>
          <a:xfrm>
            <a:off x="250825" y="1268413"/>
            <a:ext cx="8497888" cy="936625"/>
          </a:xfrm>
        </p:spPr>
        <p:txBody>
          <a:bodyPr/>
          <a:lstStyle/>
          <a:p>
            <a:pPr>
              <a:lnSpc>
                <a:spcPct val="90000"/>
              </a:lnSpc>
            </a:pPr>
            <a:r>
              <a:rPr lang="zh-CN" altLang="en-US" sz="2800" b="1">
                <a:ea typeface="黑体" pitchFamily="49" charset="-122"/>
              </a:rPr>
              <a:t>大田：紫云英、蚕豌豆，黑麦草，肥田萝卜、大荚箭舌豌豆</a:t>
            </a:r>
          </a:p>
          <a:p>
            <a:pPr>
              <a:lnSpc>
                <a:spcPct val="90000"/>
              </a:lnSpc>
            </a:pPr>
            <a:endParaRPr lang="zh-CN" altLang="en-US" sz="2800" b="1">
              <a:ea typeface="黑体" pitchFamily="49" charset="-122"/>
            </a:endParaRPr>
          </a:p>
        </p:txBody>
      </p:sp>
      <p:pic>
        <p:nvPicPr>
          <p:cNvPr id="235524" name="Picture 4" descr="照片1"/>
          <p:cNvPicPr>
            <a:picLocks noChangeAspect="1" noChangeArrowheads="1"/>
          </p:cNvPicPr>
          <p:nvPr/>
        </p:nvPicPr>
        <p:blipFill>
          <a:blip r:embed="rId2"/>
          <a:srcRect/>
          <a:stretch>
            <a:fillRect/>
          </a:stretch>
        </p:blipFill>
        <p:spPr bwMode="auto">
          <a:xfrm>
            <a:off x="179388" y="2420938"/>
            <a:ext cx="6119812" cy="4081462"/>
          </a:xfrm>
          <a:prstGeom prst="rect">
            <a:avLst/>
          </a:prstGeom>
          <a:noFill/>
        </p:spPr>
      </p:pic>
      <p:pic>
        <p:nvPicPr>
          <p:cNvPr id="235526" name="Picture 6" descr="untitled"/>
          <p:cNvPicPr>
            <a:picLocks noChangeAspect="1" noChangeArrowheads="1"/>
          </p:cNvPicPr>
          <p:nvPr/>
        </p:nvPicPr>
        <p:blipFill>
          <a:blip r:embed="rId3"/>
          <a:srcRect/>
          <a:stretch>
            <a:fillRect/>
          </a:stretch>
        </p:blipFill>
        <p:spPr bwMode="auto">
          <a:xfrm>
            <a:off x="5003800" y="1773238"/>
            <a:ext cx="3857625" cy="2895600"/>
          </a:xfrm>
          <a:prstGeom prst="rect">
            <a:avLst/>
          </a:prstGeom>
          <a:noFill/>
          <a:ln w="9525">
            <a:noFill/>
            <a:miter lim="800000"/>
            <a:headEnd/>
            <a:tailEnd/>
          </a:ln>
        </p:spPr>
      </p:pic>
      <p:pic>
        <p:nvPicPr>
          <p:cNvPr id="235527" name="Picture 7" descr="浙江衢江区高家镇郭家村蚕豌豆高产示范方"/>
          <p:cNvPicPr>
            <a:picLocks noChangeAspect="1" noChangeArrowheads="1"/>
          </p:cNvPicPr>
          <p:nvPr/>
        </p:nvPicPr>
        <p:blipFill>
          <a:blip r:embed="rId4" cstate="print"/>
          <a:srcRect/>
          <a:stretch>
            <a:fillRect/>
          </a:stretch>
        </p:blipFill>
        <p:spPr bwMode="auto">
          <a:xfrm>
            <a:off x="5651500" y="4581525"/>
            <a:ext cx="3276600" cy="2457450"/>
          </a:xfrm>
          <a:prstGeom prst="rect">
            <a:avLst/>
          </a:prstGeom>
          <a:noFill/>
          <a:ln w="9525">
            <a:noFill/>
            <a:miter lim="800000"/>
            <a:headEnd/>
            <a:tailEnd/>
          </a:ln>
        </p:spPr>
      </p:pic>
      <p:sp>
        <p:nvSpPr>
          <p:cNvPr id="235528" name="Text Box 8"/>
          <p:cNvSpPr txBox="1">
            <a:spLocks noChangeArrowheads="1"/>
          </p:cNvSpPr>
          <p:nvPr/>
        </p:nvSpPr>
        <p:spPr bwMode="auto">
          <a:xfrm>
            <a:off x="7648575" y="1844675"/>
            <a:ext cx="955675" cy="457200"/>
          </a:xfrm>
          <a:prstGeom prst="rect">
            <a:avLst/>
          </a:prstGeom>
          <a:noFill/>
          <a:ln w="9525" algn="ctr">
            <a:noFill/>
            <a:miter lim="800000"/>
            <a:headEnd/>
            <a:tailEnd/>
          </a:ln>
          <a:effectLst/>
        </p:spPr>
        <p:txBody>
          <a:bodyPr>
            <a:spAutoFit/>
          </a:bodyPr>
          <a:lstStyle/>
          <a:p>
            <a:pPr algn="l"/>
            <a:r>
              <a:rPr lang="zh-CN" altLang="en-US" sz="2400">
                <a:solidFill>
                  <a:srgbClr val="FF0000"/>
                </a:solidFill>
                <a:ea typeface="黑体" pitchFamily="49" charset="-122"/>
              </a:rPr>
              <a:t>蚕豆</a:t>
            </a:r>
          </a:p>
        </p:txBody>
      </p:sp>
      <p:sp>
        <p:nvSpPr>
          <p:cNvPr id="235529" name="Text Box 9"/>
          <p:cNvSpPr txBox="1">
            <a:spLocks noChangeArrowheads="1"/>
          </p:cNvSpPr>
          <p:nvPr/>
        </p:nvSpPr>
        <p:spPr bwMode="auto">
          <a:xfrm>
            <a:off x="7720013" y="4365625"/>
            <a:ext cx="1100137" cy="455613"/>
          </a:xfrm>
          <a:prstGeom prst="rect">
            <a:avLst/>
          </a:prstGeom>
          <a:noFill/>
          <a:ln w="9525" algn="ctr">
            <a:noFill/>
            <a:miter lim="800000"/>
            <a:headEnd/>
            <a:tailEnd/>
          </a:ln>
          <a:effectLst/>
        </p:spPr>
        <p:txBody>
          <a:bodyPr>
            <a:spAutoFit/>
          </a:bodyPr>
          <a:lstStyle/>
          <a:p>
            <a:pPr algn="l"/>
            <a:r>
              <a:rPr lang="zh-CN" altLang="en-US" sz="2400">
                <a:solidFill>
                  <a:srgbClr val="FF0000"/>
                </a:solidFill>
                <a:ea typeface="黑体" pitchFamily="49" charset="-122"/>
              </a:rPr>
              <a:t>豌豆</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rrowheads="1"/>
          </p:cNvSpPr>
          <p:nvPr>
            <p:ph type="title"/>
          </p:nvPr>
        </p:nvSpPr>
        <p:spPr>
          <a:xfrm>
            <a:off x="5003800" y="857232"/>
            <a:ext cx="3960813" cy="1995506"/>
          </a:xfrm>
        </p:spPr>
        <p:txBody>
          <a:bodyPr>
            <a:normAutofit fontScale="90000"/>
          </a:bodyPr>
          <a:lstStyle/>
          <a:p>
            <a:pPr algn="l"/>
            <a:r>
              <a:rPr lang="zh-CN" altLang="en-US" sz="3600" b="1" dirty="0">
                <a:solidFill>
                  <a:schemeClr val="accent1">
                    <a:lumMod val="50000"/>
                  </a:schemeClr>
                </a:solidFill>
                <a:ea typeface="黑体" pitchFamily="49" charset="-122"/>
              </a:rPr>
              <a:t>              黑麦草</a:t>
            </a:r>
            <a:br>
              <a:rPr lang="zh-CN" altLang="en-US" sz="3600" b="1" dirty="0">
                <a:solidFill>
                  <a:schemeClr val="tx1"/>
                </a:solidFill>
                <a:ea typeface="黑体" pitchFamily="49" charset="-122"/>
              </a:rPr>
            </a:br>
            <a:r>
              <a:rPr lang="zh-CN" altLang="en-US" sz="2400" b="1" dirty="0">
                <a:latin typeface="黑体" pitchFamily="49" charset="-122"/>
                <a:ea typeface="黑体" pitchFamily="49" charset="-122"/>
              </a:rPr>
              <a:t>播种９月中下旬，最迟不得晚于１０月中旬。</a:t>
            </a:r>
            <a:br>
              <a:rPr lang="zh-CN" altLang="en-US" sz="2400" b="1" dirty="0">
                <a:latin typeface="黑体" pitchFamily="49" charset="-122"/>
                <a:ea typeface="黑体" pitchFamily="49" charset="-122"/>
              </a:rPr>
            </a:br>
            <a:r>
              <a:rPr lang="zh-CN" altLang="en-US" sz="2400" b="1" dirty="0">
                <a:latin typeface="黑体" pitchFamily="49" charset="-122"/>
                <a:ea typeface="黑体" pitchFamily="49" charset="-122"/>
              </a:rPr>
              <a:t>作刈草用亩播种量为</a:t>
            </a:r>
            <a:r>
              <a:rPr lang="en-US" altLang="zh-CN" sz="2400" b="1" dirty="0">
                <a:latin typeface="黑体" pitchFamily="49" charset="-122"/>
                <a:ea typeface="黑体" pitchFamily="49" charset="-122"/>
              </a:rPr>
              <a:t>1.5</a:t>
            </a:r>
            <a:r>
              <a:rPr lang="zh-CN" altLang="en-US" sz="2400" b="1" dirty="0">
                <a:latin typeface="黑体" pitchFamily="49" charset="-122"/>
                <a:ea typeface="黑体" pitchFamily="49" charset="-122"/>
              </a:rPr>
              <a:t>－２公斤，一般播种量为</a:t>
            </a:r>
            <a:r>
              <a:rPr lang="en-US" altLang="zh-CN" sz="2400" b="1" dirty="0">
                <a:latin typeface="黑体" pitchFamily="49" charset="-122"/>
                <a:ea typeface="黑体" pitchFamily="49" charset="-122"/>
              </a:rPr>
              <a:t>1</a:t>
            </a:r>
            <a:r>
              <a:rPr lang="zh-CN" altLang="en-US" sz="2400" b="1" dirty="0">
                <a:latin typeface="黑体" pitchFamily="49" charset="-122"/>
                <a:ea typeface="黑体" pitchFamily="49" charset="-122"/>
              </a:rPr>
              <a:t>－</a:t>
            </a:r>
            <a:r>
              <a:rPr lang="en-US" altLang="zh-CN" sz="2400" b="1" dirty="0">
                <a:latin typeface="黑体" pitchFamily="49" charset="-122"/>
                <a:ea typeface="黑体" pitchFamily="49" charset="-122"/>
              </a:rPr>
              <a:t>1.5</a:t>
            </a:r>
            <a:r>
              <a:rPr lang="zh-CN" altLang="en-US" sz="2400" b="1" dirty="0">
                <a:latin typeface="黑体" pitchFamily="49" charset="-122"/>
                <a:ea typeface="黑体" pitchFamily="49" charset="-122"/>
              </a:rPr>
              <a:t>公斤</a:t>
            </a:r>
          </a:p>
        </p:txBody>
      </p:sp>
      <p:sp>
        <p:nvSpPr>
          <p:cNvPr id="244739" name="Rectangle 3"/>
          <p:cNvSpPr>
            <a:spLocks noGrp="1" noRot="1" noChangeArrowheads="1"/>
          </p:cNvSpPr>
          <p:nvPr>
            <p:ph type="body" idx="1"/>
          </p:nvPr>
        </p:nvSpPr>
        <p:spPr>
          <a:xfrm>
            <a:off x="250825" y="3573463"/>
            <a:ext cx="8642350" cy="3024187"/>
          </a:xfrm>
        </p:spPr>
        <p:txBody>
          <a:bodyPr/>
          <a:lstStyle/>
          <a:p>
            <a:pPr>
              <a:lnSpc>
                <a:spcPct val="90000"/>
              </a:lnSpc>
            </a:pPr>
            <a:r>
              <a:rPr lang="zh-CN" altLang="en-US" sz="2800" b="1">
                <a:latin typeface="黑体" pitchFamily="49" charset="-122"/>
                <a:ea typeface="黑体" pitchFamily="49" charset="-122"/>
              </a:rPr>
              <a:t>刈割：播后</a:t>
            </a:r>
            <a:r>
              <a:rPr lang="en-US" altLang="zh-CN" sz="2800" b="1">
                <a:latin typeface="黑体" pitchFamily="49" charset="-122"/>
                <a:ea typeface="黑体" pitchFamily="49" charset="-122"/>
              </a:rPr>
              <a:t>60</a:t>
            </a:r>
            <a:r>
              <a:rPr lang="zh-CN" altLang="en-US" sz="2800" b="1">
                <a:latin typeface="黑体" pitchFamily="49" charset="-122"/>
                <a:ea typeface="黑体" pitchFamily="49" charset="-122"/>
              </a:rPr>
              <a:t>天或长</a:t>
            </a:r>
            <a:r>
              <a:rPr lang="en-US" altLang="zh-CN" sz="2800" b="1">
                <a:latin typeface="黑体" pitchFamily="49" charset="-122"/>
                <a:ea typeface="黑体" pitchFamily="49" charset="-122"/>
              </a:rPr>
              <a:t>25</a:t>
            </a:r>
            <a:r>
              <a:rPr lang="zh-CN" altLang="en-US" sz="2800" b="1">
                <a:latin typeface="黑体" pitchFamily="49" charset="-122"/>
                <a:ea typeface="黑体" pitchFamily="49" charset="-122"/>
              </a:rPr>
              <a:t>厘米以上可以刈割，留茬</a:t>
            </a:r>
            <a:r>
              <a:rPr lang="en-US" altLang="zh-CN" sz="2800" b="1">
                <a:latin typeface="黑体" pitchFamily="49" charset="-122"/>
                <a:ea typeface="黑体" pitchFamily="49" charset="-122"/>
              </a:rPr>
              <a:t>5</a:t>
            </a:r>
            <a:r>
              <a:rPr lang="zh-CN" altLang="en-US" sz="2800" b="1">
                <a:latin typeface="黑体" pitchFamily="49" charset="-122"/>
                <a:ea typeface="黑体" pitchFamily="49" charset="-122"/>
              </a:rPr>
              <a:t>厘米以上，每次刈割后追肥尿素</a:t>
            </a:r>
            <a:r>
              <a:rPr lang="en-US" altLang="zh-CN" sz="2800" b="1">
                <a:latin typeface="黑体" pitchFamily="49" charset="-122"/>
                <a:ea typeface="黑体" pitchFamily="49" charset="-122"/>
              </a:rPr>
              <a:t>6-8</a:t>
            </a:r>
            <a:r>
              <a:rPr lang="zh-CN" altLang="en-US" sz="2800" b="1">
                <a:latin typeface="黑体" pitchFamily="49" charset="-122"/>
                <a:ea typeface="黑体" pitchFamily="49" charset="-122"/>
              </a:rPr>
              <a:t>公斤，可割草</a:t>
            </a:r>
            <a:r>
              <a:rPr lang="en-US" altLang="zh-CN" sz="2800" b="1">
                <a:latin typeface="黑体" pitchFamily="49" charset="-122"/>
                <a:ea typeface="黑体" pitchFamily="49" charset="-122"/>
              </a:rPr>
              <a:t>3</a:t>
            </a:r>
            <a:r>
              <a:rPr lang="zh-CN" altLang="en-US" sz="2800" b="1">
                <a:latin typeface="黑体" pitchFamily="49" charset="-122"/>
                <a:ea typeface="黑体" pitchFamily="49" charset="-122"/>
              </a:rPr>
              <a:t>－</a:t>
            </a:r>
            <a:r>
              <a:rPr lang="en-US" altLang="zh-CN" sz="2800" b="1">
                <a:latin typeface="黑体" pitchFamily="49" charset="-122"/>
                <a:ea typeface="黑体" pitchFamily="49" charset="-122"/>
              </a:rPr>
              <a:t>4</a:t>
            </a:r>
            <a:r>
              <a:rPr lang="zh-CN" altLang="en-US" sz="2800" b="1">
                <a:latin typeface="黑体" pitchFamily="49" charset="-122"/>
                <a:ea typeface="黑体" pitchFamily="49" charset="-122"/>
              </a:rPr>
              <a:t>次。留一定数量翻压作水稻基肥。</a:t>
            </a:r>
          </a:p>
          <a:p>
            <a:pPr>
              <a:lnSpc>
                <a:spcPct val="90000"/>
              </a:lnSpc>
            </a:pPr>
            <a:r>
              <a:rPr lang="zh-CN" altLang="en-US" sz="2800" b="1">
                <a:latin typeface="黑体" pitchFamily="49" charset="-122"/>
                <a:ea typeface="黑体" pitchFamily="49" charset="-122"/>
              </a:rPr>
              <a:t>经济价值：利用黑麦草饲养食草畜、鱼、禽类动物，经济效益可观。以黑麦草养鹅，每亩可养</a:t>
            </a:r>
            <a:r>
              <a:rPr lang="en-US" altLang="zh-CN" sz="2800" b="1">
                <a:latin typeface="黑体" pitchFamily="49" charset="-122"/>
                <a:ea typeface="黑体" pitchFamily="49" charset="-122"/>
              </a:rPr>
              <a:t>150</a:t>
            </a:r>
            <a:r>
              <a:rPr lang="zh-CN" altLang="en-US" sz="2800" b="1">
                <a:latin typeface="黑体" pitchFamily="49" charset="-122"/>
                <a:ea typeface="黑体" pitchFamily="49" charset="-122"/>
              </a:rPr>
              <a:t>只；以草饲喂草食鱼类，不但可以省工省料，还可使肉嫩味美，经济效益明显。</a:t>
            </a:r>
          </a:p>
        </p:txBody>
      </p:sp>
      <p:pic>
        <p:nvPicPr>
          <p:cNvPr id="244741" name="Picture 5" descr="3-黑麦草绿肥单播"/>
          <p:cNvPicPr>
            <a:picLocks noChangeAspect="1" noChangeArrowheads="1"/>
          </p:cNvPicPr>
          <p:nvPr/>
        </p:nvPicPr>
        <p:blipFill>
          <a:blip r:embed="rId2"/>
          <a:srcRect/>
          <a:stretch>
            <a:fillRect/>
          </a:stretch>
        </p:blipFill>
        <p:spPr bwMode="auto">
          <a:xfrm>
            <a:off x="357158" y="928670"/>
            <a:ext cx="4395817" cy="263368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rrowheads="1"/>
          </p:cNvSpPr>
          <p:nvPr>
            <p:ph type="title"/>
          </p:nvPr>
        </p:nvSpPr>
        <p:spPr>
          <a:xfrm>
            <a:off x="250825" y="188913"/>
            <a:ext cx="8540750" cy="954071"/>
          </a:xfrm>
        </p:spPr>
        <p:txBody>
          <a:bodyPr/>
          <a:lstStyle/>
          <a:p>
            <a:pPr algn="ctr"/>
            <a:r>
              <a:rPr lang="zh-CN" altLang="en-US" sz="3600" b="1" dirty="0">
                <a:ea typeface="黑体" pitchFamily="49" charset="-122"/>
              </a:rPr>
              <a:t>大荚箭舌豌豆</a:t>
            </a:r>
          </a:p>
        </p:txBody>
      </p:sp>
      <p:sp>
        <p:nvSpPr>
          <p:cNvPr id="238595" name="Rectangle 3"/>
          <p:cNvSpPr>
            <a:spLocks noGrp="1" noRot="1" noChangeArrowheads="1"/>
          </p:cNvSpPr>
          <p:nvPr>
            <p:ph type="body" idx="1"/>
          </p:nvPr>
        </p:nvSpPr>
        <p:spPr>
          <a:xfrm>
            <a:off x="395288" y="1196975"/>
            <a:ext cx="8447087" cy="4614863"/>
          </a:xfrm>
        </p:spPr>
        <p:txBody>
          <a:bodyPr/>
          <a:lstStyle/>
          <a:p>
            <a:pPr>
              <a:lnSpc>
                <a:spcPct val="90000"/>
              </a:lnSpc>
            </a:pPr>
            <a:r>
              <a:rPr lang="zh-CN" altLang="en-US" sz="2400" dirty="0">
                <a:latin typeface="黑体" pitchFamily="49" charset="-122"/>
                <a:ea typeface="黑体" pitchFamily="49" charset="-122"/>
              </a:rPr>
              <a:t>一年生草本植物，可在桔园、梨园等果园里套种。适宜在开花</a:t>
            </a:r>
            <a:r>
              <a:rPr lang="en-US" altLang="zh-CN" sz="2400" dirty="0">
                <a:latin typeface="Arial"/>
                <a:ea typeface="黑体" pitchFamily="49" charset="-122"/>
              </a:rPr>
              <a:t>—</a:t>
            </a:r>
            <a:r>
              <a:rPr lang="zh-CN" altLang="en-US" sz="2400" dirty="0">
                <a:latin typeface="黑体" pitchFamily="49" charset="-122"/>
                <a:ea typeface="黑体" pitchFamily="49" charset="-122"/>
              </a:rPr>
              <a:t>始荚期割青还田；再生性强，也可以在幼嫩时放牧，再生草产量高，还田。</a:t>
            </a:r>
          </a:p>
          <a:p>
            <a:pPr>
              <a:lnSpc>
                <a:spcPct val="90000"/>
              </a:lnSpc>
            </a:pPr>
            <a:r>
              <a:rPr lang="zh-CN" altLang="en-US" sz="2400" dirty="0">
                <a:latin typeface="黑体" pitchFamily="49" charset="-122"/>
                <a:ea typeface="黑体" pitchFamily="49" charset="-122"/>
              </a:rPr>
              <a:t>播种：</a:t>
            </a:r>
            <a:r>
              <a:rPr lang="en-US" altLang="zh-CN" sz="2400" dirty="0">
                <a:latin typeface="黑体" pitchFamily="49" charset="-122"/>
                <a:ea typeface="黑体" pitchFamily="49" charset="-122"/>
              </a:rPr>
              <a:t>9</a:t>
            </a:r>
            <a:r>
              <a:rPr lang="zh-CN" altLang="en-US" sz="2400" dirty="0">
                <a:latin typeface="黑体" pitchFamily="49" charset="-122"/>
                <a:ea typeface="黑体" pitchFamily="49" charset="-122"/>
              </a:rPr>
              <a:t>月下旬</a:t>
            </a:r>
            <a:r>
              <a:rPr lang="en-US" altLang="zh-CN" sz="2400" dirty="0">
                <a:latin typeface="黑体" pitchFamily="49" charset="-122"/>
                <a:ea typeface="黑体" pitchFamily="49" charset="-122"/>
              </a:rPr>
              <a:t>-11</a:t>
            </a:r>
            <a:r>
              <a:rPr lang="zh-CN" altLang="en-US" sz="2400" dirty="0">
                <a:latin typeface="黑体" pitchFamily="49" charset="-122"/>
                <a:ea typeface="黑体" pitchFamily="49" charset="-122"/>
              </a:rPr>
              <a:t>月上旬，播种量：每亩为</a:t>
            </a:r>
            <a:r>
              <a:rPr lang="en-US" altLang="zh-CN" sz="2400" dirty="0">
                <a:latin typeface="黑体" pitchFamily="49" charset="-122"/>
                <a:ea typeface="黑体" pitchFamily="49" charset="-122"/>
              </a:rPr>
              <a:t>2.5-3.0</a:t>
            </a:r>
            <a:r>
              <a:rPr lang="zh-CN" altLang="en-US" sz="2400" dirty="0">
                <a:latin typeface="黑体" pitchFamily="49" charset="-122"/>
                <a:ea typeface="黑体" pitchFamily="49" charset="-122"/>
              </a:rPr>
              <a:t>公斤</a:t>
            </a:r>
          </a:p>
          <a:p>
            <a:pPr>
              <a:lnSpc>
                <a:spcPct val="90000"/>
              </a:lnSpc>
            </a:pPr>
            <a:r>
              <a:rPr lang="zh-CN" altLang="en-US" sz="2400" dirty="0">
                <a:latin typeface="黑体" pitchFamily="49" charset="-122"/>
                <a:ea typeface="黑体" pitchFamily="49" charset="-122"/>
              </a:rPr>
              <a:t>留种：种子成熟后易爆荚落粒，当</a:t>
            </a:r>
            <a:r>
              <a:rPr lang="en-US" altLang="zh-CN" sz="2400" dirty="0">
                <a:latin typeface="黑体" pitchFamily="49" charset="-122"/>
                <a:ea typeface="黑体" pitchFamily="49" charset="-122"/>
              </a:rPr>
              <a:t>70%</a:t>
            </a:r>
            <a:r>
              <a:rPr lang="zh-CN" altLang="en-US" sz="2400" dirty="0">
                <a:latin typeface="黑体" pitchFamily="49" charset="-122"/>
                <a:ea typeface="黑体" pitchFamily="49" charset="-122"/>
              </a:rPr>
              <a:t>豆荚变成黄褐色时即应收割。</a:t>
            </a:r>
          </a:p>
          <a:p>
            <a:pPr>
              <a:lnSpc>
                <a:spcPct val="90000"/>
              </a:lnSpc>
            </a:pPr>
            <a:endParaRPr lang="zh-CN" altLang="en-US" sz="2400" b="1" dirty="0">
              <a:latin typeface="黑体" pitchFamily="49" charset="-122"/>
              <a:ea typeface="黑体" pitchFamily="49" charset="-122"/>
            </a:endParaRPr>
          </a:p>
        </p:txBody>
      </p:sp>
      <p:graphicFrame>
        <p:nvGraphicFramePr>
          <p:cNvPr id="238629" name="Group 37"/>
          <p:cNvGraphicFramePr>
            <a:graphicFrameLocks noGrp="1"/>
          </p:cNvGraphicFramePr>
          <p:nvPr/>
        </p:nvGraphicFramePr>
        <p:xfrm>
          <a:off x="755650" y="3429000"/>
          <a:ext cx="8064500" cy="2505076"/>
        </p:xfrm>
        <a:graphic>
          <a:graphicData uri="http://schemas.openxmlformats.org/drawingml/2006/table">
            <a:tbl>
              <a:tblPr/>
              <a:tblGrid>
                <a:gridCol w="1722438">
                  <a:extLst>
                    <a:ext uri="{9D8B030D-6E8A-4147-A177-3AD203B41FA5}">
                      <a16:colId xmlns:a16="http://schemas.microsoft.com/office/drawing/2014/main" val="20000"/>
                    </a:ext>
                  </a:extLst>
                </a:gridCol>
                <a:gridCol w="6342062">
                  <a:extLst>
                    <a:ext uri="{9D8B030D-6E8A-4147-A177-3AD203B41FA5}">
                      <a16:colId xmlns:a16="http://schemas.microsoft.com/office/drawing/2014/main" val="20001"/>
                    </a:ext>
                  </a:extLst>
                </a:gridCol>
              </a:tblGrid>
              <a:tr h="1181100">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itchFamily="2" charset="2"/>
                        <a:buNone/>
                        <a:tabLst/>
                      </a:pPr>
                      <a:r>
                        <a:rPr kumimoji="0" lang="zh-CN" altLang="en-US" sz="2000" b="0" i="0" u="none" strike="noStrike" cap="none" normalizeH="0" baseline="0" dirty="0">
                          <a:ln>
                            <a:noFill/>
                          </a:ln>
                          <a:solidFill>
                            <a:schemeClr val="tx1"/>
                          </a:solidFill>
                          <a:effectLst/>
                          <a:latin typeface="黑体" pitchFamily="49" charset="-122"/>
                          <a:ea typeface="黑体" pitchFamily="49" charset="-122"/>
                        </a:rPr>
                        <a:t>易种、生物产量高</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itchFamily="2" charset="2"/>
                        <a:buNone/>
                        <a:tabLst/>
                      </a:pPr>
                      <a:r>
                        <a:rPr kumimoji="0" lang="zh-CN" altLang="en-US" sz="2000" b="0" i="0" u="none" strike="noStrike" cap="none" normalizeH="0" baseline="0" dirty="0">
                          <a:ln>
                            <a:noFill/>
                          </a:ln>
                          <a:solidFill>
                            <a:schemeClr val="tx1"/>
                          </a:solidFill>
                          <a:effectLst/>
                          <a:latin typeface="黑体" pitchFamily="49" charset="-122"/>
                          <a:ea typeface="黑体" pitchFamily="49" charset="-122"/>
                        </a:rPr>
                        <a:t>粮、料、草兼用作物</a:t>
                      </a:r>
                      <a:r>
                        <a:rPr kumimoji="0" lang="en-US" altLang="zh-CN" sz="2000" b="0" i="0" u="none" strike="noStrike" cap="none" normalizeH="0" baseline="0" dirty="0">
                          <a:ln>
                            <a:noFill/>
                          </a:ln>
                          <a:solidFill>
                            <a:schemeClr val="tx1"/>
                          </a:solidFill>
                          <a:effectLst/>
                          <a:latin typeface="黑体" pitchFamily="49" charset="-122"/>
                          <a:ea typeface="黑体" pitchFamily="49" charset="-122"/>
                        </a:rPr>
                        <a:t>,</a:t>
                      </a:r>
                      <a:r>
                        <a:rPr kumimoji="0" lang="zh-CN" altLang="en-US" sz="2000" b="0" i="0" u="none" strike="noStrike" cap="none" normalizeH="0" baseline="0" dirty="0">
                          <a:ln>
                            <a:noFill/>
                          </a:ln>
                          <a:solidFill>
                            <a:schemeClr val="tx1"/>
                          </a:solidFill>
                          <a:effectLst/>
                          <a:latin typeface="黑体" pitchFamily="49" charset="-122"/>
                          <a:ea typeface="黑体" pitchFamily="49" charset="-122"/>
                        </a:rPr>
                        <a:t>生长繁茂</a:t>
                      </a:r>
                      <a:r>
                        <a:rPr kumimoji="0" lang="en-US" altLang="zh-CN" sz="2000" b="0" i="0" u="none" strike="noStrike" cap="none" normalizeH="0" baseline="0" dirty="0">
                          <a:ln>
                            <a:noFill/>
                          </a:ln>
                          <a:solidFill>
                            <a:schemeClr val="tx1"/>
                          </a:solidFill>
                          <a:effectLst/>
                          <a:latin typeface="黑体" pitchFamily="49" charset="-122"/>
                          <a:ea typeface="黑体" pitchFamily="49" charset="-122"/>
                        </a:rPr>
                        <a:t>,</a:t>
                      </a:r>
                      <a:r>
                        <a:rPr kumimoji="0" lang="zh-CN" altLang="en-US" sz="2000" b="0" i="0" u="none" strike="noStrike" cap="none" normalizeH="0" baseline="0" dirty="0">
                          <a:ln>
                            <a:noFill/>
                          </a:ln>
                          <a:solidFill>
                            <a:schemeClr val="tx1"/>
                          </a:solidFill>
                          <a:effectLst/>
                          <a:latin typeface="黑体" pitchFamily="49" charset="-122"/>
                          <a:ea typeface="黑体" pitchFamily="49" charset="-122"/>
                        </a:rPr>
                        <a:t>产量高，单产可达</a:t>
                      </a:r>
                      <a:r>
                        <a:rPr kumimoji="0" lang="en-US" altLang="zh-CN" sz="2000" b="0" i="0" u="none" strike="noStrike" cap="none" normalizeH="0" baseline="0" dirty="0">
                          <a:ln>
                            <a:noFill/>
                          </a:ln>
                          <a:solidFill>
                            <a:schemeClr val="tx1"/>
                          </a:solidFill>
                          <a:effectLst/>
                          <a:latin typeface="黑体" pitchFamily="49" charset="-122"/>
                          <a:ea typeface="黑体" pitchFamily="49" charset="-122"/>
                        </a:rPr>
                        <a:t>4500---5000kg/</a:t>
                      </a:r>
                      <a:r>
                        <a:rPr kumimoji="0" lang="zh-CN" altLang="en-US" sz="2000" b="0" i="0" u="none" strike="noStrike" cap="none" normalizeH="0" baseline="0" dirty="0">
                          <a:ln>
                            <a:noFill/>
                          </a:ln>
                          <a:solidFill>
                            <a:schemeClr val="tx1"/>
                          </a:solidFill>
                          <a:effectLst/>
                          <a:latin typeface="黑体" pitchFamily="49" charset="-122"/>
                          <a:ea typeface="黑体" pitchFamily="49" charset="-122"/>
                        </a:rPr>
                        <a:t>亩，产种子</a:t>
                      </a:r>
                      <a:r>
                        <a:rPr kumimoji="0" lang="en-US" altLang="zh-CN" sz="2000" b="0" i="0" u="none" strike="noStrike" cap="none" normalizeH="0" baseline="0" dirty="0">
                          <a:ln>
                            <a:noFill/>
                          </a:ln>
                          <a:solidFill>
                            <a:schemeClr val="tx1"/>
                          </a:solidFill>
                          <a:effectLst/>
                          <a:latin typeface="黑体" pitchFamily="49" charset="-122"/>
                          <a:ea typeface="黑体" pitchFamily="49" charset="-122"/>
                        </a:rPr>
                        <a:t>50-100</a:t>
                      </a:r>
                      <a:r>
                        <a:rPr kumimoji="0" lang="zh-CN" altLang="en-US" sz="2000" b="0" i="0" u="none" strike="noStrike" cap="none" normalizeH="0" baseline="0" dirty="0">
                          <a:ln>
                            <a:noFill/>
                          </a:ln>
                          <a:solidFill>
                            <a:schemeClr val="tx1"/>
                          </a:solidFill>
                          <a:effectLst/>
                          <a:latin typeface="黑体" pitchFamily="49" charset="-122"/>
                          <a:ea typeface="黑体" pitchFamily="49" charset="-122"/>
                        </a:rPr>
                        <a:t>公斤</a:t>
                      </a:r>
                      <a:r>
                        <a:rPr kumimoji="0" lang="en-US" altLang="zh-CN" sz="2000" b="0" i="0" u="none" strike="noStrike" cap="none" normalizeH="0" baseline="0" dirty="0">
                          <a:ln>
                            <a:noFill/>
                          </a:ln>
                          <a:solidFill>
                            <a:schemeClr val="tx1"/>
                          </a:solidFill>
                          <a:effectLst/>
                          <a:latin typeface="黑体" pitchFamily="49" charset="-122"/>
                          <a:ea typeface="黑体" pitchFamily="49" charset="-122"/>
                        </a:rPr>
                        <a:t>/</a:t>
                      </a:r>
                      <a:r>
                        <a:rPr kumimoji="0" lang="zh-CN" altLang="en-US" sz="2000" b="0" i="0" u="none" strike="noStrike" cap="none" normalizeH="0" baseline="0" dirty="0">
                          <a:ln>
                            <a:noFill/>
                          </a:ln>
                          <a:solidFill>
                            <a:schemeClr val="tx1"/>
                          </a:solidFill>
                          <a:effectLst/>
                          <a:latin typeface="黑体" pitchFamily="49" charset="-122"/>
                          <a:ea typeface="黑体" pitchFamily="49" charset="-122"/>
                        </a:rPr>
                        <a:t>亩，同时茎叶柔软，营养丰富，造口性好，是一般家禽的饲料。</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66763">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itchFamily="2" charset="2"/>
                        <a:buNone/>
                        <a:tabLst/>
                      </a:pPr>
                      <a:r>
                        <a:rPr kumimoji="0" lang="zh-CN" altLang="en-US" sz="2000" b="0" i="0" u="none" strike="noStrike" cap="none" normalizeH="0" baseline="0">
                          <a:ln>
                            <a:noFill/>
                          </a:ln>
                          <a:solidFill>
                            <a:schemeClr val="tx1"/>
                          </a:solidFill>
                          <a:effectLst/>
                          <a:latin typeface="黑体" pitchFamily="49" charset="-122"/>
                          <a:ea typeface="黑体" pitchFamily="49" charset="-122"/>
                        </a:rPr>
                        <a:t>改土效果明显</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itchFamily="2" charset="2"/>
                        <a:buNone/>
                        <a:tabLst/>
                      </a:pPr>
                      <a:r>
                        <a:rPr kumimoji="0" lang="zh-CN" altLang="en-US" sz="2000" b="0" i="0" u="none" strike="noStrike" cap="none" normalizeH="0" baseline="0" dirty="0">
                          <a:ln>
                            <a:noFill/>
                          </a:ln>
                          <a:solidFill>
                            <a:schemeClr val="tx1"/>
                          </a:solidFill>
                          <a:effectLst/>
                          <a:latin typeface="黑体" pitchFamily="49" charset="-122"/>
                          <a:ea typeface="黑体" pitchFamily="49" charset="-122"/>
                        </a:rPr>
                        <a:t>经试验测定</a:t>
                      </a:r>
                      <a:r>
                        <a:rPr kumimoji="0" lang="en-US" altLang="zh-CN" sz="2000" b="0" i="0" u="none" strike="noStrike" cap="none" normalizeH="0" baseline="0" dirty="0">
                          <a:ln>
                            <a:noFill/>
                          </a:ln>
                          <a:solidFill>
                            <a:schemeClr val="tx1"/>
                          </a:solidFill>
                          <a:effectLst/>
                          <a:latin typeface="黑体" pitchFamily="49" charset="-122"/>
                          <a:ea typeface="黑体" pitchFamily="49" charset="-122"/>
                        </a:rPr>
                        <a:t>,</a:t>
                      </a:r>
                      <a:r>
                        <a:rPr kumimoji="0" lang="zh-CN" altLang="en-US" sz="2000" b="0" i="0" u="none" strike="noStrike" cap="none" normalizeH="0" baseline="0" dirty="0">
                          <a:ln>
                            <a:noFill/>
                          </a:ln>
                          <a:solidFill>
                            <a:schemeClr val="tx1"/>
                          </a:solidFill>
                          <a:effectLst/>
                          <a:latin typeface="黑体" pitchFamily="49" charset="-122"/>
                          <a:ea typeface="黑体" pitchFamily="49" charset="-122"/>
                        </a:rPr>
                        <a:t>土壤有机质平均增加了</a:t>
                      </a:r>
                      <a:r>
                        <a:rPr kumimoji="0" lang="en-US" altLang="zh-CN" sz="2000" b="0" i="0" u="none" strike="noStrike" cap="none" normalizeH="0" baseline="0" dirty="0">
                          <a:ln>
                            <a:noFill/>
                          </a:ln>
                          <a:solidFill>
                            <a:schemeClr val="tx1"/>
                          </a:solidFill>
                          <a:effectLst/>
                          <a:latin typeface="黑体" pitchFamily="49" charset="-122"/>
                          <a:ea typeface="黑体" pitchFamily="49" charset="-122"/>
                        </a:rPr>
                        <a:t>0.23%</a:t>
                      </a:r>
                      <a:r>
                        <a:rPr kumimoji="0" lang="zh-CN" altLang="en-US" sz="2000" b="0" i="0" u="none" strike="noStrike" cap="none" normalizeH="0" baseline="0" dirty="0">
                          <a:ln>
                            <a:noFill/>
                          </a:ln>
                          <a:solidFill>
                            <a:schemeClr val="tx1"/>
                          </a:solidFill>
                          <a:effectLst/>
                          <a:latin typeface="黑体" pitchFamily="49" charset="-122"/>
                          <a:ea typeface="黑体" pitchFamily="49" charset="-122"/>
                        </a:rPr>
                        <a:t>，容重下降了</a:t>
                      </a:r>
                      <a:r>
                        <a:rPr kumimoji="0" lang="en-US" altLang="zh-CN" sz="2000" b="0" i="0" u="none" strike="noStrike" cap="none" normalizeH="0" baseline="0" dirty="0">
                          <a:ln>
                            <a:noFill/>
                          </a:ln>
                          <a:solidFill>
                            <a:schemeClr val="tx1"/>
                          </a:solidFill>
                          <a:effectLst/>
                          <a:latin typeface="黑体" pitchFamily="49" charset="-122"/>
                          <a:ea typeface="黑体" pitchFamily="49" charset="-122"/>
                        </a:rPr>
                        <a:t>0.11,</a:t>
                      </a:r>
                      <a:r>
                        <a:rPr kumimoji="0" lang="zh-CN" altLang="en-US" sz="2000" b="0" i="0" u="none" strike="noStrike" cap="none" normalizeH="0" baseline="0" dirty="0">
                          <a:ln>
                            <a:noFill/>
                          </a:ln>
                          <a:solidFill>
                            <a:schemeClr val="tx1"/>
                          </a:solidFill>
                          <a:effectLst/>
                          <a:latin typeface="黑体" pitchFamily="49" charset="-122"/>
                          <a:ea typeface="黑体" pitchFamily="49" charset="-122"/>
                        </a:rPr>
                        <a:t>是果园改土改肥提质的好途径。</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57213">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itchFamily="2" charset="2"/>
                        <a:buNone/>
                        <a:tabLst/>
                      </a:pPr>
                      <a:r>
                        <a:rPr kumimoji="0" lang="zh-CN" altLang="en-US" sz="2000" b="0" i="0" u="none" strike="noStrike" cap="none" normalizeH="0" baseline="0">
                          <a:ln>
                            <a:noFill/>
                          </a:ln>
                          <a:solidFill>
                            <a:schemeClr val="tx1"/>
                          </a:solidFill>
                          <a:effectLst/>
                          <a:latin typeface="黑体" pitchFamily="49" charset="-122"/>
                          <a:ea typeface="黑体" pitchFamily="49" charset="-122"/>
                        </a:rPr>
                        <a:t>省工省本</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itchFamily="2" charset="2"/>
                        <a:buNone/>
                        <a:tabLst/>
                      </a:pPr>
                      <a:r>
                        <a:rPr kumimoji="0" lang="zh-CN" altLang="en-US" sz="2000" b="0" i="0" u="none" strike="noStrike" cap="none" normalizeH="0" baseline="0" dirty="0">
                          <a:ln>
                            <a:noFill/>
                          </a:ln>
                          <a:solidFill>
                            <a:schemeClr val="tx1"/>
                          </a:solidFill>
                          <a:effectLst/>
                          <a:latin typeface="黑体" pitchFamily="49" charset="-122"/>
                          <a:ea typeface="黑体" pitchFamily="49" charset="-122"/>
                        </a:rPr>
                        <a:t>控制杂草，为农户省去了化学除草等农艺环节。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rrowheads="1"/>
          </p:cNvSpPr>
          <p:nvPr>
            <p:ph type="title"/>
          </p:nvPr>
        </p:nvSpPr>
        <p:spPr>
          <a:xfrm>
            <a:off x="323850" y="357166"/>
            <a:ext cx="8447088" cy="857256"/>
          </a:xfrm>
        </p:spPr>
        <p:txBody>
          <a:bodyPr>
            <a:normAutofit/>
          </a:bodyPr>
          <a:lstStyle/>
          <a:p>
            <a:pPr algn="ctr"/>
            <a:r>
              <a:rPr lang="zh-CN" altLang="en-US" b="1" dirty="0">
                <a:ea typeface="黑体" pitchFamily="49" charset="-122"/>
              </a:rPr>
              <a:t>白 三 叶</a:t>
            </a:r>
          </a:p>
        </p:txBody>
      </p:sp>
      <p:sp>
        <p:nvSpPr>
          <p:cNvPr id="239619" name="Rectangle 3"/>
          <p:cNvSpPr>
            <a:spLocks noGrp="1" noRot="1" noChangeArrowheads="1"/>
          </p:cNvSpPr>
          <p:nvPr>
            <p:ph type="body" idx="1"/>
          </p:nvPr>
        </p:nvSpPr>
        <p:spPr>
          <a:xfrm>
            <a:off x="323850" y="1214422"/>
            <a:ext cx="8675688" cy="5022866"/>
          </a:xfrm>
        </p:spPr>
        <p:txBody>
          <a:bodyPr>
            <a:normAutofit lnSpcReduction="10000"/>
          </a:bodyPr>
          <a:lstStyle/>
          <a:p>
            <a:pPr>
              <a:lnSpc>
                <a:spcPct val="120000"/>
              </a:lnSpc>
            </a:pPr>
            <a:r>
              <a:rPr lang="zh-CN" altLang="en-US" sz="2400" dirty="0">
                <a:latin typeface="黑体" pitchFamily="49" charset="-122"/>
                <a:ea typeface="黑体" pitchFamily="49" charset="-122"/>
              </a:rPr>
              <a:t>多年生植物，可持续生长</a:t>
            </a:r>
            <a:r>
              <a:rPr lang="en-US" altLang="zh-CN" sz="2400" dirty="0">
                <a:latin typeface="黑体" pitchFamily="49" charset="-122"/>
                <a:ea typeface="黑体" pitchFamily="49" charset="-122"/>
              </a:rPr>
              <a:t>7-9</a:t>
            </a:r>
            <a:r>
              <a:rPr lang="zh-CN" altLang="en-US" sz="2400" dirty="0">
                <a:latin typeface="黑体" pitchFamily="49" charset="-122"/>
                <a:ea typeface="黑体" pitchFamily="49" charset="-122"/>
              </a:rPr>
              <a:t>年，最长可达</a:t>
            </a:r>
            <a:r>
              <a:rPr lang="en-US" altLang="zh-CN" sz="2400" dirty="0">
                <a:latin typeface="黑体" pitchFamily="49" charset="-122"/>
                <a:ea typeface="黑体" pitchFamily="49" charset="-122"/>
              </a:rPr>
              <a:t>15</a:t>
            </a:r>
            <a:r>
              <a:rPr lang="zh-CN" altLang="en-US" sz="2400" dirty="0">
                <a:latin typeface="黑体" pitchFamily="49" charset="-122"/>
                <a:ea typeface="黑体" pitchFamily="49" charset="-122"/>
              </a:rPr>
              <a:t>年。耐阴、耐湿，适宜在成林的果园种植。耐践踏性、开花早，花期长、叶形美观，成坪后可获得良好的景观效果，观赏价值高</a:t>
            </a:r>
          </a:p>
          <a:p>
            <a:pPr>
              <a:lnSpc>
                <a:spcPct val="120000"/>
              </a:lnSpc>
            </a:pPr>
            <a:r>
              <a:rPr lang="zh-CN" altLang="en-US" sz="2400" dirty="0">
                <a:latin typeface="黑体" pitchFamily="49" charset="-122"/>
                <a:ea typeface="黑体" pitchFamily="49" charset="-122"/>
              </a:rPr>
              <a:t>秋季播种：</a:t>
            </a:r>
            <a:r>
              <a:rPr lang="en-US" altLang="zh-CN" sz="2400" dirty="0">
                <a:latin typeface="黑体" pitchFamily="49" charset="-122"/>
                <a:ea typeface="黑体" pitchFamily="49" charset="-122"/>
              </a:rPr>
              <a:t>9-10</a:t>
            </a:r>
            <a:r>
              <a:rPr lang="zh-CN" altLang="en-US" sz="2400" dirty="0">
                <a:latin typeface="黑体" pitchFamily="49" charset="-122"/>
                <a:ea typeface="黑体" pitchFamily="49" charset="-122"/>
              </a:rPr>
              <a:t>月。春季播种：</a:t>
            </a:r>
            <a:r>
              <a:rPr lang="en-US" altLang="zh-CN" sz="2400" dirty="0">
                <a:latin typeface="黑体" pitchFamily="49" charset="-122"/>
                <a:ea typeface="黑体" pitchFamily="49" charset="-122"/>
              </a:rPr>
              <a:t>3</a:t>
            </a:r>
            <a:r>
              <a:rPr lang="zh-CN" altLang="en-US" sz="2400" dirty="0">
                <a:latin typeface="黑体" pitchFamily="49" charset="-122"/>
                <a:ea typeface="黑体" pitchFamily="49" charset="-122"/>
              </a:rPr>
              <a:t>月底</a:t>
            </a:r>
            <a:r>
              <a:rPr lang="en-US" altLang="zh-CN" sz="2400" dirty="0">
                <a:latin typeface="黑体" pitchFamily="49" charset="-122"/>
                <a:ea typeface="黑体" pitchFamily="49" charset="-122"/>
              </a:rPr>
              <a:t>-4</a:t>
            </a:r>
            <a:r>
              <a:rPr lang="zh-CN" altLang="en-US" sz="2400" dirty="0">
                <a:latin typeface="黑体" pitchFamily="49" charset="-122"/>
                <a:ea typeface="黑体" pitchFamily="49" charset="-122"/>
              </a:rPr>
              <a:t>月底</a:t>
            </a:r>
          </a:p>
          <a:p>
            <a:pPr>
              <a:lnSpc>
                <a:spcPct val="120000"/>
              </a:lnSpc>
            </a:pPr>
            <a:r>
              <a:rPr lang="zh-CN" altLang="en-US" sz="2400" dirty="0">
                <a:latin typeface="黑体" pitchFamily="49" charset="-122"/>
                <a:ea typeface="黑体" pitchFamily="49" charset="-122"/>
              </a:rPr>
              <a:t>播种量</a:t>
            </a:r>
            <a:r>
              <a:rPr lang="en-US" altLang="zh-CN" sz="2400" dirty="0">
                <a:latin typeface="黑体" pitchFamily="49" charset="-122"/>
                <a:ea typeface="黑体" pitchFamily="49" charset="-122"/>
              </a:rPr>
              <a:t>0.5-0.75</a:t>
            </a:r>
            <a:r>
              <a:rPr lang="zh-CN" altLang="en-US" sz="2400" dirty="0">
                <a:latin typeface="黑体" pitchFamily="49" charset="-122"/>
                <a:ea typeface="黑体" pitchFamily="49" charset="-122"/>
              </a:rPr>
              <a:t>公斤</a:t>
            </a:r>
            <a:r>
              <a:rPr lang="en-US" altLang="zh-CN" sz="2400" dirty="0">
                <a:latin typeface="黑体" pitchFamily="49" charset="-122"/>
                <a:ea typeface="黑体" pitchFamily="49" charset="-122"/>
              </a:rPr>
              <a:t>/</a:t>
            </a:r>
            <a:r>
              <a:rPr lang="zh-CN" altLang="en-US" sz="2400" dirty="0">
                <a:latin typeface="黑体" pitchFamily="49" charset="-122"/>
                <a:ea typeface="黑体" pitchFamily="49" charset="-122"/>
              </a:rPr>
              <a:t>亩。苗期应适时清除杂草，以利白三叶草成坪</a:t>
            </a:r>
          </a:p>
          <a:p>
            <a:pPr>
              <a:lnSpc>
                <a:spcPct val="120000"/>
              </a:lnSpc>
            </a:pPr>
            <a:r>
              <a:rPr lang="en-US" altLang="zh-CN" sz="2400" dirty="0">
                <a:latin typeface="黑体" pitchFamily="49" charset="-122"/>
                <a:ea typeface="黑体" pitchFamily="49" charset="-122"/>
              </a:rPr>
              <a:t>9</a:t>
            </a:r>
            <a:r>
              <a:rPr lang="zh-CN" altLang="en-US" sz="2400" dirty="0">
                <a:latin typeface="黑体" pitchFamily="49" charset="-122"/>
                <a:ea typeface="黑体" pitchFamily="49" charset="-122"/>
              </a:rPr>
              <a:t>月播种的，在第二年</a:t>
            </a:r>
            <a:r>
              <a:rPr lang="en-US" altLang="zh-CN" sz="2400" dirty="0">
                <a:latin typeface="黑体" pitchFamily="49" charset="-122"/>
                <a:ea typeface="黑体" pitchFamily="49" charset="-122"/>
              </a:rPr>
              <a:t>4</a:t>
            </a:r>
            <a:r>
              <a:rPr lang="zh-CN" altLang="en-US" sz="2400" dirty="0">
                <a:latin typeface="黑体" pitchFamily="49" charset="-122"/>
                <a:ea typeface="黑体" pitchFamily="49" charset="-122"/>
              </a:rPr>
              <a:t>月开花，</a:t>
            </a:r>
            <a:r>
              <a:rPr lang="en-US" altLang="zh-CN" sz="2400" dirty="0">
                <a:latin typeface="黑体" pitchFamily="49" charset="-122"/>
                <a:ea typeface="黑体" pitchFamily="49" charset="-122"/>
              </a:rPr>
              <a:t>5</a:t>
            </a:r>
            <a:r>
              <a:rPr lang="zh-CN" altLang="en-US" sz="2400" dirty="0">
                <a:latin typeface="黑体" pitchFamily="49" charset="-122"/>
                <a:ea typeface="黑体" pitchFamily="49" charset="-122"/>
              </a:rPr>
              <a:t>月中旬盛花。当高度长到</a:t>
            </a:r>
            <a:r>
              <a:rPr lang="en-US" altLang="zh-CN" sz="2400" dirty="0">
                <a:latin typeface="黑体" pitchFamily="49" charset="-122"/>
                <a:ea typeface="黑体" pitchFamily="49" charset="-122"/>
              </a:rPr>
              <a:t>20</a:t>
            </a:r>
            <a:r>
              <a:rPr lang="zh-CN" altLang="en-US" sz="2400" dirty="0">
                <a:latin typeface="黑体" pitchFamily="49" charset="-122"/>
                <a:ea typeface="黑体" pitchFamily="49" charset="-122"/>
              </a:rPr>
              <a:t>厘米左右时进行割草，割草时留茬不低于</a:t>
            </a:r>
            <a:r>
              <a:rPr lang="en-US" altLang="zh-CN" sz="2400" dirty="0">
                <a:latin typeface="黑体" pitchFamily="49" charset="-122"/>
                <a:ea typeface="黑体" pitchFamily="49" charset="-122"/>
              </a:rPr>
              <a:t>5</a:t>
            </a:r>
            <a:r>
              <a:rPr lang="zh-CN" altLang="en-US" sz="2400" dirty="0">
                <a:latin typeface="黑体" pitchFamily="49" charset="-122"/>
                <a:ea typeface="黑体" pitchFamily="49" charset="-122"/>
              </a:rPr>
              <a:t>厘米，以利再生。一年可割</a:t>
            </a:r>
            <a:r>
              <a:rPr lang="en-US" altLang="zh-CN" sz="2400" dirty="0">
                <a:latin typeface="黑体" pitchFamily="49" charset="-122"/>
                <a:ea typeface="黑体" pitchFamily="49" charset="-122"/>
              </a:rPr>
              <a:t>2-4</a:t>
            </a:r>
            <a:r>
              <a:rPr lang="zh-CN" altLang="en-US" sz="2400" dirty="0">
                <a:latin typeface="黑体" pitchFamily="49" charset="-122"/>
                <a:ea typeface="黑体" pitchFamily="49" charset="-122"/>
              </a:rPr>
              <a:t>次，亩产</a:t>
            </a:r>
            <a:r>
              <a:rPr lang="en-US" altLang="zh-CN" sz="2400" dirty="0">
                <a:latin typeface="黑体" pitchFamily="49" charset="-122"/>
                <a:ea typeface="黑体" pitchFamily="49" charset="-122"/>
              </a:rPr>
              <a:t>4000-5000</a:t>
            </a:r>
            <a:r>
              <a:rPr lang="zh-CN" altLang="en-US" sz="2400" dirty="0">
                <a:latin typeface="黑体" pitchFamily="49" charset="-122"/>
                <a:ea typeface="黑体" pitchFamily="49" charset="-122"/>
              </a:rPr>
              <a:t>公斤。割下的草覆盖在果树盘下或株间，冬前覆土腐烂成高效有机肥。 </a:t>
            </a:r>
            <a:r>
              <a:rPr lang="en-US" altLang="zh-CN" sz="2400" dirty="0">
                <a:latin typeface="黑体" pitchFamily="49" charset="-122"/>
                <a:ea typeface="黑体" pitchFamily="49" charset="-122"/>
              </a:rPr>
              <a:t>1</a:t>
            </a:r>
            <a:r>
              <a:rPr lang="zh-CN" altLang="en-US" sz="2400" dirty="0">
                <a:latin typeface="黑体" pitchFamily="49" charset="-122"/>
                <a:ea typeface="黑体" pitchFamily="49" charset="-122"/>
              </a:rPr>
              <a:t>亩草相当于增施碳铵</a:t>
            </a:r>
            <a:r>
              <a:rPr lang="en-US" altLang="zh-CN" sz="2400" dirty="0">
                <a:latin typeface="黑体" pitchFamily="49" charset="-122"/>
                <a:ea typeface="黑体" pitchFamily="49" charset="-122"/>
              </a:rPr>
              <a:t>60-70</a:t>
            </a:r>
            <a:r>
              <a:rPr lang="zh-CN" altLang="en-US" sz="2400" dirty="0">
                <a:latin typeface="黑体" pitchFamily="49" charset="-122"/>
                <a:ea typeface="黑体" pitchFamily="49" charset="-122"/>
              </a:rPr>
              <a:t>公斤，可减少氮肥用量</a:t>
            </a:r>
            <a:r>
              <a:rPr lang="en-US" altLang="zh-CN" sz="2400" dirty="0">
                <a:latin typeface="黑体" pitchFamily="49" charset="-122"/>
                <a:ea typeface="黑体" pitchFamily="49" charset="-122"/>
              </a:rPr>
              <a:t>20-30%</a:t>
            </a:r>
            <a:endParaRPr lang="zh-CN" altLang="en-US" sz="2400" dirty="0">
              <a:latin typeface="黑体" pitchFamily="49" charset="-122"/>
              <a:ea typeface="黑体" pitchFamily="49" charset="-122"/>
            </a:endParaRPr>
          </a:p>
          <a:p>
            <a:pPr>
              <a:lnSpc>
                <a:spcPct val="140000"/>
              </a:lnSpc>
            </a:pPr>
            <a:endParaRPr lang="zh-CN" altLang="en-US" sz="2400" b="1" dirty="0">
              <a:solidFill>
                <a:schemeClr val="tx2"/>
              </a:solidFill>
              <a:latin typeface="黑体" pitchFamily="49" charset="-122"/>
              <a:ea typeface="黑体" pitchFamily="49" charset="-122"/>
            </a:endParaRPr>
          </a:p>
          <a:p>
            <a:pPr>
              <a:lnSpc>
                <a:spcPct val="80000"/>
              </a:lnSpc>
            </a:pPr>
            <a:endParaRPr lang="zh-CN" altLang="en-US" sz="2400" b="1" dirty="0">
              <a:solidFill>
                <a:schemeClr val="tx2"/>
              </a:solidFill>
              <a:latin typeface="黑体" pitchFamily="49" charset="-122"/>
              <a:ea typeface="黑体" pitchFamily="49" charset="-12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50" name="Picture 6" descr="DSC04597"/>
          <p:cNvPicPr>
            <a:picLocks noChangeAspect="1" noChangeArrowheads="1"/>
          </p:cNvPicPr>
          <p:nvPr/>
        </p:nvPicPr>
        <p:blipFill>
          <a:blip r:embed="rId2" cstate="print"/>
          <a:srcRect/>
          <a:stretch>
            <a:fillRect/>
          </a:stretch>
        </p:blipFill>
        <p:spPr bwMode="auto">
          <a:xfrm>
            <a:off x="0" y="0"/>
            <a:ext cx="6121400" cy="4592638"/>
          </a:xfrm>
          <a:prstGeom prst="rect">
            <a:avLst/>
          </a:prstGeom>
          <a:noFill/>
        </p:spPr>
      </p:pic>
      <p:pic>
        <p:nvPicPr>
          <p:cNvPr id="236548" name="Picture 4" descr="DSC04560"/>
          <p:cNvPicPr>
            <a:picLocks noGrp="1" noChangeAspect="1" noChangeArrowheads="1"/>
          </p:cNvPicPr>
          <p:nvPr>
            <p:ph type="body" idx="1"/>
          </p:nvPr>
        </p:nvPicPr>
        <p:blipFill>
          <a:blip r:embed="rId3" cstate="print"/>
          <a:srcRect/>
          <a:stretch>
            <a:fillRect/>
          </a:stretch>
        </p:blipFill>
        <p:spPr>
          <a:xfrm>
            <a:off x="4175125" y="3132138"/>
            <a:ext cx="4968875" cy="3725862"/>
          </a:xfrm>
        </p:spPr>
      </p:pic>
      <p:sp>
        <p:nvSpPr>
          <p:cNvPr id="236549" name="Text Box 5"/>
          <p:cNvSpPr txBox="1">
            <a:spLocks noChangeArrowheads="1"/>
          </p:cNvSpPr>
          <p:nvPr/>
        </p:nvSpPr>
        <p:spPr bwMode="auto">
          <a:xfrm>
            <a:off x="6516688" y="1000108"/>
            <a:ext cx="2270154" cy="830997"/>
          </a:xfrm>
          <a:prstGeom prst="rect">
            <a:avLst/>
          </a:prstGeom>
          <a:noFill/>
          <a:ln w="9525" algn="ctr">
            <a:noFill/>
            <a:miter lim="800000"/>
            <a:headEnd/>
            <a:tailEnd/>
          </a:ln>
          <a:effectLst/>
        </p:spPr>
        <p:txBody>
          <a:bodyPr wrap="square">
            <a:spAutoFit/>
          </a:bodyPr>
          <a:lstStyle/>
          <a:p>
            <a:pPr algn="l"/>
            <a:r>
              <a:rPr lang="zh-CN" altLang="en-US" sz="4800" dirty="0">
                <a:solidFill>
                  <a:schemeClr val="accent2">
                    <a:lumMod val="50000"/>
                  </a:schemeClr>
                </a:solidFill>
                <a:ea typeface="黑体" pitchFamily="49" charset="-122"/>
              </a:rPr>
              <a:t>白三叶</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sz="4800" dirty="0"/>
              <a:t>三</a:t>
            </a:r>
            <a:r>
              <a:rPr lang="en-US" altLang="zh-CN" sz="4800" dirty="0"/>
              <a:t>.</a:t>
            </a:r>
            <a:r>
              <a:rPr lang="zh-CN" altLang="en-US" sz="4800" dirty="0"/>
              <a:t>当前肥料施用存在的问题</a:t>
            </a:r>
            <a:endParaRPr lang="zh-CN" altLang="en-US" dirty="0"/>
          </a:p>
        </p:txBody>
      </p:sp>
      <p:sp>
        <p:nvSpPr>
          <p:cNvPr id="3" name="内容占位符 2"/>
          <p:cNvSpPr>
            <a:spLocks noGrp="1"/>
          </p:cNvSpPr>
          <p:nvPr>
            <p:ph idx="1"/>
          </p:nvPr>
        </p:nvSpPr>
        <p:spPr/>
        <p:txBody>
          <a:bodyPr>
            <a:normAutofit fontScale="85000" lnSpcReduction="20000"/>
          </a:bodyPr>
          <a:lstStyle/>
          <a:p>
            <a:pPr>
              <a:lnSpc>
                <a:spcPct val="130000"/>
              </a:lnSpc>
              <a:buClr>
                <a:srgbClr val="FF0000"/>
              </a:buClr>
              <a:buFont typeface="Wingdings" pitchFamily="2" charset="2"/>
              <a:buChar char="ü"/>
            </a:pPr>
            <a:r>
              <a:rPr lang="zh-CN" altLang="en-US" sz="3000" b="1" dirty="0"/>
              <a:t>三是有机肥资源利用率低。</a:t>
            </a:r>
            <a:r>
              <a:rPr lang="zh-CN" altLang="en-US" sz="3000" dirty="0"/>
              <a:t>目前，我国有机肥资源总养分约</a:t>
            </a:r>
            <a:r>
              <a:rPr lang="en-US" sz="3000" dirty="0"/>
              <a:t>7000</a:t>
            </a:r>
            <a:r>
              <a:rPr lang="zh-CN" altLang="en-US" sz="3000" dirty="0"/>
              <a:t>多万吨，实际利用不足</a:t>
            </a:r>
            <a:r>
              <a:rPr lang="en-US" sz="3000" dirty="0"/>
              <a:t>40%</a:t>
            </a:r>
            <a:r>
              <a:rPr lang="zh-CN" altLang="en-US" sz="3000" dirty="0"/>
              <a:t>。其中，畜禽粪便养分还田率为</a:t>
            </a:r>
            <a:r>
              <a:rPr lang="en-US" sz="3000" dirty="0"/>
              <a:t>50%</a:t>
            </a:r>
            <a:r>
              <a:rPr lang="zh-CN" altLang="en-US" sz="3000" dirty="0"/>
              <a:t>左右，农作物秸秆养分还田率为</a:t>
            </a:r>
            <a:r>
              <a:rPr lang="en-US" sz="3000" dirty="0"/>
              <a:t>35%</a:t>
            </a:r>
            <a:r>
              <a:rPr lang="zh-CN" altLang="en-US" sz="3000" dirty="0"/>
              <a:t>左右；</a:t>
            </a:r>
            <a:endParaRPr lang="en-US" altLang="zh-CN" sz="3000" dirty="0"/>
          </a:p>
          <a:p>
            <a:pPr>
              <a:lnSpc>
                <a:spcPct val="130000"/>
              </a:lnSpc>
              <a:buClr>
                <a:srgbClr val="FF0000"/>
              </a:buClr>
              <a:buFont typeface="Wingdings" pitchFamily="2" charset="2"/>
              <a:buChar char="ü"/>
            </a:pPr>
            <a:r>
              <a:rPr lang="zh-CN" altLang="en-US" sz="3000" b="1" dirty="0"/>
              <a:t>四是施肥结构不平衡。</a:t>
            </a:r>
            <a:r>
              <a:rPr lang="zh-CN" altLang="en-US" sz="3000" dirty="0"/>
              <a:t>重化肥、轻有机肥，重大量元素肥料、轻中微量元素肥料，重氮肥、轻磷钾肥“三重三轻”问题突出。施肥方式以传统的化肥撒施、表施为主。机械施肥、水肥一体等现代施肥模式仅占不到</a:t>
            </a:r>
            <a:r>
              <a:rPr lang="en-US" altLang="zh-CN" sz="3000" dirty="0"/>
              <a:t>30%</a:t>
            </a:r>
            <a:r>
              <a:rPr lang="zh-CN" altLang="en-US" sz="3000" dirty="0"/>
              <a:t>。</a:t>
            </a:r>
          </a:p>
          <a:p>
            <a:endParaRPr lang="zh-CN" alt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500174"/>
            <a:ext cx="8229600" cy="1285884"/>
          </a:xfrm>
        </p:spPr>
        <p:txBody>
          <a:bodyPr>
            <a:noAutofit/>
          </a:bodyPr>
          <a:lstStyle/>
          <a:p>
            <a:pPr algn="ctr"/>
            <a:br>
              <a:rPr lang="zh-CN" altLang="en-US" sz="5400" b="1" dirty="0">
                <a:solidFill>
                  <a:schemeClr val="tx1">
                    <a:lumMod val="65000"/>
                    <a:lumOff val="35000"/>
                  </a:schemeClr>
                </a:solidFill>
                <a:effectLst>
                  <a:outerShdw blurRad="38100" dist="38100" dir="2700000" algn="tl">
                    <a:srgbClr val="000000"/>
                  </a:outerShdw>
                </a:effectLst>
                <a:latin typeface="Arial Rounded MT Bold" pitchFamily="34" charset="0"/>
                <a:ea typeface="黑体" pitchFamily="2" charset="-122"/>
              </a:rPr>
            </a:br>
            <a:r>
              <a:rPr lang="zh-CN" altLang="en-US" sz="5400" b="1" dirty="0">
                <a:solidFill>
                  <a:schemeClr val="tx1">
                    <a:lumMod val="65000"/>
                    <a:lumOff val="35000"/>
                  </a:schemeClr>
                </a:solidFill>
                <a:effectLst>
                  <a:outerShdw blurRad="38100" dist="38100" dir="2700000" algn="tl">
                    <a:srgbClr val="000000"/>
                  </a:outerShdw>
                </a:effectLst>
                <a:latin typeface="Arial Rounded MT Bold" pitchFamily="34" charset="0"/>
                <a:ea typeface="黑体" pitchFamily="2" charset="-122"/>
              </a:rPr>
              <a:t>第三部分</a:t>
            </a:r>
            <a:endParaRPr lang="zh-CN" altLang="en-US" sz="5400" dirty="0"/>
          </a:p>
        </p:txBody>
      </p:sp>
      <p:sp>
        <p:nvSpPr>
          <p:cNvPr id="3" name="内容占位符 2"/>
          <p:cNvSpPr>
            <a:spLocks noGrp="1"/>
          </p:cNvSpPr>
          <p:nvPr>
            <p:ph idx="1"/>
          </p:nvPr>
        </p:nvSpPr>
        <p:spPr>
          <a:xfrm>
            <a:off x="428596" y="3429000"/>
            <a:ext cx="8229600" cy="2428892"/>
          </a:xfrm>
        </p:spPr>
        <p:txBody>
          <a:bodyPr/>
          <a:lstStyle/>
          <a:p>
            <a:pPr algn="ctr">
              <a:buNone/>
            </a:pPr>
            <a:r>
              <a:rPr lang="zh-CN" altLang="en-US" sz="4000" b="1" dirty="0">
                <a:solidFill>
                  <a:schemeClr val="accent1">
                    <a:lumMod val="50000"/>
                  </a:schemeClr>
                </a:solidFill>
              </a:rPr>
              <a:t>化肥减量与测土配方施肥技术</a:t>
            </a:r>
          </a:p>
          <a:p>
            <a:endParaRPr lang="zh-CN" alt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Rot="1" noChangeArrowheads="1"/>
          </p:cNvSpPr>
          <p:nvPr>
            <p:ph type="title"/>
          </p:nvPr>
        </p:nvSpPr>
        <p:spPr>
          <a:xfrm>
            <a:off x="457200" y="704088"/>
            <a:ext cx="8229600" cy="938962"/>
          </a:xfrm>
        </p:spPr>
        <p:txBody>
          <a:bodyPr/>
          <a:lstStyle/>
          <a:p>
            <a:pPr algn="ctr"/>
            <a:r>
              <a:rPr lang="en-US" altLang="zh-CN" b="1" dirty="0">
                <a:ea typeface="黑体" pitchFamily="49" charset="-122"/>
              </a:rPr>
              <a:t>1.</a:t>
            </a:r>
            <a:r>
              <a:rPr lang="zh-CN" altLang="en-US" b="1" dirty="0">
                <a:ea typeface="黑体" pitchFamily="49" charset="-122"/>
              </a:rPr>
              <a:t>测土配方施肥定义</a:t>
            </a:r>
          </a:p>
        </p:txBody>
      </p:sp>
      <p:sp>
        <p:nvSpPr>
          <p:cNvPr id="393219" name="Rectangle 3"/>
          <p:cNvSpPr>
            <a:spLocks noGrp="1" noRot="1" noChangeArrowheads="1"/>
          </p:cNvSpPr>
          <p:nvPr>
            <p:ph type="body" idx="1"/>
          </p:nvPr>
        </p:nvSpPr>
        <p:spPr>
          <a:xfrm>
            <a:off x="4356100" y="1916113"/>
            <a:ext cx="4192588" cy="4113212"/>
          </a:xfrm>
        </p:spPr>
        <p:txBody>
          <a:bodyPr/>
          <a:lstStyle/>
          <a:p>
            <a:pPr>
              <a:lnSpc>
                <a:spcPct val="80000"/>
              </a:lnSpc>
              <a:buFont typeface="Wingdings" pitchFamily="2" charset="2"/>
              <a:buNone/>
            </a:pPr>
            <a:r>
              <a:rPr lang="zh-CN" altLang="en-US" sz="2800" b="1" dirty="0">
                <a:latin typeface="Times New Roman" pitchFamily="18" charset="0"/>
                <a:ea typeface="黑体" pitchFamily="49" charset="-122"/>
              </a:rPr>
              <a:t>    </a:t>
            </a:r>
            <a:r>
              <a:rPr lang="zh-CN" altLang="en-US" sz="2800" dirty="0">
                <a:latin typeface="Times New Roman" pitchFamily="18" charset="0"/>
                <a:ea typeface="黑体" pitchFamily="49" charset="-122"/>
              </a:rPr>
              <a:t>测土配方施肥是以土壤测试和肥料田间试验为基础，根据作物需肥规律、土壤供肥性能和肥料效应，在合理施用有机肥料的基础上，在产前提出氮、磷、钾及中、微量元素等肥料的施用数量、施肥时期和施用方法。</a:t>
            </a:r>
          </a:p>
        </p:txBody>
      </p:sp>
      <p:sp>
        <p:nvSpPr>
          <p:cNvPr id="393220" name="Text Box 4"/>
          <p:cNvSpPr txBox="1">
            <a:spLocks noChangeArrowheads="1"/>
          </p:cNvSpPr>
          <p:nvPr/>
        </p:nvSpPr>
        <p:spPr bwMode="auto">
          <a:xfrm>
            <a:off x="468313" y="2287588"/>
            <a:ext cx="3095625" cy="3013075"/>
          </a:xfrm>
          <a:prstGeom prst="rect">
            <a:avLst/>
          </a:prstGeom>
          <a:noFill/>
          <a:ln w="9525" algn="ctr">
            <a:noFill/>
            <a:miter lim="800000"/>
            <a:headEnd/>
            <a:tailEnd/>
          </a:ln>
          <a:effectLst/>
        </p:spPr>
        <p:txBody>
          <a:bodyPr anchor="b">
            <a:spAutoFit/>
          </a:bodyPr>
          <a:lstStyle/>
          <a:p>
            <a:pPr eaLnBrk="1" hangingPunct="1"/>
            <a:r>
              <a:rPr kumimoji="1" lang="zh-CN" altLang="en-US" sz="2400" dirty="0">
                <a:latin typeface="黑体" pitchFamily="49" charset="-122"/>
                <a:ea typeface="黑体" pitchFamily="49" charset="-122"/>
              </a:rPr>
              <a:t>到医院看病，医生先要为你检查化验，做出诊断后再根据病情开药方，你可以按方对症买药吃药。测土配方施肥就是田医生为你的耕地看病开方下药。</a:t>
            </a:r>
          </a:p>
        </p:txBody>
      </p:sp>
      <p:sp>
        <p:nvSpPr>
          <p:cNvPr id="393221" name="AutoShape 5"/>
          <p:cNvSpPr>
            <a:spLocks noChangeArrowheads="1"/>
          </p:cNvSpPr>
          <p:nvPr/>
        </p:nvSpPr>
        <p:spPr bwMode="auto">
          <a:xfrm>
            <a:off x="3571868" y="3286124"/>
            <a:ext cx="1008063" cy="576262"/>
          </a:xfrm>
          <a:prstGeom prst="rightArrow">
            <a:avLst>
              <a:gd name="adj1" fmla="val 50000"/>
              <a:gd name="adj2" fmla="val 43733"/>
            </a:avLst>
          </a:prstGeom>
          <a:solidFill>
            <a:srgbClr val="3366FF"/>
          </a:solidFill>
          <a:ln w="9525" algn="ctr">
            <a:noFill/>
            <a:miter lim="800000"/>
            <a:headEnd/>
            <a:tailEnd/>
          </a:ln>
          <a:effectLst/>
        </p:spPr>
        <p:txBody>
          <a:bodyPr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3219">
                                            <p:txEl>
                                              <p:pRg st="0" end="0"/>
                                            </p:txEl>
                                          </p:spTgt>
                                        </p:tgtEl>
                                        <p:attrNameLst>
                                          <p:attrName>style.visibility</p:attrName>
                                        </p:attrNameLst>
                                      </p:cBhvr>
                                      <p:to>
                                        <p:strVal val="visible"/>
                                      </p:to>
                                    </p:set>
                                    <p:anim calcmode="lin" valueType="num">
                                      <p:cBhvr additive="base">
                                        <p:cTn id="7" dur="500" fill="hold"/>
                                        <p:tgtEl>
                                          <p:spTgt spid="393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32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19"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Text Box 2"/>
          <p:cNvSpPr txBox="1">
            <a:spLocks noChangeArrowheads="1"/>
          </p:cNvSpPr>
          <p:nvPr/>
        </p:nvSpPr>
        <p:spPr bwMode="auto">
          <a:xfrm>
            <a:off x="533400" y="609600"/>
            <a:ext cx="7129463" cy="641350"/>
          </a:xfrm>
          <a:prstGeom prst="rect">
            <a:avLst/>
          </a:prstGeom>
          <a:noFill/>
          <a:ln w="9525">
            <a:noFill/>
            <a:miter lim="800000"/>
            <a:headEnd/>
            <a:tailEnd/>
          </a:ln>
          <a:effectLst/>
        </p:spPr>
        <p:txBody>
          <a:bodyPr>
            <a:spAutoFit/>
          </a:bodyPr>
          <a:lstStyle/>
          <a:p>
            <a:pPr eaLnBrk="1" hangingPunct="1">
              <a:spcBef>
                <a:spcPct val="50000"/>
              </a:spcBef>
            </a:pPr>
            <a:endParaRPr kumimoji="1" lang="zh-CN" altLang="en-US" sz="3600">
              <a:solidFill>
                <a:schemeClr val="accent2"/>
              </a:solidFill>
              <a:latin typeface="Arial Black" pitchFamily="34" charset="0"/>
              <a:ea typeface="黑体" pitchFamily="49" charset="-122"/>
            </a:endParaRPr>
          </a:p>
        </p:txBody>
      </p:sp>
      <p:grpSp>
        <p:nvGrpSpPr>
          <p:cNvPr id="2" name="Group 3"/>
          <p:cNvGrpSpPr>
            <a:grpSpLocks/>
          </p:cNvGrpSpPr>
          <p:nvPr/>
        </p:nvGrpSpPr>
        <p:grpSpPr bwMode="auto">
          <a:xfrm>
            <a:off x="0" y="2214554"/>
            <a:ext cx="9144000" cy="3960813"/>
            <a:chOff x="0" y="1253"/>
            <a:chExt cx="5760" cy="2495"/>
          </a:xfrm>
        </p:grpSpPr>
        <p:pic>
          <p:nvPicPr>
            <p:cNvPr id="453636" name="Picture 4" descr="P180-2"/>
            <p:cNvPicPr>
              <a:picLocks noChangeAspect="1" noChangeArrowheads="1"/>
            </p:cNvPicPr>
            <p:nvPr/>
          </p:nvPicPr>
          <p:blipFill>
            <a:blip r:embed="rId2"/>
            <a:srcRect/>
            <a:stretch>
              <a:fillRect/>
            </a:stretch>
          </p:blipFill>
          <p:spPr bwMode="auto">
            <a:xfrm>
              <a:off x="253" y="2727"/>
              <a:ext cx="404" cy="1021"/>
            </a:xfrm>
            <a:prstGeom prst="rect">
              <a:avLst/>
            </a:prstGeom>
            <a:noFill/>
          </p:spPr>
        </p:pic>
        <p:pic>
          <p:nvPicPr>
            <p:cNvPr id="453637" name="Picture 5" descr="S3_soil_test3"/>
            <p:cNvPicPr>
              <a:picLocks noChangeAspect="1" noChangeArrowheads="1" noCrop="1"/>
            </p:cNvPicPr>
            <p:nvPr/>
          </p:nvPicPr>
          <p:blipFill>
            <a:blip r:embed="rId3"/>
            <a:srcRect/>
            <a:stretch>
              <a:fillRect/>
            </a:stretch>
          </p:blipFill>
          <p:spPr bwMode="auto">
            <a:xfrm>
              <a:off x="1207" y="2523"/>
              <a:ext cx="902" cy="901"/>
            </a:xfrm>
            <a:prstGeom prst="rect">
              <a:avLst/>
            </a:prstGeom>
            <a:noFill/>
          </p:spPr>
        </p:pic>
        <p:pic>
          <p:nvPicPr>
            <p:cNvPr id="453638" name="Picture 6" descr="s3_ferti_method"/>
            <p:cNvPicPr>
              <a:picLocks noChangeAspect="1" noChangeArrowheads="1" noCrop="1"/>
            </p:cNvPicPr>
            <p:nvPr/>
          </p:nvPicPr>
          <p:blipFill>
            <a:blip r:embed="rId4"/>
            <a:srcRect/>
            <a:stretch>
              <a:fillRect/>
            </a:stretch>
          </p:blipFill>
          <p:spPr bwMode="auto">
            <a:xfrm>
              <a:off x="4830" y="2147"/>
              <a:ext cx="713" cy="784"/>
            </a:xfrm>
            <a:prstGeom prst="rect">
              <a:avLst/>
            </a:prstGeom>
            <a:noFill/>
          </p:spPr>
        </p:pic>
        <p:sp>
          <p:nvSpPr>
            <p:cNvPr id="453639" name="AutoShape 7"/>
            <p:cNvSpPr>
              <a:spLocks noChangeAspect="1" noChangeArrowheads="1"/>
            </p:cNvSpPr>
            <p:nvPr/>
          </p:nvSpPr>
          <p:spPr bwMode="auto">
            <a:xfrm>
              <a:off x="872" y="3119"/>
              <a:ext cx="330" cy="118"/>
            </a:xfrm>
            <a:prstGeom prst="rightArrow">
              <a:avLst>
                <a:gd name="adj1" fmla="val 50000"/>
                <a:gd name="adj2" fmla="val 69915"/>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453640" name="AutoShape 8"/>
            <p:cNvSpPr>
              <a:spLocks noChangeAspect="1" noChangeArrowheads="1"/>
            </p:cNvSpPr>
            <p:nvPr/>
          </p:nvSpPr>
          <p:spPr bwMode="auto">
            <a:xfrm>
              <a:off x="3413" y="2478"/>
              <a:ext cx="329" cy="118"/>
            </a:xfrm>
            <a:prstGeom prst="rightArrow">
              <a:avLst>
                <a:gd name="adj1" fmla="val 50000"/>
                <a:gd name="adj2" fmla="val 69703"/>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453641" name="Text Box 9"/>
            <p:cNvSpPr txBox="1">
              <a:spLocks noChangeAspect="1" noChangeArrowheads="1"/>
            </p:cNvSpPr>
            <p:nvPr/>
          </p:nvSpPr>
          <p:spPr bwMode="auto">
            <a:xfrm>
              <a:off x="81" y="2478"/>
              <a:ext cx="712" cy="212"/>
            </a:xfrm>
            <a:prstGeom prst="rect">
              <a:avLst/>
            </a:prstGeom>
            <a:noFill/>
            <a:ln w="9525">
              <a:noFill/>
              <a:miter lim="800000"/>
              <a:headEnd/>
              <a:tailEnd/>
            </a:ln>
            <a:effectLst/>
          </p:spPr>
          <p:txBody>
            <a:bodyPr>
              <a:spAutoFit/>
            </a:bodyPr>
            <a:lstStyle/>
            <a:p>
              <a:pPr eaLnBrk="1" hangingPunct="1">
                <a:spcBef>
                  <a:spcPct val="50000"/>
                </a:spcBef>
              </a:pPr>
              <a:r>
                <a:rPr lang="zh-CN" altLang="en-US" sz="1600">
                  <a:ea typeface="黑体" pitchFamily="49" charset="-122"/>
                </a:rPr>
                <a:t>土样采集</a:t>
              </a:r>
            </a:p>
          </p:txBody>
        </p:sp>
        <p:sp>
          <p:nvSpPr>
            <p:cNvPr id="453642" name="Text Box 10"/>
            <p:cNvSpPr txBox="1">
              <a:spLocks noChangeAspect="1" noChangeArrowheads="1"/>
            </p:cNvSpPr>
            <p:nvPr/>
          </p:nvSpPr>
          <p:spPr bwMode="auto">
            <a:xfrm>
              <a:off x="1179" y="2538"/>
              <a:ext cx="748" cy="212"/>
            </a:xfrm>
            <a:prstGeom prst="rect">
              <a:avLst/>
            </a:prstGeom>
            <a:noFill/>
            <a:ln w="9525">
              <a:noFill/>
              <a:miter lim="800000"/>
              <a:headEnd/>
              <a:tailEnd/>
            </a:ln>
            <a:effectLst/>
          </p:spPr>
          <p:txBody>
            <a:bodyPr>
              <a:spAutoFit/>
            </a:bodyPr>
            <a:lstStyle/>
            <a:p>
              <a:pPr eaLnBrk="1" hangingPunct="1">
                <a:spcBef>
                  <a:spcPct val="50000"/>
                </a:spcBef>
              </a:pPr>
              <a:r>
                <a:rPr lang="zh-CN" altLang="en-US" sz="1600">
                  <a:ea typeface="黑体" pitchFamily="49" charset="-122"/>
                </a:rPr>
                <a:t>室内化验</a:t>
              </a:r>
            </a:p>
          </p:txBody>
        </p:sp>
        <p:sp>
          <p:nvSpPr>
            <p:cNvPr id="453643" name="Text Box 11"/>
            <p:cNvSpPr txBox="1">
              <a:spLocks noChangeAspect="1" noChangeArrowheads="1"/>
            </p:cNvSpPr>
            <p:nvPr/>
          </p:nvSpPr>
          <p:spPr bwMode="auto">
            <a:xfrm>
              <a:off x="4799" y="2977"/>
              <a:ext cx="961" cy="212"/>
            </a:xfrm>
            <a:prstGeom prst="rect">
              <a:avLst/>
            </a:prstGeom>
            <a:noFill/>
            <a:ln w="9525">
              <a:noFill/>
              <a:miter lim="800000"/>
              <a:headEnd/>
              <a:tailEnd/>
            </a:ln>
            <a:effectLst/>
          </p:spPr>
          <p:txBody>
            <a:bodyPr>
              <a:spAutoFit/>
            </a:bodyPr>
            <a:lstStyle/>
            <a:p>
              <a:pPr eaLnBrk="1" hangingPunct="1">
                <a:spcBef>
                  <a:spcPct val="50000"/>
                </a:spcBef>
              </a:pPr>
              <a:r>
                <a:rPr lang="zh-CN" altLang="en-US" sz="1600">
                  <a:ea typeface="黑体" pitchFamily="49" charset="-122"/>
                </a:rPr>
                <a:t>配方肥到户</a:t>
              </a:r>
            </a:p>
          </p:txBody>
        </p:sp>
        <p:pic>
          <p:nvPicPr>
            <p:cNvPr id="453644" name="Picture 12" descr="factory"/>
            <p:cNvPicPr>
              <a:picLocks noChangeAspect="1" noChangeArrowheads="1" noCrop="1"/>
            </p:cNvPicPr>
            <p:nvPr/>
          </p:nvPicPr>
          <p:blipFill>
            <a:blip r:embed="rId5"/>
            <a:srcRect/>
            <a:stretch>
              <a:fillRect/>
            </a:stretch>
          </p:blipFill>
          <p:spPr bwMode="auto">
            <a:xfrm>
              <a:off x="3696" y="1661"/>
              <a:ext cx="870" cy="719"/>
            </a:xfrm>
            <a:prstGeom prst="rect">
              <a:avLst/>
            </a:prstGeom>
            <a:noFill/>
          </p:spPr>
        </p:pic>
        <p:grpSp>
          <p:nvGrpSpPr>
            <p:cNvPr id="3" name="Group 13"/>
            <p:cNvGrpSpPr>
              <a:grpSpLocks noChangeAspect="1"/>
            </p:cNvGrpSpPr>
            <p:nvPr/>
          </p:nvGrpSpPr>
          <p:grpSpPr bwMode="auto">
            <a:xfrm>
              <a:off x="3749" y="2449"/>
              <a:ext cx="756" cy="775"/>
              <a:chOff x="2154" y="2835"/>
              <a:chExt cx="1348" cy="1383"/>
            </a:xfrm>
          </p:grpSpPr>
          <p:sp>
            <p:nvSpPr>
              <p:cNvPr id="453646" name="Text Box 14"/>
              <p:cNvSpPr txBox="1">
                <a:spLocks noChangeAspect="1" noChangeArrowheads="1"/>
              </p:cNvSpPr>
              <p:nvPr/>
            </p:nvSpPr>
            <p:spPr bwMode="auto">
              <a:xfrm>
                <a:off x="2156" y="3840"/>
                <a:ext cx="1314" cy="378"/>
              </a:xfrm>
              <a:prstGeom prst="rect">
                <a:avLst/>
              </a:prstGeom>
              <a:noFill/>
              <a:ln w="9525">
                <a:noFill/>
                <a:miter lim="800000"/>
                <a:headEnd/>
                <a:tailEnd/>
              </a:ln>
              <a:effectLst/>
            </p:spPr>
            <p:txBody>
              <a:bodyPr>
                <a:spAutoFit/>
              </a:bodyPr>
              <a:lstStyle/>
              <a:p>
                <a:pPr eaLnBrk="1" hangingPunct="1">
                  <a:spcBef>
                    <a:spcPct val="50000"/>
                  </a:spcBef>
                </a:pPr>
                <a:r>
                  <a:rPr lang="zh-CN" altLang="en-US" sz="1600">
                    <a:ea typeface="黑体" pitchFamily="49" charset="-122"/>
                  </a:rPr>
                  <a:t>田间校验</a:t>
                </a:r>
              </a:p>
            </p:txBody>
          </p:sp>
          <p:pic>
            <p:nvPicPr>
              <p:cNvPr id="453647" name="Picture 15"/>
              <p:cNvPicPr>
                <a:picLocks noChangeAspect="1" noChangeArrowheads="1"/>
              </p:cNvPicPr>
              <p:nvPr/>
            </p:nvPicPr>
            <p:blipFill>
              <a:blip r:embed="rId6" cstate="print"/>
              <a:srcRect/>
              <a:stretch>
                <a:fillRect/>
              </a:stretch>
            </p:blipFill>
            <p:spPr bwMode="auto">
              <a:xfrm>
                <a:off x="2154" y="2835"/>
                <a:ext cx="1348" cy="958"/>
              </a:xfrm>
              <a:prstGeom prst="rect">
                <a:avLst/>
              </a:prstGeom>
              <a:noFill/>
              <a:ln w="9525">
                <a:solidFill>
                  <a:schemeClr val="tx1"/>
                </a:solidFill>
                <a:miter lim="800000"/>
                <a:headEnd/>
                <a:tailEnd/>
              </a:ln>
              <a:effectLst/>
            </p:spPr>
          </p:pic>
        </p:grpSp>
        <p:sp>
          <p:nvSpPr>
            <p:cNvPr id="453648" name="Text Box 16"/>
            <p:cNvSpPr txBox="1">
              <a:spLocks noChangeAspect="1" noChangeArrowheads="1"/>
            </p:cNvSpPr>
            <p:nvPr/>
          </p:nvSpPr>
          <p:spPr bwMode="auto">
            <a:xfrm>
              <a:off x="3749" y="1570"/>
              <a:ext cx="750" cy="212"/>
            </a:xfrm>
            <a:prstGeom prst="rect">
              <a:avLst/>
            </a:prstGeom>
            <a:noFill/>
            <a:ln w="9525">
              <a:noFill/>
              <a:miter lim="800000"/>
              <a:headEnd/>
              <a:tailEnd/>
            </a:ln>
            <a:effectLst/>
          </p:spPr>
          <p:txBody>
            <a:bodyPr>
              <a:spAutoFit/>
            </a:bodyPr>
            <a:lstStyle/>
            <a:p>
              <a:pPr eaLnBrk="1" hangingPunct="1">
                <a:spcBef>
                  <a:spcPct val="50000"/>
                </a:spcBef>
              </a:pPr>
              <a:r>
                <a:rPr lang="zh-CN" altLang="en-US" sz="1600">
                  <a:ea typeface="黑体" pitchFamily="49" charset="-122"/>
                </a:rPr>
                <a:t>企业生产</a:t>
              </a:r>
            </a:p>
          </p:txBody>
        </p:sp>
        <p:sp>
          <p:nvSpPr>
            <p:cNvPr id="453649" name="Text Box 17"/>
            <p:cNvSpPr txBox="1">
              <a:spLocks noChangeAspect="1" noChangeArrowheads="1"/>
            </p:cNvSpPr>
            <p:nvPr/>
          </p:nvSpPr>
          <p:spPr bwMode="auto">
            <a:xfrm>
              <a:off x="113" y="1253"/>
              <a:ext cx="712" cy="212"/>
            </a:xfrm>
            <a:prstGeom prst="rect">
              <a:avLst/>
            </a:prstGeom>
            <a:noFill/>
            <a:ln w="9525">
              <a:noFill/>
              <a:miter lim="800000"/>
              <a:headEnd/>
              <a:tailEnd/>
            </a:ln>
            <a:effectLst/>
          </p:spPr>
          <p:txBody>
            <a:bodyPr>
              <a:spAutoFit/>
            </a:bodyPr>
            <a:lstStyle/>
            <a:p>
              <a:pPr eaLnBrk="1" hangingPunct="1">
                <a:spcBef>
                  <a:spcPct val="50000"/>
                </a:spcBef>
              </a:pPr>
              <a:r>
                <a:rPr lang="zh-CN" altLang="en-US" sz="1600">
                  <a:ea typeface="黑体" pitchFamily="49" charset="-122"/>
                </a:rPr>
                <a:t>田间试验</a:t>
              </a:r>
              <a:r>
                <a:rPr lang="zh-CN" altLang="en-US" sz="1600"/>
                <a:t> </a:t>
              </a:r>
            </a:p>
          </p:txBody>
        </p:sp>
        <p:pic>
          <p:nvPicPr>
            <p:cNvPr id="453650" name="Picture 18"/>
            <p:cNvPicPr>
              <a:picLocks noChangeAspect="1" noChangeArrowheads="1"/>
            </p:cNvPicPr>
            <p:nvPr/>
          </p:nvPicPr>
          <p:blipFill>
            <a:blip r:embed="rId7"/>
            <a:srcRect/>
            <a:stretch>
              <a:fillRect/>
            </a:stretch>
          </p:blipFill>
          <p:spPr bwMode="auto">
            <a:xfrm>
              <a:off x="1020" y="1434"/>
              <a:ext cx="1284" cy="801"/>
            </a:xfrm>
            <a:prstGeom prst="rect">
              <a:avLst/>
            </a:prstGeom>
            <a:noFill/>
            <a:ln w="9525">
              <a:noFill/>
              <a:miter lim="800000"/>
              <a:headEnd/>
              <a:tailEnd/>
            </a:ln>
            <a:effectLst/>
          </p:spPr>
        </p:pic>
        <p:sp>
          <p:nvSpPr>
            <p:cNvPr id="453651" name="Text Box 19"/>
            <p:cNvSpPr txBox="1">
              <a:spLocks noChangeAspect="1" noChangeArrowheads="1"/>
            </p:cNvSpPr>
            <p:nvPr/>
          </p:nvSpPr>
          <p:spPr bwMode="auto">
            <a:xfrm>
              <a:off x="1261" y="1253"/>
              <a:ext cx="712" cy="212"/>
            </a:xfrm>
            <a:prstGeom prst="rect">
              <a:avLst/>
            </a:prstGeom>
            <a:noFill/>
            <a:ln w="9525">
              <a:noFill/>
              <a:miter lim="800000"/>
              <a:headEnd/>
              <a:tailEnd/>
            </a:ln>
            <a:effectLst/>
          </p:spPr>
          <p:txBody>
            <a:bodyPr>
              <a:spAutoFit/>
            </a:bodyPr>
            <a:lstStyle/>
            <a:p>
              <a:pPr eaLnBrk="1" hangingPunct="1">
                <a:spcBef>
                  <a:spcPct val="50000"/>
                </a:spcBef>
              </a:pPr>
              <a:r>
                <a:rPr lang="zh-CN" altLang="en-US" sz="1600">
                  <a:ea typeface="黑体" pitchFamily="49" charset="-122"/>
                </a:rPr>
                <a:t>指标体系</a:t>
              </a:r>
              <a:r>
                <a:rPr lang="zh-CN" altLang="en-US" sz="1600"/>
                <a:t> </a:t>
              </a:r>
            </a:p>
          </p:txBody>
        </p:sp>
        <p:sp>
          <p:nvSpPr>
            <p:cNvPr id="453652" name="AutoShape 20"/>
            <p:cNvSpPr>
              <a:spLocks noChangeAspect="1" noChangeArrowheads="1"/>
            </p:cNvSpPr>
            <p:nvPr/>
          </p:nvSpPr>
          <p:spPr bwMode="auto">
            <a:xfrm>
              <a:off x="793" y="1707"/>
              <a:ext cx="330" cy="118"/>
            </a:xfrm>
            <a:prstGeom prst="rightArrow">
              <a:avLst>
                <a:gd name="adj1" fmla="val 50000"/>
                <a:gd name="adj2" fmla="val 69915"/>
              </a:avLst>
            </a:prstGeom>
            <a:solidFill>
              <a:schemeClr val="accent1"/>
            </a:solidFill>
            <a:ln w="9525">
              <a:solidFill>
                <a:schemeClr val="tx1"/>
              </a:solidFill>
              <a:miter lim="800000"/>
              <a:headEnd/>
              <a:tailEnd/>
            </a:ln>
            <a:effectLst/>
          </p:spPr>
          <p:txBody>
            <a:bodyPr wrap="none" anchor="ctr"/>
            <a:lstStyle/>
            <a:p>
              <a:endParaRPr lang="zh-CN" altLang="en-US"/>
            </a:p>
          </p:txBody>
        </p:sp>
        <p:pic>
          <p:nvPicPr>
            <p:cNvPr id="453653" name="Picture 21"/>
            <p:cNvPicPr>
              <a:picLocks noChangeAspect="1" noChangeArrowheads="1"/>
            </p:cNvPicPr>
            <p:nvPr/>
          </p:nvPicPr>
          <p:blipFill>
            <a:blip r:embed="rId8" cstate="print"/>
            <a:srcRect/>
            <a:stretch>
              <a:fillRect/>
            </a:stretch>
          </p:blipFill>
          <p:spPr bwMode="auto">
            <a:xfrm>
              <a:off x="0" y="1531"/>
              <a:ext cx="839" cy="629"/>
            </a:xfrm>
            <a:prstGeom prst="rect">
              <a:avLst/>
            </a:prstGeom>
            <a:noFill/>
            <a:ln w="9525">
              <a:noFill/>
              <a:miter lim="800000"/>
              <a:headEnd/>
              <a:tailEnd/>
            </a:ln>
            <a:effectLst/>
          </p:spPr>
        </p:pic>
        <p:sp>
          <p:nvSpPr>
            <p:cNvPr id="453654" name="Line 22"/>
            <p:cNvSpPr>
              <a:spLocks noChangeShapeType="1"/>
            </p:cNvSpPr>
            <p:nvPr/>
          </p:nvSpPr>
          <p:spPr bwMode="auto">
            <a:xfrm>
              <a:off x="2154" y="1797"/>
              <a:ext cx="227" cy="0"/>
            </a:xfrm>
            <a:prstGeom prst="line">
              <a:avLst/>
            </a:prstGeom>
            <a:noFill/>
            <a:ln w="57150">
              <a:solidFill>
                <a:schemeClr val="tx1"/>
              </a:solidFill>
              <a:round/>
              <a:headEnd/>
              <a:tailEnd type="triangle" w="med" len="med"/>
            </a:ln>
            <a:effectLst/>
          </p:spPr>
          <p:txBody>
            <a:bodyPr/>
            <a:lstStyle/>
            <a:p>
              <a:endParaRPr lang="zh-CN" altLang="en-US"/>
            </a:p>
          </p:txBody>
        </p:sp>
        <p:sp>
          <p:nvSpPr>
            <p:cNvPr id="453655" name="Line 23"/>
            <p:cNvSpPr>
              <a:spLocks noChangeShapeType="1"/>
            </p:cNvSpPr>
            <p:nvPr/>
          </p:nvSpPr>
          <p:spPr bwMode="auto">
            <a:xfrm>
              <a:off x="2154" y="3113"/>
              <a:ext cx="227" cy="0"/>
            </a:xfrm>
            <a:prstGeom prst="line">
              <a:avLst/>
            </a:prstGeom>
            <a:noFill/>
            <a:ln w="57150">
              <a:solidFill>
                <a:schemeClr val="tx1"/>
              </a:solidFill>
              <a:round/>
              <a:headEnd/>
              <a:tailEnd type="triangle" w="med" len="med"/>
            </a:ln>
            <a:effectLst/>
          </p:spPr>
          <p:txBody>
            <a:bodyPr/>
            <a:lstStyle/>
            <a:p>
              <a:endParaRPr lang="zh-CN" altLang="en-US"/>
            </a:p>
          </p:txBody>
        </p:sp>
        <p:sp>
          <p:nvSpPr>
            <p:cNvPr id="453656" name="Line 24"/>
            <p:cNvSpPr>
              <a:spLocks noChangeShapeType="1"/>
            </p:cNvSpPr>
            <p:nvPr/>
          </p:nvSpPr>
          <p:spPr bwMode="auto">
            <a:xfrm>
              <a:off x="2381" y="1797"/>
              <a:ext cx="0" cy="1316"/>
            </a:xfrm>
            <a:prstGeom prst="line">
              <a:avLst/>
            </a:prstGeom>
            <a:noFill/>
            <a:ln w="57150">
              <a:solidFill>
                <a:schemeClr val="tx1"/>
              </a:solidFill>
              <a:round/>
              <a:headEnd/>
              <a:tailEnd/>
            </a:ln>
            <a:effectLst/>
          </p:spPr>
          <p:txBody>
            <a:bodyPr/>
            <a:lstStyle/>
            <a:p>
              <a:endParaRPr lang="zh-CN" altLang="en-US"/>
            </a:p>
          </p:txBody>
        </p:sp>
        <p:sp>
          <p:nvSpPr>
            <p:cNvPr id="453657" name="Line 25"/>
            <p:cNvSpPr>
              <a:spLocks noChangeShapeType="1"/>
            </p:cNvSpPr>
            <p:nvPr/>
          </p:nvSpPr>
          <p:spPr bwMode="auto">
            <a:xfrm>
              <a:off x="2381" y="2523"/>
              <a:ext cx="227" cy="0"/>
            </a:xfrm>
            <a:prstGeom prst="line">
              <a:avLst/>
            </a:prstGeom>
            <a:noFill/>
            <a:ln w="57150">
              <a:solidFill>
                <a:schemeClr val="tx1"/>
              </a:solidFill>
              <a:round/>
              <a:headEnd/>
              <a:tailEnd type="triangle" w="med" len="med"/>
            </a:ln>
            <a:effectLst/>
          </p:spPr>
          <p:txBody>
            <a:bodyPr/>
            <a:lstStyle/>
            <a:p>
              <a:endParaRPr lang="zh-CN" altLang="en-US"/>
            </a:p>
          </p:txBody>
        </p:sp>
        <p:sp>
          <p:nvSpPr>
            <p:cNvPr id="453658" name="Text Box 26"/>
            <p:cNvSpPr txBox="1">
              <a:spLocks noChangeArrowheads="1"/>
            </p:cNvSpPr>
            <p:nvPr/>
          </p:nvSpPr>
          <p:spPr bwMode="auto">
            <a:xfrm>
              <a:off x="2608" y="2296"/>
              <a:ext cx="771" cy="487"/>
            </a:xfrm>
            <a:prstGeom prst="rect">
              <a:avLst/>
            </a:prstGeom>
            <a:noFill/>
            <a:ln w="9525" algn="ctr">
              <a:solidFill>
                <a:srgbClr val="0000CC"/>
              </a:solidFill>
              <a:miter lim="800000"/>
              <a:headEnd/>
              <a:tailEnd/>
            </a:ln>
            <a:effectLst/>
          </p:spPr>
          <p:txBody>
            <a:bodyPr>
              <a:spAutoFit/>
            </a:bodyPr>
            <a:lstStyle/>
            <a:p>
              <a:pPr eaLnBrk="1" hangingPunct="1">
                <a:spcBef>
                  <a:spcPct val="50000"/>
                </a:spcBef>
              </a:pPr>
              <a:r>
                <a:rPr lang="zh-CN" altLang="en-US" sz="2000">
                  <a:solidFill>
                    <a:srgbClr val="0000CC"/>
                  </a:solidFill>
                  <a:ea typeface="华文中宋" pitchFamily="2" charset="-122"/>
                </a:rPr>
                <a:t>施肥推荐</a:t>
              </a:r>
            </a:p>
            <a:p>
              <a:pPr eaLnBrk="1" hangingPunct="1">
                <a:spcBef>
                  <a:spcPct val="50000"/>
                </a:spcBef>
              </a:pPr>
              <a:r>
                <a:rPr lang="zh-CN" altLang="en-US" sz="1600">
                  <a:ea typeface="黑体" pitchFamily="49" charset="-122"/>
                </a:rPr>
                <a:t>施肥建议卡</a:t>
              </a:r>
            </a:p>
          </p:txBody>
        </p:sp>
        <p:sp>
          <p:nvSpPr>
            <p:cNvPr id="453659" name="AutoShape 27"/>
            <p:cNvSpPr>
              <a:spLocks noChangeAspect="1" noChangeArrowheads="1"/>
            </p:cNvSpPr>
            <p:nvPr/>
          </p:nvSpPr>
          <p:spPr bwMode="auto">
            <a:xfrm>
              <a:off x="4513" y="2432"/>
              <a:ext cx="329" cy="118"/>
            </a:xfrm>
            <a:prstGeom prst="rightArrow">
              <a:avLst>
                <a:gd name="adj1" fmla="val 50000"/>
                <a:gd name="adj2" fmla="val 69703"/>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453660" name="Rectangle 28"/>
            <p:cNvSpPr>
              <a:spLocks noChangeArrowheads="1"/>
            </p:cNvSpPr>
            <p:nvPr/>
          </p:nvSpPr>
          <p:spPr bwMode="auto">
            <a:xfrm>
              <a:off x="3749" y="1570"/>
              <a:ext cx="771" cy="1679"/>
            </a:xfrm>
            <a:prstGeom prst="rect">
              <a:avLst/>
            </a:prstGeom>
            <a:noFill/>
            <a:ln w="9525">
              <a:solidFill>
                <a:srgbClr val="0000CC"/>
              </a:solidFill>
              <a:miter lim="800000"/>
              <a:headEnd/>
              <a:tailEnd/>
            </a:ln>
            <a:effectLst/>
          </p:spPr>
          <p:txBody>
            <a:bodyPr wrap="none" anchor="ctr"/>
            <a:lstStyle/>
            <a:p>
              <a:endParaRPr lang="zh-CN" altLang="en-US"/>
            </a:p>
          </p:txBody>
        </p:sp>
      </p:grpSp>
      <p:sp>
        <p:nvSpPr>
          <p:cNvPr id="453661" name="Text Box 29"/>
          <p:cNvSpPr txBox="1">
            <a:spLocks noChangeArrowheads="1"/>
          </p:cNvSpPr>
          <p:nvPr/>
        </p:nvSpPr>
        <p:spPr bwMode="auto">
          <a:xfrm>
            <a:off x="3563938" y="5734050"/>
            <a:ext cx="5329237" cy="457200"/>
          </a:xfrm>
          <a:prstGeom prst="rect">
            <a:avLst/>
          </a:prstGeom>
          <a:solidFill>
            <a:srgbClr val="FF0000"/>
          </a:solidFill>
          <a:ln w="9525" algn="ctr">
            <a:noFill/>
            <a:miter lim="800000"/>
            <a:headEnd/>
            <a:tailEnd/>
          </a:ln>
          <a:effectLst/>
        </p:spPr>
        <p:txBody>
          <a:bodyPr>
            <a:spAutoFit/>
          </a:bodyPr>
          <a:lstStyle/>
          <a:p>
            <a:r>
              <a:rPr lang="zh-CN" altLang="en-US" sz="2400" dirty="0">
                <a:solidFill>
                  <a:schemeClr val="bg1"/>
                </a:solidFill>
                <a:ea typeface="黑体" pitchFamily="49" charset="-122"/>
              </a:rPr>
              <a:t>       享受到测土配方施肥带来的实惠</a:t>
            </a:r>
            <a:r>
              <a:rPr lang="zh-CN" altLang="en-US" dirty="0"/>
              <a:t> </a:t>
            </a:r>
          </a:p>
        </p:txBody>
      </p:sp>
      <p:sp>
        <p:nvSpPr>
          <p:cNvPr id="453662" name="AutoShape 30"/>
          <p:cNvSpPr>
            <a:spLocks noChangeArrowheads="1"/>
          </p:cNvSpPr>
          <p:nvPr/>
        </p:nvSpPr>
        <p:spPr bwMode="auto">
          <a:xfrm>
            <a:off x="8072462" y="5286388"/>
            <a:ext cx="431800" cy="503237"/>
          </a:xfrm>
          <a:prstGeom prst="downArrow">
            <a:avLst>
              <a:gd name="adj1" fmla="val 50000"/>
              <a:gd name="adj2" fmla="val 29136"/>
            </a:avLst>
          </a:prstGeom>
          <a:solidFill>
            <a:srgbClr val="FF0000"/>
          </a:solidFill>
          <a:ln w="9525" algn="ctr">
            <a:solidFill>
              <a:schemeClr val="tx1"/>
            </a:solidFill>
            <a:miter lim="800000"/>
            <a:headEnd/>
            <a:tailEnd/>
          </a:ln>
          <a:effectLst/>
        </p:spPr>
        <p:txBody>
          <a:bodyPr wrap="none" anchor="ctr"/>
          <a:lstStyle/>
          <a:p>
            <a:endParaRPr lang="zh-CN" altLang="en-US"/>
          </a:p>
        </p:txBody>
      </p:sp>
      <p:sp>
        <p:nvSpPr>
          <p:cNvPr id="453665" name="Rectangle 33"/>
          <p:cNvSpPr>
            <a:spLocks noChangeArrowheads="1"/>
          </p:cNvSpPr>
          <p:nvPr/>
        </p:nvSpPr>
        <p:spPr bwMode="auto">
          <a:xfrm>
            <a:off x="307975" y="685800"/>
            <a:ext cx="8407429" cy="646331"/>
          </a:xfrm>
          <a:prstGeom prst="rect">
            <a:avLst/>
          </a:prstGeom>
          <a:noFill/>
          <a:ln w="9525">
            <a:noFill/>
            <a:miter lim="800000"/>
            <a:headEnd/>
            <a:tailEnd/>
          </a:ln>
          <a:effectLst/>
        </p:spPr>
        <p:txBody>
          <a:bodyPr wrap="square">
            <a:spAutoFit/>
          </a:bodyPr>
          <a:lstStyle/>
          <a:p>
            <a:pPr algn="ctr"/>
            <a:r>
              <a:rPr lang="zh-CN" altLang="en-US" sz="3600" dirty="0">
                <a:solidFill>
                  <a:schemeClr val="tx2"/>
                </a:solidFill>
                <a:latin typeface="Times New Roman" pitchFamily="18" charset="0"/>
                <a:ea typeface="黑体" pitchFamily="49" charset="-122"/>
              </a:rPr>
              <a:t>测土配方施肥包括三个过程</a:t>
            </a:r>
          </a:p>
        </p:txBody>
      </p:sp>
      <p:sp>
        <p:nvSpPr>
          <p:cNvPr id="32" name="椭圆 31"/>
          <p:cNvSpPr/>
          <p:nvPr/>
        </p:nvSpPr>
        <p:spPr>
          <a:xfrm>
            <a:off x="1142976" y="1285860"/>
            <a:ext cx="914400" cy="914400"/>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测土</a:t>
            </a:r>
          </a:p>
        </p:txBody>
      </p:sp>
      <p:sp>
        <p:nvSpPr>
          <p:cNvPr id="33" name="椭圆 32"/>
          <p:cNvSpPr/>
          <p:nvPr/>
        </p:nvSpPr>
        <p:spPr>
          <a:xfrm>
            <a:off x="4071934" y="1357298"/>
            <a:ext cx="914400" cy="914400"/>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配方</a:t>
            </a:r>
          </a:p>
        </p:txBody>
      </p:sp>
      <p:sp>
        <p:nvSpPr>
          <p:cNvPr id="34" name="椭圆 33"/>
          <p:cNvSpPr/>
          <p:nvPr/>
        </p:nvSpPr>
        <p:spPr>
          <a:xfrm>
            <a:off x="6715140" y="1357298"/>
            <a:ext cx="914400" cy="914400"/>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施肥</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Rot="1" noChangeArrowheads="1"/>
          </p:cNvSpPr>
          <p:nvPr>
            <p:ph type="title"/>
          </p:nvPr>
        </p:nvSpPr>
        <p:spPr>
          <a:xfrm>
            <a:off x="1116013" y="981075"/>
            <a:ext cx="7793037" cy="846138"/>
          </a:xfrm>
        </p:spPr>
        <p:txBody>
          <a:bodyPr/>
          <a:lstStyle/>
          <a:p>
            <a:pPr algn="ctr"/>
            <a:r>
              <a:rPr lang="zh-CN" altLang="en-US" b="1" dirty="0">
                <a:latin typeface="Times New Roman" pitchFamily="18" charset="0"/>
                <a:ea typeface="黑体" pitchFamily="49" charset="-122"/>
              </a:rPr>
              <a:t>测  土</a:t>
            </a:r>
            <a:r>
              <a:rPr lang="zh-CN" altLang="en-US" b="1" dirty="0">
                <a:solidFill>
                  <a:schemeClr val="hlink"/>
                </a:solidFill>
                <a:latin typeface="Times New Roman" pitchFamily="18" charset="0"/>
                <a:ea typeface="黑体" pitchFamily="49" charset="-122"/>
              </a:rPr>
              <a:t> </a:t>
            </a:r>
          </a:p>
        </p:txBody>
      </p:sp>
      <p:sp>
        <p:nvSpPr>
          <p:cNvPr id="401411" name="Rectangle 3"/>
          <p:cNvSpPr>
            <a:spLocks noGrp="1" noRot="1" noChangeArrowheads="1"/>
          </p:cNvSpPr>
          <p:nvPr>
            <p:ph type="body" idx="1"/>
          </p:nvPr>
        </p:nvSpPr>
        <p:spPr>
          <a:xfrm>
            <a:off x="685800" y="1916113"/>
            <a:ext cx="7773988" cy="4027487"/>
          </a:xfrm>
        </p:spPr>
        <p:txBody>
          <a:bodyPr/>
          <a:lstStyle/>
          <a:p>
            <a:pPr>
              <a:lnSpc>
                <a:spcPct val="130000"/>
              </a:lnSpc>
            </a:pPr>
            <a:r>
              <a:rPr lang="zh-CN" altLang="en-US" sz="2800" dirty="0">
                <a:latin typeface="宋体" pitchFamily="2" charset="-122"/>
                <a:ea typeface="黑体" pitchFamily="49" charset="-122"/>
              </a:rPr>
              <a:t>就是野外采集土壤样品，在化验室进行养分测定，好象医生看病一样，先作检查化验，好比给土壤</a:t>
            </a:r>
            <a:r>
              <a:rPr lang="zh-CN" altLang="en-US" sz="2800" dirty="0">
                <a:latin typeface="Arial"/>
                <a:ea typeface="黑体" pitchFamily="49" charset="-122"/>
              </a:rPr>
              <a:t>“</a:t>
            </a:r>
            <a:r>
              <a:rPr lang="zh-CN" altLang="en-US" sz="2800" dirty="0">
                <a:latin typeface="宋体" pitchFamily="2" charset="-122"/>
                <a:ea typeface="黑体" pitchFamily="49" charset="-122"/>
              </a:rPr>
              <a:t>体检</a:t>
            </a:r>
            <a:r>
              <a:rPr lang="zh-CN" altLang="en-US" sz="2800" dirty="0">
                <a:latin typeface="Arial"/>
                <a:ea typeface="黑体" pitchFamily="49" charset="-122"/>
              </a:rPr>
              <a:t>”</a:t>
            </a:r>
            <a:r>
              <a:rPr lang="zh-CN" altLang="en-US" sz="2800" dirty="0">
                <a:latin typeface="宋体" pitchFamily="2" charset="-122"/>
                <a:ea typeface="黑体" pitchFamily="49" charset="-122"/>
              </a:rPr>
              <a:t>。</a:t>
            </a:r>
          </a:p>
          <a:p>
            <a:r>
              <a:rPr lang="zh-CN" altLang="en-US" sz="2800" dirty="0">
                <a:latin typeface="黑体" pitchFamily="49" charset="-122"/>
                <a:ea typeface="黑体" pitchFamily="49" charset="-122"/>
              </a:rPr>
              <a:t>根据土壤类型、耕作制度、产量水平等因素，将采样区域划分为若干个采样单元，每个采样单元的土壤性状尽可能均匀一致。平均每个采样单元为</a:t>
            </a:r>
            <a:r>
              <a:rPr lang="en-US" altLang="zh-CN" sz="2800" dirty="0">
                <a:latin typeface="黑体" pitchFamily="49" charset="-122"/>
                <a:ea typeface="黑体" pitchFamily="49" charset="-122"/>
              </a:rPr>
              <a:t>100</a:t>
            </a:r>
            <a:r>
              <a:rPr lang="zh-CN" altLang="en-US" sz="2800" dirty="0">
                <a:latin typeface="黑体" pitchFamily="49" charset="-122"/>
                <a:ea typeface="黑体" pitchFamily="49" charset="-122"/>
              </a:rPr>
              <a:t>～</a:t>
            </a:r>
            <a:r>
              <a:rPr lang="en-US" altLang="zh-CN" sz="2800" dirty="0">
                <a:latin typeface="黑体" pitchFamily="49" charset="-122"/>
                <a:ea typeface="黑体" pitchFamily="49" charset="-122"/>
              </a:rPr>
              <a:t>200</a:t>
            </a:r>
            <a:r>
              <a:rPr lang="zh-CN" altLang="en-US" sz="2800" dirty="0">
                <a:latin typeface="黑体" pitchFamily="49" charset="-122"/>
                <a:ea typeface="黑体" pitchFamily="49" charset="-122"/>
              </a:rPr>
              <a:t>亩。一个采样单元取</a:t>
            </a:r>
            <a:r>
              <a:rPr lang="en-US" altLang="zh-CN" sz="2800" dirty="0">
                <a:latin typeface="黑体" pitchFamily="49" charset="-122"/>
                <a:ea typeface="黑体" pitchFamily="49" charset="-122"/>
              </a:rPr>
              <a:t>1</a:t>
            </a:r>
            <a:r>
              <a:rPr lang="zh-CN" altLang="en-US" sz="2800" dirty="0">
                <a:latin typeface="黑体" pitchFamily="49" charset="-122"/>
                <a:ea typeface="黑体" pitchFamily="49" charset="-122"/>
              </a:rPr>
              <a:t>个混合土样。</a:t>
            </a:r>
            <a:endParaRPr lang="zh-CN" altLang="en-US" sz="2800" dirty="0">
              <a:latin typeface="Times New Roman" pitchFamily="18" charset="0"/>
              <a:ea typeface="黑体" pitchFamily="49" charset="-122"/>
            </a:endParaRPr>
          </a:p>
          <a:p>
            <a:pPr>
              <a:lnSpc>
                <a:spcPct val="130000"/>
              </a:lnSpc>
            </a:pPr>
            <a:endParaRPr lang="zh-CN" altLang="en-US" sz="2000" b="1" dirty="0">
              <a:latin typeface="Times New Roman" pitchFamily="18" charset="0"/>
              <a:ea typeface="黑体" pitchFamily="49" charset="-122"/>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2229" name="Group 37"/>
          <p:cNvGraphicFramePr>
            <a:graphicFrameLocks noGrp="1"/>
          </p:cNvGraphicFramePr>
          <p:nvPr/>
        </p:nvGraphicFramePr>
        <p:xfrm>
          <a:off x="1187450" y="1844675"/>
          <a:ext cx="6985000" cy="2555876"/>
        </p:xfrm>
        <a:graphic>
          <a:graphicData uri="http://schemas.openxmlformats.org/drawingml/2006/table">
            <a:tbl>
              <a:tblPr/>
              <a:tblGrid>
                <a:gridCol w="1368425">
                  <a:extLst>
                    <a:ext uri="{9D8B030D-6E8A-4147-A177-3AD203B41FA5}">
                      <a16:colId xmlns:a16="http://schemas.microsoft.com/office/drawing/2014/main" val="20000"/>
                    </a:ext>
                  </a:extLst>
                </a:gridCol>
                <a:gridCol w="1679575">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2413000">
                  <a:extLst>
                    <a:ext uri="{9D8B030D-6E8A-4147-A177-3AD203B41FA5}">
                      <a16:colId xmlns:a16="http://schemas.microsoft.com/office/drawing/2014/main" val="20003"/>
                    </a:ext>
                  </a:extLst>
                </a:gridCol>
              </a:tblGrid>
              <a:tr h="898525">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itchFamily="2" charset="2"/>
                        <a:buNone/>
                        <a:tabLst/>
                      </a:pPr>
                      <a:r>
                        <a:rPr kumimoji="0" lang="zh-CN" altLang="en-US" sz="2000" b="1" i="0" u="none" strike="noStrike" cap="none" normalizeH="0" baseline="0" dirty="0">
                          <a:ln>
                            <a:noFill/>
                          </a:ln>
                          <a:solidFill>
                            <a:schemeClr val="tx1"/>
                          </a:solidFill>
                          <a:effectLst/>
                          <a:latin typeface="黑体" pitchFamily="49" charset="-122"/>
                          <a:ea typeface="黑体" pitchFamily="49" charset="-122"/>
                        </a:rPr>
                        <a:t>大量元素</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itchFamily="2" charset="2"/>
                        <a:buNone/>
                        <a:tabLst/>
                      </a:pPr>
                      <a:r>
                        <a:rPr kumimoji="0" lang="zh-CN" altLang="en-US" sz="2000" b="1" i="0" u="none" strike="noStrike" cap="none" normalizeH="0" baseline="0" dirty="0">
                          <a:ln>
                            <a:noFill/>
                          </a:ln>
                          <a:solidFill>
                            <a:schemeClr val="tx1"/>
                          </a:solidFill>
                          <a:effectLst/>
                          <a:latin typeface="黑体" pitchFamily="49" charset="-122"/>
                          <a:ea typeface="黑体" pitchFamily="49" charset="-122"/>
                        </a:rPr>
                        <a:t>土壤里相对含量较多</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itchFamily="2" charset="2"/>
                        <a:buNone/>
                        <a:tabLst/>
                      </a:pPr>
                      <a:r>
                        <a:rPr kumimoji="0" lang="zh-CN" altLang="en-US" sz="2000" b="1" i="0" u="none" strike="noStrike" cap="none" normalizeH="0" baseline="0">
                          <a:ln>
                            <a:noFill/>
                          </a:ln>
                          <a:solidFill>
                            <a:schemeClr val="tx1"/>
                          </a:solidFill>
                          <a:effectLst/>
                          <a:latin typeface="黑体" pitchFamily="49" charset="-122"/>
                          <a:ea typeface="黑体" pitchFamily="49" charset="-122"/>
                        </a:rPr>
                        <a:t>农作物吸收利用较多</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itchFamily="2" charset="2"/>
                        <a:buNone/>
                        <a:tabLst/>
                      </a:pPr>
                      <a:r>
                        <a:rPr kumimoji="0" lang="zh-CN" altLang="en-US" sz="2000" b="1" i="0" u="none" strike="noStrike" kern="1200" cap="none" normalizeH="0" baseline="0" dirty="0">
                          <a:ln>
                            <a:noFill/>
                          </a:ln>
                          <a:solidFill>
                            <a:schemeClr val="tx1"/>
                          </a:solidFill>
                          <a:effectLst/>
                          <a:latin typeface="黑体" pitchFamily="49" charset="-122"/>
                          <a:ea typeface="黑体" pitchFamily="49" charset="-122"/>
                          <a:cs typeface="+mn-cs"/>
                        </a:rPr>
                        <a:t>氮、磷、钾</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92163">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itchFamily="2" charset="2"/>
                        <a:buNone/>
                        <a:tabLst/>
                      </a:pPr>
                      <a:r>
                        <a:rPr kumimoji="0" lang="zh-CN" altLang="en-US" sz="2000" b="1" i="0" u="none" strike="noStrike" cap="none" normalizeH="0" baseline="0">
                          <a:ln>
                            <a:noFill/>
                          </a:ln>
                          <a:solidFill>
                            <a:schemeClr val="tx1"/>
                          </a:solidFill>
                          <a:effectLst/>
                          <a:latin typeface="黑体" pitchFamily="49" charset="-122"/>
                          <a:ea typeface="黑体" pitchFamily="49" charset="-122"/>
                        </a:rPr>
                        <a:t>中量元素</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itchFamily="2" charset="2"/>
                        <a:buNone/>
                        <a:tabLst/>
                      </a:pPr>
                      <a:r>
                        <a:rPr kumimoji="0" lang="zh-CN" altLang="en-US" sz="2000" b="1" i="0" u="none" strike="noStrike" cap="none" normalizeH="0" baseline="0">
                          <a:ln>
                            <a:noFill/>
                          </a:ln>
                          <a:solidFill>
                            <a:schemeClr val="tx1"/>
                          </a:solidFill>
                          <a:effectLst/>
                          <a:latin typeface="黑体" pitchFamily="49" charset="-122"/>
                          <a:ea typeface="黑体" pitchFamily="49" charset="-122"/>
                        </a:rPr>
                        <a:t>土壤里含量相对较多</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itchFamily="2" charset="2"/>
                        <a:buNone/>
                        <a:tabLst/>
                      </a:pPr>
                      <a:r>
                        <a:rPr kumimoji="0" lang="zh-CN" altLang="en-US" sz="2000" b="1" i="0" u="none" strike="noStrike" cap="none" normalizeH="0" baseline="0">
                          <a:ln>
                            <a:noFill/>
                          </a:ln>
                          <a:solidFill>
                            <a:schemeClr val="tx1"/>
                          </a:solidFill>
                          <a:effectLst/>
                          <a:latin typeface="黑体" pitchFamily="49" charset="-122"/>
                          <a:ea typeface="黑体" pitchFamily="49" charset="-122"/>
                        </a:rPr>
                        <a:t>农作物需要却较少</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itchFamily="2" charset="2"/>
                        <a:buNone/>
                        <a:tabLst/>
                      </a:pPr>
                      <a:r>
                        <a:rPr kumimoji="0" lang="zh-CN" altLang="en-US" sz="2000" b="1" i="0" u="none" strike="noStrike" kern="1200" cap="none" normalizeH="0" baseline="0" dirty="0">
                          <a:ln>
                            <a:noFill/>
                          </a:ln>
                          <a:solidFill>
                            <a:schemeClr val="tx1"/>
                          </a:solidFill>
                          <a:effectLst/>
                          <a:latin typeface="黑体" pitchFamily="49" charset="-122"/>
                          <a:ea typeface="黑体" pitchFamily="49" charset="-122"/>
                          <a:cs typeface="+mn-cs"/>
                        </a:rPr>
                        <a:t>钙、镁、硫、硅</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5188">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itchFamily="2" charset="2"/>
                        <a:buNone/>
                        <a:tabLst/>
                      </a:pPr>
                      <a:r>
                        <a:rPr kumimoji="0" lang="zh-CN" altLang="en-US" sz="2000" b="1" i="0" u="none" strike="noStrike" cap="none" normalizeH="0" baseline="0">
                          <a:ln>
                            <a:noFill/>
                          </a:ln>
                          <a:solidFill>
                            <a:schemeClr val="tx1"/>
                          </a:solidFill>
                          <a:effectLst/>
                          <a:latin typeface="黑体" pitchFamily="49" charset="-122"/>
                          <a:ea typeface="黑体" pitchFamily="49" charset="-122"/>
                        </a:rPr>
                        <a:t>微量元素</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itchFamily="2" charset="2"/>
                        <a:buNone/>
                        <a:tabLst/>
                      </a:pPr>
                      <a:r>
                        <a:rPr kumimoji="0" lang="zh-CN" altLang="en-US" sz="2000" b="1" i="0" u="none" strike="noStrike" cap="none" normalizeH="0" baseline="0">
                          <a:ln>
                            <a:noFill/>
                          </a:ln>
                          <a:solidFill>
                            <a:schemeClr val="tx1"/>
                          </a:solidFill>
                          <a:effectLst/>
                          <a:latin typeface="黑体" pitchFamily="49" charset="-122"/>
                          <a:ea typeface="黑体" pitchFamily="49" charset="-122"/>
                        </a:rPr>
                        <a:t>土壤里含量很少</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itchFamily="2" charset="2"/>
                        <a:buNone/>
                        <a:tabLst/>
                      </a:pPr>
                      <a:r>
                        <a:rPr kumimoji="0" lang="zh-CN" altLang="en-US" sz="2000" b="1" i="0" u="none" strike="noStrike" cap="none" normalizeH="0" baseline="0">
                          <a:ln>
                            <a:noFill/>
                          </a:ln>
                          <a:solidFill>
                            <a:schemeClr val="tx1"/>
                          </a:solidFill>
                          <a:effectLst/>
                          <a:latin typeface="黑体" pitchFamily="49" charset="-122"/>
                          <a:ea typeface="黑体" pitchFamily="49" charset="-122"/>
                        </a:rPr>
                        <a:t>农作物需要的也很少</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itchFamily="2" charset="2"/>
                        <a:buNone/>
                        <a:tabLst/>
                      </a:pPr>
                      <a:r>
                        <a:rPr kumimoji="0" lang="zh-CN" altLang="en-US" sz="2000" b="1" i="0" u="none" strike="noStrike" kern="1200" cap="none" normalizeH="0" baseline="0" dirty="0">
                          <a:ln>
                            <a:noFill/>
                          </a:ln>
                          <a:solidFill>
                            <a:schemeClr val="tx1"/>
                          </a:solidFill>
                          <a:effectLst/>
                          <a:latin typeface="黑体" pitchFamily="49" charset="-122"/>
                          <a:ea typeface="黑体" pitchFamily="49" charset="-122"/>
                          <a:cs typeface="+mn-cs"/>
                        </a:rPr>
                        <a:t>硼、锌、铁、锰、铜、钼、氯</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2216" name="Rectangle 24"/>
          <p:cNvSpPr>
            <a:spLocks noChangeArrowheads="1"/>
          </p:cNvSpPr>
          <p:nvPr/>
        </p:nvSpPr>
        <p:spPr bwMode="auto">
          <a:xfrm>
            <a:off x="1187450" y="1052513"/>
            <a:ext cx="6584950" cy="641350"/>
          </a:xfrm>
          <a:prstGeom prst="rect">
            <a:avLst/>
          </a:prstGeom>
          <a:noFill/>
          <a:ln w="9525" algn="ctr">
            <a:noFill/>
            <a:miter lim="800000"/>
            <a:headEnd/>
            <a:tailEnd/>
          </a:ln>
          <a:effectLst/>
        </p:spPr>
        <p:txBody>
          <a:bodyPr wrap="none" anchor="b">
            <a:spAutoFit/>
          </a:bodyPr>
          <a:lstStyle/>
          <a:p>
            <a:pPr algn="l" eaLnBrk="1" hangingPunct="1"/>
            <a:r>
              <a:rPr kumimoji="1" lang="zh-CN" altLang="en-US" sz="3600">
                <a:solidFill>
                  <a:schemeClr val="tx2"/>
                </a:solidFill>
                <a:latin typeface="Tahoma" pitchFamily="34" charset="0"/>
                <a:ea typeface="黑体" pitchFamily="49" charset="-122"/>
              </a:rPr>
              <a:t>土壤养分种类很多，主要分三类</a:t>
            </a:r>
          </a:p>
        </p:txBody>
      </p:sp>
      <p:graphicFrame>
        <p:nvGraphicFramePr>
          <p:cNvPr id="392217" name="Group 25"/>
          <p:cNvGraphicFramePr>
            <a:graphicFrameLocks noGrp="1"/>
          </p:cNvGraphicFramePr>
          <p:nvPr/>
        </p:nvGraphicFramePr>
        <p:xfrm>
          <a:off x="2195513" y="4581525"/>
          <a:ext cx="4464050" cy="1152525"/>
        </p:xfrm>
        <a:graphic>
          <a:graphicData uri="http://schemas.openxmlformats.org/drawingml/2006/table">
            <a:tbl>
              <a:tblPr/>
              <a:tblGrid>
                <a:gridCol w="2160587">
                  <a:extLst>
                    <a:ext uri="{9D8B030D-6E8A-4147-A177-3AD203B41FA5}">
                      <a16:colId xmlns:a16="http://schemas.microsoft.com/office/drawing/2014/main" val="20000"/>
                    </a:ext>
                  </a:extLst>
                </a:gridCol>
                <a:gridCol w="2303463">
                  <a:extLst>
                    <a:ext uri="{9D8B030D-6E8A-4147-A177-3AD203B41FA5}">
                      <a16:colId xmlns:a16="http://schemas.microsoft.com/office/drawing/2014/main" val="20001"/>
                    </a:ext>
                  </a:extLst>
                </a:gridCol>
              </a:tblGrid>
              <a:tr h="647700">
                <a:tc gridSpan="2">
                  <a:txBody>
                    <a:body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itchFamily="2" charset="2"/>
                        <a:buNone/>
                        <a:tabLst/>
                      </a:pPr>
                      <a:r>
                        <a:rPr kumimoji="0" lang="zh-CN" altLang="en-US" sz="2000" b="1" i="0" u="none" strike="noStrike" kern="1200" cap="none" normalizeH="0" baseline="0" dirty="0">
                          <a:ln>
                            <a:noFill/>
                          </a:ln>
                          <a:solidFill>
                            <a:schemeClr val="tx1"/>
                          </a:solidFill>
                          <a:effectLst/>
                          <a:latin typeface="黑体" pitchFamily="49" charset="-122"/>
                          <a:ea typeface="黑体" pitchFamily="49" charset="-122"/>
                          <a:cs typeface="+mn-cs"/>
                        </a:rPr>
                        <a:t>作物需肥</a:t>
                      </a:r>
                    </a:p>
                  </a:txBody>
                  <a:tcPr anchor="ctr" horzOverflow="overflow">
                    <a:lnL w="28575"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hMerge="1">
                  <a:txBody>
                    <a:bodyPr/>
                    <a:lstStyle/>
                    <a:p>
                      <a:endParaRPr lang="zh-CN" altLang="en-US"/>
                    </a:p>
                  </a:txBody>
                  <a:tcPr/>
                </a:tc>
                <a:extLst>
                  <a:ext uri="{0D108BD9-81ED-4DB2-BD59-A6C34878D82A}">
                    <a16:rowId xmlns:a16="http://schemas.microsoft.com/office/drawing/2014/main" val="10000"/>
                  </a:ext>
                </a:extLst>
              </a:tr>
              <a:tr h="504825">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5000"/>
                        <a:buFont typeface="Wingdings" pitchFamily="2" charset="2"/>
                        <a:buNone/>
                        <a:tabLst/>
                      </a:pPr>
                      <a:r>
                        <a:rPr kumimoji="0" lang="zh-CN" altLang="en-US" sz="2000" b="1" i="0" u="none" strike="noStrike" kern="1200" cap="none" normalizeH="0" baseline="0" dirty="0">
                          <a:ln>
                            <a:noFill/>
                          </a:ln>
                          <a:solidFill>
                            <a:schemeClr val="tx1"/>
                          </a:solidFill>
                          <a:effectLst/>
                          <a:latin typeface="黑体" pitchFamily="49" charset="-122"/>
                          <a:ea typeface="黑体" pitchFamily="49" charset="-122"/>
                          <a:cs typeface="+mn-cs"/>
                        </a:rPr>
                        <a:t>土壤供肥</a:t>
                      </a:r>
                    </a:p>
                  </a:txBody>
                  <a:tcPr anchor="ctr"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hlink"/>
                        </a:buClr>
                        <a:buSzPct val="75000"/>
                        <a:buFont typeface="Wingdings" pitchFamily="2" charset="2"/>
                        <a:buNone/>
                        <a:tabLst/>
                      </a:pPr>
                      <a:r>
                        <a:rPr kumimoji="0" lang="zh-CN" altLang="en-US" sz="2000" b="1" i="0" u="none" strike="noStrike" kern="1200" cap="none" normalizeH="0" baseline="0" dirty="0">
                          <a:ln>
                            <a:noFill/>
                          </a:ln>
                          <a:solidFill>
                            <a:schemeClr val="tx1"/>
                          </a:solidFill>
                          <a:effectLst/>
                          <a:latin typeface="黑体" pitchFamily="49" charset="-122"/>
                          <a:ea typeface="黑体" pitchFamily="49" charset="-122"/>
                          <a:cs typeface="+mn-cs"/>
                        </a:rPr>
                        <a:t>     肥料</a:t>
                      </a:r>
                    </a:p>
                  </a:txBody>
                  <a:tcPr anchor="ctr"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92227" name="AutoShape 35"/>
          <p:cNvSpPr>
            <a:spLocks noChangeArrowheads="1"/>
          </p:cNvSpPr>
          <p:nvPr/>
        </p:nvSpPr>
        <p:spPr bwMode="auto">
          <a:xfrm>
            <a:off x="0" y="4365625"/>
            <a:ext cx="2160588" cy="2492375"/>
          </a:xfrm>
          <a:prstGeom prst="wedgeEllipseCallout">
            <a:avLst>
              <a:gd name="adj1" fmla="val 64403"/>
              <a:gd name="adj2" fmla="val -9616"/>
            </a:avLst>
          </a:prstGeom>
          <a:solidFill>
            <a:srgbClr val="3366FF"/>
          </a:solidFill>
          <a:ln w="9525" algn="ctr">
            <a:noFill/>
            <a:miter lim="800000"/>
            <a:headEnd/>
            <a:tailEnd/>
          </a:ln>
          <a:effectLst/>
        </p:spPr>
        <p:txBody>
          <a:bodyPr anchor="b"/>
          <a:lstStyle/>
          <a:p>
            <a:pPr algn="l" eaLnBrk="1" hangingPunct="1"/>
            <a:r>
              <a:rPr kumimoji="1" lang="zh-CN" altLang="en-US" sz="2000">
                <a:solidFill>
                  <a:schemeClr val="bg1"/>
                </a:solidFill>
                <a:latin typeface="黑体" pitchFamily="49" charset="-122"/>
                <a:ea typeface="黑体" pitchFamily="49" charset="-122"/>
              </a:rPr>
              <a:t>土壤中包含的这些营养元素，是作物生长发育必需的</a:t>
            </a:r>
          </a:p>
        </p:txBody>
      </p:sp>
      <p:sp>
        <p:nvSpPr>
          <p:cNvPr id="392228" name="AutoShape 36"/>
          <p:cNvSpPr>
            <a:spLocks noChangeArrowheads="1"/>
          </p:cNvSpPr>
          <p:nvPr/>
        </p:nvSpPr>
        <p:spPr bwMode="auto">
          <a:xfrm>
            <a:off x="6732588" y="4221163"/>
            <a:ext cx="2411412" cy="2636837"/>
          </a:xfrm>
          <a:prstGeom prst="wedgeEllipseCallout">
            <a:avLst>
              <a:gd name="adj1" fmla="val -78440"/>
              <a:gd name="adj2" fmla="val -935"/>
            </a:avLst>
          </a:prstGeom>
          <a:solidFill>
            <a:srgbClr val="3366FF"/>
          </a:solidFill>
          <a:ln w="9525" algn="ctr">
            <a:noFill/>
            <a:miter lim="800000"/>
            <a:headEnd/>
            <a:tailEnd/>
          </a:ln>
          <a:effectLst/>
        </p:spPr>
        <p:txBody>
          <a:bodyPr anchor="b"/>
          <a:lstStyle/>
          <a:p>
            <a:pPr algn="l" eaLnBrk="1" hangingPunct="1"/>
            <a:r>
              <a:rPr kumimoji="1" lang="zh-CN" altLang="en-US" sz="2000">
                <a:solidFill>
                  <a:schemeClr val="bg1"/>
                </a:solidFill>
                <a:latin typeface="黑体" pitchFamily="49" charset="-122"/>
                <a:ea typeface="黑体" pitchFamily="49" charset="-122"/>
              </a:rPr>
              <a:t>土壤营养供应不足时</a:t>
            </a:r>
            <a:r>
              <a:rPr kumimoji="1" lang="en-US" altLang="zh-CN" sz="2000">
                <a:solidFill>
                  <a:schemeClr val="bg1"/>
                </a:solidFill>
                <a:latin typeface="黑体" pitchFamily="49" charset="-122"/>
                <a:ea typeface="黑体" pitchFamily="49" charset="-122"/>
              </a:rPr>
              <a:t>,</a:t>
            </a:r>
            <a:r>
              <a:rPr kumimoji="1" lang="zh-CN" altLang="en-US" sz="2000">
                <a:solidFill>
                  <a:schemeClr val="bg1"/>
                </a:solidFill>
                <a:latin typeface="黑体" pitchFamily="49" charset="-122"/>
                <a:ea typeface="黑体" pitchFamily="49" charset="-122"/>
              </a:rPr>
              <a:t>要靠施肥来补充，达到供肥和需肥平衡</a:t>
            </a:r>
            <a:r>
              <a:rPr kumimoji="1" lang="en-US" altLang="zh-CN" sz="2000">
                <a:solidFill>
                  <a:schemeClr val="bg1"/>
                </a:solidFill>
                <a:latin typeface="Times New Roman"/>
                <a:ea typeface="黑体" pitchFamily="49" charset="-122"/>
              </a:rPr>
              <a:t>—</a:t>
            </a:r>
            <a:r>
              <a:rPr kumimoji="1" lang="zh-CN" altLang="en-US" sz="2000">
                <a:solidFill>
                  <a:schemeClr val="bg1"/>
                </a:solidFill>
                <a:latin typeface="黑体" pitchFamily="49" charset="-122"/>
                <a:ea typeface="黑体" pitchFamily="49" charset="-122"/>
              </a:rPr>
              <a:t>因缺补缺</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noRot="1" noChangeArrowheads="1"/>
          </p:cNvSpPr>
          <p:nvPr>
            <p:ph type="title"/>
          </p:nvPr>
        </p:nvSpPr>
        <p:spPr>
          <a:xfrm>
            <a:off x="457200" y="704088"/>
            <a:ext cx="8229600" cy="1010400"/>
          </a:xfrm>
        </p:spPr>
        <p:txBody>
          <a:bodyPr/>
          <a:lstStyle/>
          <a:p>
            <a:pPr algn="ctr"/>
            <a:r>
              <a:rPr lang="zh-CN" altLang="en-US" b="1" dirty="0">
                <a:latin typeface="Times New Roman" pitchFamily="18" charset="0"/>
                <a:ea typeface="黑体" pitchFamily="49" charset="-122"/>
              </a:rPr>
              <a:t>配  方</a:t>
            </a:r>
          </a:p>
        </p:txBody>
      </p:sp>
      <p:sp>
        <p:nvSpPr>
          <p:cNvPr id="463875" name="Rectangle 3"/>
          <p:cNvSpPr>
            <a:spLocks noGrp="1" noRot="1" noChangeArrowheads="1"/>
          </p:cNvSpPr>
          <p:nvPr>
            <p:ph type="body" idx="1"/>
          </p:nvPr>
        </p:nvSpPr>
        <p:spPr>
          <a:xfrm>
            <a:off x="685800" y="1857364"/>
            <a:ext cx="7772400" cy="4071966"/>
          </a:xfrm>
        </p:spPr>
        <p:txBody>
          <a:bodyPr>
            <a:noAutofit/>
          </a:bodyPr>
          <a:lstStyle/>
          <a:p>
            <a:pPr>
              <a:lnSpc>
                <a:spcPct val="140000"/>
              </a:lnSpc>
            </a:pPr>
            <a:r>
              <a:rPr lang="zh-CN" altLang="en-US" sz="3200" dirty="0">
                <a:latin typeface="Times New Roman" pitchFamily="18" charset="0"/>
                <a:ea typeface="黑体" pitchFamily="49" charset="-122"/>
              </a:rPr>
              <a:t>根据要种植的作物预计要达到的产量（目标产量），然后根据这种作物的需肥规律及土壤养分状况，计算出需要的各种肥料的施用量和配合比例，好比给土壤</a:t>
            </a:r>
            <a:r>
              <a:rPr lang="zh-CN" altLang="en-US" sz="3200" dirty="0">
                <a:latin typeface="Arial"/>
                <a:ea typeface="黑体" pitchFamily="49" charset="-122"/>
              </a:rPr>
              <a:t>“</a:t>
            </a:r>
            <a:r>
              <a:rPr lang="zh-CN" altLang="en-US" sz="3200" dirty="0">
                <a:latin typeface="Times New Roman" pitchFamily="18" charset="0"/>
                <a:ea typeface="黑体" pitchFamily="49" charset="-122"/>
              </a:rPr>
              <a:t>配药</a:t>
            </a:r>
            <a:r>
              <a:rPr lang="zh-CN" altLang="en-US" sz="3200" dirty="0">
                <a:latin typeface="Arial"/>
                <a:ea typeface="黑体" pitchFamily="49" charset="-122"/>
              </a:rPr>
              <a:t>”</a:t>
            </a:r>
            <a:r>
              <a:rPr lang="zh-CN" altLang="en-US" sz="3200" dirty="0">
                <a:latin typeface="Times New Roman" pitchFamily="18" charset="0"/>
                <a:ea typeface="黑体" pitchFamily="49" charset="-122"/>
              </a:rPr>
              <a:t>。</a:t>
            </a:r>
          </a:p>
          <a:p>
            <a:pPr>
              <a:lnSpc>
                <a:spcPct val="140000"/>
              </a:lnSpc>
            </a:pPr>
            <a:r>
              <a:rPr lang="zh-CN" altLang="en-US" sz="3200" dirty="0">
                <a:latin typeface="Times New Roman" pitchFamily="18" charset="0"/>
                <a:ea typeface="黑体" pitchFamily="49" charset="-122"/>
              </a:rPr>
              <a:t>肥效试验，考虑作物、生长期等因素。</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ChangeArrowheads="1"/>
          </p:cNvSpPr>
          <p:nvPr/>
        </p:nvSpPr>
        <p:spPr bwMode="auto">
          <a:xfrm>
            <a:off x="381000" y="152400"/>
            <a:ext cx="7848600" cy="1219200"/>
          </a:xfrm>
          <a:prstGeom prst="rect">
            <a:avLst/>
          </a:prstGeom>
          <a:noFill/>
          <a:ln w="12700">
            <a:noFill/>
            <a:miter lim="800000"/>
            <a:headEnd/>
            <a:tailEnd/>
          </a:ln>
          <a:effectLst/>
        </p:spPr>
        <p:txBody>
          <a:bodyPr lIns="90488" tIns="44450" rIns="90488" bIns="44450" anchor="ctr"/>
          <a:lstStyle/>
          <a:p>
            <a:endParaRPr lang="zh-CN" altLang="en-US" sz="4000">
              <a:solidFill>
                <a:srgbClr val="0000CC"/>
              </a:solidFill>
              <a:latin typeface="Comic Sans MS" pitchFamily="66" charset="0"/>
            </a:endParaRPr>
          </a:p>
        </p:txBody>
      </p:sp>
      <p:pic>
        <p:nvPicPr>
          <p:cNvPr id="407555" name="Picture 3" descr="IMG_0231"/>
          <p:cNvPicPr>
            <a:picLocks noChangeAspect="1" noChangeArrowheads="1"/>
          </p:cNvPicPr>
          <p:nvPr/>
        </p:nvPicPr>
        <p:blipFill>
          <a:blip r:embed="rId2" cstate="print"/>
          <a:srcRect/>
          <a:stretch>
            <a:fillRect/>
          </a:stretch>
        </p:blipFill>
        <p:spPr bwMode="auto">
          <a:xfrm>
            <a:off x="5286380" y="1571612"/>
            <a:ext cx="1828800" cy="2438400"/>
          </a:xfrm>
          <a:prstGeom prst="rect">
            <a:avLst/>
          </a:prstGeom>
          <a:noFill/>
        </p:spPr>
      </p:pic>
      <p:sp>
        <p:nvSpPr>
          <p:cNvPr id="407562" name="Text Box 10"/>
          <p:cNvSpPr txBox="1">
            <a:spLocks noChangeArrowheads="1"/>
          </p:cNvSpPr>
          <p:nvPr/>
        </p:nvSpPr>
        <p:spPr bwMode="auto">
          <a:xfrm>
            <a:off x="827088" y="1500174"/>
            <a:ext cx="3673475" cy="2234458"/>
          </a:xfrm>
          <a:prstGeom prst="rect">
            <a:avLst/>
          </a:prstGeom>
          <a:noFill/>
          <a:ln w="9525">
            <a:noFill/>
            <a:miter lim="800000"/>
            <a:headEnd/>
            <a:tailEnd/>
          </a:ln>
          <a:effectLst/>
        </p:spPr>
        <p:txBody>
          <a:bodyPr wrap="square">
            <a:spAutoFit/>
          </a:bodyPr>
          <a:lstStyle/>
          <a:p>
            <a:pPr algn="l" eaLnBrk="1" hangingPunct="1">
              <a:lnSpc>
                <a:spcPct val="120000"/>
              </a:lnSpc>
              <a:spcBef>
                <a:spcPct val="20000"/>
              </a:spcBef>
              <a:buClr>
                <a:schemeClr val="folHlink"/>
              </a:buClr>
              <a:buSzPct val="60000"/>
              <a:buFont typeface="Wingdings" pitchFamily="2" charset="2"/>
              <a:buNone/>
            </a:pPr>
            <a:r>
              <a:rPr kumimoji="1" lang="zh-CN" altLang="en-US" sz="2400" dirty="0">
                <a:latin typeface="Tahoma" pitchFamily="34" charset="0"/>
                <a:ea typeface="黑体" pitchFamily="49" charset="-122"/>
              </a:rPr>
              <a:t>一种是农业部门提供施肥建议卡，直接指导农民施肥，由农户自己选择混配或各种单质肥料施用</a:t>
            </a:r>
          </a:p>
          <a:p>
            <a:pPr algn="l" eaLnBrk="1" hangingPunct="1"/>
            <a:endParaRPr kumimoji="1" lang="zh-CN" altLang="en-US" sz="2400" dirty="0">
              <a:latin typeface="Tahoma" pitchFamily="34" charset="0"/>
              <a:ea typeface="黑体" pitchFamily="49" charset="-122"/>
            </a:endParaRPr>
          </a:p>
        </p:txBody>
      </p:sp>
      <p:sp>
        <p:nvSpPr>
          <p:cNvPr id="407563" name="Rectangle 11"/>
          <p:cNvSpPr>
            <a:spLocks noGrp="1" noRot="1" noChangeArrowheads="1"/>
          </p:cNvSpPr>
          <p:nvPr>
            <p:ph type="title"/>
          </p:nvPr>
        </p:nvSpPr>
        <p:spPr>
          <a:xfrm>
            <a:off x="-252413" y="333375"/>
            <a:ext cx="8540751" cy="738171"/>
          </a:xfrm>
        </p:spPr>
        <p:txBody>
          <a:bodyPr/>
          <a:lstStyle/>
          <a:p>
            <a:pPr algn="ctr"/>
            <a:r>
              <a:rPr lang="zh-CN" altLang="en-US" sz="3600" b="1" dirty="0">
                <a:ea typeface="黑体" pitchFamily="49" charset="-122"/>
              </a:rPr>
              <a:t>提供配方有二种形式</a:t>
            </a:r>
          </a:p>
        </p:txBody>
      </p:sp>
      <p:grpSp>
        <p:nvGrpSpPr>
          <p:cNvPr id="2" name="Group 21"/>
          <p:cNvGrpSpPr>
            <a:grpSpLocks/>
          </p:cNvGrpSpPr>
          <p:nvPr/>
        </p:nvGrpSpPr>
        <p:grpSpPr bwMode="auto">
          <a:xfrm>
            <a:off x="571472" y="4286256"/>
            <a:ext cx="6711950" cy="2438400"/>
            <a:chOff x="476" y="2544"/>
            <a:chExt cx="4228" cy="1536"/>
          </a:xfrm>
        </p:grpSpPr>
        <p:pic>
          <p:nvPicPr>
            <p:cNvPr id="407556" name="Picture 4" descr="IMG_0230"/>
            <p:cNvPicPr>
              <a:picLocks noChangeAspect="1" noChangeArrowheads="1"/>
            </p:cNvPicPr>
            <p:nvPr/>
          </p:nvPicPr>
          <p:blipFill>
            <a:blip r:embed="rId3" cstate="print"/>
            <a:srcRect/>
            <a:stretch>
              <a:fillRect/>
            </a:stretch>
          </p:blipFill>
          <p:spPr bwMode="auto">
            <a:xfrm>
              <a:off x="3552" y="2544"/>
              <a:ext cx="1152" cy="1536"/>
            </a:xfrm>
            <a:prstGeom prst="rect">
              <a:avLst/>
            </a:prstGeom>
            <a:noFill/>
          </p:spPr>
        </p:pic>
        <p:sp>
          <p:nvSpPr>
            <p:cNvPr id="407565" name="Text Box 13"/>
            <p:cNvSpPr txBox="1">
              <a:spLocks noChangeArrowheads="1"/>
            </p:cNvSpPr>
            <p:nvPr/>
          </p:nvSpPr>
          <p:spPr bwMode="auto">
            <a:xfrm>
              <a:off x="476" y="2568"/>
              <a:ext cx="2494" cy="1408"/>
            </a:xfrm>
            <a:prstGeom prst="rect">
              <a:avLst/>
            </a:prstGeom>
            <a:noFill/>
            <a:ln w="9525" algn="ctr">
              <a:noFill/>
              <a:miter lim="800000"/>
              <a:headEnd/>
              <a:tailEnd/>
            </a:ln>
            <a:effectLst/>
          </p:spPr>
          <p:txBody>
            <a:bodyPr>
              <a:spAutoFit/>
            </a:bodyPr>
            <a:lstStyle/>
            <a:p>
              <a:pPr algn="l" eaLnBrk="1" hangingPunct="1">
                <a:lnSpc>
                  <a:spcPct val="120000"/>
                </a:lnSpc>
                <a:spcBef>
                  <a:spcPct val="20000"/>
                </a:spcBef>
                <a:buClr>
                  <a:schemeClr val="folHlink"/>
                </a:buClr>
                <a:buSzPct val="60000"/>
                <a:buFont typeface="Wingdings" pitchFamily="2" charset="2"/>
                <a:buNone/>
              </a:pPr>
              <a:r>
                <a:rPr kumimoji="1" lang="zh-CN" altLang="en-US" sz="2400" dirty="0">
                  <a:ea typeface="黑体" pitchFamily="49" charset="-122"/>
                </a:rPr>
                <a:t>  一种是农业部门提供合理配方和技术指导，企业进行专用肥料配制、配送等技术物化工作</a:t>
              </a:r>
              <a:r>
                <a:rPr kumimoji="1" lang="en-US" altLang="zh-CN" sz="2400" dirty="0">
                  <a:ea typeface="黑体" pitchFamily="49" charset="-122"/>
                </a:rPr>
                <a:t>,</a:t>
              </a:r>
              <a:r>
                <a:rPr kumimoji="1" lang="zh-CN" altLang="en-US" sz="2400" dirty="0">
                  <a:ea typeface="黑体" pitchFamily="49" charset="-122"/>
                </a:rPr>
                <a:t>提供一袋子肥料</a:t>
              </a:r>
            </a:p>
            <a:p>
              <a:endParaRPr kumimoji="1" lang="zh-CN" altLang="en-US" sz="2400" dirty="0">
                <a:ea typeface="黑体" pitchFamily="49" charset="-122"/>
              </a:endParaRPr>
            </a:p>
          </p:txBody>
        </p:sp>
      </p:grpSp>
      <p:grpSp>
        <p:nvGrpSpPr>
          <p:cNvPr id="3" name="Group 19"/>
          <p:cNvGrpSpPr>
            <a:grpSpLocks/>
          </p:cNvGrpSpPr>
          <p:nvPr/>
        </p:nvGrpSpPr>
        <p:grpSpPr bwMode="auto">
          <a:xfrm>
            <a:off x="5429256" y="1857364"/>
            <a:ext cx="1643074" cy="762000"/>
            <a:chOff x="3515" y="1117"/>
            <a:chExt cx="912" cy="480"/>
          </a:xfrm>
        </p:grpSpPr>
        <p:sp>
          <p:nvSpPr>
            <p:cNvPr id="407560" name="Oval 8"/>
            <p:cNvSpPr>
              <a:spLocks noChangeArrowheads="1"/>
            </p:cNvSpPr>
            <p:nvPr/>
          </p:nvSpPr>
          <p:spPr bwMode="auto">
            <a:xfrm>
              <a:off x="3515" y="1117"/>
              <a:ext cx="912" cy="480"/>
            </a:xfrm>
            <a:prstGeom prst="ellipse">
              <a:avLst/>
            </a:prstGeom>
            <a:noFill/>
            <a:ln w="9525">
              <a:solidFill>
                <a:srgbClr val="FF0000"/>
              </a:solidFill>
              <a:round/>
              <a:headEnd/>
              <a:tailEnd/>
            </a:ln>
            <a:effectLst/>
          </p:spPr>
          <p:txBody>
            <a:bodyPr wrap="none" anchor="ctr"/>
            <a:lstStyle/>
            <a:p>
              <a:endParaRPr lang="zh-CN" altLang="en-US"/>
            </a:p>
          </p:txBody>
        </p:sp>
        <p:sp>
          <p:nvSpPr>
            <p:cNvPr id="407569" name="Rectangle 17"/>
            <p:cNvSpPr>
              <a:spLocks noChangeArrowheads="1"/>
            </p:cNvSpPr>
            <p:nvPr/>
          </p:nvSpPr>
          <p:spPr bwMode="auto">
            <a:xfrm>
              <a:off x="3515" y="1207"/>
              <a:ext cx="788" cy="212"/>
            </a:xfrm>
            <a:prstGeom prst="rect">
              <a:avLst/>
            </a:prstGeom>
            <a:noFill/>
            <a:ln w="9525" algn="ctr">
              <a:noFill/>
              <a:miter lim="800000"/>
              <a:headEnd/>
              <a:tailEnd/>
            </a:ln>
            <a:effectLst/>
          </p:spPr>
          <p:txBody>
            <a:bodyPr>
              <a:spAutoFit/>
            </a:bodyPr>
            <a:lstStyle/>
            <a:p>
              <a:r>
                <a:rPr lang="zh-CN" altLang="en-US" sz="1600" dirty="0">
                  <a:solidFill>
                    <a:srgbClr val="FF0000"/>
                  </a:solidFill>
                  <a:ea typeface="黑体" pitchFamily="49" charset="-122"/>
                </a:rPr>
                <a:t>土壤养分情况</a:t>
              </a:r>
            </a:p>
          </p:txBody>
        </p:sp>
      </p:grpSp>
      <p:grpSp>
        <p:nvGrpSpPr>
          <p:cNvPr id="4" name="Group 20"/>
          <p:cNvGrpSpPr>
            <a:grpSpLocks/>
          </p:cNvGrpSpPr>
          <p:nvPr/>
        </p:nvGrpSpPr>
        <p:grpSpPr bwMode="auto">
          <a:xfrm>
            <a:off x="5364163" y="2708275"/>
            <a:ext cx="1728787" cy="762000"/>
            <a:chOff x="3515" y="1706"/>
            <a:chExt cx="912" cy="480"/>
          </a:xfrm>
        </p:grpSpPr>
        <p:sp>
          <p:nvSpPr>
            <p:cNvPr id="407561" name="Oval 9"/>
            <p:cNvSpPr>
              <a:spLocks noChangeArrowheads="1"/>
            </p:cNvSpPr>
            <p:nvPr/>
          </p:nvSpPr>
          <p:spPr bwMode="auto">
            <a:xfrm>
              <a:off x="3515" y="1706"/>
              <a:ext cx="912" cy="480"/>
            </a:xfrm>
            <a:prstGeom prst="ellipse">
              <a:avLst/>
            </a:prstGeom>
            <a:noFill/>
            <a:ln w="9525">
              <a:solidFill>
                <a:srgbClr val="FF0000"/>
              </a:solidFill>
              <a:round/>
              <a:headEnd/>
              <a:tailEnd/>
            </a:ln>
            <a:effectLst/>
          </p:spPr>
          <p:txBody>
            <a:bodyPr wrap="none" anchor="ctr"/>
            <a:lstStyle/>
            <a:p>
              <a:endParaRPr lang="zh-CN" altLang="en-US"/>
            </a:p>
          </p:txBody>
        </p:sp>
        <p:sp>
          <p:nvSpPr>
            <p:cNvPr id="407570" name="Rectangle 18"/>
            <p:cNvSpPr>
              <a:spLocks noChangeArrowheads="1"/>
            </p:cNvSpPr>
            <p:nvPr/>
          </p:nvSpPr>
          <p:spPr bwMode="auto">
            <a:xfrm>
              <a:off x="3734" y="1859"/>
              <a:ext cx="530" cy="212"/>
            </a:xfrm>
            <a:prstGeom prst="rect">
              <a:avLst/>
            </a:prstGeom>
            <a:noFill/>
            <a:ln w="9525" algn="ctr">
              <a:noFill/>
              <a:miter lim="800000"/>
              <a:headEnd/>
              <a:tailEnd/>
            </a:ln>
            <a:effectLst/>
          </p:spPr>
          <p:txBody>
            <a:bodyPr wrap="none">
              <a:spAutoFit/>
            </a:bodyPr>
            <a:lstStyle/>
            <a:p>
              <a:r>
                <a:rPr lang="zh-CN" altLang="en-US" sz="1600">
                  <a:solidFill>
                    <a:srgbClr val="FF0000"/>
                  </a:solidFill>
                  <a:ea typeface="黑体" pitchFamily="49" charset="-122"/>
                </a:rPr>
                <a:t>施肥建议</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Rot="1" noChangeArrowheads="1"/>
          </p:cNvSpPr>
          <p:nvPr>
            <p:ph type="title"/>
          </p:nvPr>
        </p:nvSpPr>
        <p:spPr/>
        <p:txBody>
          <a:bodyPr/>
          <a:lstStyle/>
          <a:p>
            <a:pPr algn="ctr"/>
            <a:r>
              <a:rPr lang="zh-CN" altLang="en-US" b="1" dirty="0">
                <a:latin typeface="Times New Roman" pitchFamily="18" charset="0"/>
                <a:ea typeface="黑体" pitchFamily="49" charset="-122"/>
              </a:rPr>
              <a:t>施   肥</a:t>
            </a:r>
          </a:p>
        </p:txBody>
      </p:sp>
      <p:sp>
        <p:nvSpPr>
          <p:cNvPr id="464899" name="Rectangle 3"/>
          <p:cNvSpPr>
            <a:spLocks noGrp="1" noRot="1" noChangeArrowheads="1"/>
          </p:cNvSpPr>
          <p:nvPr>
            <p:ph type="body" idx="1"/>
          </p:nvPr>
        </p:nvSpPr>
        <p:spPr>
          <a:xfrm>
            <a:off x="762000" y="1828800"/>
            <a:ext cx="7772400" cy="4114800"/>
          </a:xfrm>
        </p:spPr>
        <p:txBody>
          <a:bodyPr>
            <a:normAutofit/>
          </a:bodyPr>
          <a:lstStyle/>
          <a:p>
            <a:pPr>
              <a:lnSpc>
                <a:spcPct val="140000"/>
              </a:lnSpc>
            </a:pPr>
            <a:r>
              <a:rPr lang="zh-CN" altLang="en-US" sz="3600" dirty="0">
                <a:latin typeface="黑体" pitchFamily="49" charset="-122"/>
                <a:ea typeface="黑体" pitchFamily="49" charset="-122"/>
              </a:rPr>
              <a:t>就是执行配方</a:t>
            </a:r>
            <a:r>
              <a:rPr lang="en-US" altLang="zh-CN" sz="3600" dirty="0">
                <a:latin typeface="黑体" pitchFamily="49" charset="-122"/>
                <a:ea typeface="黑体" pitchFamily="49" charset="-122"/>
              </a:rPr>
              <a:t>,</a:t>
            </a:r>
            <a:r>
              <a:rPr lang="zh-CN" altLang="en-US" sz="3600" dirty="0">
                <a:latin typeface="黑体" pitchFamily="49" charset="-122"/>
                <a:ea typeface="黑体" pitchFamily="49" charset="-122"/>
              </a:rPr>
              <a:t>选择适合的肥料、合理的施肥方法、基肥追肥比例</a:t>
            </a:r>
            <a:r>
              <a:rPr lang="en-US" altLang="zh-CN" sz="3600" dirty="0">
                <a:latin typeface="黑体" pitchFamily="49" charset="-122"/>
                <a:ea typeface="黑体" pitchFamily="49" charset="-122"/>
              </a:rPr>
              <a:t>,</a:t>
            </a:r>
            <a:r>
              <a:rPr lang="zh-CN" altLang="en-US" sz="3600" dirty="0">
                <a:latin typeface="黑体" pitchFamily="49" charset="-122"/>
                <a:ea typeface="黑体" pitchFamily="49" charset="-122"/>
              </a:rPr>
              <a:t>把肥料施入土壤，好比是给土壤</a:t>
            </a:r>
            <a:r>
              <a:rPr lang="zh-CN" altLang="en-US" sz="3600" dirty="0">
                <a:latin typeface="Arial"/>
                <a:ea typeface="黑体" pitchFamily="49" charset="-122"/>
              </a:rPr>
              <a:t>“</a:t>
            </a:r>
            <a:r>
              <a:rPr lang="zh-CN" altLang="en-US" sz="3600" dirty="0">
                <a:latin typeface="黑体" pitchFamily="49" charset="-122"/>
                <a:ea typeface="黑体" pitchFamily="49" charset="-122"/>
              </a:rPr>
              <a:t>服药</a:t>
            </a:r>
            <a:r>
              <a:rPr lang="zh-CN" altLang="en-US" sz="3600" dirty="0">
                <a:latin typeface="Arial"/>
                <a:ea typeface="黑体" pitchFamily="49" charset="-122"/>
              </a:rPr>
              <a:t>”</a:t>
            </a:r>
            <a:r>
              <a:rPr lang="zh-CN" altLang="en-US" sz="3600" dirty="0">
                <a:latin typeface="黑体" pitchFamily="49" charset="-122"/>
                <a:ea typeface="黑体" pitchFamily="49" charset="-122"/>
              </a:rPr>
              <a: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ChangeArrowheads="1"/>
          </p:cNvSpPr>
          <p:nvPr/>
        </p:nvSpPr>
        <p:spPr bwMode="auto">
          <a:xfrm>
            <a:off x="685800" y="2285992"/>
            <a:ext cx="7391400" cy="1716817"/>
          </a:xfrm>
          <a:prstGeom prst="rect">
            <a:avLst/>
          </a:prstGeom>
          <a:noFill/>
          <a:ln w="9525">
            <a:noFill/>
            <a:miter lim="800000"/>
            <a:headEnd/>
            <a:tailEnd/>
          </a:ln>
          <a:effectLst/>
        </p:spPr>
        <p:txBody>
          <a:bodyPr wrap="square">
            <a:spAutoFit/>
          </a:bodyPr>
          <a:lstStyle/>
          <a:p>
            <a:pPr indent="382588" algn="just">
              <a:lnSpc>
                <a:spcPct val="150000"/>
              </a:lnSpc>
            </a:pPr>
            <a:r>
              <a:rPr kumimoji="1" lang="zh-CN" altLang="en-US" sz="4000" dirty="0">
                <a:latin typeface="黑体" pitchFamily="49" charset="-122"/>
                <a:ea typeface="黑体" pitchFamily="49" charset="-122"/>
              </a:rPr>
              <a:t> </a:t>
            </a:r>
            <a:r>
              <a:rPr kumimoji="1" lang="zh-CN" altLang="en-US" sz="3600" dirty="0">
                <a:latin typeface="黑体" pitchFamily="49" charset="-122"/>
                <a:ea typeface="黑体" pitchFamily="49" charset="-122"/>
              </a:rPr>
              <a:t>最大与最小</a:t>
            </a:r>
          </a:p>
          <a:p>
            <a:pPr indent="382588" algn="just">
              <a:lnSpc>
                <a:spcPct val="150000"/>
              </a:lnSpc>
            </a:pPr>
            <a:r>
              <a:rPr kumimoji="1" lang="zh-CN" altLang="en-US" sz="3600" dirty="0">
                <a:latin typeface="黑体" pitchFamily="49" charset="-122"/>
                <a:ea typeface="黑体" pitchFamily="49" charset="-122"/>
              </a:rPr>
              <a:t> 递增与递减</a:t>
            </a:r>
          </a:p>
        </p:txBody>
      </p:sp>
      <p:sp>
        <p:nvSpPr>
          <p:cNvPr id="394243" name="Rectangle 3"/>
          <p:cNvSpPr>
            <a:spLocks noChangeArrowheads="1"/>
          </p:cNvSpPr>
          <p:nvPr/>
        </p:nvSpPr>
        <p:spPr bwMode="auto">
          <a:xfrm>
            <a:off x="838200" y="785794"/>
            <a:ext cx="7520014" cy="707886"/>
          </a:xfrm>
          <a:prstGeom prst="rect">
            <a:avLst/>
          </a:prstGeom>
          <a:noFill/>
          <a:ln w="9525">
            <a:noFill/>
            <a:miter lim="800000"/>
            <a:headEnd/>
            <a:tailEnd/>
          </a:ln>
          <a:effectLst/>
        </p:spPr>
        <p:txBody>
          <a:bodyPr wrap="square">
            <a:spAutoFit/>
          </a:bodyPr>
          <a:lstStyle/>
          <a:p>
            <a:pPr algn="ctr">
              <a:spcBef>
                <a:spcPct val="0"/>
              </a:spcBef>
            </a:pPr>
            <a:r>
              <a:rPr kumimoji="1" lang="zh-CN" altLang="en-US" sz="4000" dirty="0">
                <a:latin typeface="黑体" pitchFamily="49" charset="-122"/>
                <a:ea typeface="黑体" pitchFamily="49" charset="-122"/>
              </a:rPr>
              <a:t> </a:t>
            </a:r>
            <a:r>
              <a:rPr lang="en-US" altLang="zh-CN" sz="4000" b="1" dirty="0">
                <a:solidFill>
                  <a:schemeClr val="tx2"/>
                </a:solidFill>
                <a:latin typeface="Times New Roman" pitchFamily="18" charset="0"/>
                <a:ea typeface="黑体" pitchFamily="49" charset="-122"/>
                <a:cs typeface="+mj-cs"/>
              </a:rPr>
              <a:t>2.</a:t>
            </a:r>
            <a:r>
              <a:rPr lang="zh-CN" altLang="en-US" sz="4000" b="1" dirty="0">
                <a:solidFill>
                  <a:schemeClr val="tx2"/>
                </a:solidFill>
                <a:latin typeface="Times New Roman" pitchFamily="18" charset="0"/>
                <a:ea typeface="黑体" pitchFamily="49" charset="-122"/>
                <a:cs typeface="+mj-cs"/>
              </a:rPr>
              <a:t>实施中要掌握</a:t>
            </a:r>
            <a:r>
              <a:rPr lang="en-US" altLang="zh-CN" sz="4000" b="1" dirty="0">
                <a:solidFill>
                  <a:schemeClr val="tx2"/>
                </a:solidFill>
                <a:latin typeface="Times New Roman" pitchFamily="18" charset="0"/>
                <a:ea typeface="黑体" pitchFamily="49" charset="-122"/>
                <a:cs typeface="+mj-cs"/>
              </a:rPr>
              <a:t>2</a:t>
            </a:r>
            <a:r>
              <a:rPr lang="zh-CN" altLang="en-US" sz="4000" b="1" dirty="0">
                <a:solidFill>
                  <a:schemeClr val="tx2"/>
                </a:solidFill>
                <a:latin typeface="Times New Roman" pitchFamily="18" charset="0"/>
                <a:ea typeface="黑体" pitchFamily="49" charset="-122"/>
                <a:cs typeface="+mj-cs"/>
              </a:rPr>
              <a:t>个关系</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Rot="1" noChangeArrowheads="1"/>
          </p:cNvSpPr>
          <p:nvPr>
            <p:ph type="title"/>
          </p:nvPr>
        </p:nvSpPr>
        <p:spPr/>
        <p:txBody>
          <a:bodyPr>
            <a:normAutofit/>
          </a:bodyPr>
          <a:lstStyle/>
          <a:p>
            <a:pPr algn="ctr"/>
            <a:r>
              <a:rPr lang="zh-CN" altLang="en-US" sz="4400" b="1" dirty="0">
                <a:ea typeface="黑体" pitchFamily="49" charset="-122"/>
              </a:rPr>
              <a:t>最大与最小</a:t>
            </a:r>
          </a:p>
        </p:txBody>
      </p:sp>
      <p:sp>
        <p:nvSpPr>
          <p:cNvPr id="395267" name="Rectangle 3"/>
          <p:cNvSpPr>
            <a:spLocks noGrp="1" noRot="1" noChangeArrowheads="1"/>
          </p:cNvSpPr>
          <p:nvPr>
            <p:ph type="body" idx="1"/>
          </p:nvPr>
        </p:nvSpPr>
        <p:spPr>
          <a:xfrm>
            <a:off x="900113" y="1916113"/>
            <a:ext cx="7772400" cy="4114800"/>
          </a:xfrm>
        </p:spPr>
        <p:txBody>
          <a:bodyPr>
            <a:normAutofit/>
          </a:bodyPr>
          <a:lstStyle/>
          <a:p>
            <a:r>
              <a:rPr lang="zh-CN" altLang="en-US" sz="3200" dirty="0">
                <a:latin typeface="黑体" pitchFamily="49" charset="-122"/>
                <a:ea typeface="黑体" pitchFamily="49" charset="-122"/>
              </a:rPr>
              <a:t>由于人们没有认识到科学施肥的原则，不计算成本盲目施肥现象在农业生产上屡见不鲜，以施用最多的肥料获得最小的经济效益 。</a:t>
            </a:r>
            <a:endParaRPr lang="en-US" altLang="zh-CN" sz="3200" dirty="0">
              <a:solidFill>
                <a:srgbClr val="FF0000"/>
              </a:solidFill>
              <a:latin typeface="黑体" pitchFamily="49" charset="-122"/>
              <a:ea typeface="黑体" pitchFamily="49" charset="-122"/>
            </a:endParaRPr>
          </a:p>
          <a:p>
            <a:r>
              <a:rPr lang="zh-CN" altLang="en-US" sz="3200" dirty="0">
                <a:latin typeface="黑体" pitchFamily="49" charset="-122"/>
                <a:ea typeface="黑体" pitchFamily="49" charset="-122"/>
              </a:rPr>
              <a:t>科学施肥是以施用最小肥料量，获得最大的经济效益为目的，要注意最小养分律。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938962"/>
          </a:xfrm>
        </p:spPr>
        <p:txBody>
          <a:bodyPr/>
          <a:lstStyle/>
          <a:p>
            <a:pPr algn="ctr"/>
            <a:r>
              <a:rPr lang="zh-CN" altLang="en-US" dirty="0"/>
              <a:t>氮肥施用量</a:t>
            </a:r>
          </a:p>
        </p:txBody>
      </p:sp>
      <p:pic>
        <p:nvPicPr>
          <p:cNvPr id="196610" name="Picture 2"/>
          <p:cNvPicPr>
            <a:picLocks noGrp="1" noChangeAspect="1" noChangeArrowheads="1"/>
          </p:cNvPicPr>
          <p:nvPr>
            <p:ph idx="1"/>
          </p:nvPr>
        </p:nvPicPr>
        <p:blipFill>
          <a:blip r:embed="rId2"/>
          <a:srcRect/>
          <a:stretch>
            <a:fillRect/>
          </a:stretch>
        </p:blipFill>
        <p:spPr bwMode="auto">
          <a:xfrm>
            <a:off x="1017891" y="1600200"/>
            <a:ext cx="7108218" cy="4525963"/>
          </a:xfrm>
          <a:prstGeom prst="rect">
            <a:avLst/>
          </a:prstGeom>
          <a:noFill/>
          <a:ln w="9525">
            <a:noFill/>
            <a:miter lim="800000"/>
            <a:headEnd/>
            <a:tailEnd/>
          </a:ln>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Rot="1" noChangeArrowheads="1"/>
          </p:cNvSpPr>
          <p:nvPr>
            <p:ph type="title"/>
          </p:nvPr>
        </p:nvSpPr>
        <p:spPr>
          <a:xfrm>
            <a:off x="0" y="-142900"/>
            <a:ext cx="7793038" cy="1143000"/>
          </a:xfrm>
        </p:spPr>
        <p:txBody>
          <a:bodyPr/>
          <a:lstStyle/>
          <a:p>
            <a:r>
              <a:rPr lang="zh-CN" altLang="en-US" sz="5400" b="1" dirty="0">
                <a:solidFill>
                  <a:srgbClr val="0000FF"/>
                </a:solidFill>
                <a:ea typeface="华文新魏" pitchFamily="2" charset="-122"/>
              </a:rPr>
              <a:t>木桶定律</a:t>
            </a:r>
          </a:p>
        </p:txBody>
      </p:sp>
      <p:sp>
        <p:nvSpPr>
          <p:cNvPr id="396291" name="Rectangle 3"/>
          <p:cNvSpPr>
            <a:spLocks noChangeArrowheads="1"/>
          </p:cNvSpPr>
          <p:nvPr/>
        </p:nvSpPr>
        <p:spPr bwMode="auto">
          <a:xfrm>
            <a:off x="4716463" y="1785925"/>
            <a:ext cx="3097212" cy="1477328"/>
          </a:xfrm>
          <a:prstGeom prst="rect">
            <a:avLst/>
          </a:prstGeom>
          <a:noFill/>
          <a:ln w="9525">
            <a:noFill/>
            <a:miter lim="800000"/>
            <a:headEnd/>
            <a:tailEnd/>
          </a:ln>
        </p:spPr>
        <p:txBody>
          <a:bodyPr wrap="square" lIns="0" tIns="0" rIns="0" bIns="0">
            <a:spAutoFit/>
          </a:bodyPr>
          <a:lstStyle/>
          <a:p>
            <a:pPr algn="l" eaLnBrk="1" hangingPunct="1"/>
            <a:r>
              <a:rPr kumimoji="1" lang="zh-CN" altLang="en-US" sz="2400" dirty="0">
                <a:solidFill>
                  <a:srgbClr val="CC0000"/>
                </a:solidFill>
                <a:latin typeface="宋体" pitchFamily="2" charset="-122"/>
              </a:rPr>
              <a:t>产量高低</a:t>
            </a:r>
            <a:r>
              <a:rPr kumimoji="1" lang="en-US" altLang="zh-CN" sz="2400" dirty="0">
                <a:solidFill>
                  <a:srgbClr val="CC0000"/>
                </a:solidFill>
              </a:rPr>
              <a:t>(</a:t>
            </a:r>
            <a:r>
              <a:rPr kumimoji="1" lang="zh-CN" altLang="en-US" sz="2400" dirty="0">
                <a:solidFill>
                  <a:srgbClr val="CC0000"/>
                </a:solidFill>
              </a:rPr>
              <a:t>相当于桶中水位</a:t>
            </a:r>
            <a:r>
              <a:rPr kumimoji="1" lang="en-US" altLang="zh-CN" sz="2400" dirty="0">
                <a:solidFill>
                  <a:srgbClr val="CC0000"/>
                </a:solidFill>
              </a:rPr>
              <a:t>)</a:t>
            </a:r>
            <a:r>
              <a:rPr kumimoji="1" lang="zh-CN" altLang="en-US" sz="2400" dirty="0">
                <a:solidFill>
                  <a:srgbClr val="CC0000"/>
                </a:solidFill>
                <a:latin typeface="宋体" pitchFamily="2" charset="-122"/>
              </a:rPr>
              <a:t>取决于产量限制因子</a:t>
            </a:r>
            <a:r>
              <a:rPr kumimoji="1" lang="en-US" altLang="zh-CN" sz="2400" dirty="0">
                <a:solidFill>
                  <a:srgbClr val="CC0000"/>
                </a:solidFill>
                <a:latin typeface="宋体" pitchFamily="2" charset="-122"/>
              </a:rPr>
              <a:t>(</a:t>
            </a:r>
            <a:r>
              <a:rPr kumimoji="1" lang="zh-CN" altLang="en-US" sz="2400" dirty="0">
                <a:solidFill>
                  <a:srgbClr val="CC0000"/>
                </a:solidFill>
                <a:latin typeface="宋体" pitchFamily="2" charset="-122"/>
              </a:rPr>
              <a:t>相当于水桶中最短的木条</a:t>
            </a:r>
            <a:r>
              <a:rPr kumimoji="1" lang="en-US" altLang="zh-CN" sz="2400" dirty="0">
                <a:solidFill>
                  <a:srgbClr val="CC0000"/>
                </a:solidFill>
                <a:latin typeface="宋体" pitchFamily="2" charset="-122"/>
              </a:rPr>
              <a:t>)</a:t>
            </a:r>
          </a:p>
        </p:txBody>
      </p:sp>
      <p:sp>
        <p:nvSpPr>
          <p:cNvPr id="396292" name="Rectangle 4"/>
          <p:cNvSpPr>
            <a:spLocks noChangeArrowheads="1"/>
          </p:cNvSpPr>
          <p:nvPr/>
        </p:nvSpPr>
        <p:spPr bwMode="auto">
          <a:xfrm>
            <a:off x="1911350" y="4254500"/>
            <a:ext cx="1588" cy="274638"/>
          </a:xfrm>
          <a:prstGeom prst="rect">
            <a:avLst/>
          </a:prstGeom>
          <a:noFill/>
          <a:ln w="9525">
            <a:noFill/>
            <a:miter lim="800000"/>
            <a:headEnd/>
            <a:tailEnd/>
          </a:ln>
        </p:spPr>
        <p:txBody>
          <a:bodyPr wrap="none" lIns="0" tIns="0" rIns="0" bIns="0">
            <a:spAutoFit/>
          </a:bodyPr>
          <a:lstStyle/>
          <a:p>
            <a:pPr algn="l" eaLnBrk="1" hangingPunct="1"/>
            <a:endParaRPr kumimoji="1" lang="zh-CN" altLang="zh-CN" b="0" noProof="1">
              <a:latin typeface="Times New Roman" pitchFamily="18" charset="0"/>
            </a:endParaRPr>
          </a:p>
        </p:txBody>
      </p:sp>
      <p:sp>
        <p:nvSpPr>
          <p:cNvPr id="396293" name="Rectangle 5"/>
          <p:cNvSpPr>
            <a:spLocks noChangeArrowheads="1"/>
          </p:cNvSpPr>
          <p:nvPr/>
        </p:nvSpPr>
        <p:spPr bwMode="auto">
          <a:xfrm>
            <a:off x="3149600" y="5505450"/>
            <a:ext cx="1588" cy="274638"/>
          </a:xfrm>
          <a:prstGeom prst="rect">
            <a:avLst/>
          </a:prstGeom>
          <a:noFill/>
          <a:ln w="9525">
            <a:noFill/>
            <a:miter lim="800000"/>
            <a:headEnd/>
            <a:tailEnd/>
          </a:ln>
        </p:spPr>
        <p:txBody>
          <a:bodyPr wrap="none" lIns="0" tIns="0" rIns="0" bIns="0">
            <a:spAutoFit/>
          </a:bodyPr>
          <a:lstStyle/>
          <a:p>
            <a:pPr algn="l" eaLnBrk="1" hangingPunct="1"/>
            <a:endParaRPr kumimoji="1" lang="zh-CN" altLang="zh-CN" b="0" noProof="1">
              <a:latin typeface="Times New Roman" pitchFamily="18" charset="0"/>
            </a:endParaRPr>
          </a:p>
        </p:txBody>
      </p:sp>
      <p:sp>
        <p:nvSpPr>
          <p:cNvPr id="396294" name="Rectangle 6"/>
          <p:cNvSpPr>
            <a:spLocks noChangeArrowheads="1"/>
          </p:cNvSpPr>
          <p:nvPr/>
        </p:nvSpPr>
        <p:spPr bwMode="auto">
          <a:xfrm>
            <a:off x="1571625" y="3890963"/>
            <a:ext cx="1588" cy="274637"/>
          </a:xfrm>
          <a:prstGeom prst="rect">
            <a:avLst/>
          </a:prstGeom>
          <a:noFill/>
          <a:ln w="9525">
            <a:noFill/>
            <a:miter lim="800000"/>
            <a:headEnd/>
            <a:tailEnd/>
          </a:ln>
        </p:spPr>
        <p:txBody>
          <a:bodyPr wrap="none" lIns="0" tIns="0" rIns="0" bIns="0">
            <a:spAutoFit/>
          </a:bodyPr>
          <a:lstStyle/>
          <a:p>
            <a:pPr algn="l" eaLnBrk="1" hangingPunct="1"/>
            <a:endParaRPr kumimoji="1" lang="zh-CN" altLang="zh-CN" b="0" noProof="1">
              <a:solidFill>
                <a:srgbClr val="FF0000"/>
              </a:solidFill>
            </a:endParaRPr>
          </a:p>
        </p:txBody>
      </p:sp>
      <p:sp>
        <p:nvSpPr>
          <p:cNvPr id="396295" name="Rectangle 7"/>
          <p:cNvSpPr>
            <a:spLocks noChangeArrowheads="1"/>
          </p:cNvSpPr>
          <p:nvPr/>
        </p:nvSpPr>
        <p:spPr bwMode="auto">
          <a:xfrm>
            <a:off x="3398838" y="3662363"/>
            <a:ext cx="1587" cy="276225"/>
          </a:xfrm>
          <a:prstGeom prst="rect">
            <a:avLst/>
          </a:prstGeom>
          <a:noFill/>
          <a:ln w="9525">
            <a:noFill/>
            <a:miter lim="800000"/>
            <a:headEnd/>
            <a:tailEnd/>
          </a:ln>
        </p:spPr>
        <p:txBody>
          <a:bodyPr wrap="none" lIns="0" tIns="0" rIns="0" bIns="0">
            <a:spAutoFit/>
          </a:bodyPr>
          <a:lstStyle/>
          <a:p>
            <a:pPr algn="l" eaLnBrk="1" hangingPunct="1"/>
            <a:endParaRPr kumimoji="1" lang="zh-CN" altLang="zh-CN" b="0" noProof="1">
              <a:solidFill>
                <a:srgbClr val="FF0000"/>
              </a:solidFill>
            </a:endParaRPr>
          </a:p>
        </p:txBody>
      </p:sp>
      <p:grpSp>
        <p:nvGrpSpPr>
          <p:cNvPr id="2" name="Group 8"/>
          <p:cNvGrpSpPr>
            <a:grpSpLocks/>
          </p:cNvGrpSpPr>
          <p:nvPr/>
        </p:nvGrpSpPr>
        <p:grpSpPr bwMode="auto">
          <a:xfrm>
            <a:off x="785786" y="1285860"/>
            <a:ext cx="4176712" cy="4270375"/>
            <a:chOff x="567" y="1298"/>
            <a:chExt cx="2631" cy="2690"/>
          </a:xfrm>
        </p:grpSpPr>
        <p:sp>
          <p:nvSpPr>
            <p:cNvPr id="396297" name="Rectangle 9"/>
            <p:cNvSpPr>
              <a:spLocks noChangeArrowheads="1"/>
            </p:cNvSpPr>
            <p:nvPr/>
          </p:nvSpPr>
          <p:spPr bwMode="auto">
            <a:xfrm>
              <a:off x="611" y="1298"/>
              <a:ext cx="751" cy="275"/>
            </a:xfrm>
            <a:prstGeom prst="rect">
              <a:avLst/>
            </a:prstGeom>
            <a:noFill/>
            <a:ln w="9525">
              <a:noFill/>
              <a:miter lim="800000"/>
              <a:headEnd/>
              <a:tailEnd/>
            </a:ln>
          </p:spPr>
          <p:txBody>
            <a:bodyPr/>
            <a:lstStyle/>
            <a:p>
              <a:endParaRPr lang="zh-CN" altLang="en-US"/>
            </a:p>
          </p:txBody>
        </p:sp>
        <p:sp>
          <p:nvSpPr>
            <p:cNvPr id="396298" name="Rectangle 10"/>
            <p:cNvSpPr>
              <a:spLocks noChangeArrowheads="1"/>
            </p:cNvSpPr>
            <p:nvPr/>
          </p:nvSpPr>
          <p:spPr bwMode="auto">
            <a:xfrm>
              <a:off x="668" y="1411"/>
              <a:ext cx="645" cy="576"/>
            </a:xfrm>
            <a:prstGeom prst="rect">
              <a:avLst/>
            </a:prstGeom>
            <a:noFill/>
            <a:ln w="9525">
              <a:noFill/>
              <a:miter lim="800000"/>
              <a:headEnd/>
              <a:tailEnd/>
            </a:ln>
          </p:spPr>
          <p:txBody>
            <a:bodyPr lIns="0" tIns="0" rIns="0" bIns="0">
              <a:spAutoFit/>
            </a:bodyPr>
            <a:lstStyle/>
            <a:p>
              <a:pPr algn="l" eaLnBrk="1" hangingPunct="1"/>
              <a:r>
                <a:rPr kumimoji="1" lang="zh-CN" altLang="en-US" sz="2000">
                  <a:solidFill>
                    <a:srgbClr val="006600"/>
                  </a:solidFill>
                  <a:latin typeface="宋体" pitchFamily="2" charset="-122"/>
                </a:rPr>
                <a:t>构成产量的其他因素很充分</a:t>
              </a:r>
            </a:p>
          </p:txBody>
        </p:sp>
        <p:sp>
          <p:nvSpPr>
            <p:cNvPr id="396299" name="Rectangle 11"/>
            <p:cNvSpPr>
              <a:spLocks noChangeArrowheads="1"/>
            </p:cNvSpPr>
            <p:nvPr/>
          </p:nvSpPr>
          <p:spPr bwMode="auto">
            <a:xfrm>
              <a:off x="2476" y="1492"/>
              <a:ext cx="722" cy="879"/>
            </a:xfrm>
            <a:prstGeom prst="rect">
              <a:avLst/>
            </a:prstGeom>
            <a:noFill/>
            <a:ln w="9525">
              <a:noFill/>
              <a:miter lim="800000"/>
              <a:headEnd/>
              <a:tailEnd/>
            </a:ln>
          </p:spPr>
          <p:txBody>
            <a:bodyPr/>
            <a:lstStyle/>
            <a:p>
              <a:endParaRPr lang="zh-CN" altLang="en-US"/>
            </a:p>
          </p:txBody>
        </p:sp>
        <p:sp>
          <p:nvSpPr>
            <p:cNvPr id="396300" name="Rectangle 12"/>
            <p:cNvSpPr>
              <a:spLocks noChangeArrowheads="1"/>
            </p:cNvSpPr>
            <p:nvPr/>
          </p:nvSpPr>
          <p:spPr bwMode="auto">
            <a:xfrm>
              <a:off x="2598" y="1491"/>
              <a:ext cx="468" cy="198"/>
            </a:xfrm>
            <a:prstGeom prst="rect">
              <a:avLst/>
            </a:prstGeom>
            <a:noFill/>
            <a:ln w="9525">
              <a:solidFill>
                <a:schemeClr val="accent2"/>
              </a:solidFill>
              <a:miter lim="800000"/>
              <a:headEnd/>
              <a:tailEnd/>
            </a:ln>
          </p:spPr>
          <p:txBody>
            <a:bodyPr lIns="0" tIns="0" rIns="0" bIns="0">
              <a:spAutoFit/>
            </a:bodyPr>
            <a:lstStyle/>
            <a:p>
              <a:pPr eaLnBrk="1" hangingPunct="1"/>
              <a:endParaRPr kumimoji="1" lang="zh-CN" altLang="en-US" sz="2000">
                <a:latin typeface="Times New Roman" pitchFamily="18" charset="0"/>
              </a:endParaRPr>
            </a:p>
          </p:txBody>
        </p:sp>
        <p:grpSp>
          <p:nvGrpSpPr>
            <p:cNvPr id="3" name="Group 13"/>
            <p:cNvGrpSpPr>
              <a:grpSpLocks/>
            </p:cNvGrpSpPr>
            <p:nvPr/>
          </p:nvGrpSpPr>
          <p:grpSpPr bwMode="auto">
            <a:xfrm>
              <a:off x="2386" y="2279"/>
              <a:ext cx="251" cy="1479"/>
              <a:chOff x="2100" y="1951"/>
              <a:chExt cx="266" cy="1795"/>
            </a:xfrm>
          </p:grpSpPr>
          <p:sp>
            <p:nvSpPr>
              <p:cNvPr id="396302" name="Freeform 14"/>
              <p:cNvSpPr>
                <a:spLocks/>
              </p:cNvSpPr>
              <p:nvPr/>
            </p:nvSpPr>
            <p:spPr bwMode="auto">
              <a:xfrm>
                <a:off x="2105" y="1957"/>
                <a:ext cx="256" cy="1784"/>
              </a:xfrm>
              <a:custGeom>
                <a:avLst/>
                <a:gdLst/>
                <a:ahLst/>
                <a:cxnLst>
                  <a:cxn ang="0">
                    <a:pos x="11" y="313"/>
                  </a:cxn>
                  <a:cxn ang="0">
                    <a:pos x="0" y="1216"/>
                  </a:cxn>
                  <a:cxn ang="0">
                    <a:pos x="105" y="1309"/>
                  </a:cxn>
                  <a:cxn ang="0">
                    <a:pos x="11" y="3568"/>
                  </a:cxn>
                  <a:cxn ang="0">
                    <a:pos x="115" y="3487"/>
                  </a:cxn>
                  <a:cxn ang="0">
                    <a:pos x="168" y="3383"/>
                  </a:cxn>
                  <a:cxn ang="0">
                    <a:pos x="209" y="3279"/>
                  </a:cxn>
                  <a:cxn ang="0">
                    <a:pos x="241" y="3198"/>
                  </a:cxn>
                  <a:cxn ang="0">
                    <a:pos x="511" y="93"/>
                  </a:cxn>
                  <a:cxn ang="0">
                    <a:pos x="396" y="0"/>
                  </a:cxn>
                  <a:cxn ang="0">
                    <a:pos x="354" y="58"/>
                  </a:cxn>
                  <a:cxn ang="0">
                    <a:pos x="302" y="128"/>
                  </a:cxn>
                  <a:cxn ang="0">
                    <a:pos x="260" y="186"/>
                  </a:cxn>
                  <a:cxn ang="0">
                    <a:pos x="189" y="209"/>
                  </a:cxn>
                  <a:cxn ang="0">
                    <a:pos x="136" y="255"/>
                  </a:cxn>
                  <a:cxn ang="0">
                    <a:pos x="63" y="290"/>
                  </a:cxn>
                  <a:cxn ang="0">
                    <a:pos x="11" y="313"/>
                  </a:cxn>
                </a:cxnLst>
                <a:rect l="0" t="0" r="r" b="b"/>
                <a:pathLst>
                  <a:path w="511" h="3568">
                    <a:moveTo>
                      <a:pt x="11" y="313"/>
                    </a:moveTo>
                    <a:lnTo>
                      <a:pt x="0" y="1216"/>
                    </a:lnTo>
                    <a:lnTo>
                      <a:pt x="105" y="1309"/>
                    </a:lnTo>
                    <a:lnTo>
                      <a:pt x="11" y="3568"/>
                    </a:lnTo>
                    <a:lnTo>
                      <a:pt x="115" y="3487"/>
                    </a:lnTo>
                    <a:lnTo>
                      <a:pt x="168" y="3383"/>
                    </a:lnTo>
                    <a:lnTo>
                      <a:pt x="209" y="3279"/>
                    </a:lnTo>
                    <a:lnTo>
                      <a:pt x="241" y="3198"/>
                    </a:lnTo>
                    <a:lnTo>
                      <a:pt x="511" y="93"/>
                    </a:lnTo>
                    <a:lnTo>
                      <a:pt x="396" y="0"/>
                    </a:lnTo>
                    <a:lnTo>
                      <a:pt x="354" y="58"/>
                    </a:lnTo>
                    <a:lnTo>
                      <a:pt x="302" y="128"/>
                    </a:lnTo>
                    <a:lnTo>
                      <a:pt x="260" y="186"/>
                    </a:lnTo>
                    <a:lnTo>
                      <a:pt x="189" y="209"/>
                    </a:lnTo>
                    <a:lnTo>
                      <a:pt x="136" y="255"/>
                    </a:lnTo>
                    <a:lnTo>
                      <a:pt x="63" y="290"/>
                    </a:lnTo>
                    <a:lnTo>
                      <a:pt x="11" y="313"/>
                    </a:lnTo>
                    <a:close/>
                  </a:path>
                </a:pathLst>
              </a:custGeom>
              <a:solidFill>
                <a:srgbClr val="66FF33"/>
              </a:solidFill>
              <a:ln w="9525">
                <a:noFill/>
                <a:round/>
                <a:headEnd/>
                <a:tailEnd/>
              </a:ln>
            </p:spPr>
            <p:txBody>
              <a:bodyPr/>
              <a:lstStyle/>
              <a:p>
                <a:endParaRPr lang="zh-CN" altLang="en-US"/>
              </a:p>
            </p:txBody>
          </p:sp>
          <p:sp>
            <p:nvSpPr>
              <p:cNvPr id="396303" name="Freeform 15"/>
              <p:cNvSpPr>
                <a:spLocks/>
              </p:cNvSpPr>
              <p:nvPr/>
            </p:nvSpPr>
            <p:spPr bwMode="auto">
              <a:xfrm>
                <a:off x="2100" y="1951"/>
                <a:ext cx="266" cy="1795"/>
              </a:xfrm>
              <a:custGeom>
                <a:avLst/>
                <a:gdLst/>
                <a:ahLst/>
                <a:cxnLst>
                  <a:cxn ang="0">
                    <a:pos x="10" y="324"/>
                  </a:cxn>
                  <a:cxn ang="0">
                    <a:pos x="0" y="1227"/>
                  </a:cxn>
                  <a:cxn ang="0">
                    <a:pos x="5" y="1237"/>
                  </a:cxn>
                  <a:cxn ang="0">
                    <a:pos x="115" y="1320"/>
                  </a:cxn>
                  <a:cxn ang="0">
                    <a:pos x="10" y="3579"/>
                  </a:cxn>
                  <a:cxn ang="0">
                    <a:pos x="14" y="3587"/>
                  </a:cxn>
                  <a:cxn ang="0">
                    <a:pos x="21" y="3591"/>
                  </a:cxn>
                  <a:cxn ang="0">
                    <a:pos x="27" y="3589"/>
                  </a:cxn>
                  <a:cxn ang="0">
                    <a:pos x="134" y="3506"/>
                  </a:cxn>
                  <a:cxn ang="0">
                    <a:pos x="186" y="3400"/>
                  </a:cxn>
                  <a:cxn ang="0">
                    <a:pos x="260" y="3215"/>
                  </a:cxn>
                  <a:cxn ang="0">
                    <a:pos x="532" y="106"/>
                  </a:cxn>
                  <a:cxn ang="0">
                    <a:pos x="528" y="96"/>
                  </a:cxn>
                  <a:cxn ang="0">
                    <a:pos x="413" y="2"/>
                  </a:cxn>
                  <a:cxn ang="0">
                    <a:pos x="406" y="0"/>
                  </a:cxn>
                  <a:cxn ang="0">
                    <a:pos x="399" y="4"/>
                  </a:cxn>
                  <a:cxn ang="0">
                    <a:pos x="305" y="131"/>
                  </a:cxn>
                  <a:cxn ang="0">
                    <a:pos x="270" y="197"/>
                  </a:cxn>
                  <a:cxn ang="0">
                    <a:pos x="197" y="210"/>
                  </a:cxn>
                  <a:cxn ang="0">
                    <a:pos x="193" y="210"/>
                  </a:cxn>
                  <a:cxn ang="0">
                    <a:pos x="146" y="266"/>
                  </a:cxn>
                  <a:cxn ang="0">
                    <a:pos x="69" y="291"/>
                  </a:cxn>
                  <a:cxn ang="0">
                    <a:pos x="26" y="336"/>
                  </a:cxn>
                  <a:cxn ang="0">
                    <a:pos x="151" y="278"/>
                  </a:cxn>
                  <a:cxn ang="0">
                    <a:pos x="206" y="229"/>
                  </a:cxn>
                  <a:cxn ang="0">
                    <a:pos x="202" y="231"/>
                  </a:cxn>
                  <a:cxn ang="0">
                    <a:pos x="274" y="206"/>
                  </a:cxn>
                  <a:cxn ang="0">
                    <a:pos x="319" y="148"/>
                  </a:cxn>
                  <a:cxn ang="0">
                    <a:pos x="413" y="21"/>
                  </a:cxn>
                  <a:cxn ang="0">
                    <a:pos x="406" y="23"/>
                  </a:cxn>
                  <a:cxn ang="0">
                    <a:pos x="406" y="11"/>
                  </a:cxn>
                  <a:cxn ang="0">
                    <a:pos x="516" y="114"/>
                  </a:cxn>
                  <a:cxn ang="0">
                    <a:pos x="511" y="104"/>
                  </a:cxn>
                  <a:cxn ang="0">
                    <a:pos x="251" y="3209"/>
                  </a:cxn>
                  <a:cxn ang="0">
                    <a:pos x="211" y="3286"/>
                  </a:cxn>
                  <a:cxn ang="0">
                    <a:pos x="178" y="3394"/>
                  </a:cxn>
                  <a:cxn ang="0">
                    <a:pos x="118" y="3492"/>
                  </a:cxn>
                  <a:cxn ang="0">
                    <a:pos x="120" y="3489"/>
                  </a:cxn>
                  <a:cxn ang="0">
                    <a:pos x="31" y="3579"/>
                  </a:cxn>
                  <a:cxn ang="0">
                    <a:pos x="24" y="3570"/>
                  </a:cxn>
                  <a:cxn ang="0">
                    <a:pos x="17" y="3570"/>
                  </a:cxn>
                  <a:cxn ang="0">
                    <a:pos x="31" y="3581"/>
                  </a:cxn>
                  <a:cxn ang="0">
                    <a:pos x="125" y="1320"/>
                  </a:cxn>
                  <a:cxn ang="0">
                    <a:pos x="122" y="1310"/>
                  </a:cxn>
                  <a:cxn ang="0">
                    <a:pos x="10" y="1227"/>
                  </a:cxn>
                  <a:cxn ang="0">
                    <a:pos x="31" y="324"/>
                  </a:cxn>
                </a:cxnLst>
                <a:rect l="0" t="0" r="r" b="b"/>
                <a:pathLst>
                  <a:path w="532" h="3591">
                    <a:moveTo>
                      <a:pt x="31" y="324"/>
                    </a:moveTo>
                    <a:lnTo>
                      <a:pt x="10" y="324"/>
                    </a:lnTo>
                    <a:lnTo>
                      <a:pt x="0" y="1227"/>
                    </a:lnTo>
                    <a:lnTo>
                      <a:pt x="0" y="1227"/>
                    </a:lnTo>
                    <a:lnTo>
                      <a:pt x="3" y="1235"/>
                    </a:lnTo>
                    <a:lnTo>
                      <a:pt x="5" y="1237"/>
                    </a:lnTo>
                    <a:lnTo>
                      <a:pt x="110" y="1329"/>
                    </a:lnTo>
                    <a:lnTo>
                      <a:pt x="115" y="1320"/>
                    </a:lnTo>
                    <a:lnTo>
                      <a:pt x="104" y="1320"/>
                    </a:lnTo>
                    <a:lnTo>
                      <a:pt x="10" y="3579"/>
                    </a:lnTo>
                    <a:lnTo>
                      <a:pt x="10" y="3579"/>
                    </a:lnTo>
                    <a:lnTo>
                      <a:pt x="14" y="3587"/>
                    </a:lnTo>
                    <a:lnTo>
                      <a:pt x="17" y="3589"/>
                    </a:lnTo>
                    <a:lnTo>
                      <a:pt x="21" y="3591"/>
                    </a:lnTo>
                    <a:lnTo>
                      <a:pt x="24" y="3589"/>
                    </a:lnTo>
                    <a:lnTo>
                      <a:pt x="27" y="3589"/>
                    </a:lnTo>
                    <a:lnTo>
                      <a:pt x="132" y="3508"/>
                    </a:lnTo>
                    <a:lnTo>
                      <a:pt x="134" y="3506"/>
                    </a:lnTo>
                    <a:lnTo>
                      <a:pt x="186" y="3402"/>
                    </a:lnTo>
                    <a:lnTo>
                      <a:pt x="186" y="3400"/>
                    </a:lnTo>
                    <a:lnTo>
                      <a:pt x="228" y="3296"/>
                    </a:lnTo>
                    <a:lnTo>
                      <a:pt x="260" y="3215"/>
                    </a:lnTo>
                    <a:lnTo>
                      <a:pt x="261" y="3211"/>
                    </a:lnTo>
                    <a:lnTo>
                      <a:pt x="532" y="106"/>
                    </a:lnTo>
                    <a:lnTo>
                      <a:pt x="532" y="104"/>
                    </a:lnTo>
                    <a:lnTo>
                      <a:pt x="528" y="96"/>
                    </a:lnTo>
                    <a:lnTo>
                      <a:pt x="528" y="94"/>
                    </a:lnTo>
                    <a:lnTo>
                      <a:pt x="413" y="2"/>
                    </a:lnTo>
                    <a:lnTo>
                      <a:pt x="410" y="2"/>
                    </a:lnTo>
                    <a:lnTo>
                      <a:pt x="406" y="0"/>
                    </a:lnTo>
                    <a:lnTo>
                      <a:pt x="403" y="2"/>
                    </a:lnTo>
                    <a:lnTo>
                      <a:pt x="399" y="4"/>
                    </a:lnTo>
                    <a:lnTo>
                      <a:pt x="357" y="61"/>
                    </a:lnTo>
                    <a:lnTo>
                      <a:pt x="305" y="131"/>
                    </a:lnTo>
                    <a:lnTo>
                      <a:pt x="263" y="189"/>
                    </a:lnTo>
                    <a:lnTo>
                      <a:pt x="270" y="197"/>
                    </a:lnTo>
                    <a:lnTo>
                      <a:pt x="268" y="187"/>
                    </a:lnTo>
                    <a:lnTo>
                      <a:pt x="197" y="210"/>
                    </a:lnTo>
                    <a:lnTo>
                      <a:pt x="195" y="210"/>
                    </a:lnTo>
                    <a:lnTo>
                      <a:pt x="193" y="210"/>
                    </a:lnTo>
                    <a:lnTo>
                      <a:pt x="141" y="256"/>
                    </a:lnTo>
                    <a:lnTo>
                      <a:pt x="146" y="266"/>
                    </a:lnTo>
                    <a:lnTo>
                      <a:pt x="143" y="256"/>
                    </a:lnTo>
                    <a:lnTo>
                      <a:pt x="69" y="291"/>
                    </a:lnTo>
                    <a:lnTo>
                      <a:pt x="17" y="314"/>
                    </a:lnTo>
                    <a:lnTo>
                      <a:pt x="26" y="336"/>
                    </a:lnTo>
                    <a:lnTo>
                      <a:pt x="78" y="312"/>
                    </a:lnTo>
                    <a:lnTo>
                      <a:pt x="151" y="278"/>
                    </a:lnTo>
                    <a:lnTo>
                      <a:pt x="153" y="276"/>
                    </a:lnTo>
                    <a:lnTo>
                      <a:pt x="206" y="229"/>
                    </a:lnTo>
                    <a:lnTo>
                      <a:pt x="199" y="220"/>
                    </a:lnTo>
                    <a:lnTo>
                      <a:pt x="202" y="231"/>
                    </a:lnTo>
                    <a:lnTo>
                      <a:pt x="274" y="208"/>
                    </a:lnTo>
                    <a:lnTo>
                      <a:pt x="274" y="206"/>
                    </a:lnTo>
                    <a:lnTo>
                      <a:pt x="277" y="206"/>
                    </a:lnTo>
                    <a:lnTo>
                      <a:pt x="319" y="148"/>
                    </a:lnTo>
                    <a:lnTo>
                      <a:pt x="371" y="79"/>
                    </a:lnTo>
                    <a:lnTo>
                      <a:pt x="413" y="21"/>
                    </a:lnTo>
                    <a:lnTo>
                      <a:pt x="403" y="21"/>
                    </a:lnTo>
                    <a:lnTo>
                      <a:pt x="406" y="23"/>
                    </a:lnTo>
                    <a:lnTo>
                      <a:pt x="410" y="21"/>
                    </a:lnTo>
                    <a:lnTo>
                      <a:pt x="406" y="11"/>
                    </a:lnTo>
                    <a:lnTo>
                      <a:pt x="401" y="21"/>
                    </a:lnTo>
                    <a:lnTo>
                      <a:pt x="516" y="114"/>
                    </a:lnTo>
                    <a:lnTo>
                      <a:pt x="521" y="104"/>
                    </a:lnTo>
                    <a:lnTo>
                      <a:pt x="511" y="104"/>
                    </a:lnTo>
                    <a:lnTo>
                      <a:pt x="240" y="3209"/>
                    </a:lnTo>
                    <a:lnTo>
                      <a:pt x="251" y="3209"/>
                    </a:lnTo>
                    <a:lnTo>
                      <a:pt x="242" y="3205"/>
                    </a:lnTo>
                    <a:lnTo>
                      <a:pt x="211" y="3286"/>
                    </a:lnTo>
                    <a:lnTo>
                      <a:pt x="169" y="3390"/>
                    </a:lnTo>
                    <a:lnTo>
                      <a:pt x="178" y="3394"/>
                    </a:lnTo>
                    <a:lnTo>
                      <a:pt x="171" y="3388"/>
                    </a:lnTo>
                    <a:lnTo>
                      <a:pt x="118" y="3492"/>
                    </a:lnTo>
                    <a:lnTo>
                      <a:pt x="125" y="3498"/>
                    </a:lnTo>
                    <a:lnTo>
                      <a:pt x="120" y="3489"/>
                    </a:lnTo>
                    <a:lnTo>
                      <a:pt x="15" y="3570"/>
                    </a:lnTo>
                    <a:lnTo>
                      <a:pt x="31" y="3579"/>
                    </a:lnTo>
                    <a:lnTo>
                      <a:pt x="27" y="3572"/>
                    </a:lnTo>
                    <a:lnTo>
                      <a:pt x="24" y="3570"/>
                    </a:lnTo>
                    <a:lnTo>
                      <a:pt x="21" y="3568"/>
                    </a:lnTo>
                    <a:lnTo>
                      <a:pt x="17" y="3570"/>
                    </a:lnTo>
                    <a:lnTo>
                      <a:pt x="21" y="3579"/>
                    </a:lnTo>
                    <a:lnTo>
                      <a:pt x="31" y="3581"/>
                    </a:lnTo>
                    <a:lnTo>
                      <a:pt x="125" y="1322"/>
                    </a:lnTo>
                    <a:lnTo>
                      <a:pt x="125" y="1320"/>
                    </a:lnTo>
                    <a:lnTo>
                      <a:pt x="122" y="1312"/>
                    </a:lnTo>
                    <a:lnTo>
                      <a:pt x="122" y="1310"/>
                    </a:lnTo>
                    <a:lnTo>
                      <a:pt x="17" y="1217"/>
                    </a:lnTo>
                    <a:lnTo>
                      <a:pt x="10" y="1227"/>
                    </a:lnTo>
                    <a:lnTo>
                      <a:pt x="21" y="1227"/>
                    </a:lnTo>
                    <a:lnTo>
                      <a:pt x="31" y="324"/>
                    </a:lnTo>
                    <a:close/>
                  </a:path>
                </a:pathLst>
              </a:custGeom>
              <a:solidFill>
                <a:srgbClr val="66FF33"/>
              </a:solidFill>
              <a:ln w="9525">
                <a:noFill/>
                <a:round/>
                <a:headEnd/>
                <a:tailEnd/>
              </a:ln>
            </p:spPr>
            <p:txBody>
              <a:bodyPr/>
              <a:lstStyle/>
              <a:p>
                <a:endParaRPr lang="zh-CN" altLang="en-US"/>
              </a:p>
            </p:txBody>
          </p:sp>
        </p:grpSp>
        <p:grpSp>
          <p:nvGrpSpPr>
            <p:cNvPr id="4" name="Group 16"/>
            <p:cNvGrpSpPr>
              <a:grpSpLocks/>
            </p:cNvGrpSpPr>
            <p:nvPr/>
          </p:nvGrpSpPr>
          <p:grpSpPr bwMode="auto">
            <a:xfrm>
              <a:off x="2162" y="2957"/>
              <a:ext cx="248" cy="921"/>
              <a:chOff x="1864" y="2773"/>
              <a:chExt cx="261" cy="1118"/>
            </a:xfrm>
          </p:grpSpPr>
          <p:sp>
            <p:nvSpPr>
              <p:cNvPr id="396305" name="Freeform 17"/>
              <p:cNvSpPr>
                <a:spLocks/>
              </p:cNvSpPr>
              <p:nvPr/>
            </p:nvSpPr>
            <p:spPr bwMode="auto">
              <a:xfrm>
                <a:off x="1864" y="2773"/>
                <a:ext cx="261" cy="1118"/>
              </a:xfrm>
              <a:custGeom>
                <a:avLst/>
                <a:gdLst/>
                <a:ahLst/>
                <a:cxnLst>
                  <a:cxn ang="0">
                    <a:pos x="0" y="2225"/>
                  </a:cxn>
                  <a:cxn ang="0">
                    <a:pos x="95" y="2167"/>
                  </a:cxn>
                  <a:cxn ang="0">
                    <a:pos x="220" y="2097"/>
                  </a:cxn>
                  <a:cxn ang="0">
                    <a:pos x="355" y="2028"/>
                  </a:cxn>
                  <a:cxn ang="0">
                    <a:pos x="480" y="1924"/>
                  </a:cxn>
                  <a:cxn ang="0">
                    <a:pos x="522" y="534"/>
                  </a:cxn>
                  <a:cxn ang="0">
                    <a:pos x="386" y="291"/>
                  </a:cxn>
                  <a:cxn ang="0">
                    <a:pos x="241" y="46"/>
                  </a:cxn>
                  <a:cxn ang="0">
                    <a:pos x="199" y="0"/>
                  </a:cxn>
                  <a:cxn ang="0">
                    <a:pos x="105" y="11"/>
                  </a:cxn>
                  <a:cxn ang="0">
                    <a:pos x="42" y="35"/>
                  </a:cxn>
                  <a:cxn ang="0">
                    <a:pos x="0" y="2236"/>
                  </a:cxn>
                  <a:cxn ang="0">
                    <a:pos x="0" y="2225"/>
                  </a:cxn>
                </a:cxnLst>
                <a:rect l="0" t="0" r="r" b="b"/>
                <a:pathLst>
                  <a:path w="522" h="2236">
                    <a:moveTo>
                      <a:pt x="0" y="2225"/>
                    </a:moveTo>
                    <a:lnTo>
                      <a:pt x="95" y="2167"/>
                    </a:lnTo>
                    <a:lnTo>
                      <a:pt x="220" y="2097"/>
                    </a:lnTo>
                    <a:lnTo>
                      <a:pt x="355" y="2028"/>
                    </a:lnTo>
                    <a:lnTo>
                      <a:pt x="480" y="1924"/>
                    </a:lnTo>
                    <a:lnTo>
                      <a:pt x="522" y="534"/>
                    </a:lnTo>
                    <a:lnTo>
                      <a:pt x="386" y="291"/>
                    </a:lnTo>
                    <a:lnTo>
                      <a:pt x="241" y="46"/>
                    </a:lnTo>
                    <a:lnTo>
                      <a:pt x="199" y="0"/>
                    </a:lnTo>
                    <a:lnTo>
                      <a:pt x="105" y="11"/>
                    </a:lnTo>
                    <a:lnTo>
                      <a:pt x="42" y="35"/>
                    </a:lnTo>
                    <a:lnTo>
                      <a:pt x="0" y="2236"/>
                    </a:lnTo>
                    <a:lnTo>
                      <a:pt x="0" y="2225"/>
                    </a:lnTo>
                    <a:close/>
                  </a:path>
                </a:pathLst>
              </a:custGeom>
              <a:solidFill>
                <a:srgbClr val="FFCC99"/>
              </a:solidFill>
              <a:ln w="9525">
                <a:noFill/>
                <a:round/>
                <a:headEnd/>
                <a:tailEnd/>
              </a:ln>
            </p:spPr>
            <p:txBody>
              <a:bodyPr/>
              <a:lstStyle/>
              <a:p>
                <a:endParaRPr lang="zh-CN" altLang="en-US"/>
              </a:p>
            </p:txBody>
          </p:sp>
          <p:sp>
            <p:nvSpPr>
              <p:cNvPr id="396306" name="Freeform 18"/>
              <p:cNvSpPr>
                <a:spLocks/>
              </p:cNvSpPr>
              <p:nvPr/>
            </p:nvSpPr>
            <p:spPr bwMode="auto">
              <a:xfrm>
                <a:off x="1864" y="2773"/>
                <a:ext cx="261" cy="1118"/>
              </a:xfrm>
              <a:custGeom>
                <a:avLst/>
                <a:gdLst/>
                <a:ahLst/>
                <a:cxnLst>
                  <a:cxn ang="0">
                    <a:pos x="0" y="2225"/>
                  </a:cxn>
                  <a:cxn ang="0">
                    <a:pos x="95" y="2167"/>
                  </a:cxn>
                  <a:cxn ang="0">
                    <a:pos x="220" y="2097"/>
                  </a:cxn>
                  <a:cxn ang="0">
                    <a:pos x="355" y="2028"/>
                  </a:cxn>
                  <a:cxn ang="0">
                    <a:pos x="480" y="1924"/>
                  </a:cxn>
                  <a:cxn ang="0">
                    <a:pos x="522" y="534"/>
                  </a:cxn>
                  <a:cxn ang="0">
                    <a:pos x="386" y="291"/>
                  </a:cxn>
                  <a:cxn ang="0">
                    <a:pos x="241" y="46"/>
                  </a:cxn>
                  <a:cxn ang="0">
                    <a:pos x="199" y="0"/>
                  </a:cxn>
                  <a:cxn ang="0">
                    <a:pos x="105" y="11"/>
                  </a:cxn>
                  <a:cxn ang="0">
                    <a:pos x="42" y="35"/>
                  </a:cxn>
                  <a:cxn ang="0">
                    <a:pos x="0" y="2236"/>
                  </a:cxn>
                  <a:cxn ang="0">
                    <a:pos x="0" y="2225"/>
                  </a:cxn>
                </a:cxnLst>
                <a:rect l="0" t="0" r="r" b="b"/>
                <a:pathLst>
                  <a:path w="522" h="2236">
                    <a:moveTo>
                      <a:pt x="0" y="2225"/>
                    </a:moveTo>
                    <a:lnTo>
                      <a:pt x="95" y="2167"/>
                    </a:lnTo>
                    <a:lnTo>
                      <a:pt x="220" y="2097"/>
                    </a:lnTo>
                    <a:lnTo>
                      <a:pt x="355" y="2028"/>
                    </a:lnTo>
                    <a:lnTo>
                      <a:pt x="480" y="1924"/>
                    </a:lnTo>
                    <a:lnTo>
                      <a:pt x="522" y="534"/>
                    </a:lnTo>
                    <a:lnTo>
                      <a:pt x="386" y="291"/>
                    </a:lnTo>
                    <a:lnTo>
                      <a:pt x="241" y="46"/>
                    </a:lnTo>
                    <a:lnTo>
                      <a:pt x="199" y="0"/>
                    </a:lnTo>
                    <a:lnTo>
                      <a:pt x="105" y="11"/>
                    </a:lnTo>
                    <a:lnTo>
                      <a:pt x="42" y="35"/>
                    </a:lnTo>
                    <a:lnTo>
                      <a:pt x="0" y="2236"/>
                    </a:lnTo>
                    <a:lnTo>
                      <a:pt x="0" y="2225"/>
                    </a:lnTo>
                  </a:path>
                </a:pathLst>
              </a:custGeom>
              <a:solidFill>
                <a:srgbClr val="FFCC99"/>
              </a:solidFill>
              <a:ln w="7938">
                <a:solidFill>
                  <a:srgbClr val="727272"/>
                </a:solidFill>
                <a:prstDash val="solid"/>
                <a:round/>
                <a:headEnd/>
                <a:tailEnd/>
              </a:ln>
            </p:spPr>
            <p:txBody>
              <a:bodyPr/>
              <a:lstStyle/>
              <a:p>
                <a:endParaRPr lang="zh-CN" altLang="en-US"/>
              </a:p>
            </p:txBody>
          </p:sp>
        </p:grpSp>
        <p:grpSp>
          <p:nvGrpSpPr>
            <p:cNvPr id="5" name="Group 19"/>
            <p:cNvGrpSpPr>
              <a:grpSpLocks/>
            </p:cNvGrpSpPr>
            <p:nvPr/>
          </p:nvGrpSpPr>
          <p:grpSpPr bwMode="auto">
            <a:xfrm>
              <a:off x="1126" y="2288"/>
              <a:ext cx="331" cy="1595"/>
              <a:chOff x="769" y="1962"/>
              <a:chExt cx="349" cy="1935"/>
            </a:xfrm>
          </p:grpSpPr>
          <p:sp>
            <p:nvSpPr>
              <p:cNvPr id="396308" name="Freeform 20"/>
              <p:cNvSpPr>
                <a:spLocks/>
              </p:cNvSpPr>
              <p:nvPr/>
            </p:nvSpPr>
            <p:spPr bwMode="auto">
              <a:xfrm>
                <a:off x="774" y="1968"/>
                <a:ext cx="339" cy="1923"/>
              </a:xfrm>
              <a:custGeom>
                <a:avLst/>
                <a:gdLst/>
                <a:ahLst/>
                <a:cxnLst>
                  <a:cxn ang="0">
                    <a:pos x="0" y="139"/>
                  </a:cxn>
                  <a:cxn ang="0">
                    <a:pos x="250" y="3649"/>
                  </a:cxn>
                  <a:cxn ang="0">
                    <a:pos x="334" y="3707"/>
                  </a:cxn>
                  <a:cxn ang="0">
                    <a:pos x="407" y="3754"/>
                  </a:cxn>
                  <a:cxn ang="0">
                    <a:pos x="491" y="3788"/>
                  </a:cxn>
                  <a:cxn ang="0">
                    <a:pos x="552" y="3823"/>
                  </a:cxn>
                  <a:cxn ang="0">
                    <a:pos x="677" y="3846"/>
                  </a:cxn>
                  <a:cxn ang="0">
                    <a:pos x="501" y="267"/>
                  </a:cxn>
                  <a:cxn ang="0">
                    <a:pos x="625" y="105"/>
                  </a:cxn>
                  <a:cxn ang="0">
                    <a:pos x="501" y="93"/>
                  </a:cxn>
                  <a:cxn ang="0">
                    <a:pos x="417" y="82"/>
                  </a:cxn>
                  <a:cxn ang="0">
                    <a:pos x="334" y="58"/>
                  </a:cxn>
                  <a:cxn ang="0">
                    <a:pos x="218" y="47"/>
                  </a:cxn>
                  <a:cxn ang="0">
                    <a:pos x="126" y="0"/>
                  </a:cxn>
                  <a:cxn ang="0">
                    <a:pos x="0" y="139"/>
                  </a:cxn>
                </a:cxnLst>
                <a:rect l="0" t="0" r="r" b="b"/>
                <a:pathLst>
                  <a:path w="677" h="3846">
                    <a:moveTo>
                      <a:pt x="0" y="139"/>
                    </a:moveTo>
                    <a:lnTo>
                      <a:pt x="250" y="3649"/>
                    </a:lnTo>
                    <a:lnTo>
                      <a:pt x="334" y="3707"/>
                    </a:lnTo>
                    <a:lnTo>
                      <a:pt x="407" y="3754"/>
                    </a:lnTo>
                    <a:lnTo>
                      <a:pt x="491" y="3788"/>
                    </a:lnTo>
                    <a:lnTo>
                      <a:pt x="552" y="3823"/>
                    </a:lnTo>
                    <a:lnTo>
                      <a:pt x="677" y="3846"/>
                    </a:lnTo>
                    <a:lnTo>
                      <a:pt x="501" y="267"/>
                    </a:lnTo>
                    <a:lnTo>
                      <a:pt x="625" y="105"/>
                    </a:lnTo>
                    <a:lnTo>
                      <a:pt x="501" y="93"/>
                    </a:lnTo>
                    <a:lnTo>
                      <a:pt x="417" y="82"/>
                    </a:lnTo>
                    <a:lnTo>
                      <a:pt x="334" y="58"/>
                    </a:lnTo>
                    <a:lnTo>
                      <a:pt x="218" y="47"/>
                    </a:lnTo>
                    <a:lnTo>
                      <a:pt x="126" y="0"/>
                    </a:lnTo>
                    <a:lnTo>
                      <a:pt x="0" y="139"/>
                    </a:lnTo>
                    <a:close/>
                  </a:path>
                </a:pathLst>
              </a:custGeom>
              <a:solidFill>
                <a:srgbClr val="FF42F9"/>
              </a:solidFill>
              <a:ln w="9525">
                <a:noFill/>
                <a:round/>
                <a:headEnd/>
                <a:tailEnd/>
              </a:ln>
            </p:spPr>
            <p:txBody>
              <a:bodyPr/>
              <a:lstStyle/>
              <a:p>
                <a:endParaRPr lang="zh-CN" altLang="en-US"/>
              </a:p>
            </p:txBody>
          </p:sp>
          <p:sp>
            <p:nvSpPr>
              <p:cNvPr id="396309" name="Freeform 21"/>
              <p:cNvSpPr>
                <a:spLocks/>
              </p:cNvSpPr>
              <p:nvPr/>
            </p:nvSpPr>
            <p:spPr bwMode="auto">
              <a:xfrm>
                <a:off x="769" y="1962"/>
                <a:ext cx="349" cy="1935"/>
              </a:xfrm>
              <a:custGeom>
                <a:avLst/>
                <a:gdLst/>
                <a:ahLst/>
                <a:cxnLst>
                  <a:cxn ang="0">
                    <a:pos x="0" y="152"/>
                  </a:cxn>
                  <a:cxn ang="0">
                    <a:pos x="253" y="3668"/>
                  </a:cxn>
                  <a:cxn ang="0">
                    <a:pos x="338" y="3728"/>
                  </a:cxn>
                  <a:cxn ang="0">
                    <a:pos x="413" y="3776"/>
                  </a:cxn>
                  <a:cxn ang="0">
                    <a:pos x="501" y="3799"/>
                  </a:cxn>
                  <a:cxn ang="0">
                    <a:pos x="558" y="3846"/>
                  </a:cxn>
                  <a:cxn ang="0">
                    <a:pos x="560" y="3846"/>
                  </a:cxn>
                  <a:cxn ang="0">
                    <a:pos x="687" y="3869"/>
                  </a:cxn>
                  <a:cxn ang="0">
                    <a:pos x="694" y="3865"/>
                  </a:cxn>
                  <a:cxn ang="0">
                    <a:pos x="698" y="3857"/>
                  </a:cxn>
                  <a:cxn ang="0">
                    <a:pos x="511" y="278"/>
                  </a:cxn>
                  <a:cxn ang="0">
                    <a:pos x="522" y="278"/>
                  </a:cxn>
                  <a:cxn ang="0">
                    <a:pos x="642" y="125"/>
                  </a:cxn>
                  <a:cxn ang="0">
                    <a:pos x="646" y="116"/>
                  </a:cxn>
                  <a:cxn ang="0">
                    <a:pos x="639" y="106"/>
                  </a:cxn>
                  <a:cxn ang="0">
                    <a:pos x="513" y="93"/>
                  </a:cxn>
                  <a:cxn ang="0">
                    <a:pos x="427" y="93"/>
                  </a:cxn>
                  <a:cxn ang="0">
                    <a:pos x="347" y="60"/>
                  </a:cxn>
                  <a:cxn ang="0">
                    <a:pos x="230" y="46"/>
                  </a:cxn>
                  <a:cxn ang="0">
                    <a:pos x="234" y="48"/>
                  </a:cxn>
                  <a:cxn ang="0">
                    <a:pos x="139" y="2"/>
                  </a:cxn>
                  <a:cxn ang="0">
                    <a:pos x="132" y="2"/>
                  </a:cxn>
                  <a:cxn ang="0">
                    <a:pos x="5" y="143"/>
                  </a:cxn>
                  <a:cxn ang="0">
                    <a:pos x="143" y="21"/>
                  </a:cxn>
                  <a:cxn ang="0">
                    <a:pos x="136" y="23"/>
                  </a:cxn>
                  <a:cxn ang="0">
                    <a:pos x="136" y="11"/>
                  </a:cxn>
                  <a:cxn ang="0">
                    <a:pos x="225" y="69"/>
                  </a:cxn>
                  <a:cxn ang="0">
                    <a:pos x="228" y="69"/>
                  </a:cxn>
                  <a:cxn ang="0">
                    <a:pos x="344" y="69"/>
                  </a:cxn>
                  <a:cxn ang="0">
                    <a:pos x="426" y="104"/>
                  </a:cxn>
                  <a:cxn ang="0">
                    <a:pos x="511" y="116"/>
                  </a:cxn>
                  <a:cxn ang="0">
                    <a:pos x="628" y="108"/>
                  </a:cxn>
                  <a:cxn ang="0">
                    <a:pos x="628" y="123"/>
                  </a:cxn>
                  <a:cxn ang="0">
                    <a:pos x="635" y="116"/>
                  </a:cxn>
                  <a:cxn ang="0">
                    <a:pos x="504" y="270"/>
                  </a:cxn>
                  <a:cxn ang="0">
                    <a:pos x="501" y="278"/>
                  </a:cxn>
                  <a:cxn ang="0">
                    <a:pos x="501" y="280"/>
                  </a:cxn>
                  <a:cxn ang="0">
                    <a:pos x="687" y="3846"/>
                  </a:cxn>
                  <a:cxn ang="0">
                    <a:pos x="680" y="3850"/>
                  </a:cxn>
                  <a:cxn ang="0">
                    <a:pos x="677" y="3857"/>
                  </a:cxn>
                  <a:cxn ang="0">
                    <a:pos x="689" y="3846"/>
                  </a:cxn>
                  <a:cxn ang="0">
                    <a:pos x="562" y="3834"/>
                  </a:cxn>
                  <a:cxn ang="0">
                    <a:pos x="506" y="3790"/>
                  </a:cxn>
                  <a:cxn ang="0">
                    <a:pos x="420" y="3755"/>
                  </a:cxn>
                  <a:cxn ang="0">
                    <a:pos x="422" y="3755"/>
                  </a:cxn>
                  <a:cxn ang="0">
                    <a:pos x="265" y="3651"/>
                  </a:cxn>
                  <a:cxn ang="0">
                    <a:pos x="260" y="3660"/>
                  </a:cxn>
                  <a:cxn ang="0">
                    <a:pos x="21" y="150"/>
                  </a:cxn>
                </a:cxnLst>
                <a:rect l="0" t="0" r="r" b="b"/>
                <a:pathLst>
                  <a:path w="698" h="3869">
                    <a:moveTo>
                      <a:pt x="21" y="150"/>
                    </a:moveTo>
                    <a:lnTo>
                      <a:pt x="0" y="152"/>
                    </a:lnTo>
                    <a:lnTo>
                      <a:pt x="249" y="3662"/>
                    </a:lnTo>
                    <a:lnTo>
                      <a:pt x="253" y="3668"/>
                    </a:lnTo>
                    <a:lnTo>
                      <a:pt x="255" y="3670"/>
                    </a:lnTo>
                    <a:lnTo>
                      <a:pt x="338" y="3728"/>
                    </a:lnTo>
                    <a:lnTo>
                      <a:pt x="412" y="3774"/>
                    </a:lnTo>
                    <a:lnTo>
                      <a:pt x="413" y="3776"/>
                    </a:lnTo>
                    <a:lnTo>
                      <a:pt x="497" y="3811"/>
                    </a:lnTo>
                    <a:lnTo>
                      <a:pt x="501" y="3799"/>
                    </a:lnTo>
                    <a:lnTo>
                      <a:pt x="497" y="3811"/>
                    </a:lnTo>
                    <a:lnTo>
                      <a:pt x="558" y="3846"/>
                    </a:lnTo>
                    <a:lnTo>
                      <a:pt x="558" y="3844"/>
                    </a:lnTo>
                    <a:lnTo>
                      <a:pt x="560" y="3846"/>
                    </a:lnTo>
                    <a:lnTo>
                      <a:pt x="686" y="3869"/>
                    </a:lnTo>
                    <a:lnTo>
                      <a:pt x="687" y="3869"/>
                    </a:lnTo>
                    <a:lnTo>
                      <a:pt x="691" y="3867"/>
                    </a:lnTo>
                    <a:lnTo>
                      <a:pt x="694" y="3865"/>
                    </a:lnTo>
                    <a:lnTo>
                      <a:pt x="698" y="3857"/>
                    </a:lnTo>
                    <a:lnTo>
                      <a:pt x="698" y="3857"/>
                    </a:lnTo>
                    <a:lnTo>
                      <a:pt x="522" y="278"/>
                    </a:lnTo>
                    <a:lnTo>
                      <a:pt x="511" y="278"/>
                    </a:lnTo>
                    <a:lnTo>
                      <a:pt x="518" y="285"/>
                    </a:lnTo>
                    <a:lnTo>
                      <a:pt x="522" y="278"/>
                    </a:lnTo>
                    <a:lnTo>
                      <a:pt x="518" y="287"/>
                    </a:lnTo>
                    <a:lnTo>
                      <a:pt x="642" y="125"/>
                    </a:lnTo>
                    <a:lnTo>
                      <a:pt x="642" y="123"/>
                    </a:lnTo>
                    <a:lnTo>
                      <a:pt x="646" y="116"/>
                    </a:lnTo>
                    <a:lnTo>
                      <a:pt x="642" y="108"/>
                    </a:lnTo>
                    <a:lnTo>
                      <a:pt x="639" y="106"/>
                    </a:lnTo>
                    <a:lnTo>
                      <a:pt x="637" y="104"/>
                    </a:lnTo>
                    <a:lnTo>
                      <a:pt x="513" y="93"/>
                    </a:lnTo>
                    <a:lnTo>
                      <a:pt x="429" y="81"/>
                    </a:lnTo>
                    <a:lnTo>
                      <a:pt x="427" y="93"/>
                    </a:lnTo>
                    <a:lnTo>
                      <a:pt x="431" y="83"/>
                    </a:lnTo>
                    <a:lnTo>
                      <a:pt x="347" y="60"/>
                    </a:lnTo>
                    <a:lnTo>
                      <a:pt x="345" y="58"/>
                    </a:lnTo>
                    <a:lnTo>
                      <a:pt x="230" y="46"/>
                    </a:lnTo>
                    <a:lnTo>
                      <a:pt x="228" y="58"/>
                    </a:lnTo>
                    <a:lnTo>
                      <a:pt x="234" y="48"/>
                    </a:lnTo>
                    <a:lnTo>
                      <a:pt x="141" y="2"/>
                    </a:lnTo>
                    <a:lnTo>
                      <a:pt x="139" y="2"/>
                    </a:lnTo>
                    <a:lnTo>
                      <a:pt x="136" y="0"/>
                    </a:lnTo>
                    <a:lnTo>
                      <a:pt x="132" y="2"/>
                    </a:lnTo>
                    <a:lnTo>
                      <a:pt x="131" y="4"/>
                    </a:lnTo>
                    <a:lnTo>
                      <a:pt x="5" y="143"/>
                    </a:lnTo>
                    <a:lnTo>
                      <a:pt x="17" y="160"/>
                    </a:lnTo>
                    <a:lnTo>
                      <a:pt x="143" y="21"/>
                    </a:lnTo>
                    <a:lnTo>
                      <a:pt x="132" y="21"/>
                    </a:lnTo>
                    <a:lnTo>
                      <a:pt x="136" y="23"/>
                    </a:lnTo>
                    <a:lnTo>
                      <a:pt x="139" y="21"/>
                    </a:lnTo>
                    <a:lnTo>
                      <a:pt x="136" y="11"/>
                    </a:lnTo>
                    <a:lnTo>
                      <a:pt x="132" y="23"/>
                    </a:lnTo>
                    <a:lnTo>
                      <a:pt x="225" y="69"/>
                    </a:lnTo>
                    <a:lnTo>
                      <a:pt x="225" y="67"/>
                    </a:lnTo>
                    <a:lnTo>
                      <a:pt x="228" y="69"/>
                    </a:lnTo>
                    <a:lnTo>
                      <a:pt x="344" y="81"/>
                    </a:lnTo>
                    <a:lnTo>
                      <a:pt x="344" y="69"/>
                    </a:lnTo>
                    <a:lnTo>
                      <a:pt x="342" y="81"/>
                    </a:lnTo>
                    <a:lnTo>
                      <a:pt x="426" y="104"/>
                    </a:lnTo>
                    <a:lnTo>
                      <a:pt x="427" y="104"/>
                    </a:lnTo>
                    <a:lnTo>
                      <a:pt x="511" y="116"/>
                    </a:lnTo>
                    <a:lnTo>
                      <a:pt x="635" y="127"/>
                    </a:lnTo>
                    <a:lnTo>
                      <a:pt x="628" y="108"/>
                    </a:lnTo>
                    <a:lnTo>
                      <a:pt x="625" y="116"/>
                    </a:lnTo>
                    <a:lnTo>
                      <a:pt x="628" y="123"/>
                    </a:lnTo>
                    <a:lnTo>
                      <a:pt x="632" y="125"/>
                    </a:lnTo>
                    <a:lnTo>
                      <a:pt x="635" y="116"/>
                    </a:lnTo>
                    <a:lnTo>
                      <a:pt x="628" y="108"/>
                    </a:lnTo>
                    <a:lnTo>
                      <a:pt x="504" y="270"/>
                    </a:lnTo>
                    <a:lnTo>
                      <a:pt x="504" y="270"/>
                    </a:lnTo>
                    <a:lnTo>
                      <a:pt x="501" y="278"/>
                    </a:lnTo>
                    <a:lnTo>
                      <a:pt x="501" y="278"/>
                    </a:lnTo>
                    <a:lnTo>
                      <a:pt x="501" y="280"/>
                    </a:lnTo>
                    <a:lnTo>
                      <a:pt x="677" y="3859"/>
                    </a:lnTo>
                    <a:lnTo>
                      <a:pt x="687" y="3846"/>
                    </a:lnTo>
                    <a:lnTo>
                      <a:pt x="684" y="3848"/>
                    </a:lnTo>
                    <a:lnTo>
                      <a:pt x="680" y="3850"/>
                    </a:lnTo>
                    <a:lnTo>
                      <a:pt x="677" y="3857"/>
                    </a:lnTo>
                    <a:lnTo>
                      <a:pt x="677" y="3857"/>
                    </a:lnTo>
                    <a:lnTo>
                      <a:pt x="687" y="3857"/>
                    </a:lnTo>
                    <a:lnTo>
                      <a:pt x="689" y="3846"/>
                    </a:lnTo>
                    <a:lnTo>
                      <a:pt x="564" y="3823"/>
                    </a:lnTo>
                    <a:lnTo>
                      <a:pt x="562" y="3834"/>
                    </a:lnTo>
                    <a:lnTo>
                      <a:pt x="567" y="3824"/>
                    </a:lnTo>
                    <a:lnTo>
                      <a:pt x="506" y="3790"/>
                    </a:lnTo>
                    <a:lnTo>
                      <a:pt x="504" y="3790"/>
                    </a:lnTo>
                    <a:lnTo>
                      <a:pt x="420" y="3755"/>
                    </a:lnTo>
                    <a:lnTo>
                      <a:pt x="417" y="3765"/>
                    </a:lnTo>
                    <a:lnTo>
                      <a:pt x="422" y="3755"/>
                    </a:lnTo>
                    <a:lnTo>
                      <a:pt x="349" y="3709"/>
                    </a:lnTo>
                    <a:lnTo>
                      <a:pt x="265" y="3651"/>
                    </a:lnTo>
                    <a:lnTo>
                      <a:pt x="267" y="3653"/>
                    </a:lnTo>
                    <a:lnTo>
                      <a:pt x="260" y="3660"/>
                    </a:lnTo>
                    <a:lnTo>
                      <a:pt x="270" y="3660"/>
                    </a:lnTo>
                    <a:lnTo>
                      <a:pt x="21" y="150"/>
                    </a:lnTo>
                    <a:close/>
                  </a:path>
                </a:pathLst>
              </a:custGeom>
              <a:solidFill>
                <a:srgbClr val="FF42F9"/>
              </a:solidFill>
              <a:ln w="9525">
                <a:noFill/>
                <a:round/>
                <a:headEnd/>
                <a:tailEnd/>
              </a:ln>
            </p:spPr>
            <p:txBody>
              <a:bodyPr/>
              <a:lstStyle/>
              <a:p>
                <a:endParaRPr lang="zh-CN" altLang="en-US"/>
              </a:p>
            </p:txBody>
          </p:sp>
        </p:grpSp>
        <p:grpSp>
          <p:nvGrpSpPr>
            <p:cNvPr id="6" name="Group 22"/>
            <p:cNvGrpSpPr>
              <a:grpSpLocks/>
            </p:cNvGrpSpPr>
            <p:nvPr/>
          </p:nvGrpSpPr>
          <p:grpSpPr bwMode="auto">
            <a:xfrm>
              <a:off x="1905" y="2623"/>
              <a:ext cx="291" cy="1308"/>
              <a:chOff x="1592" y="2368"/>
              <a:chExt cx="308" cy="1588"/>
            </a:xfrm>
          </p:grpSpPr>
          <p:sp>
            <p:nvSpPr>
              <p:cNvPr id="396311" name="Freeform 23"/>
              <p:cNvSpPr>
                <a:spLocks/>
              </p:cNvSpPr>
              <p:nvPr/>
            </p:nvSpPr>
            <p:spPr bwMode="auto">
              <a:xfrm>
                <a:off x="1592" y="2368"/>
                <a:ext cx="308" cy="1588"/>
              </a:xfrm>
              <a:custGeom>
                <a:avLst/>
                <a:gdLst/>
                <a:ahLst/>
                <a:cxnLst>
                  <a:cxn ang="0">
                    <a:pos x="31" y="105"/>
                  </a:cxn>
                  <a:cxn ang="0">
                    <a:pos x="136" y="105"/>
                  </a:cxn>
                  <a:cxn ang="0">
                    <a:pos x="282" y="93"/>
                  </a:cxn>
                  <a:cxn ang="0">
                    <a:pos x="438" y="35"/>
                  </a:cxn>
                  <a:cxn ang="0">
                    <a:pos x="543" y="0"/>
                  </a:cxn>
                  <a:cxn ang="0">
                    <a:pos x="616" y="162"/>
                  </a:cxn>
                  <a:cxn ang="0">
                    <a:pos x="543" y="3036"/>
                  </a:cxn>
                  <a:cxn ang="0">
                    <a:pos x="406" y="3096"/>
                  </a:cxn>
                  <a:cxn ang="0">
                    <a:pos x="312" y="3107"/>
                  </a:cxn>
                  <a:cxn ang="0">
                    <a:pos x="199" y="3142"/>
                  </a:cxn>
                  <a:cxn ang="0">
                    <a:pos x="0" y="3177"/>
                  </a:cxn>
                  <a:cxn ang="0">
                    <a:pos x="21" y="105"/>
                  </a:cxn>
                  <a:cxn ang="0">
                    <a:pos x="31" y="105"/>
                  </a:cxn>
                </a:cxnLst>
                <a:rect l="0" t="0" r="r" b="b"/>
                <a:pathLst>
                  <a:path w="616" h="3177">
                    <a:moveTo>
                      <a:pt x="31" y="105"/>
                    </a:moveTo>
                    <a:lnTo>
                      <a:pt x="136" y="105"/>
                    </a:lnTo>
                    <a:lnTo>
                      <a:pt x="282" y="93"/>
                    </a:lnTo>
                    <a:lnTo>
                      <a:pt x="438" y="35"/>
                    </a:lnTo>
                    <a:lnTo>
                      <a:pt x="543" y="0"/>
                    </a:lnTo>
                    <a:lnTo>
                      <a:pt x="616" y="162"/>
                    </a:lnTo>
                    <a:lnTo>
                      <a:pt x="543" y="3036"/>
                    </a:lnTo>
                    <a:lnTo>
                      <a:pt x="406" y="3096"/>
                    </a:lnTo>
                    <a:lnTo>
                      <a:pt x="312" y="3107"/>
                    </a:lnTo>
                    <a:lnTo>
                      <a:pt x="199" y="3142"/>
                    </a:lnTo>
                    <a:lnTo>
                      <a:pt x="0" y="3177"/>
                    </a:lnTo>
                    <a:lnTo>
                      <a:pt x="21" y="105"/>
                    </a:lnTo>
                    <a:lnTo>
                      <a:pt x="31" y="105"/>
                    </a:lnTo>
                    <a:close/>
                  </a:path>
                </a:pathLst>
              </a:custGeom>
              <a:solidFill>
                <a:srgbClr val="D2D2D2"/>
              </a:solidFill>
              <a:ln w="9525">
                <a:noFill/>
                <a:round/>
                <a:headEnd/>
                <a:tailEnd/>
              </a:ln>
            </p:spPr>
            <p:txBody>
              <a:bodyPr/>
              <a:lstStyle/>
              <a:p>
                <a:endParaRPr lang="zh-CN" altLang="en-US"/>
              </a:p>
            </p:txBody>
          </p:sp>
          <p:sp>
            <p:nvSpPr>
              <p:cNvPr id="396312" name="Freeform 24"/>
              <p:cNvSpPr>
                <a:spLocks/>
              </p:cNvSpPr>
              <p:nvPr/>
            </p:nvSpPr>
            <p:spPr bwMode="auto">
              <a:xfrm>
                <a:off x="1592" y="2368"/>
                <a:ext cx="308" cy="1588"/>
              </a:xfrm>
              <a:custGeom>
                <a:avLst/>
                <a:gdLst/>
                <a:ahLst/>
                <a:cxnLst>
                  <a:cxn ang="0">
                    <a:pos x="31" y="105"/>
                  </a:cxn>
                  <a:cxn ang="0">
                    <a:pos x="136" y="105"/>
                  </a:cxn>
                  <a:cxn ang="0">
                    <a:pos x="282" y="93"/>
                  </a:cxn>
                  <a:cxn ang="0">
                    <a:pos x="438" y="35"/>
                  </a:cxn>
                  <a:cxn ang="0">
                    <a:pos x="543" y="0"/>
                  </a:cxn>
                  <a:cxn ang="0">
                    <a:pos x="616" y="162"/>
                  </a:cxn>
                  <a:cxn ang="0">
                    <a:pos x="543" y="3036"/>
                  </a:cxn>
                  <a:cxn ang="0">
                    <a:pos x="406" y="3096"/>
                  </a:cxn>
                  <a:cxn ang="0">
                    <a:pos x="312" y="3107"/>
                  </a:cxn>
                  <a:cxn ang="0">
                    <a:pos x="199" y="3142"/>
                  </a:cxn>
                  <a:cxn ang="0">
                    <a:pos x="0" y="3177"/>
                  </a:cxn>
                  <a:cxn ang="0">
                    <a:pos x="21" y="105"/>
                  </a:cxn>
                  <a:cxn ang="0">
                    <a:pos x="31" y="105"/>
                  </a:cxn>
                </a:cxnLst>
                <a:rect l="0" t="0" r="r" b="b"/>
                <a:pathLst>
                  <a:path w="616" h="3177">
                    <a:moveTo>
                      <a:pt x="31" y="105"/>
                    </a:moveTo>
                    <a:lnTo>
                      <a:pt x="136" y="105"/>
                    </a:lnTo>
                    <a:lnTo>
                      <a:pt x="282" y="93"/>
                    </a:lnTo>
                    <a:lnTo>
                      <a:pt x="438" y="35"/>
                    </a:lnTo>
                    <a:lnTo>
                      <a:pt x="543" y="0"/>
                    </a:lnTo>
                    <a:lnTo>
                      <a:pt x="616" y="162"/>
                    </a:lnTo>
                    <a:lnTo>
                      <a:pt x="543" y="3036"/>
                    </a:lnTo>
                    <a:lnTo>
                      <a:pt x="406" y="3096"/>
                    </a:lnTo>
                    <a:lnTo>
                      <a:pt x="312" y="3107"/>
                    </a:lnTo>
                    <a:lnTo>
                      <a:pt x="199" y="3142"/>
                    </a:lnTo>
                    <a:lnTo>
                      <a:pt x="0" y="3177"/>
                    </a:lnTo>
                    <a:lnTo>
                      <a:pt x="21" y="105"/>
                    </a:lnTo>
                    <a:lnTo>
                      <a:pt x="31" y="105"/>
                    </a:lnTo>
                  </a:path>
                </a:pathLst>
              </a:custGeom>
              <a:noFill/>
              <a:ln w="7938">
                <a:solidFill>
                  <a:srgbClr val="D2D2D2"/>
                </a:solidFill>
                <a:prstDash val="solid"/>
                <a:round/>
                <a:headEnd/>
                <a:tailEnd/>
              </a:ln>
            </p:spPr>
            <p:txBody>
              <a:bodyPr/>
              <a:lstStyle/>
              <a:p>
                <a:endParaRPr lang="zh-CN" altLang="en-US"/>
              </a:p>
            </p:txBody>
          </p:sp>
        </p:grpSp>
        <p:grpSp>
          <p:nvGrpSpPr>
            <p:cNvPr id="7" name="Group 25"/>
            <p:cNvGrpSpPr>
              <a:grpSpLocks/>
            </p:cNvGrpSpPr>
            <p:nvPr/>
          </p:nvGrpSpPr>
          <p:grpSpPr bwMode="auto">
            <a:xfrm>
              <a:off x="1647" y="2346"/>
              <a:ext cx="266" cy="1590"/>
              <a:chOff x="1320" y="2032"/>
              <a:chExt cx="281" cy="1930"/>
            </a:xfrm>
          </p:grpSpPr>
          <p:sp>
            <p:nvSpPr>
              <p:cNvPr id="396314" name="Freeform 26"/>
              <p:cNvSpPr>
                <a:spLocks/>
              </p:cNvSpPr>
              <p:nvPr/>
            </p:nvSpPr>
            <p:spPr bwMode="auto">
              <a:xfrm>
                <a:off x="1320" y="2032"/>
                <a:ext cx="281" cy="1930"/>
              </a:xfrm>
              <a:custGeom>
                <a:avLst/>
                <a:gdLst/>
                <a:ahLst/>
                <a:cxnLst>
                  <a:cxn ang="0">
                    <a:pos x="94" y="11"/>
                  </a:cxn>
                  <a:cxn ang="0">
                    <a:pos x="220" y="11"/>
                  </a:cxn>
                  <a:cxn ang="0">
                    <a:pos x="344" y="0"/>
                  </a:cxn>
                  <a:cxn ang="0">
                    <a:pos x="532" y="0"/>
                  </a:cxn>
                  <a:cxn ang="0">
                    <a:pos x="564" y="174"/>
                  </a:cxn>
                  <a:cxn ang="0">
                    <a:pos x="543" y="3848"/>
                  </a:cxn>
                  <a:cxn ang="0">
                    <a:pos x="417" y="3859"/>
                  </a:cxn>
                  <a:cxn ang="0">
                    <a:pos x="281" y="3859"/>
                  </a:cxn>
                  <a:cxn ang="0">
                    <a:pos x="126" y="3848"/>
                  </a:cxn>
                  <a:cxn ang="0">
                    <a:pos x="63" y="3848"/>
                  </a:cxn>
                  <a:cxn ang="0">
                    <a:pos x="0" y="185"/>
                  </a:cxn>
                  <a:cxn ang="0">
                    <a:pos x="94" y="11"/>
                  </a:cxn>
                </a:cxnLst>
                <a:rect l="0" t="0" r="r" b="b"/>
                <a:pathLst>
                  <a:path w="564" h="3859">
                    <a:moveTo>
                      <a:pt x="94" y="11"/>
                    </a:moveTo>
                    <a:lnTo>
                      <a:pt x="220" y="11"/>
                    </a:lnTo>
                    <a:lnTo>
                      <a:pt x="344" y="0"/>
                    </a:lnTo>
                    <a:lnTo>
                      <a:pt x="532" y="0"/>
                    </a:lnTo>
                    <a:lnTo>
                      <a:pt x="564" y="174"/>
                    </a:lnTo>
                    <a:lnTo>
                      <a:pt x="543" y="3848"/>
                    </a:lnTo>
                    <a:lnTo>
                      <a:pt x="417" y="3859"/>
                    </a:lnTo>
                    <a:lnTo>
                      <a:pt x="281" y="3859"/>
                    </a:lnTo>
                    <a:lnTo>
                      <a:pt x="126" y="3848"/>
                    </a:lnTo>
                    <a:lnTo>
                      <a:pt x="63" y="3848"/>
                    </a:lnTo>
                    <a:lnTo>
                      <a:pt x="0" y="185"/>
                    </a:lnTo>
                    <a:lnTo>
                      <a:pt x="94" y="11"/>
                    </a:lnTo>
                    <a:close/>
                  </a:path>
                </a:pathLst>
              </a:custGeom>
              <a:solidFill>
                <a:srgbClr val="FF0000"/>
              </a:solidFill>
              <a:ln w="9525">
                <a:noFill/>
                <a:round/>
                <a:headEnd/>
                <a:tailEnd/>
              </a:ln>
            </p:spPr>
            <p:txBody>
              <a:bodyPr/>
              <a:lstStyle/>
              <a:p>
                <a:endParaRPr lang="zh-CN" altLang="en-US"/>
              </a:p>
            </p:txBody>
          </p:sp>
          <p:sp>
            <p:nvSpPr>
              <p:cNvPr id="396315" name="Freeform 27"/>
              <p:cNvSpPr>
                <a:spLocks/>
              </p:cNvSpPr>
              <p:nvPr/>
            </p:nvSpPr>
            <p:spPr bwMode="auto">
              <a:xfrm>
                <a:off x="1320" y="2032"/>
                <a:ext cx="281" cy="1930"/>
              </a:xfrm>
              <a:custGeom>
                <a:avLst/>
                <a:gdLst/>
                <a:ahLst/>
                <a:cxnLst>
                  <a:cxn ang="0">
                    <a:pos x="94" y="11"/>
                  </a:cxn>
                  <a:cxn ang="0">
                    <a:pos x="220" y="11"/>
                  </a:cxn>
                  <a:cxn ang="0">
                    <a:pos x="344" y="0"/>
                  </a:cxn>
                  <a:cxn ang="0">
                    <a:pos x="532" y="0"/>
                  </a:cxn>
                  <a:cxn ang="0">
                    <a:pos x="564" y="174"/>
                  </a:cxn>
                  <a:cxn ang="0">
                    <a:pos x="543" y="3848"/>
                  </a:cxn>
                  <a:cxn ang="0">
                    <a:pos x="417" y="3859"/>
                  </a:cxn>
                  <a:cxn ang="0">
                    <a:pos x="281" y="3859"/>
                  </a:cxn>
                  <a:cxn ang="0">
                    <a:pos x="126" y="3848"/>
                  </a:cxn>
                  <a:cxn ang="0">
                    <a:pos x="63" y="3848"/>
                  </a:cxn>
                  <a:cxn ang="0">
                    <a:pos x="0" y="185"/>
                  </a:cxn>
                  <a:cxn ang="0">
                    <a:pos x="94" y="11"/>
                  </a:cxn>
                </a:cxnLst>
                <a:rect l="0" t="0" r="r" b="b"/>
                <a:pathLst>
                  <a:path w="564" h="3859">
                    <a:moveTo>
                      <a:pt x="94" y="11"/>
                    </a:moveTo>
                    <a:lnTo>
                      <a:pt x="220" y="11"/>
                    </a:lnTo>
                    <a:lnTo>
                      <a:pt x="344" y="0"/>
                    </a:lnTo>
                    <a:lnTo>
                      <a:pt x="532" y="0"/>
                    </a:lnTo>
                    <a:lnTo>
                      <a:pt x="564" y="174"/>
                    </a:lnTo>
                    <a:lnTo>
                      <a:pt x="543" y="3848"/>
                    </a:lnTo>
                    <a:lnTo>
                      <a:pt x="417" y="3859"/>
                    </a:lnTo>
                    <a:lnTo>
                      <a:pt x="281" y="3859"/>
                    </a:lnTo>
                    <a:lnTo>
                      <a:pt x="126" y="3848"/>
                    </a:lnTo>
                    <a:lnTo>
                      <a:pt x="63" y="3848"/>
                    </a:lnTo>
                    <a:lnTo>
                      <a:pt x="0" y="185"/>
                    </a:lnTo>
                    <a:lnTo>
                      <a:pt x="94" y="11"/>
                    </a:lnTo>
                  </a:path>
                </a:pathLst>
              </a:custGeom>
              <a:noFill/>
              <a:ln w="7938">
                <a:solidFill>
                  <a:srgbClr val="FF0000"/>
                </a:solidFill>
                <a:prstDash val="solid"/>
                <a:round/>
                <a:headEnd/>
                <a:tailEnd/>
              </a:ln>
            </p:spPr>
            <p:txBody>
              <a:bodyPr/>
              <a:lstStyle/>
              <a:p>
                <a:endParaRPr lang="zh-CN" altLang="en-US"/>
              </a:p>
            </p:txBody>
          </p:sp>
        </p:grpSp>
        <p:grpSp>
          <p:nvGrpSpPr>
            <p:cNvPr id="8" name="Group 28"/>
            <p:cNvGrpSpPr>
              <a:grpSpLocks/>
            </p:cNvGrpSpPr>
            <p:nvPr/>
          </p:nvGrpSpPr>
          <p:grpSpPr bwMode="auto">
            <a:xfrm>
              <a:off x="1369" y="2341"/>
              <a:ext cx="311" cy="1586"/>
              <a:chOff x="1025" y="2026"/>
              <a:chExt cx="329" cy="1924"/>
            </a:xfrm>
          </p:grpSpPr>
          <p:sp>
            <p:nvSpPr>
              <p:cNvPr id="396317" name="Freeform 29"/>
              <p:cNvSpPr>
                <a:spLocks/>
              </p:cNvSpPr>
              <p:nvPr/>
            </p:nvSpPr>
            <p:spPr bwMode="auto">
              <a:xfrm>
                <a:off x="1025" y="2026"/>
                <a:ext cx="329" cy="1924"/>
              </a:xfrm>
              <a:custGeom>
                <a:avLst/>
                <a:gdLst/>
                <a:ahLst/>
                <a:cxnLst>
                  <a:cxn ang="0">
                    <a:pos x="115" y="0"/>
                  </a:cxn>
                  <a:cxn ang="0">
                    <a:pos x="0" y="162"/>
                  </a:cxn>
                  <a:cxn ang="0">
                    <a:pos x="176" y="3742"/>
                  </a:cxn>
                  <a:cxn ang="0">
                    <a:pos x="281" y="3779"/>
                  </a:cxn>
                  <a:cxn ang="0">
                    <a:pos x="408" y="3813"/>
                  </a:cxn>
                  <a:cxn ang="0">
                    <a:pos x="543" y="3848"/>
                  </a:cxn>
                  <a:cxn ang="0">
                    <a:pos x="658" y="3848"/>
                  </a:cxn>
                  <a:cxn ang="0">
                    <a:pos x="585" y="197"/>
                  </a:cxn>
                  <a:cxn ang="0">
                    <a:pos x="658" y="23"/>
                  </a:cxn>
                  <a:cxn ang="0">
                    <a:pos x="511" y="23"/>
                  </a:cxn>
                  <a:cxn ang="0">
                    <a:pos x="419" y="12"/>
                  </a:cxn>
                  <a:cxn ang="0">
                    <a:pos x="260" y="0"/>
                  </a:cxn>
                  <a:cxn ang="0">
                    <a:pos x="126" y="0"/>
                  </a:cxn>
                  <a:cxn ang="0">
                    <a:pos x="115" y="0"/>
                  </a:cxn>
                </a:cxnLst>
                <a:rect l="0" t="0" r="r" b="b"/>
                <a:pathLst>
                  <a:path w="658" h="3848">
                    <a:moveTo>
                      <a:pt x="115" y="0"/>
                    </a:moveTo>
                    <a:lnTo>
                      <a:pt x="0" y="162"/>
                    </a:lnTo>
                    <a:lnTo>
                      <a:pt x="176" y="3742"/>
                    </a:lnTo>
                    <a:lnTo>
                      <a:pt x="281" y="3779"/>
                    </a:lnTo>
                    <a:lnTo>
                      <a:pt x="408" y="3813"/>
                    </a:lnTo>
                    <a:lnTo>
                      <a:pt x="543" y="3848"/>
                    </a:lnTo>
                    <a:lnTo>
                      <a:pt x="658" y="3848"/>
                    </a:lnTo>
                    <a:lnTo>
                      <a:pt x="585" y="197"/>
                    </a:lnTo>
                    <a:lnTo>
                      <a:pt x="658" y="23"/>
                    </a:lnTo>
                    <a:lnTo>
                      <a:pt x="511" y="23"/>
                    </a:lnTo>
                    <a:lnTo>
                      <a:pt x="419" y="12"/>
                    </a:lnTo>
                    <a:lnTo>
                      <a:pt x="260" y="0"/>
                    </a:lnTo>
                    <a:lnTo>
                      <a:pt x="126" y="0"/>
                    </a:lnTo>
                    <a:lnTo>
                      <a:pt x="115" y="0"/>
                    </a:lnTo>
                    <a:close/>
                  </a:path>
                </a:pathLst>
              </a:custGeom>
              <a:solidFill>
                <a:srgbClr val="D2D2D2"/>
              </a:solidFill>
              <a:ln w="9525">
                <a:noFill/>
                <a:round/>
                <a:headEnd/>
                <a:tailEnd/>
              </a:ln>
            </p:spPr>
            <p:txBody>
              <a:bodyPr/>
              <a:lstStyle/>
              <a:p>
                <a:endParaRPr lang="zh-CN" altLang="en-US"/>
              </a:p>
            </p:txBody>
          </p:sp>
          <p:sp>
            <p:nvSpPr>
              <p:cNvPr id="396318" name="Freeform 30"/>
              <p:cNvSpPr>
                <a:spLocks/>
              </p:cNvSpPr>
              <p:nvPr/>
            </p:nvSpPr>
            <p:spPr bwMode="auto">
              <a:xfrm>
                <a:off x="1025" y="2026"/>
                <a:ext cx="329" cy="1924"/>
              </a:xfrm>
              <a:custGeom>
                <a:avLst/>
                <a:gdLst/>
                <a:ahLst/>
                <a:cxnLst>
                  <a:cxn ang="0">
                    <a:pos x="115" y="0"/>
                  </a:cxn>
                  <a:cxn ang="0">
                    <a:pos x="0" y="162"/>
                  </a:cxn>
                  <a:cxn ang="0">
                    <a:pos x="176" y="3742"/>
                  </a:cxn>
                  <a:cxn ang="0">
                    <a:pos x="281" y="3779"/>
                  </a:cxn>
                  <a:cxn ang="0">
                    <a:pos x="408" y="3813"/>
                  </a:cxn>
                  <a:cxn ang="0">
                    <a:pos x="543" y="3848"/>
                  </a:cxn>
                  <a:cxn ang="0">
                    <a:pos x="658" y="3848"/>
                  </a:cxn>
                  <a:cxn ang="0">
                    <a:pos x="585" y="197"/>
                  </a:cxn>
                  <a:cxn ang="0">
                    <a:pos x="658" y="23"/>
                  </a:cxn>
                  <a:cxn ang="0">
                    <a:pos x="511" y="23"/>
                  </a:cxn>
                  <a:cxn ang="0">
                    <a:pos x="419" y="12"/>
                  </a:cxn>
                  <a:cxn ang="0">
                    <a:pos x="260" y="0"/>
                  </a:cxn>
                  <a:cxn ang="0">
                    <a:pos x="126" y="0"/>
                  </a:cxn>
                  <a:cxn ang="0">
                    <a:pos x="115" y="0"/>
                  </a:cxn>
                </a:cxnLst>
                <a:rect l="0" t="0" r="r" b="b"/>
                <a:pathLst>
                  <a:path w="658" h="3848">
                    <a:moveTo>
                      <a:pt x="115" y="0"/>
                    </a:moveTo>
                    <a:lnTo>
                      <a:pt x="0" y="162"/>
                    </a:lnTo>
                    <a:lnTo>
                      <a:pt x="176" y="3742"/>
                    </a:lnTo>
                    <a:lnTo>
                      <a:pt x="281" y="3779"/>
                    </a:lnTo>
                    <a:lnTo>
                      <a:pt x="408" y="3813"/>
                    </a:lnTo>
                    <a:lnTo>
                      <a:pt x="543" y="3848"/>
                    </a:lnTo>
                    <a:lnTo>
                      <a:pt x="658" y="3848"/>
                    </a:lnTo>
                    <a:lnTo>
                      <a:pt x="585" y="197"/>
                    </a:lnTo>
                    <a:lnTo>
                      <a:pt x="658" y="23"/>
                    </a:lnTo>
                    <a:lnTo>
                      <a:pt x="511" y="23"/>
                    </a:lnTo>
                    <a:lnTo>
                      <a:pt x="419" y="12"/>
                    </a:lnTo>
                    <a:lnTo>
                      <a:pt x="260" y="0"/>
                    </a:lnTo>
                    <a:lnTo>
                      <a:pt x="126" y="0"/>
                    </a:lnTo>
                    <a:lnTo>
                      <a:pt x="115" y="0"/>
                    </a:lnTo>
                  </a:path>
                </a:pathLst>
              </a:custGeom>
              <a:noFill/>
              <a:ln w="7938">
                <a:solidFill>
                  <a:srgbClr val="D2D2D2"/>
                </a:solidFill>
                <a:prstDash val="solid"/>
                <a:round/>
                <a:headEnd/>
                <a:tailEnd/>
              </a:ln>
            </p:spPr>
            <p:txBody>
              <a:bodyPr/>
              <a:lstStyle/>
              <a:p>
                <a:endParaRPr lang="zh-CN" altLang="en-US"/>
              </a:p>
            </p:txBody>
          </p:sp>
        </p:grpSp>
        <p:grpSp>
          <p:nvGrpSpPr>
            <p:cNvPr id="9" name="Group 31"/>
            <p:cNvGrpSpPr>
              <a:grpSpLocks/>
            </p:cNvGrpSpPr>
            <p:nvPr/>
          </p:nvGrpSpPr>
          <p:grpSpPr bwMode="auto">
            <a:xfrm>
              <a:off x="908" y="2222"/>
              <a:ext cx="345" cy="1575"/>
              <a:chOff x="538" y="1881"/>
              <a:chExt cx="365" cy="1912"/>
            </a:xfrm>
          </p:grpSpPr>
          <p:sp>
            <p:nvSpPr>
              <p:cNvPr id="396320" name="Freeform 32"/>
              <p:cNvSpPr>
                <a:spLocks/>
              </p:cNvSpPr>
              <p:nvPr/>
            </p:nvSpPr>
            <p:spPr bwMode="auto">
              <a:xfrm>
                <a:off x="538" y="1881"/>
                <a:ext cx="365" cy="1912"/>
              </a:xfrm>
              <a:custGeom>
                <a:avLst/>
                <a:gdLst/>
                <a:ahLst/>
                <a:cxnLst>
                  <a:cxn ang="0">
                    <a:pos x="583" y="173"/>
                  </a:cxn>
                  <a:cxn ang="0">
                    <a:pos x="449" y="312"/>
                  </a:cxn>
                  <a:cxn ang="0">
                    <a:pos x="730" y="3822"/>
                  </a:cxn>
                  <a:cxn ang="0">
                    <a:pos x="583" y="3753"/>
                  </a:cxn>
                  <a:cxn ang="0">
                    <a:pos x="407" y="3545"/>
                  </a:cxn>
                  <a:cxn ang="0">
                    <a:pos x="0" y="23"/>
                  </a:cxn>
                  <a:cxn ang="0">
                    <a:pos x="178" y="0"/>
                  </a:cxn>
                  <a:cxn ang="0">
                    <a:pos x="218" y="35"/>
                  </a:cxn>
                  <a:cxn ang="0">
                    <a:pos x="281" y="81"/>
                  </a:cxn>
                  <a:cxn ang="0">
                    <a:pos x="375" y="127"/>
                  </a:cxn>
                  <a:cxn ang="0">
                    <a:pos x="469" y="139"/>
                  </a:cxn>
                  <a:cxn ang="0">
                    <a:pos x="572" y="173"/>
                  </a:cxn>
                  <a:cxn ang="0">
                    <a:pos x="583" y="173"/>
                  </a:cxn>
                </a:cxnLst>
                <a:rect l="0" t="0" r="r" b="b"/>
                <a:pathLst>
                  <a:path w="730" h="3822">
                    <a:moveTo>
                      <a:pt x="583" y="173"/>
                    </a:moveTo>
                    <a:lnTo>
                      <a:pt x="449" y="312"/>
                    </a:lnTo>
                    <a:lnTo>
                      <a:pt x="730" y="3822"/>
                    </a:lnTo>
                    <a:lnTo>
                      <a:pt x="583" y="3753"/>
                    </a:lnTo>
                    <a:lnTo>
                      <a:pt x="407" y="3545"/>
                    </a:lnTo>
                    <a:lnTo>
                      <a:pt x="0" y="23"/>
                    </a:lnTo>
                    <a:lnTo>
                      <a:pt x="178" y="0"/>
                    </a:lnTo>
                    <a:lnTo>
                      <a:pt x="218" y="35"/>
                    </a:lnTo>
                    <a:lnTo>
                      <a:pt x="281" y="81"/>
                    </a:lnTo>
                    <a:lnTo>
                      <a:pt x="375" y="127"/>
                    </a:lnTo>
                    <a:lnTo>
                      <a:pt x="469" y="139"/>
                    </a:lnTo>
                    <a:lnTo>
                      <a:pt x="572" y="173"/>
                    </a:lnTo>
                    <a:lnTo>
                      <a:pt x="583" y="173"/>
                    </a:lnTo>
                    <a:close/>
                  </a:path>
                </a:pathLst>
              </a:custGeom>
              <a:solidFill>
                <a:srgbClr val="CCFFCC"/>
              </a:solidFill>
              <a:ln w="9525">
                <a:solidFill>
                  <a:srgbClr val="CCFFCC"/>
                </a:solidFill>
                <a:round/>
                <a:headEnd/>
                <a:tailEnd/>
              </a:ln>
            </p:spPr>
            <p:txBody>
              <a:bodyPr/>
              <a:lstStyle/>
              <a:p>
                <a:endParaRPr lang="zh-CN" altLang="en-US"/>
              </a:p>
            </p:txBody>
          </p:sp>
          <p:sp>
            <p:nvSpPr>
              <p:cNvPr id="396321" name="Freeform 33"/>
              <p:cNvSpPr>
                <a:spLocks/>
              </p:cNvSpPr>
              <p:nvPr/>
            </p:nvSpPr>
            <p:spPr bwMode="auto">
              <a:xfrm>
                <a:off x="538" y="1881"/>
                <a:ext cx="365" cy="1912"/>
              </a:xfrm>
              <a:custGeom>
                <a:avLst/>
                <a:gdLst/>
                <a:ahLst/>
                <a:cxnLst>
                  <a:cxn ang="0">
                    <a:pos x="583" y="173"/>
                  </a:cxn>
                  <a:cxn ang="0">
                    <a:pos x="449" y="312"/>
                  </a:cxn>
                  <a:cxn ang="0">
                    <a:pos x="730" y="3822"/>
                  </a:cxn>
                  <a:cxn ang="0">
                    <a:pos x="583" y="3753"/>
                  </a:cxn>
                  <a:cxn ang="0">
                    <a:pos x="407" y="3545"/>
                  </a:cxn>
                  <a:cxn ang="0">
                    <a:pos x="0" y="23"/>
                  </a:cxn>
                  <a:cxn ang="0">
                    <a:pos x="178" y="0"/>
                  </a:cxn>
                  <a:cxn ang="0">
                    <a:pos x="218" y="35"/>
                  </a:cxn>
                  <a:cxn ang="0">
                    <a:pos x="281" y="81"/>
                  </a:cxn>
                  <a:cxn ang="0">
                    <a:pos x="375" y="127"/>
                  </a:cxn>
                  <a:cxn ang="0">
                    <a:pos x="469" y="139"/>
                  </a:cxn>
                  <a:cxn ang="0">
                    <a:pos x="572" y="173"/>
                  </a:cxn>
                  <a:cxn ang="0">
                    <a:pos x="583" y="173"/>
                  </a:cxn>
                </a:cxnLst>
                <a:rect l="0" t="0" r="r" b="b"/>
                <a:pathLst>
                  <a:path w="730" h="3822">
                    <a:moveTo>
                      <a:pt x="583" y="173"/>
                    </a:moveTo>
                    <a:lnTo>
                      <a:pt x="449" y="312"/>
                    </a:lnTo>
                    <a:lnTo>
                      <a:pt x="730" y="3822"/>
                    </a:lnTo>
                    <a:lnTo>
                      <a:pt x="583" y="3753"/>
                    </a:lnTo>
                    <a:lnTo>
                      <a:pt x="407" y="3545"/>
                    </a:lnTo>
                    <a:lnTo>
                      <a:pt x="0" y="23"/>
                    </a:lnTo>
                    <a:lnTo>
                      <a:pt x="178" y="0"/>
                    </a:lnTo>
                    <a:lnTo>
                      <a:pt x="218" y="35"/>
                    </a:lnTo>
                    <a:lnTo>
                      <a:pt x="281" y="81"/>
                    </a:lnTo>
                    <a:lnTo>
                      <a:pt x="375" y="127"/>
                    </a:lnTo>
                    <a:lnTo>
                      <a:pt x="469" y="139"/>
                    </a:lnTo>
                    <a:lnTo>
                      <a:pt x="572" y="173"/>
                    </a:lnTo>
                    <a:lnTo>
                      <a:pt x="583" y="173"/>
                    </a:lnTo>
                  </a:path>
                </a:pathLst>
              </a:custGeom>
              <a:solidFill>
                <a:srgbClr val="CCFFCC"/>
              </a:solidFill>
              <a:ln w="7938">
                <a:solidFill>
                  <a:srgbClr val="CCFFCC"/>
                </a:solidFill>
                <a:prstDash val="solid"/>
                <a:round/>
                <a:headEnd/>
                <a:tailEnd/>
              </a:ln>
            </p:spPr>
            <p:txBody>
              <a:bodyPr/>
              <a:lstStyle/>
              <a:p>
                <a:endParaRPr lang="zh-CN" altLang="en-US"/>
              </a:p>
            </p:txBody>
          </p:sp>
        </p:grpSp>
        <p:sp>
          <p:nvSpPr>
            <p:cNvPr id="396322" name="Freeform 34"/>
            <p:cNvSpPr>
              <a:spLocks/>
            </p:cNvSpPr>
            <p:nvPr/>
          </p:nvSpPr>
          <p:spPr bwMode="auto">
            <a:xfrm>
              <a:off x="908" y="1954"/>
              <a:ext cx="1245" cy="473"/>
            </a:xfrm>
            <a:custGeom>
              <a:avLst/>
              <a:gdLst/>
              <a:ahLst/>
              <a:cxnLst>
                <a:cxn ang="0">
                  <a:pos x="2088" y="1113"/>
                </a:cxn>
                <a:cxn ang="0">
                  <a:pos x="2004" y="1125"/>
                </a:cxn>
                <a:cxn ang="0">
                  <a:pos x="1922" y="1125"/>
                </a:cxn>
                <a:cxn ang="0">
                  <a:pos x="1827" y="1136"/>
                </a:cxn>
                <a:cxn ang="0">
                  <a:pos x="1744" y="1136"/>
                </a:cxn>
                <a:cxn ang="0">
                  <a:pos x="1649" y="1136"/>
                </a:cxn>
                <a:cxn ang="0">
                  <a:pos x="1545" y="1136"/>
                </a:cxn>
                <a:cxn ang="0">
                  <a:pos x="1431" y="1125"/>
                </a:cxn>
                <a:cxn ang="0">
                  <a:pos x="1304" y="1113"/>
                </a:cxn>
                <a:cxn ang="0">
                  <a:pos x="1157" y="1101"/>
                </a:cxn>
                <a:cxn ang="0">
                  <a:pos x="1012" y="1090"/>
                </a:cxn>
                <a:cxn ang="0">
                  <a:pos x="876" y="1067"/>
                </a:cxn>
                <a:cxn ang="0">
                  <a:pos x="750" y="1043"/>
                </a:cxn>
                <a:cxn ang="0">
                  <a:pos x="648" y="1020"/>
                </a:cxn>
                <a:cxn ang="0">
                  <a:pos x="553" y="986"/>
                </a:cxn>
                <a:cxn ang="0">
                  <a:pos x="480" y="962"/>
                </a:cxn>
                <a:cxn ang="0">
                  <a:pos x="407" y="939"/>
                </a:cxn>
                <a:cxn ang="0">
                  <a:pos x="333" y="905"/>
                </a:cxn>
                <a:cxn ang="0">
                  <a:pos x="270" y="881"/>
                </a:cxn>
                <a:cxn ang="0">
                  <a:pos x="199" y="847"/>
                </a:cxn>
                <a:cxn ang="0">
                  <a:pos x="136" y="812"/>
                </a:cxn>
                <a:cxn ang="0">
                  <a:pos x="84" y="777"/>
                </a:cxn>
                <a:cxn ang="0">
                  <a:pos x="31" y="731"/>
                </a:cxn>
                <a:cxn ang="0">
                  <a:pos x="10" y="673"/>
                </a:cxn>
                <a:cxn ang="0">
                  <a:pos x="0" y="604"/>
                </a:cxn>
                <a:cxn ang="0">
                  <a:pos x="31" y="534"/>
                </a:cxn>
                <a:cxn ang="0">
                  <a:pos x="73" y="453"/>
                </a:cxn>
                <a:cxn ang="0">
                  <a:pos x="136" y="372"/>
                </a:cxn>
                <a:cxn ang="0">
                  <a:pos x="220" y="301"/>
                </a:cxn>
                <a:cxn ang="0">
                  <a:pos x="312" y="243"/>
                </a:cxn>
                <a:cxn ang="0">
                  <a:pos x="417" y="196"/>
                </a:cxn>
                <a:cxn ang="0">
                  <a:pos x="522" y="150"/>
                </a:cxn>
                <a:cxn ang="0">
                  <a:pos x="637" y="115"/>
                </a:cxn>
                <a:cxn ang="0">
                  <a:pos x="750" y="92"/>
                </a:cxn>
                <a:cxn ang="0">
                  <a:pos x="876" y="69"/>
                </a:cxn>
                <a:cxn ang="0">
                  <a:pos x="991" y="57"/>
                </a:cxn>
                <a:cxn ang="0">
                  <a:pos x="1126" y="46"/>
                </a:cxn>
                <a:cxn ang="0">
                  <a:pos x="1262" y="34"/>
                </a:cxn>
                <a:cxn ang="0">
                  <a:pos x="1400" y="23"/>
                </a:cxn>
                <a:cxn ang="0">
                  <a:pos x="1525" y="23"/>
                </a:cxn>
                <a:cxn ang="0">
                  <a:pos x="1660" y="23"/>
                </a:cxn>
                <a:cxn ang="0">
                  <a:pos x="1775" y="11"/>
                </a:cxn>
                <a:cxn ang="0">
                  <a:pos x="1890" y="11"/>
                </a:cxn>
                <a:cxn ang="0">
                  <a:pos x="1993" y="0"/>
                </a:cxn>
                <a:cxn ang="0">
                  <a:pos x="2088" y="0"/>
                </a:cxn>
                <a:cxn ang="0">
                  <a:pos x="2182" y="11"/>
                </a:cxn>
                <a:cxn ang="0">
                  <a:pos x="2255" y="11"/>
                </a:cxn>
                <a:cxn ang="0">
                  <a:pos x="2339" y="23"/>
                </a:cxn>
                <a:cxn ang="0">
                  <a:pos x="2410" y="34"/>
                </a:cxn>
                <a:cxn ang="0">
                  <a:pos x="2484" y="46"/>
                </a:cxn>
                <a:cxn ang="0">
                  <a:pos x="2547" y="46"/>
                </a:cxn>
                <a:cxn ang="0">
                  <a:pos x="2620" y="57"/>
                </a:cxn>
              </a:cxnLst>
              <a:rect l="0" t="0" r="r" b="b"/>
              <a:pathLst>
                <a:path w="2630" h="1148">
                  <a:moveTo>
                    <a:pt x="2129" y="1101"/>
                  </a:moveTo>
                  <a:lnTo>
                    <a:pt x="2088" y="1113"/>
                  </a:lnTo>
                  <a:lnTo>
                    <a:pt x="2046" y="1113"/>
                  </a:lnTo>
                  <a:lnTo>
                    <a:pt x="2004" y="1125"/>
                  </a:lnTo>
                  <a:lnTo>
                    <a:pt x="1964" y="1125"/>
                  </a:lnTo>
                  <a:lnTo>
                    <a:pt x="1922" y="1125"/>
                  </a:lnTo>
                  <a:lnTo>
                    <a:pt x="1880" y="1136"/>
                  </a:lnTo>
                  <a:lnTo>
                    <a:pt x="1827" y="1136"/>
                  </a:lnTo>
                  <a:lnTo>
                    <a:pt x="1786" y="1136"/>
                  </a:lnTo>
                  <a:lnTo>
                    <a:pt x="1744" y="1136"/>
                  </a:lnTo>
                  <a:lnTo>
                    <a:pt x="1691" y="1148"/>
                  </a:lnTo>
                  <a:lnTo>
                    <a:pt x="1649" y="1136"/>
                  </a:lnTo>
                  <a:lnTo>
                    <a:pt x="1597" y="1136"/>
                  </a:lnTo>
                  <a:lnTo>
                    <a:pt x="1545" y="1136"/>
                  </a:lnTo>
                  <a:lnTo>
                    <a:pt x="1494" y="1136"/>
                  </a:lnTo>
                  <a:lnTo>
                    <a:pt x="1431" y="1125"/>
                  </a:lnTo>
                  <a:lnTo>
                    <a:pt x="1368" y="1125"/>
                  </a:lnTo>
                  <a:lnTo>
                    <a:pt x="1304" y="1113"/>
                  </a:lnTo>
                  <a:lnTo>
                    <a:pt x="1230" y="1113"/>
                  </a:lnTo>
                  <a:lnTo>
                    <a:pt x="1157" y="1101"/>
                  </a:lnTo>
                  <a:lnTo>
                    <a:pt x="1086" y="1090"/>
                  </a:lnTo>
                  <a:lnTo>
                    <a:pt x="1012" y="1090"/>
                  </a:lnTo>
                  <a:lnTo>
                    <a:pt x="949" y="1078"/>
                  </a:lnTo>
                  <a:lnTo>
                    <a:pt x="876" y="1067"/>
                  </a:lnTo>
                  <a:lnTo>
                    <a:pt x="813" y="1055"/>
                  </a:lnTo>
                  <a:lnTo>
                    <a:pt x="750" y="1043"/>
                  </a:lnTo>
                  <a:lnTo>
                    <a:pt x="698" y="1032"/>
                  </a:lnTo>
                  <a:lnTo>
                    <a:pt x="648" y="1020"/>
                  </a:lnTo>
                  <a:lnTo>
                    <a:pt x="606" y="1009"/>
                  </a:lnTo>
                  <a:lnTo>
                    <a:pt x="553" y="986"/>
                  </a:lnTo>
                  <a:lnTo>
                    <a:pt x="522" y="974"/>
                  </a:lnTo>
                  <a:lnTo>
                    <a:pt x="480" y="962"/>
                  </a:lnTo>
                  <a:lnTo>
                    <a:pt x="438" y="951"/>
                  </a:lnTo>
                  <a:lnTo>
                    <a:pt x="407" y="939"/>
                  </a:lnTo>
                  <a:lnTo>
                    <a:pt x="365" y="928"/>
                  </a:lnTo>
                  <a:lnTo>
                    <a:pt x="333" y="905"/>
                  </a:lnTo>
                  <a:lnTo>
                    <a:pt x="302" y="893"/>
                  </a:lnTo>
                  <a:lnTo>
                    <a:pt x="270" y="881"/>
                  </a:lnTo>
                  <a:lnTo>
                    <a:pt x="239" y="870"/>
                  </a:lnTo>
                  <a:lnTo>
                    <a:pt x="199" y="847"/>
                  </a:lnTo>
                  <a:lnTo>
                    <a:pt x="168" y="835"/>
                  </a:lnTo>
                  <a:lnTo>
                    <a:pt x="136" y="812"/>
                  </a:lnTo>
                  <a:lnTo>
                    <a:pt x="105" y="789"/>
                  </a:lnTo>
                  <a:lnTo>
                    <a:pt x="84" y="777"/>
                  </a:lnTo>
                  <a:lnTo>
                    <a:pt x="52" y="754"/>
                  </a:lnTo>
                  <a:lnTo>
                    <a:pt x="31" y="731"/>
                  </a:lnTo>
                  <a:lnTo>
                    <a:pt x="21" y="696"/>
                  </a:lnTo>
                  <a:lnTo>
                    <a:pt x="10" y="673"/>
                  </a:lnTo>
                  <a:lnTo>
                    <a:pt x="0" y="638"/>
                  </a:lnTo>
                  <a:lnTo>
                    <a:pt x="0" y="604"/>
                  </a:lnTo>
                  <a:lnTo>
                    <a:pt x="10" y="569"/>
                  </a:lnTo>
                  <a:lnTo>
                    <a:pt x="31" y="534"/>
                  </a:lnTo>
                  <a:lnTo>
                    <a:pt x="42" y="488"/>
                  </a:lnTo>
                  <a:lnTo>
                    <a:pt x="73" y="453"/>
                  </a:lnTo>
                  <a:lnTo>
                    <a:pt x="105" y="407"/>
                  </a:lnTo>
                  <a:lnTo>
                    <a:pt x="136" y="372"/>
                  </a:lnTo>
                  <a:lnTo>
                    <a:pt x="178" y="337"/>
                  </a:lnTo>
                  <a:lnTo>
                    <a:pt x="220" y="301"/>
                  </a:lnTo>
                  <a:lnTo>
                    <a:pt x="260" y="266"/>
                  </a:lnTo>
                  <a:lnTo>
                    <a:pt x="312" y="243"/>
                  </a:lnTo>
                  <a:lnTo>
                    <a:pt x="365" y="220"/>
                  </a:lnTo>
                  <a:lnTo>
                    <a:pt x="417" y="196"/>
                  </a:lnTo>
                  <a:lnTo>
                    <a:pt x="469" y="173"/>
                  </a:lnTo>
                  <a:lnTo>
                    <a:pt x="522" y="150"/>
                  </a:lnTo>
                  <a:lnTo>
                    <a:pt x="585" y="138"/>
                  </a:lnTo>
                  <a:lnTo>
                    <a:pt x="637" y="115"/>
                  </a:lnTo>
                  <a:lnTo>
                    <a:pt x="688" y="104"/>
                  </a:lnTo>
                  <a:lnTo>
                    <a:pt x="750" y="92"/>
                  </a:lnTo>
                  <a:lnTo>
                    <a:pt x="813" y="81"/>
                  </a:lnTo>
                  <a:lnTo>
                    <a:pt x="876" y="69"/>
                  </a:lnTo>
                  <a:lnTo>
                    <a:pt x="929" y="57"/>
                  </a:lnTo>
                  <a:lnTo>
                    <a:pt x="991" y="57"/>
                  </a:lnTo>
                  <a:lnTo>
                    <a:pt x="1065" y="46"/>
                  </a:lnTo>
                  <a:lnTo>
                    <a:pt x="1126" y="46"/>
                  </a:lnTo>
                  <a:lnTo>
                    <a:pt x="1189" y="34"/>
                  </a:lnTo>
                  <a:lnTo>
                    <a:pt x="1262" y="34"/>
                  </a:lnTo>
                  <a:lnTo>
                    <a:pt x="1326" y="34"/>
                  </a:lnTo>
                  <a:lnTo>
                    <a:pt x="1400" y="23"/>
                  </a:lnTo>
                  <a:lnTo>
                    <a:pt x="1463" y="23"/>
                  </a:lnTo>
                  <a:lnTo>
                    <a:pt x="1525" y="23"/>
                  </a:lnTo>
                  <a:lnTo>
                    <a:pt x="1597" y="23"/>
                  </a:lnTo>
                  <a:lnTo>
                    <a:pt x="1660" y="23"/>
                  </a:lnTo>
                  <a:lnTo>
                    <a:pt x="1712" y="11"/>
                  </a:lnTo>
                  <a:lnTo>
                    <a:pt x="1775" y="11"/>
                  </a:lnTo>
                  <a:lnTo>
                    <a:pt x="1838" y="11"/>
                  </a:lnTo>
                  <a:lnTo>
                    <a:pt x="1890" y="11"/>
                  </a:lnTo>
                  <a:lnTo>
                    <a:pt x="1943" y="0"/>
                  </a:lnTo>
                  <a:lnTo>
                    <a:pt x="1993" y="0"/>
                  </a:lnTo>
                  <a:lnTo>
                    <a:pt x="2046" y="0"/>
                  </a:lnTo>
                  <a:lnTo>
                    <a:pt x="2088" y="0"/>
                  </a:lnTo>
                  <a:lnTo>
                    <a:pt x="2140" y="11"/>
                  </a:lnTo>
                  <a:lnTo>
                    <a:pt x="2182" y="11"/>
                  </a:lnTo>
                  <a:lnTo>
                    <a:pt x="2224" y="11"/>
                  </a:lnTo>
                  <a:lnTo>
                    <a:pt x="2255" y="11"/>
                  </a:lnTo>
                  <a:lnTo>
                    <a:pt x="2297" y="23"/>
                  </a:lnTo>
                  <a:lnTo>
                    <a:pt x="2339" y="23"/>
                  </a:lnTo>
                  <a:lnTo>
                    <a:pt x="2381" y="23"/>
                  </a:lnTo>
                  <a:lnTo>
                    <a:pt x="2410" y="34"/>
                  </a:lnTo>
                  <a:lnTo>
                    <a:pt x="2442" y="34"/>
                  </a:lnTo>
                  <a:lnTo>
                    <a:pt x="2484" y="46"/>
                  </a:lnTo>
                  <a:lnTo>
                    <a:pt x="2515" y="46"/>
                  </a:lnTo>
                  <a:lnTo>
                    <a:pt x="2547" y="46"/>
                  </a:lnTo>
                  <a:lnTo>
                    <a:pt x="2588" y="57"/>
                  </a:lnTo>
                  <a:lnTo>
                    <a:pt x="2620" y="57"/>
                  </a:lnTo>
                  <a:lnTo>
                    <a:pt x="2630" y="57"/>
                  </a:lnTo>
                </a:path>
              </a:pathLst>
            </a:custGeom>
            <a:noFill/>
            <a:ln w="7938">
              <a:solidFill>
                <a:srgbClr val="000000"/>
              </a:solidFill>
              <a:prstDash val="solid"/>
              <a:round/>
              <a:headEnd/>
              <a:tailEnd/>
            </a:ln>
          </p:spPr>
          <p:txBody>
            <a:bodyPr/>
            <a:lstStyle/>
            <a:p>
              <a:endParaRPr lang="zh-CN" altLang="en-US"/>
            </a:p>
          </p:txBody>
        </p:sp>
        <p:sp>
          <p:nvSpPr>
            <p:cNvPr id="396323" name="Freeform 35"/>
            <p:cNvSpPr>
              <a:spLocks/>
            </p:cNvSpPr>
            <p:nvPr/>
          </p:nvSpPr>
          <p:spPr bwMode="auto">
            <a:xfrm>
              <a:off x="2390" y="2002"/>
              <a:ext cx="277" cy="448"/>
            </a:xfrm>
            <a:custGeom>
              <a:avLst/>
              <a:gdLst/>
              <a:ahLst/>
              <a:cxnLst>
                <a:cxn ang="0">
                  <a:pos x="11" y="0"/>
                </a:cxn>
                <a:cxn ang="0">
                  <a:pos x="42" y="12"/>
                </a:cxn>
                <a:cxn ang="0">
                  <a:pos x="63" y="23"/>
                </a:cxn>
                <a:cxn ang="0">
                  <a:pos x="94" y="35"/>
                </a:cxn>
                <a:cxn ang="0">
                  <a:pos x="126" y="47"/>
                </a:cxn>
                <a:cxn ang="0">
                  <a:pos x="157" y="70"/>
                </a:cxn>
                <a:cxn ang="0">
                  <a:pos x="189" y="81"/>
                </a:cxn>
                <a:cxn ang="0">
                  <a:pos x="209" y="93"/>
                </a:cxn>
                <a:cxn ang="0">
                  <a:pos x="241" y="105"/>
                </a:cxn>
                <a:cxn ang="0">
                  <a:pos x="272" y="128"/>
                </a:cxn>
                <a:cxn ang="0">
                  <a:pos x="302" y="139"/>
                </a:cxn>
                <a:cxn ang="0">
                  <a:pos x="333" y="162"/>
                </a:cxn>
                <a:cxn ang="0">
                  <a:pos x="365" y="186"/>
                </a:cxn>
                <a:cxn ang="0">
                  <a:pos x="396" y="211"/>
                </a:cxn>
                <a:cxn ang="0">
                  <a:pos x="428" y="245"/>
                </a:cxn>
                <a:cxn ang="0">
                  <a:pos x="459" y="269"/>
                </a:cxn>
                <a:cxn ang="0">
                  <a:pos x="480" y="303"/>
                </a:cxn>
                <a:cxn ang="0">
                  <a:pos x="511" y="338"/>
                </a:cxn>
                <a:cxn ang="0">
                  <a:pos x="532" y="373"/>
                </a:cxn>
                <a:cxn ang="0">
                  <a:pos x="553" y="407"/>
                </a:cxn>
                <a:cxn ang="0">
                  <a:pos x="564" y="442"/>
                </a:cxn>
                <a:cxn ang="0">
                  <a:pos x="574" y="465"/>
                </a:cxn>
                <a:cxn ang="0">
                  <a:pos x="585" y="500"/>
                </a:cxn>
                <a:cxn ang="0">
                  <a:pos x="585" y="523"/>
                </a:cxn>
                <a:cxn ang="0">
                  <a:pos x="585" y="558"/>
                </a:cxn>
                <a:cxn ang="0">
                  <a:pos x="585" y="581"/>
                </a:cxn>
                <a:cxn ang="0">
                  <a:pos x="574" y="604"/>
                </a:cxn>
                <a:cxn ang="0">
                  <a:pos x="574" y="627"/>
                </a:cxn>
                <a:cxn ang="0">
                  <a:pos x="564" y="651"/>
                </a:cxn>
                <a:cxn ang="0">
                  <a:pos x="564" y="685"/>
                </a:cxn>
                <a:cxn ang="0">
                  <a:pos x="553" y="708"/>
                </a:cxn>
                <a:cxn ang="0">
                  <a:pos x="543" y="732"/>
                </a:cxn>
                <a:cxn ang="0">
                  <a:pos x="532" y="766"/>
                </a:cxn>
                <a:cxn ang="0">
                  <a:pos x="511" y="790"/>
                </a:cxn>
                <a:cxn ang="0">
                  <a:pos x="491" y="824"/>
                </a:cxn>
                <a:cxn ang="0">
                  <a:pos x="459" y="847"/>
                </a:cxn>
                <a:cxn ang="0">
                  <a:pos x="428" y="882"/>
                </a:cxn>
                <a:cxn ang="0">
                  <a:pos x="396" y="905"/>
                </a:cxn>
                <a:cxn ang="0">
                  <a:pos x="365" y="940"/>
                </a:cxn>
                <a:cxn ang="0">
                  <a:pos x="323" y="963"/>
                </a:cxn>
                <a:cxn ang="0">
                  <a:pos x="292" y="986"/>
                </a:cxn>
                <a:cxn ang="0">
                  <a:pos x="262" y="1010"/>
                </a:cxn>
                <a:cxn ang="0">
                  <a:pos x="230" y="1033"/>
                </a:cxn>
                <a:cxn ang="0">
                  <a:pos x="209" y="1044"/>
                </a:cxn>
                <a:cxn ang="0">
                  <a:pos x="189" y="1067"/>
                </a:cxn>
                <a:cxn ang="0">
                  <a:pos x="168" y="1079"/>
                </a:cxn>
                <a:cxn ang="0">
                  <a:pos x="157" y="1091"/>
                </a:cxn>
                <a:cxn ang="0">
                  <a:pos x="136" y="1091"/>
                </a:cxn>
              </a:cxnLst>
              <a:rect l="0" t="0" r="r" b="b"/>
              <a:pathLst>
                <a:path w="585" h="1091">
                  <a:moveTo>
                    <a:pt x="0" y="0"/>
                  </a:moveTo>
                  <a:lnTo>
                    <a:pt x="11" y="0"/>
                  </a:lnTo>
                  <a:lnTo>
                    <a:pt x="21" y="12"/>
                  </a:lnTo>
                  <a:lnTo>
                    <a:pt x="42" y="12"/>
                  </a:lnTo>
                  <a:lnTo>
                    <a:pt x="52" y="23"/>
                  </a:lnTo>
                  <a:lnTo>
                    <a:pt x="63" y="23"/>
                  </a:lnTo>
                  <a:lnTo>
                    <a:pt x="84" y="35"/>
                  </a:lnTo>
                  <a:lnTo>
                    <a:pt x="94" y="35"/>
                  </a:lnTo>
                  <a:lnTo>
                    <a:pt x="115" y="47"/>
                  </a:lnTo>
                  <a:lnTo>
                    <a:pt x="126" y="47"/>
                  </a:lnTo>
                  <a:lnTo>
                    <a:pt x="136" y="58"/>
                  </a:lnTo>
                  <a:lnTo>
                    <a:pt x="157" y="70"/>
                  </a:lnTo>
                  <a:lnTo>
                    <a:pt x="168" y="70"/>
                  </a:lnTo>
                  <a:lnTo>
                    <a:pt x="189" y="81"/>
                  </a:lnTo>
                  <a:lnTo>
                    <a:pt x="199" y="81"/>
                  </a:lnTo>
                  <a:lnTo>
                    <a:pt x="209" y="93"/>
                  </a:lnTo>
                  <a:lnTo>
                    <a:pt x="230" y="105"/>
                  </a:lnTo>
                  <a:lnTo>
                    <a:pt x="241" y="105"/>
                  </a:lnTo>
                  <a:lnTo>
                    <a:pt x="262" y="116"/>
                  </a:lnTo>
                  <a:lnTo>
                    <a:pt x="272" y="128"/>
                  </a:lnTo>
                  <a:lnTo>
                    <a:pt x="292" y="139"/>
                  </a:lnTo>
                  <a:lnTo>
                    <a:pt x="302" y="139"/>
                  </a:lnTo>
                  <a:lnTo>
                    <a:pt x="323" y="151"/>
                  </a:lnTo>
                  <a:lnTo>
                    <a:pt x="333" y="162"/>
                  </a:lnTo>
                  <a:lnTo>
                    <a:pt x="354" y="174"/>
                  </a:lnTo>
                  <a:lnTo>
                    <a:pt x="365" y="186"/>
                  </a:lnTo>
                  <a:lnTo>
                    <a:pt x="386" y="199"/>
                  </a:lnTo>
                  <a:lnTo>
                    <a:pt x="396" y="211"/>
                  </a:lnTo>
                  <a:lnTo>
                    <a:pt x="417" y="234"/>
                  </a:lnTo>
                  <a:lnTo>
                    <a:pt x="428" y="245"/>
                  </a:lnTo>
                  <a:lnTo>
                    <a:pt x="438" y="257"/>
                  </a:lnTo>
                  <a:lnTo>
                    <a:pt x="459" y="269"/>
                  </a:lnTo>
                  <a:lnTo>
                    <a:pt x="470" y="292"/>
                  </a:lnTo>
                  <a:lnTo>
                    <a:pt x="480" y="303"/>
                  </a:lnTo>
                  <a:lnTo>
                    <a:pt x="501" y="315"/>
                  </a:lnTo>
                  <a:lnTo>
                    <a:pt x="511" y="338"/>
                  </a:lnTo>
                  <a:lnTo>
                    <a:pt x="522" y="350"/>
                  </a:lnTo>
                  <a:lnTo>
                    <a:pt x="532" y="373"/>
                  </a:lnTo>
                  <a:lnTo>
                    <a:pt x="543" y="384"/>
                  </a:lnTo>
                  <a:lnTo>
                    <a:pt x="553" y="407"/>
                  </a:lnTo>
                  <a:lnTo>
                    <a:pt x="553" y="419"/>
                  </a:lnTo>
                  <a:lnTo>
                    <a:pt x="564" y="442"/>
                  </a:lnTo>
                  <a:lnTo>
                    <a:pt x="574" y="454"/>
                  </a:lnTo>
                  <a:lnTo>
                    <a:pt x="574" y="465"/>
                  </a:lnTo>
                  <a:lnTo>
                    <a:pt x="574" y="489"/>
                  </a:lnTo>
                  <a:lnTo>
                    <a:pt x="585" y="500"/>
                  </a:lnTo>
                  <a:lnTo>
                    <a:pt x="585" y="512"/>
                  </a:lnTo>
                  <a:lnTo>
                    <a:pt x="585" y="523"/>
                  </a:lnTo>
                  <a:lnTo>
                    <a:pt x="585" y="535"/>
                  </a:lnTo>
                  <a:lnTo>
                    <a:pt x="585" y="558"/>
                  </a:lnTo>
                  <a:lnTo>
                    <a:pt x="585" y="570"/>
                  </a:lnTo>
                  <a:lnTo>
                    <a:pt x="585" y="581"/>
                  </a:lnTo>
                  <a:lnTo>
                    <a:pt x="585" y="593"/>
                  </a:lnTo>
                  <a:lnTo>
                    <a:pt x="574" y="604"/>
                  </a:lnTo>
                  <a:lnTo>
                    <a:pt x="574" y="616"/>
                  </a:lnTo>
                  <a:lnTo>
                    <a:pt x="574" y="627"/>
                  </a:lnTo>
                  <a:lnTo>
                    <a:pt x="574" y="639"/>
                  </a:lnTo>
                  <a:lnTo>
                    <a:pt x="564" y="651"/>
                  </a:lnTo>
                  <a:lnTo>
                    <a:pt x="564" y="674"/>
                  </a:lnTo>
                  <a:lnTo>
                    <a:pt x="564" y="685"/>
                  </a:lnTo>
                  <a:lnTo>
                    <a:pt x="553" y="697"/>
                  </a:lnTo>
                  <a:lnTo>
                    <a:pt x="553" y="708"/>
                  </a:lnTo>
                  <a:lnTo>
                    <a:pt x="543" y="720"/>
                  </a:lnTo>
                  <a:lnTo>
                    <a:pt x="543" y="732"/>
                  </a:lnTo>
                  <a:lnTo>
                    <a:pt x="532" y="755"/>
                  </a:lnTo>
                  <a:lnTo>
                    <a:pt x="532" y="766"/>
                  </a:lnTo>
                  <a:lnTo>
                    <a:pt x="522" y="778"/>
                  </a:lnTo>
                  <a:lnTo>
                    <a:pt x="511" y="790"/>
                  </a:lnTo>
                  <a:lnTo>
                    <a:pt x="501" y="801"/>
                  </a:lnTo>
                  <a:lnTo>
                    <a:pt x="491" y="824"/>
                  </a:lnTo>
                  <a:lnTo>
                    <a:pt x="480" y="836"/>
                  </a:lnTo>
                  <a:lnTo>
                    <a:pt x="459" y="847"/>
                  </a:lnTo>
                  <a:lnTo>
                    <a:pt x="449" y="859"/>
                  </a:lnTo>
                  <a:lnTo>
                    <a:pt x="428" y="882"/>
                  </a:lnTo>
                  <a:lnTo>
                    <a:pt x="417" y="894"/>
                  </a:lnTo>
                  <a:lnTo>
                    <a:pt x="396" y="905"/>
                  </a:lnTo>
                  <a:lnTo>
                    <a:pt x="375" y="928"/>
                  </a:lnTo>
                  <a:lnTo>
                    <a:pt x="365" y="940"/>
                  </a:lnTo>
                  <a:lnTo>
                    <a:pt x="344" y="952"/>
                  </a:lnTo>
                  <a:lnTo>
                    <a:pt x="323" y="963"/>
                  </a:lnTo>
                  <a:lnTo>
                    <a:pt x="312" y="986"/>
                  </a:lnTo>
                  <a:lnTo>
                    <a:pt x="292" y="986"/>
                  </a:lnTo>
                  <a:lnTo>
                    <a:pt x="272" y="998"/>
                  </a:lnTo>
                  <a:lnTo>
                    <a:pt x="262" y="1010"/>
                  </a:lnTo>
                  <a:lnTo>
                    <a:pt x="241" y="1021"/>
                  </a:lnTo>
                  <a:lnTo>
                    <a:pt x="230" y="1033"/>
                  </a:lnTo>
                  <a:lnTo>
                    <a:pt x="220" y="1044"/>
                  </a:lnTo>
                  <a:lnTo>
                    <a:pt x="209" y="1044"/>
                  </a:lnTo>
                  <a:lnTo>
                    <a:pt x="199" y="1056"/>
                  </a:lnTo>
                  <a:lnTo>
                    <a:pt x="189" y="1067"/>
                  </a:lnTo>
                  <a:lnTo>
                    <a:pt x="178" y="1067"/>
                  </a:lnTo>
                  <a:lnTo>
                    <a:pt x="168" y="1079"/>
                  </a:lnTo>
                  <a:lnTo>
                    <a:pt x="157" y="1079"/>
                  </a:lnTo>
                  <a:lnTo>
                    <a:pt x="157" y="1091"/>
                  </a:lnTo>
                  <a:lnTo>
                    <a:pt x="147" y="1091"/>
                  </a:lnTo>
                  <a:lnTo>
                    <a:pt x="136" y="1091"/>
                  </a:lnTo>
                </a:path>
              </a:pathLst>
            </a:custGeom>
            <a:noFill/>
            <a:ln w="7938">
              <a:solidFill>
                <a:srgbClr val="000000"/>
              </a:solidFill>
              <a:prstDash val="solid"/>
              <a:round/>
              <a:headEnd/>
              <a:tailEnd/>
            </a:ln>
          </p:spPr>
          <p:txBody>
            <a:bodyPr/>
            <a:lstStyle/>
            <a:p>
              <a:endParaRPr lang="zh-CN" altLang="en-US"/>
            </a:p>
          </p:txBody>
        </p:sp>
        <p:sp>
          <p:nvSpPr>
            <p:cNvPr id="396324" name="Freeform 36"/>
            <p:cNvSpPr>
              <a:spLocks/>
            </p:cNvSpPr>
            <p:nvPr/>
          </p:nvSpPr>
          <p:spPr bwMode="auto">
            <a:xfrm>
              <a:off x="2322" y="2050"/>
              <a:ext cx="267" cy="358"/>
            </a:xfrm>
            <a:custGeom>
              <a:avLst/>
              <a:gdLst/>
              <a:ahLst/>
              <a:cxnLst>
                <a:cxn ang="0">
                  <a:pos x="11" y="0"/>
                </a:cxn>
                <a:cxn ang="0">
                  <a:pos x="32" y="0"/>
                </a:cxn>
                <a:cxn ang="0">
                  <a:pos x="53" y="12"/>
                </a:cxn>
                <a:cxn ang="0">
                  <a:pos x="74" y="12"/>
                </a:cxn>
                <a:cxn ang="0">
                  <a:pos x="95" y="12"/>
                </a:cxn>
                <a:cxn ang="0">
                  <a:pos x="116" y="12"/>
                </a:cxn>
                <a:cxn ang="0">
                  <a:pos x="147" y="23"/>
                </a:cxn>
                <a:cxn ang="0">
                  <a:pos x="168" y="35"/>
                </a:cxn>
                <a:cxn ang="0">
                  <a:pos x="199" y="35"/>
                </a:cxn>
                <a:cxn ang="0">
                  <a:pos x="231" y="46"/>
                </a:cxn>
                <a:cxn ang="0">
                  <a:pos x="262" y="70"/>
                </a:cxn>
                <a:cxn ang="0">
                  <a:pos x="281" y="83"/>
                </a:cxn>
                <a:cxn ang="0">
                  <a:pos x="313" y="95"/>
                </a:cxn>
                <a:cxn ang="0">
                  <a:pos x="344" y="118"/>
                </a:cxn>
                <a:cxn ang="0">
                  <a:pos x="376" y="129"/>
                </a:cxn>
                <a:cxn ang="0">
                  <a:pos x="397" y="141"/>
                </a:cxn>
                <a:cxn ang="0">
                  <a:pos x="418" y="164"/>
                </a:cxn>
                <a:cxn ang="0">
                  <a:pos x="449" y="176"/>
                </a:cxn>
                <a:cxn ang="0">
                  <a:pos x="459" y="199"/>
                </a:cxn>
                <a:cxn ang="0">
                  <a:pos x="480" y="210"/>
                </a:cxn>
                <a:cxn ang="0">
                  <a:pos x="501" y="234"/>
                </a:cxn>
                <a:cxn ang="0">
                  <a:pos x="512" y="257"/>
                </a:cxn>
                <a:cxn ang="0">
                  <a:pos x="522" y="268"/>
                </a:cxn>
                <a:cxn ang="0">
                  <a:pos x="533" y="291"/>
                </a:cxn>
                <a:cxn ang="0">
                  <a:pos x="543" y="315"/>
                </a:cxn>
                <a:cxn ang="0">
                  <a:pos x="554" y="338"/>
                </a:cxn>
                <a:cxn ang="0">
                  <a:pos x="564" y="361"/>
                </a:cxn>
                <a:cxn ang="0">
                  <a:pos x="564" y="384"/>
                </a:cxn>
                <a:cxn ang="0">
                  <a:pos x="564" y="407"/>
                </a:cxn>
                <a:cxn ang="0">
                  <a:pos x="564" y="430"/>
                </a:cxn>
                <a:cxn ang="0">
                  <a:pos x="564" y="454"/>
                </a:cxn>
                <a:cxn ang="0">
                  <a:pos x="564" y="477"/>
                </a:cxn>
                <a:cxn ang="0">
                  <a:pos x="564" y="500"/>
                </a:cxn>
                <a:cxn ang="0">
                  <a:pos x="554" y="535"/>
                </a:cxn>
                <a:cxn ang="0">
                  <a:pos x="543" y="558"/>
                </a:cxn>
                <a:cxn ang="0">
                  <a:pos x="522" y="592"/>
                </a:cxn>
                <a:cxn ang="0">
                  <a:pos x="501" y="627"/>
                </a:cxn>
                <a:cxn ang="0">
                  <a:pos x="480" y="650"/>
                </a:cxn>
                <a:cxn ang="0">
                  <a:pos x="459" y="685"/>
                </a:cxn>
                <a:cxn ang="0">
                  <a:pos x="439" y="708"/>
                </a:cxn>
                <a:cxn ang="0">
                  <a:pos x="407" y="743"/>
                </a:cxn>
                <a:cxn ang="0">
                  <a:pos x="376" y="766"/>
                </a:cxn>
                <a:cxn ang="0">
                  <a:pos x="344" y="789"/>
                </a:cxn>
                <a:cxn ang="0">
                  <a:pos x="313" y="801"/>
                </a:cxn>
                <a:cxn ang="0">
                  <a:pos x="281" y="824"/>
                </a:cxn>
                <a:cxn ang="0">
                  <a:pos x="252" y="836"/>
                </a:cxn>
                <a:cxn ang="0">
                  <a:pos x="210" y="859"/>
                </a:cxn>
                <a:cxn ang="0">
                  <a:pos x="178" y="870"/>
                </a:cxn>
              </a:cxnLst>
              <a:rect l="0" t="0" r="r" b="b"/>
              <a:pathLst>
                <a:path w="564" h="870">
                  <a:moveTo>
                    <a:pt x="0" y="0"/>
                  </a:moveTo>
                  <a:lnTo>
                    <a:pt x="11" y="0"/>
                  </a:lnTo>
                  <a:lnTo>
                    <a:pt x="21" y="0"/>
                  </a:lnTo>
                  <a:lnTo>
                    <a:pt x="32" y="0"/>
                  </a:lnTo>
                  <a:lnTo>
                    <a:pt x="42" y="12"/>
                  </a:lnTo>
                  <a:lnTo>
                    <a:pt x="53" y="12"/>
                  </a:lnTo>
                  <a:lnTo>
                    <a:pt x="63" y="12"/>
                  </a:lnTo>
                  <a:lnTo>
                    <a:pt x="74" y="12"/>
                  </a:lnTo>
                  <a:lnTo>
                    <a:pt x="84" y="12"/>
                  </a:lnTo>
                  <a:lnTo>
                    <a:pt x="95" y="12"/>
                  </a:lnTo>
                  <a:lnTo>
                    <a:pt x="105" y="12"/>
                  </a:lnTo>
                  <a:lnTo>
                    <a:pt x="116" y="12"/>
                  </a:lnTo>
                  <a:lnTo>
                    <a:pt x="126" y="23"/>
                  </a:lnTo>
                  <a:lnTo>
                    <a:pt x="147" y="23"/>
                  </a:lnTo>
                  <a:lnTo>
                    <a:pt x="158" y="23"/>
                  </a:lnTo>
                  <a:lnTo>
                    <a:pt x="168" y="35"/>
                  </a:lnTo>
                  <a:lnTo>
                    <a:pt x="189" y="35"/>
                  </a:lnTo>
                  <a:lnTo>
                    <a:pt x="199" y="35"/>
                  </a:lnTo>
                  <a:lnTo>
                    <a:pt x="210" y="46"/>
                  </a:lnTo>
                  <a:lnTo>
                    <a:pt x="231" y="46"/>
                  </a:lnTo>
                  <a:lnTo>
                    <a:pt x="241" y="58"/>
                  </a:lnTo>
                  <a:lnTo>
                    <a:pt x="262" y="70"/>
                  </a:lnTo>
                  <a:lnTo>
                    <a:pt x="273" y="70"/>
                  </a:lnTo>
                  <a:lnTo>
                    <a:pt x="281" y="83"/>
                  </a:lnTo>
                  <a:lnTo>
                    <a:pt x="302" y="83"/>
                  </a:lnTo>
                  <a:lnTo>
                    <a:pt x="313" y="95"/>
                  </a:lnTo>
                  <a:lnTo>
                    <a:pt x="334" y="106"/>
                  </a:lnTo>
                  <a:lnTo>
                    <a:pt x="344" y="118"/>
                  </a:lnTo>
                  <a:lnTo>
                    <a:pt x="355" y="118"/>
                  </a:lnTo>
                  <a:lnTo>
                    <a:pt x="376" y="129"/>
                  </a:lnTo>
                  <a:lnTo>
                    <a:pt x="386" y="129"/>
                  </a:lnTo>
                  <a:lnTo>
                    <a:pt x="397" y="141"/>
                  </a:lnTo>
                  <a:lnTo>
                    <a:pt x="407" y="153"/>
                  </a:lnTo>
                  <a:lnTo>
                    <a:pt x="418" y="164"/>
                  </a:lnTo>
                  <a:lnTo>
                    <a:pt x="428" y="164"/>
                  </a:lnTo>
                  <a:lnTo>
                    <a:pt x="449" y="176"/>
                  </a:lnTo>
                  <a:lnTo>
                    <a:pt x="459" y="187"/>
                  </a:lnTo>
                  <a:lnTo>
                    <a:pt x="459" y="199"/>
                  </a:lnTo>
                  <a:lnTo>
                    <a:pt x="470" y="199"/>
                  </a:lnTo>
                  <a:lnTo>
                    <a:pt x="480" y="210"/>
                  </a:lnTo>
                  <a:lnTo>
                    <a:pt x="491" y="222"/>
                  </a:lnTo>
                  <a:lnTo>
                    <a:pt x="501" y="234"/>
                  </a:lnTo>
                  <a:lnTo>
                    <a:pt x="512" y="245"/>
                  </a:lnTo>
                  <a:lnTo>
                    <a:pt x="512" y="257"/>
                  </a:lnTo>
                  <a:lnTo>
                    <a:pt x="522" y="257"/>
                  </a:lnTo>
                  <a:lnTo>
                    <a:pt x="522" y="268"/>
                  </a:lnTo>
                  <a:lnTo>
                    <a:pt x="533" y="280"/>
                  </a:lnTo>
                  <a:lnTo>
                    <a:pt x="533" y="291"/>
                  </a:lnTo>
                  <a:lnTo>
                    <a:pt x="543" y="303"/>
                  </a:lnTo>
                  <a:lnTo>
                    <a:pt x="543" y="315"/>
                  </a:lnTo>
                  <a:lnTo>
                    <a:pt x="554" y="326"/>
                  </a:lnTo>
                  <a:lnTo>
                    <a:pt x="554" y="338"/>
                  </a:lnTo>
                  <a:lnTo>
                    <a:pt x="554" y="349"/>
                  </a:lnTo>
                  <a:lnTo>
                    <a:pt x="564" y="361"/>
                  </a:lnTo>
                  <a:lnTo>
                    <a:pt x="564" y="373"/>
                  </a:lnTo>
                  <a:lnTo>
                    <a:pt x="564" y="384"/>
                  </a:lnTo>
                  <a:lnTo>
                    <a:pt x="564" y="396"/>
                  </a:lnTo>
                  <a:lnTo>
                    <a:pt x="564" y="407"/>
                  </a:lnTo>
                  <a:lnTo>
                    <a:pt x="564" y="419"/>
                  </a:lnTo>
                  <a:lnTo>
                    <a:pt x="564" y="430"/>
                  </a:lnTo>
                  <a:lnTo>
                    <a:pt x="564" y="442"/>
                  </a:lnTo>
                  <a:lnTo>
                    <a:pt x="564" y="454"/>
                  </a:lnTo>
                  <a:lnTo>
                    <a:pt x="564" y="465"/>
                  </a:lnTo>
                  <a:lnTo>
                    <a:pt x="564" y="477"/>
                  </a:lnTo>
                  <a:lnTo>
                    <a:pt x="564" y="488"/>
                  </a:lnTo>
                  <a:lnTo>
                    <a:pt x="564" y="500"/>
                  </a:lnTo>
                  <a:lnTo>
                    <a:pt x="554" y="511"/>
                  </a:lnTo>
                  <a:lnTo>
                    <a:pt x="554" y="535"/>
                  </a:lnTo>
                  <a:lnTo>
                    <a:pt x="543" y="546"/>
                  </a:lnTo>
                  <a:lnTo>
                    <a:pt x="543" y="558"/>
                  </a:lnTo>
                  <a:lnTo>
                    <a:pt x="533" y="569"/>
                  </a:lnTo>
                  <a:lnTo>
                    <a:pt x="522" y="592"/>
                  </a:lnTo>
                  <a:lnTo>
                    <a:pt x="512" y="604"/>
                  </a:lnTo>
                  <a:lnTo>
                    <a:pt x="501" y="627"/>
                  </a:lnTo>
                  <a:lnTo>
                    <a:pt x="491" y="639"/>
                  </a:lnTo>
                  <a:lnTo>
                    <a:pt x="480" y="650"/>
                  </a:lnTo>
                  <a:lnTo>
                    <a:pt x="470" y="674"/>
                  </a:lnTo>
                  <a:lnTo>
                    <a:pt x="459" y="685"/>
                  </a:lnTo>
                  <a:lnTo>
                    <a:pt x="449" y="697"/>
                  </a:lnTo>
                  <a:lnTo>
                    <a:pt x="439" y="708"/>
                  </a:lnTo>
                  <a:lnTo>
                    <a:pt x="418" y="731"/>
                  </a:lnTo>
                  <a:lnTo>
                    <a:pt x="407" y="743"/>
                  </a:lnTo>
                  <a:lnTo>
                    <a:pt x="386" y="755"/>
                  </a:lnTo>
                  <a:lnTo>
                    <a:pt x="376" y="766"/>
                  </a:lnTo>
                  <a:lnTo>
                    <a:pt x="365" y="778"/>
                  </a:lnTo>
                  <a:lnTo>
                    <a:pt x="344" y="789"/>
                  </a:lnTo>
                  <a:lnTo>
                    <a:pt x="334" y="801"/>
                  </a:lnTo>
                  <a:lnTo>
                    <a:pt x="313" y="801"/>
                  </a:lnTo>
                  <a:lnTo>
                    <a:pt x="292" y="812"/>
                  </a:lnTo>
                  <a:lnTo>
                    <a:pt x="281" y="824"/>
                  </a:lnTo>
                  <a:lnTo>
                    <a:pt x="262" y="836"/>
                  </a:lnTo>
                  <a:lnTo>
                    <a:pt x="252" y="836"/>
                  </a:lnTo>
                  <a:lnTo>
                    <a:pt x="231" y="847"/>
                  </a:lnTo>
                  <a:lnTo>
                    <a:pt x="210" y="859"/>
                  </a:lnTo>
                  <a:lnTo>
                    <a:pt x="199" y="859"/>
                  </a:lnTo>
                  <a:lnTo>
                    <a:pt x="178" y="870"/>
                  </a:lnTo>
                  <a:lnTo>
                    <a:pt x="158" y="870"/>
                  </a:lnTo>
                </a:path>
              </a:pathLst>
            </a:custGeom>
            <a:noFill/>
            <a:ln w="7938">
              <a:solidFill>
                <a:srgbClr val="000000"/>
              </a:solidFill>
              <a:prstDash val="solid"/>
              <a:round/>
              <a:headEnd/>
              <a:tailEnd/>
            </a:ln>
          </p:spPr>
          <p:txBody>
            <a:bodyPr/>
            <a:lstStyle/>
            <a:p>
              <a:endParaRPr lang="zh-CN" altLang="en-US"/>
            </a:p>
          </p:txBody>
        </p:sp>
        <p:sp>
          <p:nvSpPr>
            <p:cNvPr id="396325" name="Freeform 37"/>
            <p:cNvSpPr>
              <a:spLocks/>
            </p:cNvSpPr>
            <p:nvPr/>
          </p:nvSpPr>
          <p:spPr bwMode="auto">
            <a:xfrm>
              <a:off x="1352" y="2276"/>
              <a:ext cx="85" cy="1537"/>
            </a:xfrm>
            <a:custGeom>
              <a:avLst/>
              <a:gdLst/>
              <a:ahLst/>
              <a:cxnLst>
                <a:cxn ang="0">
                  <a:pos x="126" y="0"/>
                </a:cxn>
                <a:cxn ang="0">
                  <a:pos x="0" y="162"/>
                </a:cxn>
                <a:cxn ang="0">
                  <a:pos x="178" y="3730"/>
                </a:cxn>
              </a:cxnLst>
              <a:rect l="0" t="0" r="r" b="b"/>
              <a:pathLst>
                <a:path w="178" h="3730">
                  <a:moveTo>
                    <a:pt x="126" y="0"/>
                  </a:moveTo>
                  <a:lnTo>
                    <a:pt x="0" y="162"/>
                  </a:lnTo>
                  <a:lnTo>
                    <a:pt x="178" y="3730"/>
                  </a:lnTo>
                </a:path>
              </a:pathLst>
            </a:custGeom>
            <a:noFill/>
            <a:ln w="7938">
              <a:solidFill>
                <a:srgbClr val="000000"/>
              </a:solidFill>
              <a:prstDash val="solid"/>
              <a:round/>
              <a:headEnd/>
              <a:tailEnd/>
            </a:ln>
          </p:spPr>
          <p:txBody>
            <a:bodyPr/>
            <a:lstStyle/>
            <a:p>
              <a:endParaRPr lang="zh-CN" altLang="en-US"/>
            </a:p>
          </p:txBody>
        </p:sp>
        <p:sp>
          <p:nvSpPr>
            <p:cNvPr id="396326" name="Freeform 38"/>
            <p:cNvSpPr>
              <a:spLocks/>
            </p:cNvSpPr>
            <p:nvPr/>
          </p:nvSpPr>
          <p:spPr bwMode="auto">
            <a:xfrm>
              <a:off x="1647" y="2351"/>
              <a:ext cx="39" cy="1576"/>
            </a:xfrm>
            <a:custGeom>
              <a:avLst/>
              <a:gdLst/>
              <a:ahLst/>
              <a:cxnLst>
                <a:cxn ang="0">
                  <a:pos x="82" y="0"/>
                </a:cxn>
                <a:cxn ang="0">
                  <a:pos x="0" y="174"/>
                </a:cxn>
                <a:cxn ang="0">
                  <a:pos x="82" y="3825"/>
                </a:cxn>
              </a:cxnLst>
              <a:rect l="0" t="0" r="r" b="b"/>
              <a:pathLst>
                <a:path w="82" h="3825">
                  <a:moveTo>
                    <a:pt x="82" y="0"/>
                  </a:moveTo>
                  <a:lnTo>
                    <a:pt x="0" y="174"/>
                  </a:lnTo>
                  <a:lnTo>
                    <a:pt x="82" y="3825"/>
                  </a:lnTo>
                </a:path>
              </a:pathLst>
            </a:custGeom>
            <a:noFill/>
            <a:ln w="7938">
              <a:solidFill>
                <a:srgbClr val="000000"/>
              </a:solidFill>
              <a:prstDash val="solid"/>
              <a:round/>
              <a:headEnd/>
              <a:tailEnd/>
            </a:ln>
          </p:spPr>
          <p:txBody>
            <a:bodyPr/>
            <a:lstStyle/>
            <a:p>
              <a:endParaRPr lang="zh-CN" altLang="en-US"/>
            </a:p>
          </p:txBody>
        </p:sp>
        <p:sp>
          <p:nvSpPr>
            <p:cNvPr id="396327" name="Freeform 39"/>
            <p:cNvSpPr>
              <a:spLocks/>
            </p:cNvSpPr>
            <p:nvPr/>
          </p:nvSpPr>
          <p:spPr bwMode="auto">
            <a:xfrm>
              <a:off x="2382" y="2408"/>
              <a:ext cx="72" cy="1356"/>
            </a:xfrm>
            <a:custGeom>
              <a:avLst/>
              <a:gdLst/>
              <a:ahLst/>
              <a:cxnLst>
                <a:cxn ang="0">
                  <a:pos x="32" y="0"/>
                </a:cxn>
                <a:cxn ang="0">
                  <a:pos x="157" y="105"/>
                </a:cxn>
                <a:cxn ang="0">
                  <a:pos x="0" y="3290"/>
                </a:cxn>
              </a:cxnLst>
              <a:rect l="0" t="0" r="r" b="b"/>
              <a:pathLst>
                <a:path w="157" h="3290">
                  <a:moveTo>
                    <a:pt x="32" y="0"/>
                  </a:moveTo>
                  <a:lnTo>
                    <a:pt x="157" y="105"/>
                  </a:lnTo>
                  <a:lnTo>
                    <a:pt x="0" y="3290"/>
                  </a:lnTo>
                </a:path>
              </a:pathLst>
            </a:custGeom>
            <a:noFill/>
            <a:ln w="7938">
              <a:solidFill>
                <a:srgbClr val="000000"/>
              </a:solidFill>
              <a:prstDash val="solid"/>
              <a:round/>
              <a:headEnd/>
              <a:tailEnd/>
            </a:ln>
          </p:spPr>
          <p:txBody>
            <a:bodyPr/>
            <a:lstStyle/>
            <a:p>
              <a:endParaRPr lang="zh-CN" altLang="en-US"/>
            </a:p>
          </p:txBody>
        </p:sp>
        <p:grpSp>
          <p:nvGrpSpPr>
            <p:cNvPr id="10" name="Group 40"/>
            <p:cNvGrpSpPr>
              <a:grpSpLocks/>
            </p:cNvGrpSpPr>
            <p:nvPr/>
          </p:nvGrpSpPr>
          <p:grpSpPr bwMode="auto">
            <a:xfrm>
              <a:off x="978" y="2732"/>
              <a:ext cx="1610" cy="301"/>
              <a:chOff x="612" y="2501"/>
              <a:chExt cx="1701" cy="365"/>
            </a:xfrm>
          </p:grpSpPr>
          <p:sp>
            <p:nvSpPr>
              <p:cNvPr id="396329" name="Freeform 41"/>
              <p:cNvSpPr>
                <a:spLocks/>
              </p:cNvSpPr>
              <p:nvPr/>
            </p:nvSpPr>
            <p:spPr bwMode="auto">
              <a:xfrm>
                <a:off x="612" y="2501"/>
                <a:ext cx="1701" cy="365"/>
              </a:xfrm>
              <a:custGeom>
                <a:avLst/>
                <a:gdLst/>
                <a:ahLst/>
                <a:cxnLst>
                  <a:cxn ang="0">
                    <a:pos x="0" y="81"/>
                  </a:cxn>
                  <a:cxn ang="0">
                    <a:pos x="322" y="278"/>
                  </a:cxn>
                  <a:cxn ang="0">
                    <a:pos x="834" y="486"/>
                  </a:cxn>
                  <a:cxn ang="0">
                    <a:pos x="1305" y="532"/>
                  </a:cxn>
                  <a:cxn ang="0">
                    <a:pos x="1785" y="532"/>
                  </a:cxn>
                  <a:cxn ang="0">
                    <a:pos x="2171" y="521"/>
                  </a:cxn>
                  <a:cxn ang="0">
                    <a:pos x="2557" y="416"/>
                  </a:cxn>
                  <a:cxn ang="0">
                    <a:pos x="2942" y="289"/>
                  </a:cxn>
                  <a:cxn ang="0">
                    <a:pos x="3183" y="185"/>
                  </a:cxn>
                  <a:cxn ang="0">
                    <a:pos x="3401" y="0"/>
                  </a:cxn>
                  <a:cxn ang="0">
                    <a:pos x="3391" y="173"/>
                  </a:cxn>
                  <a:cxn ang="0">
                    <a:pos x="3183" y="324"/>
                  </a:cxn>
                  <a:cxn ang="0">
                    <a:pos x="2756" y="521"/>
                  </a:cxn>
                  <a:cxn ang="0">
                    <a:pos x="2181" y="696"/>
                  </a:cxn>
                  <a:cxn ang="0">
                    <a:pos x="1399" y="731"/>
                  </a:cxn>
                  <a:cxn ang="0">
                    <a:pos x="886" y="662"/>
                  </a:cxn>
                  <a:cxn ang="0">
                    <a:pos x="406" y="463"/>
                  </a:cxn>
                  <a:cxn ang="0">
                    <a:pos x="21" y="254"/>
                  </a:cxn>
                  <a:cxn ang="0">
                    <a:pos x="0" y="81"/>
                  </a:cxn>
                </a:cxnLst>
                <a:rect l="0" t="0" r="r" b="b"/>
                <a:pathLst>
                  <a:path w="3401" h="731">
                    <a:moveTo>
                      <a:pt x="0" y="81"/>
                    </a:moveTo>
                    <a:lnTo>
                      <a:pt x="322" y="278"/>
                    </a:lnTo>
                    <a:lnTo>
                      <a:pt x="834" y="486"/>
                    </a:lnTo>
                    <a:lnTo>
                      <a:pt x="1305" y="532"/>
                    </a:lnTo>
                    <a:lnTo>
                      <a:pt x="1785" y="532"/>
                    </a:lnTo>
                    <a:lnTo>
                      <a:pt x="2171" y="521"/>
                    </a:lnTo>
                    <a:lnTo>
                      <a:pt x="2557" y="416"/>
                    </a:lnTo>
                    <a:lnTo>
                      <a:pt x="2942" y="289"/>
                    </a:lnTo>
                    <a:lnTo>
                      <a:pt x="3183" y="185"/>
                    </a:lnTo>
                    <a:lnTo>
                      <a:pt x="3401" y="0"/>
                    </a:lnTo>
                    <a:lnTo>
                      <a:pt x="3391" y="173"/>
                    </a:lnTo>
                    <a:lnTo>
                      <a:pt x="3183" y="324"/>
                    </a:lnTo>
                    <a:lnTo>
                      <a:pt x="2756" y="521"/>
                    </a:lnTo>
                    <a:lnTo>
                      <a:pt x="2181" y="696"/>
                    </a:lnTo>
                    <a:lnTo>
                      <a:pt x="1399" y="731"/>
                    </a:lnTo>
                    <a:lnTo>
                      <a:pt x="886" y="662"/>
                    </a:lnTo>
                    <a:lnTo>
                      <a:pt x="406" y="463"/>
                    </a:lnTo>
                    <a:lnTo>
                      <a:pt x="21" y="254"/>
                    </a:lnTo>
                    <a:lnTo>
                      <a:pt x="0" y="81"/>
                    </a:lnTo>
                    <a:close/>
                  </a:path>
                </a:pathLst>
              </a:custGeom>
              <a:solidFill>
                <a:srgbClr val="993300"/>
              </a:solidFill>
              <a:ln w="9525">
                <a:noFill/>
                <a:round/>
                <a:headEnd/>
                <a:tailEnd/>
              </a:ln>
            </p:spPr>
            <p:txBody>
              <a:bodyPr/>
              <a:lstStyle/>
              <a:p>
                <a:endParaRPr lang="zh-CN" altLang="en-US"/>
              </a:p>
            </p:txBody>
          </p:sp>
          <p:sp>
            <p:nvSpPr>
              <p:cNvPr id="396330" name="Freeform 42"/>
              <p:cNvSpPr>
                <a:spLocks/>
              </p:cNvSpPr>
              <p:nvPr/>
            </p:nvSpPr>
            <p:spPr bwMode="auto">
              <a:xfrm>
                <a:off x="612" y="2501"/>
                <a:ext cx="1701" cy="365"/>
              </a:xfrm>
              <a:custGeom>
                <a:avLst/>
                <a:gdLst/>
                <a:ahLst/>
                <a:cxnLst>
                  <a:cxn ang="0">
                    <a:pos x="0" y="81"/>
                  </a:cxn>
                  <a:cxn ang="0">
                    <a:pos x="322" y="278"/>
                  </a:cxn>
                  <a:cxn ang="0">
                    <a:pos x="834" y="486"/>
                  </a:cxn>
                  <a:cxn ang="0">
                    <a:pos x="1305" y="532"/>
                  </a:cxn>
                  <a:cxn ang="0">
                    <a:pos x="1785" y="532"/>
                  </a:cxn>
                  <a:cxn ang="0">
                    <a:pos x="2171" y="521"/>
                  </a:cxn>
                  <a:cxn ang="0">
                    <a:pos x="2557" y="416"/>
                  </a:cxn>
                  <a:cxn ang="0">
                    <a:pos x="2942" y="289"/>
                  </a:cxn>
                  <a:cxn ang="0">
                    <a:pos x="3183" y="185"/>
                  </a:cxn>
                  <a:cxn ang="0">
                    <a:pos x="3401" y="0"/>
                  </a:cxn>
                  <a:cxn ang="0">
                    <a:pos x="3391" y="173"/>
                  </a:cxn>
                  <a:cxn ang="0">
                    <a:pos x="3183" y="324"/>
                  </a:cxn>
                  <a:cxn ang="0">
                    <a:pos x="2756" y="521"/>
                  </a:cxn>
                  <a:cxn ang="0">
                    <a:pos x="2181" y="696"/>
                  </a:cxn>
                  <a:cxn ang="0">
                    <a:pos x="1399" y="731"/>
                  </a:cxn>
                  <a:cxn ang="0">
                    <a:pos x="886" y="662"/>
                  </a:cxn>
                  <a:cxn ang="0">
                    <a:pos x="406" y="463"/>
                  </a:cxn>
                  <a:cxn ang="0">
                    <a:pos x="21" y="254"/>
                  </a:cxn>
                  <a:cxn ang="0">
                    <a:pos x="0" y="81"/>
                  </a:cxn>
                </a:cxnLst>
                <a:rect l="0" t="0" r="r" b="b"/>
                <a:pathLst>
                  <a:path w="3401" h="731">
                    <a:moveTo>
                      <a:pt x="0" y="81"/>
                    </a:moveTo>
                    <a:lnTo>
                      <a:pt x="322" y="278"/>
                    </a:lnTo>
                    <a:lnTo>
                      <a:pt x="834" y="486"/>
                    </a:lnTo>
                    <a:lnTo>
                      <a:pt x="1305" y="532"/>
                    </a:lnTo>
                    <a:lnTo>
                      <a:pt x="1785" y="532"/>
                    </a:lnTo>
                    <a:lnTo>
                      <a:pt x="2171" y="521"/>
                    </a:lnTo>
                    <a:lnTo>
                      <a:pt x="2557" y="416"/>
                    </a:lnTo>
                    <a:lnTo>
                      <a:pt x="2942" y="289"/>
                    </a:lnTo>
                    <a:lnTo>
                      <a:pt x="3183" y="185"/>
                    </a:lnTo>
                    <a:lnTo>
                      <a:pt x="3401" y="0"/>
                    </a:lnTo>
                    <a:lnTo>
                      <a:pt x="3391" y="173"/>
                    </a:lnTo>
                    <a:lnTo>
                      <a:pt x="3183" y="324"/>
                    </a:lnTo>
                    <a:lnTo>
                      <a:pt x="2756" y="521"/>
                    </a:lnTo>
                    <a:lnTo>
                      <a:pt x="2181" y="696"/>
                    </a:lnTo>
                    <a:lnTo>
                      <a:pt x="1399" y="731"/>
                    </a:lnTo>
                    <a:lnTo>
                      <a:pt x="886" y="662"/>
                    </a:lnTo>
                    <a:lnTo>
                      <a:pt x="406" y="463"/>
                    </a:lnTo>
                    <a:lnTo>
                      <a:pt x="21" y="254"/>
                    </a:lnTo>
                    <a:lnTo>
                      <a:pt x="0" y="81"/>
                    </a:lnTo>
                  </a:path>
                </a:pathLst>
              </a:custGeom>
              <a:solidFill>
                <a:srgbClr val="993300"/>
              </a:solidFill>
              <a:ln w="7938">
                <a:solidFill>
                  <a:srgbClr val="000000"/>
                </a:solidFill>
                <a:prstDash val="solid"/>
                <a:round/>
                <a:headEnd/>
                <a:tailEnd/>
              </a:ln>
            </p:spPr>
            <p:txBody>
              <a:bodyPr/>
              <a:lstStyle/>
              <a:p>
                <a:endParaRPr lang="zh-CN" altLang="en-US"/>
              </a:p>
            </p:txBody>
          </p:sp>
        </p:grpSp>
        <p:sp>
          <p:nvSpPr>
            <p:cNvPr id="396331" name="Freeform 43"/>
            <p:cNvSpPr>
              <a:spLocks/>
            </p:cNvSpPr>
            <p:nvPr/>
          </p:nvSpPr>
          <p:spPr bwMode="auto">
            <a:xfrm>
              <a:off x="913" y="2213"/>
              <a:ext cx="188" cy="1464"/>
            </a:xfrm>
            <a:custGeom>
              <a:avLst/>
              <a:gdLst/>
              <a:ahLst/>
              <a:cxnLst>
                <a:cxn ang="0">
                  <a:pos x="158" y="0"/>
                </a:cxn>
                <a:cxn ang="0">
                  <a:pos x="0" y="46"/>
                </a:cxn>
                <a:cxn ang="0">
                  <a:pos x="397" y="3556"/>
                </a:cxn>
              </a:cxnLst>
              <a:rect l="0" t="0" r="r" b="b"/>
              <a:pathLst>
                <a:path w="397" h="3556">
                  <a:moveTo>
                    <a:pt x="158" y="0"/>
                  </a:moveTo>
                  <a:lnTo>
                    <a:pt x="0" y="46"/>
                  </a:lnTo>
                  <a:lnTo>
                    <a:pt x="397" y="3556"/>
                  </a:lnTo>
                </a:path>
              </a:pathLst>
            </a:custGeom>
            <a:noFill/>
            <a:ln w="7938">
              <a:solidFill>
                <a:srgbClr val="000000"/>
              </a:solidFill>
              <a:prstDash val="solid"/>
              <a:round/>
              <a:headEnd/>
              <a:tailEnd/>
            </a:ln>
          </p:spPr>
          <p:txBody>
            <a:bodyPr/>
            <a:lstStyle/>
            <a:p>
              <a:endParaRPr lang="zh-CN" altLang="en-US"/>
            </a:p>
          </p:txBody>
        </p:sp>
        <p:sp>
          <p:nvSpPr>
            <p:cNvPr id="396332" name="Freeform 44"/>
            <p:cNvSpPr>
              <a:spLocks/>
            </p:cNvSpPr>
            <p:nvPr/>
          </p:nvSpPr>
          <p:spPr bwMode="auto">
            <a:xfrm>
              <a:off x="1126" y="2294"/>
              <a:ext cx="129" cy="1512"/>
            </a:xfrm>
            <a:custGeom>
              <a:avLst/>
              <a:gdLst/>
              <a:ahLst/>
              <a:cxnLst>
                <a:cxn ang="0">
                  <a:pos x="134" y="0"/>
                </a:cxn>
                <a:cxn ang="0">
                  <a:pos x="0" y="163"/>
                </a:cxn>
                <a:cxn ang="0">
                  <a:pos x="270" y="3673"/>
                </a:cxn>
              </a:cxnLst>
              <a:rect l="0" t="0" r="r" b="b"/>
              <a:pathLst>
                <a:path w="270" h="3673">
                  <a:moveTo>
                    <a:pt x="134" y="0"/>
                  </a:moveTo>
                  <a:lnTo>
                    <a:pt x="0" y="163"/>
                  </a:lnTo>
                  <a:lnTo>
                    <a:pt x="270" y="3673"/>
                  </a:lnTo>
                </a:path>
              </a:pathLst>
            </a:custGeom>
            <a:noFill/>
            <a:ln w="7938">
              <a:solidFill>
                <a:srgbClr val="000000"/>
              </a:solidFill>
              <a:prstDash val="solid"/>
              <a:round/>
              <a:headEnd/>
              <a:tailEnd/>
            </a:ln>
          </p:spPr>
          <p:txBody>
            <a:bodyPr/>
            <a:lstStyle/>
            <a:p>
              <a:endParaRPr lang="zh-CN" altLang="en-US"/>
            </a:p>
          </p:txBody>
        </p:sp>
        <p:grpSp>
          <p:nvGrpSpPr>
            <p:cNvPr id="11" name="Group 45"/>
            <p:cNvGrpSpPr>
              <a:grpSpLocks/>
            </p:cNvGrpSpPr>
            <p:nvPr/>
          </p:nvGrpSpPr>
          <p:grpSpPr bwMode="auto">
            <a:xfrm>
              <a:off x="1091" y="3601"/>
              <a:ext cx="1408" cy="387"/>
              <a:chOff x="732" y="3555"/>
              <a:chExt cx="1487" cy="470"/>
            </a:xfrm>
          </p:grpSpPr>
          <p:sp>
            <p:nvSpPr>
              <p:cNvPr id="396334" name="Freeform 46"/>
              <p:cNvSpPr>
                <a:spLocks/>
              </p:cNvSpPr>
              <p:nvPr/>
            </p:nvSpPr>
            <p:spPr bwMode="auto">
              <a:xfrm>
                <a:off x="732" y="3555"/>
                <a:ext cx="1487" cy="470"/>
              </a:xfrm>
              <a:custGeom>
                <a:avLst/>
                <a:gdLst/>
                <a:ahLst/>
                <a:cxnLst>
                  <a:cxn ang="0">
                    <a:pos x="11" y="173"/>
                  </a:cxn>
                  <a:cxn ang="0">
                    <a:pos x="199" y="382"/>
                  </a:cxn>
                  <a:cxn ang="0">
                    <a:pos x="606" y="625"/>
                  </a:cxn>
                  <a:cxn ang="0">
                    <a:pos x="1159" y="777"/>
                  </a:cxn>
                  <a:cxn ang="0">
                    <a:pos x="1639" y="801"/>
                  </a:cxn>
                  <a:cxn ang="0">
                    <a:pos x="2172" y="694"/>
                  </a:cxn>
                  <a:cxn ang="0">
                    <a:pos x="2631" y="451"/>
                  </a:cxn>
                  <a:cxn ang="0">
                    <a:pos x="2870" y="243"/>
                  </a:cxn>
                  <a:cxn ang="0">
                    <a:pos x="2975" y="0"/>
                  </a:cxn>
                  <a:cxn ang="0">
                    <a:pos x="2975" y="150"/>
                  </a:cxn>
                  <a:cxn ang="0">
                    <a:pos x="2807" y="451"/>
                  </a:cxn>
                  <a:cxn ang="0">
                    <a:pos x="2558" y="660"/>
                  </a:cxn>
                  <a:cxn ang="0">
                    <a:pos x="2277" y="812"/>
                  </a:cxn>
                  <a:cxn ang="0">
                    <a:pos x="1859" y="916"/>
                  </a:cxn>
                  <a:cxn ang="0">
                    <a:pos x="1484" y="939"/>
                  </a:cxn>
                  <a:cxn ang="0">
                    <a:pos x="1128" y="916"/>
                  </a:cxn>
                  <a:cxn ang="0">
                    <a:pos x="782" y="812"/>
                  </a:cxn>
                  <a:cxn ang="0">
                    <a:pos x="449" y="671"/>
                  </a:cxn>
                  <a:cxn ang="0">
                    <a:pos x="189" y="486"/>
                  </a:cxn>
                  <a:cxn ang="0">
                    <a:pos x="63" y="324"/>
                  </a:cxn>
                  <a:cxn ang="0">
                    <a:pos x="0" y="185"/>
                  </a:cxn>
                  <a:cxn ang="0">
                    <a:pos x="11" y="173"/>
                  </a:cxn>
                </a:cxnLst>
                <a:rect l="0" t="0" r="r" b="b"/>
                <a:pathLst>
                  <a:path w="2975" h="939">
                    <a:moveTo>
                      <a:pt x="11" y="173"/>
                    </a:moveTo>
                    <a:lnTo>
                      <a:pt x="199" y="382"/>
                    </a:lnTo>
                    <a:lnTo>
                      <a:pt x="606" y="625"/>
                    </a:lnTo>
                    <a:lnTo>
                      <a:pt x="1159" y="777"/>
                    </a:lnTo>
                    <a:lnTo>
                      <a:pt x="1639" y="801"/>
                    </a:lnTo>
                    <a:lnTo>
                      <a:pt x="2172" y="694"/>
                    </a:lnTo>
                    <a:lnTo>
                      <a:pt x="2631" y="451"/>
                    </a:lnTo>
                    <a:lnTo>
                      <a:pt x="2870" y="243"/>
                    </a:lnTo>
                    <a:lnTo>
                      <a:pt x="2975" y="0"/>
                    </a:lnTo>
                    <a:lnTo>
                      <a:pt x="2975" y="150"/>
                    </a:lnTo>
                    <a:lnTo>
                      <a:pt x="2807" y="451"/>
                    </a:lnTo>
                    <a:lnTo>
                      <a:pt x="2558" y="660"/>
                    </a:lnTo>
                    <a:lnTo>
                      <a:pt x="2277" y="812"/>
                    </a:lnTo>
                    <a:lnTo>
                      <a:pt x="1859" y="916"/>
                    </a:lnTo>
                    <a:lnTo>
                      <a:pt x="1484" y="939"/>
                    </a:lnTo>
                    <a:lnTo>
                      <a:pt x="1128" y="916"/>
                    </a:lnTo>
                    <a:lnTo>
                      <a:pt x="782" y="812"/>
                    </a:lnTo>
                    <a:lnTo>
                      <a:pt x="449" y="671"/>
                    </a:lnTo>
                    <a:lnTo>
                      <a:pt x="189" y="486"/>
                    </a:lnTo>
                    <a:lnTo>
                      <a:pt x="63" y="324"/>
                    </a:lnTo>
                    <a:lnTo>
                      <a:pt x="0" y="185"/>
                    </a:lnTo>
                    <a:lnTo>
                      <a:pt x="11" y="173"/>
                    </a:lnTo>
                    <a:close/>
                  </a:path>
                </a:pathLst>
              </a:custGeom>
              <a:solidFill>
                <a:srgbClr val="003300"/>
              </a:solidFill>
              <a:ln w="9525">
                <a:noFill/>
                <a:round/>
                <a:headEnd/>
                <a:tailEnd/>
              </a:ln>
            </p:spPr>
            <p:txBody>
              <a:bodyPr/>
              <a:lstStyle/>
              <a:p>
                <a:endParaRPr lang="zh-CN" altLang="en-US"/>
              </a:p>
            </p:txBody>
          </p:sp>
          <p:sp>
            <p:nvSpPr>
              <p:cNvPr id="396335" name="Freeform 47"/>
              <p:cNvSpPr>
                <a:spLocks/>
              </p:cNvSpPr>
              <p:nvPr/>
            </p:nvSpPr>
            <p:spPr bwMode="auto">
              <a:xfrm>
                <a:off x="732" y="3555"/>
                <a:ext cx="1487" cy="470"/>
              </a:xfrm>
              <a:custGeom>
                <a:avLst/>
                <a:gdLst/>
                <a:ahLst/>
                <a:cxnLst>
                  <a:cxn ang="0">
                    <a:pos x="11" y="173"/>
                  </a:cxn>
                  <a:cxn ang="0">
                    <a:pos x="199" y="382"/>
                  </a:cxn>
                  <a:cxn ang="0">
                    <a:pos x="606" y="625"/>
                  </a:cxn>
                  <a:cxn ang="0">
                    <a:pos x="1159" y="777"/>
                  </a:cxn>
                  <a:cxn ang="0">
                    <a:pos x="1639" y="801"/>
                  </a:cxn>
                  <a:cxn ang="0">
                    <a:pos x="2172" y="694"/>
                  </a:cxn>
                  <a:cxn ang="0">
                    <a:pos x="2631" y="451"/>
                  </a:cxn>
                  <a:cxn ang="0">
                    <a:pos x="2870" y="243"/>
                  </a:cxn>
                  <a:cxn ang="0">
                    <a:pos x="2975" y="0"/>
                  </a:cxn>
                  <a:cxn ang="0">
                    <a:pos x="2975" y="150"/>
                  </a:cxn>
                  <a:cxn ang="0">
                    <a:pos x="2807" y="451"/>
                  </a:cxn>
                  <a:cxn ang="0">
                    <a:pos x="2558" y="660"/>
                  </a:cxn>
                  <a:cxn ang="0">
                    <a:pos x="2277" y="812"/>
                  </a:cxn>
                  <a:cxn ang="0">
                    <a:pos x="1859" y="916"/>
                  </a:cxn>
                  <a:cxn ang="0">
                    <a:pos x="1484" y="939"/>
                  </a:cxn>
                  <a:cxn ang="0">
                    <a:pos x="1128" y="916"/>
                  </a:cxn>
                  <a:cxn ang="0">
                    <a:pos x="782" y="812"/>
                  </a:cxn>
                  <a:cxn ang="0">
                    <a:pos x="449" y="671"/>
                  </a:cxn>
                  <a:cxn ang="0">
                    <a:pos x="189" y="486"/>
                  </a:cxn>
                  <a:cxn ang="0">
                    <a:pos x="63" y="324"/>
                  </a:cxn>
                  <a:cxn ang="0">
                    <a:pos x="0" y="185"/>
                  </a:cxn>
                  <a:cxn ang="0">
                    <a:pos x="11" y="173"/>
                  </a:cxn>
                </a:cxnLst>
                <a:rect l="0" t="0" r="r" b="b"/>
                <a:pathLst>
                  <a:path w="2975" h="939">
                    <a:moveTo>
                      <a:pt x="11" y="173"/>
                    </a:moveTo>
                    <a:lnTo>
                      <a:pt x="199" y="382"/>
                    </a:lnTo>
                    <a:lnTo>
                      <a:pt x="606" y="625"/>
                    </a:lnTo>
                    <a:lnTo>
                      <a:pt x="1159" y="777"/>
                    </a:lnTo>
                    <a:lnTo>
                      <a:pt x="1639" y="801"/>
                    </a:lnTo>
                    <a:lnTo>
                      <a:pt x="2172" y="694"/>
                    </a:lnTo>
                    <a:lnTo>
                      <a:pt x="2631" y="451"/>
                    </a:lnTo>
                    <a:lnTo>
                      <a:pt x="2870" y="243"/>
                    </a:lnTo>
                    <a:lnTo>
                      <a:pt x="2975" y="0"/>
                    </a:lnTo>
                    <a:lnTo>
                      <a:pt x="2975" y="150"/>
                    </a:lnTo>
                    <a:lnTo>
                      <a:pt x="2807" y="451"/>
                    </a:lnTo>
                    <a:lnTo>
                      <a:pt x="2558" y="660"/>
                    </a:lnTo>
                    <a:lnTo>
                      <a:pt x="2277" y="812"/>
                    </a:lnTo>
                    <a:lnTo>
                      <a:pt x="1859" y="916"/>
                    </a:lnTo>
                    <a:lnTo>
                      <a:pt x="1484" y="939"/>
                    </a:lnTo>
                    <a:lnTo>
                      <a:pt x="1128" y="916"/>
                    </a:lnTo>
                    <a:lnTo>
                      <a:pt x="782" y="812"/>
                    </a:lnTo>
                    <a:lnTo>
                      <a:pt x="449" y="671"/>
                    </a:lnTo>
                    <a:lnTo>
                      <a:pt x="189" y="486"/>
                    </a:lnTo>
                    <a:lnTo>
                      <a:pt x="63" y="324"/>
                    </a:lnTo>
                    <a:lnTo>
                      <a:pt x="0" y="185"/>
                    </a:lnTo>
                    <a:lnTo>
                      <a:pt x="11" y="173"/>
                    </a:lnTo>
                  </a:path>
                </a:pathLst>
              </a:custGeom>
              <a:solidFill>
                <a:srgbClr val="003300"/>
              </a:solidFill>
              <a:ln w="7938">
                <a:solidFill>
                  <a:srgbClr val="000000"/>
                </a:solidFill>
                <a:prstDash val="solid"/>
                <a:round/>
                <a:headEnd/>
                <a:tailEnd/>
              </a:ln>
            </p:spPr>
            <p:txBody>
              <a:bodyPr/>
              <a:lstStyle/>
              <a:p>
                <a:endParaRPr lang="zh-CN" altLang="en-US"/>
              </a:p>
            </p:txBody>
          </p:sp>
        </p:grpSp>
        <p:sp>
          <p:nvSpPr>
            <p:cNvPr id="396336" name="Freeform 48"/>
            <p:cNvSpPr>
              <a:spLocks/>
            </p:cNvSpPr>
            <p:nvPr/>
          </p:nvSpPr>
          <p:spPr bwMode="auto">
            <a:xfrm>
              <a:off x="2158" y="1978"/>
              <a:ext cx="158" cy="148"/>
            </a:xfrm>
            <a:custGeom>
              <a:avLst/>
              <a:gdLst/>
              <a:ahLst/>
              <a:cxnLst>
                <a:cxn ang="0">
                  <a:pos x="10" y="0"/>
                </a:cxn>
                <a:cxn ang="0">
                  <a:pos x="0" y="292"/>
                </a:cxn>
                <a:cxn ang="0">
                  <a:pos x="333" y="361"/>
                </a:cxn>
              </a:cxnLst>
              <a:rect l="0" t="0" r="r" b="b"/>
              <a:pathLst>
                <a:path w="333" h="361">
                  <a:moveTo>
                    <a:pt x="10" y="0"/>
                  </a:moveTo>
                  <a:lnTo>
                    <a:pt x="0" y="292"/>
                  </a:lnTo>
                  <a:lnTo>
                    <a:pt x="333" y="361"/>
                  </a:lnTo>
                </a:path>
              </a:pathLst>
            </a:custGeom>
            <a:noFill/>
            <a:ln w="7938">
              <a:solidFill>
                <a:srgbClr val="000000"/>
              </a:solidFill>
              <a:prstDash val="solid"/>
              <a:round/>
              <a:headEnd/>
              <a:tailEnd/>
            </a:ln>
          </p:spPr>
          <p:txBody>
            <a:bodyPr/>
            <a:lstStyle/>
            <a:p>
              <a:endParaRPr lang="zh-CN" altLang="en-US"/>
            </a:p>
          </p:txBody>
        </p:sp>
        <p:sp>
          <p:nvSpPr>
            <p:cNvPr id="396337" name="Freeform 49"/>
            <p:cNvSpPr>
              <a:spLocks/>
            </p:cNvSpPr>
            <p:nvPr/>
          </p:nvSpPr>
          <p:spPr bwMode="auto">
            <a:xfrm>
              <a:off x="2093" y="1978"/>
              <a:ext cx="60" cy="539"/>
            </a:xfrm>
            <a:custGeom>
              <a:avLst/>
              <a:gdLst/>
              <a:ahLst/>
              <a:cxnLst>
                <a:cxn ang="0">
                  <a:pos x="125" y="0"/>
                </a:cxn>
                <a:cxn ang="0">
                  <a:pos x="21" y="105"/>
                </a:cxn>
                <a:cxn ang="0">
                  <a:pos x="0" y="1311"/>
                </a:cxn>
              </a:cxnLst>
              <a:rect l="0" t="0" r="r" b="b"/>
              <a:pathLst>
                <a:path w="125" h="1311">
                  <a:moveTo>
                    <a:pt x="125" y="0"/>
                  </a:moveTo>
                  <a:lnTo>
                    <a:pt x="21" y="105"/>
                  </a:lnTo>
                  <a:lnTo>
                    <a:pt x="0" y="1311"/>
                  </a:lnTo>
                </a:path>
              </a:pathLst>
            </a:custGeom>
            <a:noFill/>
            <a:ln w="7938">
              <a:solidFill>
                <a:srgbClr val="000000"/>
              </a:solidFill>
              <a:prstDash val="solid"/>
              <a:round/>
              <a:headEnd/>
              <a:tailEnd/>
            </a:ln>
          </p:spPr>
          <p:txBody>
            <a:bodyPr/>
            <a:lstStyle/>
            <a:p>
              <a:endParaRPr lang="zh-CN" altLang="en-US"/>
            </a:p>
          </p:txBody>
        </p:sp>
        <p:sp>
          <p:nvSpPr>
            <p:cNvPr id="396338" name="Line 50"/>
            <p:cNvSpPr>
              <a:spLocks noChangeShapeType="1"/>
            </p:cNvSpPr>
            <p:nvPr/>
          </p:nvSpPr>
          <p:spPr bwMode="auto">
            <a:xfrm>
              <a:off x="2103" y="2136"/>
              <a:ext cx="203" cy="38"/>
            </a:xfrm>
            <a:prstGeom prst="line">
              <a:avLst/>
            </a:prstGeom>
            <a:noFill/>
            <a:ln w="7938">
              <a:solidFill>
                <a:srgbClr val="000000"/>
              </a:solidFill>
              <a:round/>
              <a:headEnd/>
              <a:tailEnd/>
            </a:ln>
          </p:spPr>
          <p:txBody>
            <a:bodyPr/>
            <a:lstStyle/>
            <a:p>
              <a:endParaRPr lang="zh-CN" altLang="en-US"/>
            </a:p>
          </p:txBody>
        </p:sp>
        <p:sp>
          <p:nvSpPr>
            <p:cNvPr id="396339" name="Freeform 51"/>
            <p:cNvSpPr>
              <a:spLocks/>
            </p:cNvSpPr>
            <p:nvPr/>
          </p:nvSpPr>
          <p:spPr bwMode="auto">
            <a:xfrm>
              <a:off x="2271" y="2002"/>
              <a:ext cx="119" cy="587"/>
            </a:xfrm>
            <a:custGeom>
              <a:avLst/>
              <a:gdLst/>
              <a:ahLst/>
              <a:cxnLst>
                <a:cxn ang="0">
                  <a:pos x="249" y="0"/>
                </a:cxn>
                <a:cxn ang="0">
                  <a:pos x="104" y="116"/>
                </a:cxn>
                <a:cxn ang="0">
                  <a:pos x="0" y="1426"/>
                </a:cxn>
              </a:cxnLst>
              <a:rect l="0" t="0" r="r" b="b"/>
              <a:pathLst>
                <a:path w="249" h="1426">
                  <a:moveTo>
                    <a:pt x="249" y="0"/>
                  </a:moveTo>
                  <a:lnTo>
                    <a:pt x="104" y="116"/>
                  </a:lnTo>
                  <a:lnTo>
                    <a:pt x="0" y="1426"/>
                  </a:lnTo>
                </a:path>
              </a:pathLst>
            </a:custGeom>
            <a:noFill/>
            <a:ln w="7938">
              <a:solidFill>
                <a:srgbClr val="000000"/>
              </a:solidFill>
              <a:prstDash val="solid"/>
              <a:round/>
              <a:headEnd/>
              <a:tailEnd/>
            </a:ln>
          </p:spPr>
          <p:txBody>
            <a:bodyPr/>
            <a:lstStyle/>
            <a:p>
              <a:endParaRPr lang="zh-CN" altLang="en-US"/>
            </a:p>
          </p:txBody>
        </p:sp>
        <p:sp>
          <p:nvSpPr>
            <p:cNvPr id="396340" name="Freeform 52"/>
            <p:cNvSpPr>
              <a:spLocks/>
            </p:cNvSpPr>
            <p:nvPr/>
          </p:nvSpPr>
          <p:spPr bwMode="auto">
            <a:xfrm>
              <a:off x="2474" y="2073"/>
              <a:ext cx="89" cy="302"/>
            </a:xfrm>
            <a:custGeom>
              <a:avLst/>
              <a:gdLst/>
              <a:ahLst/>
              <a:cxnLst>
                <a:cxn ang="0">
                  <a:pos x="189" y="0"/>
                </a:cxn>
                <a:cxn ang="0">
                  <a:pos x="63" y="106"/>
                </a:cxn>
                <a:cxn ang="0">
                  <a:pos x="0" y="731"/>
                </a:cxn>
              </a:cxnLst>
              <a:rect l="0" t="0" r="r" b="b"/>
              <a:pathLst>
                <a:path w="189" h="731">
                  <a:moveTo>
                    <a:pt x="189" y="0"/>
                  </a:moveTo>
                  <a:lnTo>
                    <a:pt x="63" y="106"/>
                  </a:lnTo>
                  <a:lnTo>
                    <a:pt x="0" y="731"/>
                  </a:lnTo>
                </a:path>
              </a:pathLst>
            </a:custGeom>
            <a:noFill/>
            <a:ln w="7938">
              <a:solidFill>
                <a:srgbClr val="000000"/>
              </a:solidFill>
              <a:prstDash val="solid"/>
              <a:round/>
              <a:headEnd/>
              <a:tailEnd/>
            </a:ln>
          </p:spPr>
          <p:txBody>
            <a:bodyPr/>
            <a:lstStyle/>
            <a:p>
              <a:endParaRPr lang="zh-CN" altLang="en-US"/>
            </a:p>
          </p:txBody>
        </p:sp>
        <p:sp>
          <p:nvSpPr>
            <p:cNvPr id="396341" name="Freeform 53"/>
            <p:cNvSpPr>
              <a:spLocks/>
            </p:cNvSpPr>
            <p:nvPr/>
          </p:nvSpPr>
          <p:spPr bwMode="auto">
            <a:xfrm>
              <a:off x="2503" y="2279"/>
              <a:ext cx="134" cy="1380"/>
            </a:xfrm>
            <a:custGeom>
              <a:avLst/>
              <a:gdLst/>
              <a:ahLst/>
              <a:cxnLst>
                <a:cxn ang="0">
                  <a:pos x="166" y="0"/>
                </a:cxn>
                <a:cxn ang="0">
                  <a:pos x="281" y="92"/>
                </a:cxn>
                <a:cxn ang="0">
                  <a:pos x="0" y="3348"/>
                </a:cxn>
              </a:cxnLst>
              <a:rect l="0" t="0" r="r" b="b"/>
              <a:pathLst>
                <a:path w="281" h="3348">
                  <a:moveTo>
                    <a:pt x="166" y="0"/>
                  </a:moveTo>
                  <a:lnTo>
                    <a:pt x="281" y="92"/>
                  </a:lnTo>
                  <a:lnTo>
                    <a:pt x="0" y="3348"/>
                  </a:lnTo>
                </a:path>
              </a:pathLst>
            </a:custGeom>
            <a:noFill/>
            <a:ln w="7938">
              <a:solidFill>
                <a:srgbClr val="000000"/>
              </a:solidFill>
              <a:prstDash val="solid"/>
              <a:round/>
              <a:headEnd/>
              <a:tailEnd/>
            </a:ln>
          </p:spPr>
          <p:txBody>
            <a:bodyPr/>
            <a:lstStyle/>
            <a:p>
              <a:endParaRPr lang="zh-CN" altLang="en-US"/>
            </a:p>
          </p:txBody>
        </p:sp>
        <p:sp>
          <p:nvSpPr>
            <p:cNvPr id="396342" name="Freeform 54"/>
            <p:cNvSpPr>
              <a:spLocks/>
            </p:cNvSpPr>
            <p:nvPr/>
          </p:nvSpPr>
          <p:spPr bwMode="auto">
            <a:xfrm>
              <a:off x="1885" y="1959"/>
              <a:ext cx="39" cy="382"/>
            </a:xfrm>
            <a:custGeom>
              <a:avLst/>
              <a:gdLst/>
              <a:ahLst/>
              <a:cxnLst>
                <a:cxn ang="0">
                  <a:pos x="82" y="0"/>
                </a:cxn>
                <a:cxn ang="0">
                  <a:pos x="0" y="116"/>
                </a:cxn>
                <a:cxn ang="0">
                  <a:pos x="28" y="928"/>
                </a:cxn>
              </a:cxnLst>
              <a:rect l="0" t="0" r="r" b="b"/>
              <a:pathLst>
                <a:path w="82" h="928">
                  <a:moveTo>
                    <a:pt x="82" y="0"/>
                  </a:moveTo>
                  <a:lnTo>
                    <a:pt x="0" y="116"/>
                  </a:lnTo>
                  <a:lnTo>
                    <a:pt x="28" y="928"/>
                  </a:lnTo>
                </a:path>
              </a:pathLst>
            </a:custGeom>
            <a:noFill/>
            <a:ln w="7938">
              <a:solidFill>
                <a:srgbClr val="000000"/>
              </a:solidFill>
              <a:prstDash val="solid"/>
              <a:round/>
              <a:headEnd/>
              <a:tailEnd/>
            </a:ln>
          </p:spPr>
          <p:txBody>
            <a:bodyPr/>
            <a:lstStyle/>
            <a:p>
              <a:endParaRPr lang="zh-CN" altLang="en-US"/>
            </a:p>
          </p:txBody>
        </p:sp>
        <p:sp>
          <p:nvSpPr>
            <p:cNvPr id="396343" name="Freeform 55"/>
            <p:cNvSpPr>
              <a:spLocks/>
            </p:cNvSpPr>
            <p:nvPr/>
          </p:nvSpPr>
          <p:spPr bwMode="auto">
            <a:xfrm>
              <a:off x="1643" y="1964"/>
              <a:ext cx="38" cy="387"/>
            </a:xfrm>
            <a:custGeom>
              <a:avLst/>
              <a:gdLst/>
              <a:ahLst/>
              <a:cxnLst>
                <a:cxn ang="0">
                  <a:pos x="0" y="0"/>
                </a:cxn>
                <a:cxn ang="0">
                  <a:pos x="82" y="104"/>
                </a:cxn>
                <a:cxn ang="0">
                  <a:pos x="82" y="939"/>
                </a:cxn>
              </a:cxnLst>
              <a:rect l="0" t="0" r="r" b="b"/>
              <a:pathLst>
                <a:path w="82" h="939">
                  <a:moveTo>
                    <a:pt x="0" y="0"/>
                  </a:moveTo>
                  <a:lnTo>
                    <a:pt x="82" y="104"/>
                  </a:lnTo>
                  <a:lnTo>
                    <a:pt x="82" y="939"/>
                  </a:lnTo>
                </a:path>
              </a:pathLst>
            </a:custGeom>
            <a:noFill/>
            <a:ln w="7938">
              <a:solidFill>
                <a:srgbClr val="000000"/>
              </a:solidFill>
              <a:prstDash val="solid"/>
              <a:round/>
              <a:headEnd/>
              <a:tailEnd/>
            </a:ln>
          </p:spPr>
          <p:txBody>
            <a:bodyPr/>
            <a:lstStyle/>
            <a:p>
              <a:endParaRPr lang="zh-CN" altLang="en-US"/>
            </a:p>
          </p:txBody>
        </p:sp>
        <p:sp>
          <p:nvSpPr>
            <p:cNvPr id="396344" name="Freeform 56"/>
            <p:cNvSpPr>
              <a:spLocks/>
            </p:cNvSpPr>
            <p:nvPr/>
          </p:nvSpPr>
          <p:spPr bwMode="auto">
            <a:xfrm>
              <a:off x="1443" y="1973"/>
              <a:ext cx="50" cy="373"/>
            </a:xfrm>
            <a:custGeom>
              <a:avLst/>
              <a:gdLst/>
              <a:ahLst/>
              <a:cxnLst>
                <a:cxn ang="0">
                  <a:pos x="0" y="0"/>
                </a:cxn>
                <a:cxn ang="0">
                  <a:pos x="84" y="81"/>
                </a:cxn>
                <a:cxn ang="0">
                  <a:pos x="105" y="905"/>
                </a:cxn>
              </a:cxnLst>
              <a:rect l="0" t="0" r="r" b="b"/>
              <a:pathLst>
                <a:path w="105" h="905">
                  <a:moveTo>
                    <a:pt x="0" y="0"/>
                  </a:moveTo>
                  <a:lnTo>
                    <a:pt x="84" y="81"/>
                  </a:lnTo>
                  <a:lnTo>
                    <a:pt x="105" y="905"/>
                  </a:lnTo>
                </a:path>
              </a:pathLst>
            </a:custGeom>
            <a:noFill/>
            <a:ln w="7938">
              <a:solidFill>
                <a:srgbClr val="000000"/>
              </a:solidFill>
              <a:prstDash val="solid"/>
              <a:round/>
              <a:headEnd/>
              <a:tailEnd/>
            </a:ln>
          </p:spPr>
          <p:txBody>
            <a:bodyPr/>
            <a:lstStyle/>
            <a:p>
              <a:endParaRPr lang="zh-CN" altLang="en-US"/>
            </a:p>
          </p:txBody>
        </p:sp>
        <p:sp>
          <p:nvSpPr>
            <p:cNvPr id="396345" name="Freeform 57"/>
            <p:cNvSpPr>
              <a:spLocks/>
            </p:cNvSpPr>
            <p:nvPr/>
          </p:nvSpPr>
          <p:spPr bwMode="auto">
            <a:xfrm>
              <a:off x="1205" y="2006"/>
              <a:ext cx="55" cy="306"/>
            </a:xfrm>
            <a:custGeom>
              <a:avLst/>
              <a:gdLst/>
              <a:ahLst/>
              <a:cxnLst>
                <a:cxn ang="0">
                  <a:pos x="0" y="0"/>
                </a:cxn>
                <a:cxn ang="0">
                  <a:pos x="95" y="104"/>
                </a:cxn>
                <a:cxn ang="0">
                  <a:pos x="116" y="743"/>
                </a:cxn>
              </a:cxnLst>
              <a:rect l="0" t="0" r="r" b="b"/>
              <a:pathLst>
                <a:path w="116" h="743">
                  <a:moveTo>
                    <a:pt x="0" y="0"/>
                  </a:moveTo>
                  <a:lnTo>
                    <a:pt x="95" y="104"/>
                  </a:lnTo>
                  <a:lnTo>
                    <a:pt x="116" y="743"/>
                  </a:lnTo>
                </a:path>
              </a:pathLst>
            </a:custGeom>
            <a:noFill/>
            <a:ln w="7938">
              <a:solidFill>
                <a:srgbClr val="000000"/>
              </a:solidFill>
              <a:prstDash val="solid"/>
              <a:round/>
              <a:headEnd/>
              <a:tailEnd/>
            </a:ln>
          </p:spPr>
          <p:txBody>
            <a:bodyPr/>
            <a:lstStyle/>
            <a:p>
              <a:endParaRPr lang="zh-CN" altLang="en-US"/>
            </a:p>
          </p:txBody>
        </p:sp>
        <p:sp>
          <p:nvSpPr>
            <p:cNvPr id="396346" name="Line 58"/>
            <p:cNvSpPr>
              <a:spLocks noChangeShapeType="1"/>
            </p:cNvSpPr>
            <p:nvPr/>
          </p:nvSpPr>
          <p:spPr bwMode="auto">
            <a:xfrm flipH="1">
              <a:off x="2098" y="2098"/>
              <a:ext cx="55" cy="38"/>
            </a:xfrm>
            <a:prstGeom prst="line">
              <a:avLst/>
            </a:prstGeom>
            <a:noFill/>
            <a:ln w="7938">
              <a:solidFill>
                <a:srgbClr val="000000"/>
              </a:solidFill>
              <a:round/>
              <a:headEnd/>
              <a:tailEnd/>
            </a:ln>
          </p:spPr>
          <p:txBody>
            <a:bodyPr/>
            <a:lstStyle/>
            <a:p>
              <a:endParaRPr lang="zh-CN" altLang="en-US"/>
            </a:p>
          </p:txBody>
        </p:sp>
        <p:sp>
          <p:nvSpPr>
            <p:cNvPr id="396347" name="Freeform 59"/>
            <p:cNvSpPr>
              <a:spLocks/>
            </p:cNvSpPr>
            <p:nvPr/>
          </p:nvSpPr>
          <p:spPr bwMode="auto">
            <a:xfrm>
              <a:off x="1910" y="2504"/>
              <a:ext cx="478" cy="357"/>
            </a:xfrm>
            <a:custGeom>
              <a:avLst/>
              <a:gdLst/>
              <a:ahLst/>
              <a:cxnLst>
                <a:cxn ang="0">
                  <a:pos x="11" y="11"/>
                </a:cxn>
                <a:cxn ang="0">
                  <a:pos x="220" y="11"/>
                </a:cxn>
                <a:cxn ang="0">
                  <a:pos x="438" y="35"/>
                </a:cxn>
                <a:cxn ang="0">
                  <a:pos x="595" y="69"/>
                </a:cxn>
                <a:cxn ang="0">
                  <a:pos x="782" y="139"/>
                </a:cxn>
                <a:cxn ang="0">
                  <a:pos x="908" y="220"/>
                </a:cxn>
                <a:cxn ang="0">
                  <a:pos x="1013" y="278"/>
                </a:cxn>
                <a:cxn ang="0">
                  <a:pos x="1002" y="683"/>
                </a:cxn>
                <a:cxn ang="0">
                  <a:pos x="761" y="799"/>
                </a:cxn>
                <a:cxn ang="0">
                  <a:pos x="606" y="868"/>
                </a:cxn>
                <a:cxn ang="0">
                  <a:pos x="606" y="463"/>
                </a:cxn>
                <a:cxn ang="0">
                  <a:pos x="533" y="301"/>
                </a:cxn>
                <a:cxn ang="0">
                  <a:pos x="220" y="394"/>
                </a:cxn>
                <a:cxn ang="0">
                  <a:pos x="11" y="394"/>
                </a:cxn>
                <a:cxn ang="0">
                  <a:pos x="0" y="220"/>
                </a:cxn>
                <a:cxn ang="0">
                  <a:pos x="11" y="0"/>
                </a:cxn>
                <a:cxn ang="0">
                  <a:pos x="11" y="11"/>
                </a:cxn>
              </a:cxnLst>
              <a:rect l="0" t="0" r="r" b="b"/>
              <a:pathLst>
                <a:path w="1013" h="868">
                  <a:moveTo>
                    <a:pt x="11" y="11"/>
                  </a:moveTo>
                  <a:lnTo>
                    <a:pt x="220" y="11"/>
                  </a:lnTo>
                  <a:lnTo>
                    <a:pt x="438" y="35"/>
                  </a:lnTo>
                  <a:lnTo>
                    <a:pt x="595" y="69"/>
                  </a:lnTo>
                  <a:lnTo>
                    <a:pt x="782" y="139"/>
                  </a:lnTo>
                  <a:lnTo>
                    <a:pt x="908" y="220"/>
                  </a:lnTo>
                  <a:lnTo>
                    <a:pt x="1013" y="278"/>
                  </a:lnTo>
                  <a:lnTo>
                    <a:pt x="1002" y="683"/>
                  </a:lnTo>
                  <a:lnTo>
                    <a:pt x="761" y="799"/>
                  </a:lnTo>
                  <a:lnTo>
                    <a:pt x="606" y="868"/>
                  </a:lnTo>
                  <a:lnTo>
                    <a:pt x="606" y="463"/>
                  </a:lnTo>
                  <a:lnTo>
                    <a:pt x="533" y="301"/>
                  </a:lnTo>
                  <a:lnTo>
                    <a:pt x="220" y="394"/>
                  </a:lnTo>
                  <a:lnTo>
                    <a:pt x="11" y="394"/>
                  </a:lnTo>
                  <a:lnTo>
                    <a:pt x="0" y="220"/>
                  </a:lnTo>
                  <a:lnTo>
                    <a:pt x="11" y="0"/>
                  </a:lnTo>
                  <a:lnTo>
                    <a:pt x="11" y="11"/>
                  </a:lnTo>
                  <a:close/>
                </a:path>
              </a:pathLst>
            </a:custGeom>
            <a:solidFill>
              <a:srgbClr val="0080FF"/>
            </a:solidFill>
            <a:ln w="9525">
              <a:noFill/>
              <a:round/>
              <a:headEnd/>
              <a:tailEnd/>
            </a:ln>
          </p:spPr>
          <p:txBody>
            <a:bodyPr/>
            <a:lstStyle/>
            <a:p>
              <a:endParaRPr lang="zh-CN" altLang="en-US"/>
            </a:p>
          </p:txBody>
        </p:sp>
        <p:sp>
          <p:nvSpPr>
            <p:cNvPr id="396348" name="Freeform 60"/>
            <p:cNvSpPr>
              <a:spLocks/>
            </p:cNvSpPr>
            <p:nvPr/>
          </p:nvSpPr>
          <p:spPr bwMode="auto">
            <a:xfrm>
              <a:off x="1895" y="2336"/>
              <a:ext cx="39" cy="1600"/>
            </a:xfrm>
            <a:custGeom>
              <a:avLst/>
              <a:gdLst/>
              <a:ahLst/>
              <a:cxnLst>
                <a:cxn ang="0">
                  <a:pos x="0" y="0"/>
                </a:cxn>
                <a:cxn ang="0">
                  <a:pos x="82" y="197"/>
                </a:cxn>
                <a:cxn ang="0">
                  <a:pos x="54" y="3882"/>
                </a:cxn>
              </a:cxnLst>
              <a:rect l="0" t="0" r="r" b="b"/>
              <a:pathLst>
                <a:path w="82" h="3882">
                  <a:moveTo>
                    <a:pt x="0" y="0"/>
                  </a:moveTo>
                  <a:lnTo>
                    <a:pt x="82" y="197"/>
                  </a:lnTo>
                  <a:lnTo>
                    <a:pt x="54" y="3882"/>
                  </a:lnTo>
                </a:path>
              </a:pathLst>
            </a:custGeom>
            <a:noFill/>
            <a:ln w="7938">
              <a:solidFill>
                <a:srgbClr val="000000"/>
              </a:solidFill>
              <a:prstDash val="solid"/>
              <a:round/>
              <a:headEnd/>
              <a:tailEnd/>
            </a:ln>
          </p:spPr>
          <p:txBody>
            <a:bodyPr/>
            <a:lstStyle/>
            <a:p>
              <a:endParaRPr lang="zh-CN" altLang="en-US"/>
            </a:p>
          </p:txBody>
        </p:sp>
        <p:sp>
          <p:nvSpPr>
            <p:cNvPr id="396349" name="Freeform 61"/>
            <p:cNvSpPr>
              <a:spLocks/>
            </p:cNvSpPr>
            <p:nvPr/>
          </p:nvSpPr>
          <p:spPr bwMode="auto">
            <a:xfrm>
              <a:off x="1925" y="2632"/>
              <a:ext cx="227" cy="34"/>
            </a:xfrm>
            <a:custGeom>
              <a:avLst/>
              <a:gdLst/>
              <a:ahLst/>
              <a:cxnLst>
                <a:cxn ang="0">
                  <a:pos x="0" y="81"/>
                </a:cxn>
                <a:cxn ang="0">
                  <a:pos x="188" y="81"/>
                </a:cxn>
                <a:cxn ang="0">
                  <a:pos x="480" y="0"/>
                </a:cxn>
              </a:cxnLst>
              <a:rect l="0" t="0" r="r" b="b"/>
              <a:pathLst>
                <a:path w="480" h="81">
                  <a:moveTo>
                    <a:pt x="0" y="81"/>
                  </a:moveTo>
                  <a:lnTo>
                    <a:pt x="188" y="81"/>
                  </a:lnTo>
                  <a:lnTo>
                    <a:pt x="480" y="0"/>
                  </a:lnTo>
                </a:path>
              </a:pathLst>
            </a:custGeom>
            <a:noFill/>
            <a:ln w="7938">
              <a:solidFill>
                <a:srgbClr val="000000"/>
              </a:solidFill>
              <a:prstDash val="solid"/>
              <a:round/>
              <a:headEnd/>
              <a:tailEnd/>
            </a:ln>
          </p:spPr>
          <p:txBody>
            <a:bodyPr/>
            <a:lstStyle/>
            <a:p>
              <a:endParaRPr lang="zh-CN" altLang="en-US"/>
            </a:p>
          </p:txBody>
        </p:sp>
        <p:sp>
          <p:nvSpPr>
            <p:cNvPr id="396350" name="Freeform 62"/>
            <p:cNvSpPr>
              <a:spLocks/>
            </p:cNvSpPr>
            <p:nvPr/>
          </p:nvSpPr>
          <p:spPr bwMode="auto">
            <a:xfrm>
              <a:off x="1914" y="2690"/>
              <a:ext cx="277" cy="48"/>
            </a:xfrm>
            <a:custGeom>
              <a:avLst/>
              <a:gdLst/>
              <a:ahLst/>
              <a:cxnLst>
                <a:cxn ang="0">
                  <a:pos x="0" y="116"/>
                </a:cxn>
                <a:cxn ang="0">
                  <a:pos x="21" y="116"/>
                </a:cxn>
                <a:cxn ang="0">
                  <a:pos x="42" y="116"/>
                </a:cxn>
                <a:cxn ang="0">
                  <a:pos x="52" y="105"/>
                </a:cxn>
                <a:cxn ang="0">
                  <a:pos x="73" y="105"/>
                </a:cxn>
                <a:cxn ang="0">
                  <a:pos x="94" y="105"/>
                </a:cxn>
                <a:cxn ang="0">
                  <a:pos x="115" y="105"/>
                </a:cxn>
                <a:cxn ang="0">
                  <a:pos x="136" y="105"/>
                </a:cxn>
                <a:cxn ang="0">
                  <a:pos x="157" y="105"/>
                </a:cxn>
                <a:cxn ang="0">
                  <a:pos x="178" y="105"/>
                </a:cxn>
                <a:cxn ang="0">
                  <a:pos x="199" y="105"/>
                </a:cxn>
                <a:cxn ang="0">
                  <a:pos x="220" y="105"/>
                </a:cxn>
                <a:cxn ang="0">
                  <a:pos x="230" y="93"/>
                </a:cxn>
                <a:cxn ang="0">
                  <a:pos x="251" y="93"/>
                </a:cxn>
                <a:cxn ang="0">
                  <a:pos x="272" y="93"/>
                </a:cxn>
                <a:cxn ang="0">
                  <a:pos x="291" y="93"/>
                </a:cxn>
                <a:cxn ang="0">
                  <a:pos x="302" y="81"/>
                </a:cxn>
                <a:cxn ang="0">
                  <a:pos x="323" y="81"/>
                </a:cxn>
                <a:cxn ang="0">
                  <a:pos x="344" y="81"/>
                </a:cxn>
                <a:cxn ang="0">
                  <a:pos x="364" y="81"/>
                </a:cxn>
                <a:cxn ang="0">
                  <a:pos x="375" y="70"/>
                </a:cxn>
                <a:cxn ang="0">
                  <a:pos x="396" y="70"/>
                </a:cxn>
                <a:cxn ang="0">
                  <a:pos x="406" y="58"/>
                </a:cxn>
                <a:cxn ang="0">
                  <a:pos x="427" y="58"/>
                </a:cxn>
                <a:cxn ang="0">
                  <a:pos x="438" y="47"/>
                </a:cxn>
                <a:cxn ang="0">
                  <a:pos x="459" y="47"/>
                </a:cxn>
                <a:cxn ang="0">
                  <a:pos x="469" y="35"/>
                </a:cxn>
                <a:cxn ang="0">
                  <a:pos x="490" y="35"/>
                </a:cxn>
                <a:cxn ang="0">
                  <a:pos x="511" y="24"/>
                </a:cxn>
                <a:cxn ang="0">
                  <a:pos x="532" y="24"/>
                </a:cxn>
                <a:cxn ang="0">
                  <a:pos x="542" y="12"/>
                </a:cxn>
                <a:cxn ang="0">
                  <a:pos x="563" y="0"/>
                </a:cxn>
                <a:cxn ang="0">
                  <a:pos x="584" y="0"/>
                </a:cxn>
              </a:cxnLst>
              <a:rect l="0" t="0" r="r" b="b"/>
              <a:pathLst>
                <a:path w="584" h="116">
                  <a:moveTo>
                    <a:pt x="0" y="116"/>
                  </a:moveTo>
                  <a:lnTo>
                    <a:pt x="0" y="116"/>
                  </a:lnTo>
                  <a:lnTo>
                    <a:pt x="10" y="116"/>
                  </a:lnTo>
                  <a:lnTo>
                    <a:pt x="21" y="116"/>
                  </a:lnTo>
                  <a:lnTo>
                    <a:pt x="31" y="116"/>
                  </a:lnTo>
                  <a:lnTo>
                    <a:pt x="42" y="116"/>
                  </a:lnTo>
                  <a:lnTo>
                    <a:pt x="52" y="116"/>
                  </a:lnTo>
                  <a:lnTo>
                    <a:pt x="52" y="105"/>
                  </a:lnTo>
                  <a:lnTo>
                    <a:pt x="62" y="105"/>
                  </a:lnTo>
                  <a:lnTo>
                    <a:pt x="73" y="105"/>
                  </a:lnTo>
                  <a:lnTo>
                    <a:pt x="83" y="105"/>
                  </a:lnTo>
                  <a:lnTo>
                    <a:pt x="94" y="105"/>
                  </a:lnTo>
                  <a:lnTo>
                    <a:pt x="104" y="105"/>
                  </a:lnTo>
                  <a:lnTo>
                    <a:pt x="115" y="105"/>
                  </a:lnTo>
                  <a:lnTo>
                    <a:pt x="125" y="105"/>
                  </a:lnTo>
                  <a:lnTo>
                    <a:pt x="136" y="105"/>
                  </a:lnTo>
                  <a:lnTo>
                    <a:pt x="146" y="105"/>
                  </a:lnTo>
                  <a:lnTo>
                    <a:pt x="157" y="105"/>
                  </a:lnTo>
                  <a:lnTo>
                    <a:pt x="167" y="105"/>
                  </a:lnTo>
                  <a:lnTo>
                    <a:pt x="178" y="105"/>
                  </a:lnTo>
                  <a:lnTo>
                    <a:pt x="188" y="105"/>
                  </a:lnTo>
                  <a:lnTo>
                    <a:pt x="199" y="105"/>
                  </a:lnTo>
                  <a:lnTo>
                    <a:pt x="209" y="105"/>
                  </a:lnTo>
                  <a:lnTo>
                    <a:pt x="220" y="105"/>
                  </a:lnTo>
                  <a:lnTo>
                    <a:pt x="220" y="93"/>
                  </a:lnTo>
                  <a:lnTo>
                    <a:pt x="230" y="93"/>
                  </a:lnTo>
                  <a:lnTo>
                    <a:pt x="241" y="93"/>
                  </a:lnTo>
                  <a:lnTo>
                    <a:pt x="251" y="93"/>
                  </a:lnTo>
                  <a:lnTo>
                    <a:pt x="261" y="93"/>
                  </a:lnTo>
                  <a:lnTo>
                    <a:pt x="272" y="93"/>
                  </a:lnTo>
                  <a:lnTo>
                    <a:pt x="282" y="93"/>
                  </a:lnTo>
                  <a:lnTo>
                    <a:pt x="291" y="93"/>
                  </a:lnTo>
                  <a:lnTo>
                    <a:pt x="302" y="93"/>
                  </a:lnTo>
                  <a:lnTo>
                    <a:pt x="302" y="81"/>
                  </a:lnTo>
                  <a:lnTo>
                    <a:pt x="312" y="81"/>
                  </a:lnTo>
                  <a:lnTo>
                    <a:pt x="323" y="81"/>
                  </a:lnTo>
                  <a:lnTo>
                    <a:pt x="333" y="81"/>
                  </a:lnTo>
                  <a:lnTo>
                    <a:pt x="344" y="81"/>
                  </a:lnTo>
                  <a:lnTo>
                    <a:pt x="354" y="81"/>
                  </a:lnTo>
                  <a:lnTo>
                    <a:pt x="364" y="81"/>
                  </a:lnTo>
                  <a:lnTo>
                    <a:pt x="364" y="70"/>
                  </a:lnTo>
                  <a:lnTo>
                    <a:pt x="375" y="70"/>
                  </a:lnTo>
                  <a:lnTo>
                    <a:pt x="385" y="70"/>
                  </a:lnTo>
                  <a:lnTo>
                    <a:pt x="396" y="70"/>
                  </a:lnTo>
                  <a:lnTo>
                    <a:pt x="406" y="70"/>
                  </a:lnTo>
                  <a:lnTo>
                    <a:pt x="406" y="58"/>
                  </a:lnTo>
                  <a:lnTo>
                    <a:pt x="417" y="58"/>
                  </a:lnTo>
                  <a:lnTo>
                    <a:pt x="427" y="58"/>
                  </a:lnTo>
                  <a:lnTo>
                    <a:pt x="438" y="58"/>
                  </a:lnTo>
                  <a:lnTo>
                    <a:pt x="438" y="47"/>
                  </a:lnTo>
                  <a:lnTo>
                    <a:pt x="448" y="47"/>
                  </a:lnTo>
                  <a:lnTo>
                    <a:pt x="459" y="47"/>
                  </a:lnTo>
                  <a:lnTo>
                    <a:pt x="469" y="47"/>
                  </a:lnTo>
                  <a:lnTo>
                    <a:pt x="469" y="35"/>
                  </a:lnTo>
                  <a:lnTo>
                    <a:pt x="480" y="35"/>
                  </a:lnTo>
                  <a:lnTo>
                    <a:pt x="490" y="35"/>
                  </a:lnTo>
                  <a:lnTo>
                    <a:pt x="501" y="35"/>
                  </a:lnTo>
                  <a:lnTo>
                    <a:pt x="511" y="24"/>
                  </a:lnTo>
                  <a:lnTo>
                    <a:pt x="522" y="24"/>
                  </a:lnTo>
                  <a:lnTo>
                    <a:pt x="532" y="24"/>
                  </a:lnTo>
                  <a:lnTo>
                    <a:pt x="532" y="12"/>
                  </a:lnTo>
                  <a:lnTo>
                    <a:pt x="542" y="12"/>
                  </a:lnTo>
                  <a:lnTo>
                    <a:pt x="553" y="12"/>
                  </a:lnTo>
                  <a:lnTo>
                    <a:pt x="563" y="0"/>
                  </a:lnTo>
                  <a:lnTo>
                    <a:pt x="574" y="0"/>
                  </a:lnTo>
                  <a:lnTo>
                    <a:pt x="584" y="0"/>
                  </a:lnTo>
                </a:path>
              </a:pathLst>
            </a:custGeom>
            <a:noFill/>
            <a:ln w="7938">
              <a:solidFill>
                <a:srgbClr val="000000"/>
              </a:solidFill>
              <a:prstDash val="solid"/>
              <a:round/>
              <a:headEnd/>
              <a:tailEnd/>
            </a:ln>
          </p:spPr>
          <p:txBody>
            <a:bodyPr/>
            <a:lstStyle/>
            <a:p>
              <a:endParaRPr lang="zh-CN" altLang="en-US"/>
            </a:p>
          </p:txBody>
        </p:sp>
        <p:sp>
          <p:nvSpPr>
            <p:cNvPr id="396351" name="Freeform 63"/>
            <p:cNvSpPr>
              <a:spLocks/>
            </p:cNvSpPr>
            <p:nvPr/>
          </p:nvSpPr>
          <p:spPr bwMode="auto">
            <a:xfrm>
              <a:off x="2162" y="2632"/>
              <a:ext cx="39" cy="1237"/>
            </a:xfrm>
            <a:custGeom>
              <a:avLst/>
              <a:gdLst/>
              <a:ahLst/>
              <a:cxnLst>
                <a:cxn ang="0">
                  <a:pos x="0" y="0"/>
                </a:cxn>
                <a:cxn ang="0">
                  <a:pos x="82" y="150"/>
                </a:cxn>
                <a:cxn ang="0">
                  <a:pos x="0" y="3000"/>
                </a:cxn>
              </a:cxnLst>
              <a:rect l="0" t="0" r="r" b="b"/>
              <a:pathLst>
                <a:path w="82" h="3000">
                  <a:moveTo>
                    <a:pt x="0" y="0"/>
                  </a:moveTo>
                  <a:lnTo>
                    <a:pt x="82" y="150"/>
                  </a:lnTo>
                  <a:lnTo>
                    <a:pt x="0" y="3000"/>
                  </a:lnTo>
                </a:path>
              </a:pathLst>
            </a:custGeom>
            <a:noFill/>
            <a:ln w="7938">
              <a:solidFill>
                <a:srgbClr val="000000"/>
              </a:solidFill>
              <a:prstDash val="solid"/>
              <a:round/>
              <a:headEnd/>
              <a:tailEnd/>
            </a:ln>
          </p:spPr>
          <p:txBody>
            <a:bodyPr/>
            <a:lstStyle/>
            <a:p>
              <a:endParaRPr lang="zh-CN" altLang="en-US"/>
            </a:p>
          </p:txBody>
        </p:sp>
        <p:sp>
          <p:nvSpPr>
            <p:cNvPr id="396352" name="Freeform 64"/>
            <p:cNvSpPr>
              <a:spLocks/>
            </p:cNvSpPr>
            <p:nvPr/>
          </p:nvSpPr>
          <p:spPr bwMode="auto">
            <a:xfrm>
              <a:off x="2390" y="2417"/>
              <a:ext cx="45" cy="406"/>
            </a:xfrm>
            <a:custGeom>
              <a:avLst/>
              <a:gdLst/>
              <a:ahLst/>
              <a:cxnLst>
                <a:cxn ang="0">
                  <a:pos x="11" y="0"/>
                </a:cxn>
                <a:cxn ang="0">
                  <a:pos x="0" y="937"/>
                </a:cxn>
                <a:cxn ang="0">
                  <a:pos x="94" y="984"/>
                </a:cxn>
              </a:cxnLst>
              <a:rect l="0" t="0" r="r" b="b"/>
              <a:pathLst>
                <a:path w="94" h="984">
                  <a:moveTo>
                    <a:pt x="11" y="0"/>
                  </a:moveTo>
                  <a:lnTo>
                    <a:pt x="0" y="937"/>
                  </a:lnTo>
                  <a:lnTo>
                    <a:pt x="94" y="984"/>
                  </a:lnTo>
                </a:path>
              </a:pathLst>
            </a:custGeom>
            <a:noFill/>
            <a:ln w="7938">
              <a:solidFill>
                <a:srgbClr val="000000"/>
              </a:solidFill>
              <a:prstDash val="solid"/>
              <a:round/>
              <a:headEnd/>
              <a:tailEnd/>
            </a:ln>
          </p:spPr>
          <p:txBody>
            <a:bodyPr/>
            <a:lstStyle/>
            <a:p>
              <a:endParaRPr lang="zh-CN" altLang="en-US"/>
            </a:p>
          </p:txBody>
        </p:sp>
        <p:sp>
          <p:nvSpPr>
            <p:cNvPr id="396353" name="Freeform 65"/>
            <p:cNvSpPr>
              <a:spLocks/>
            </p:cNvSpPr>
            <p:nvPr/>
          </p:nvSpPr>
          <p:spPr bwMode="auto">
            <a:xfrm>
              <a:off x="983" y="2002"/>
              <a:ext cx="1120" cy="349"/>
            </a:xfrm>
            <a:custGeom>
              <a:avLst/>
              <a:gdLst/>
              <a:ahLst/>
              <a:cxnLst>
                <a:cxn ang="0">
                  <a:pos x="1880" y="824"/>
                </a:cxn>
                <a:cxn ang="0">
                  <a:pos x="1775" y="836"/>
                </a:cxn>
                <a:cxn ang="0">
                  <a:pos x="1670" y="847"/>
                </a:cxn>
                <a:cxn ang="0">
                  <a:pos x="1578" y="847"/>
                </a:cxn>
                <a:cxn ang="0">
                  <a:pos x="1473" y="847"/>
                </a:cxn>
                <a:cxn ang="0">
                  <a:pos x="1379" y="847"/>
                </a:cxn>
                <a:cxn ang="0">
                  <a:pos x="1285" y="847"/>
                </a:cxn>
                <a:cxn ang="0">
                  <a:pos x="1182" y="836"/>
                </a:cxn>
                <a:cxn ang="0">
                  <a:pos x="1086" y="836"/>
                </a:cxn>
                <a:cxn ang="0">
                  <a:pos x="991" y="824"/>
                </a:cxn>
                <a:cxn ang="0">
                  <a:pos x="908" y="813"/>
                </a:cxn>
                <a:cxn ang="0">
                  <a:pos x="803" y="801"/>
                </a:cxn>
                <a:cxn ang="0">
                  <a:pos x="700" y="790"/>
                </a:cxn>
                <a:cxn ang="0">
                  <a:pos x="595" y="755"/>
                </a:cxn>
                <a:cxn ang="0">
                  <a:pos x="491" y="732"/>
                </a:cxn>
                <a:cxn ang="0">
                  <a:pos x="386" y="708"/>
                </a:cxn>
                <a:cxn ang="0">
                  <a:pos x="302" y="685"/>
                </a:cxn>
                <a:cxn ang="0">
                  <a:pos x="239" y="662"/>
                </a:cxn>
                <a:cxn ang="0">
                  <a:pos x="178" y="639"/>
                </a:cxn>
                <a:cxn ang="0">
                  <a:pos x="126" y="616"/>
                </a:cxn>
                <a:cxn ang="0">
                  <a:pos x="84" y="593"/>
                </a:cxn>
                <a:cxn ang="0">
                  <a:pos x="42" y="558"/>
                </a:cxn>
                <a:cxn ang="0">
                  <a:pos x="21" y="523"/>
                </a:cxn>
                <a:cxn ang="0">
                  <a:pos x="0" y="477"/>
                </a:cxn>
                <a:cxn ang="0">
                  <a:pos x="11" y="431"/>
                </a:cxn>
                <a:cxn ang="0">
                  <a:pos x="52" y="373"/>
                </a:cxn>
                <a:cxn ang="0">
                  <a:pos x="94" y="315"/>
                </a:cxn>
                <a:cxn ang="0">
                  <a:pos x="157" y="269"/>
                </a:cxn>
                <a:cxn ang="0">
                  <a:pos x="230" y="222"/>
                </a:cxn>
                <a:cxn ang="0">
                  <a:pos x="302" y="186"/>
                </a:cxn>
                <a:cxn ang="0">
                  <a:pos x="375" y="151"/>
                </a:cxn>
                <a:cxn ang="0">
                  <a:pos x="449" y="128"/>
                </a:cxn>
                <a:cxn ang="0">
                  <a:pos x="522" y="116"/>
                </a:cxn>
                <a:cxn ang="0">
                  <a:pos x="595" y="93"/>
                </a:cxn>
                <a:cxn ang="0">
                  <a:pos x="669" y="81"/>
                </a:cxn>
                <a:cxn ang="0">
                  <a:pos x="761" y="70"/>
                </a:cxn>
                <a:cxn ang="0">
                  <a:pos x="866" y="58"/>
                </a:cxn>
                <a:cxn ang="0">
                  <a:pos x="991" y="47"/>
                </a:cxn>
                <a:cxn ang="0">
                  <a:pos x="1128" y="35"/>
                </a:cxn>
                <a:cxn ang="0">
                  <a:pos x="1253" y="23"/>
                </a:cxn>
                <a:cxn ang="0">
                  <a:pos x="1358" y="12"/>
                </a:cxn>
                <a:cxn ang="0">
                  <a:pos x="1452" y="0"/>
                </a:cxn>
                <a:cxn ang="0">
                  <a:pos x="1547" y="0"/>
                </a:cxn>
                <a:cxn ang="0">
                  <a:pos x="1630" y="0"/>
                </a:cxn>
                <a:cxn ang="0">
                  <a:pos x="1723" y="0"/>
                </a:cxn>
                <a:cxn ang="0">
                  <a:pos x="1838" y="0"/>
                </a:cxn>
                <a:cxn ang="0">
                  <a:pos x="1943" y="12"/>
                </a:cxn>
                <a:cxn ang="0">
                  <a:pos x="2047" y="12"/>
                </a:cxn>
                <a:cxn ang="0">
                  <a:pos x="2140" y="23"/>
                </a:cxn>
                <a:cxn ang="0">
                  <a:pos x="2213" y="23"/>
                </a:cxn>
                <a:cxn ang="0">
                  <a:pos x="2287" y="35"/>
                </a:cxn>
                <a:cxn ang="0">
                  <a:pos x="2349" y="35"/>
                </a:cxn>
              </a:cxnLst>
              <a:rect l="0" t="0" r="r" b="b"/>
              <a:pathLst>
                <a:path w="2370" h="847">
                  <a:moveTo>
                    <a:pt x="1922" y="813"/>
                  </a:moveTo>
                  <a:lnTo>
                    <a:pt x="1880" y="824"/>
                  </a:lnTo>
                  <a:lnTo>
                    <a:pt x="1828" y="824"/>
                  </a:lnTo>
                  <a:lnTo>
                    <a:pt x="1775" y="836"/>
                  </a:lnTo>
                  <a:lnTo>
                    <a:pt x="1723" y="836"/>
                  </a:lnTo>
                  <a:lnTo>
                    <a:pt x="1670" y="847"/>
                  </a:lnTo>
                  <a:lnTo>
                    <a:pt x="1620" y="847"/>
                  </a:lnTo>
                  <a:lnTo>
                    <a:pt x="1578" y="847"/>
                  </a:lnTo>
                  <a:lnTo>
                    <a:pt x="1526" y="847"/>
                  </a:lnTo>
                  <a:lnTo>
                    <a:pt x="1473" y="847"/>
                  </a:lnTo>
                  <a:lnTo>
                    <a:pt x="1421" y="847"/>
                  </a:lnTo>
                  <a:lnTo>
                    <a:pt x="1379" y="847"/>
                  </a:lnTo>
                  <a:lnTo>
                    <a:pt x="1327" y="847"/>
                  </a:lnTo>
                  <a:lnTo>
                    <a:pt x="1285" y="847"/>
                  </a:lnTo>
                  <a:lnTo>
                    <a:pt x="1232" y="836"/>
                  </a:lnTo>
                  <a:lnTo>
                    <a:pt x="1182" y="836"/>
                  </a:lnTo>
                  <a:lnTo>
                    <a:pt x="1138" y="836"/>
                  </a:lnTo>
                  <a:lnTo>
                    <a:pt x="1086" y="836"/>
                  </a:lnTo>
                  <a:lnTo>
                    <a:pt x="1044" y="824"/>
                  </a:lnTo>
                  <a:lnTo>
                    <a:pt x="991" y="824"/>
                  </a:lnTo>
                  <a:lnTo>
                    <a:pt x="950" y="824"/>
                  </a:lnTo>
                  <a:lnTo>
                    <a:pt x="908" y="813"/>
                  </a:lnTo>
                  <a:lnTo>
                    <a:pt x="855" y="813"/>
                  </a:lnTo>
                  <a:lnTo>
                    <a:pt x="803" y="801"/>
                  </a:lnTo>
                  <a:lnTo>
                    <a:pt x="761" y="790"/>
                  </a:lnTo>
                  <a:lnTo>
                    <a:pt x="700" y="790"/>
                  </a:lnTo>
                  <a:lnTo>
                    <a:pt x="648" y="766"/>
                  </a:lnTo>
                  <a:lnTo>
                    <a:pt x="595" y="755"/>
                  </a:lnTo>
                  <a:lnTo>
                    <a:pt x="543" y="743"/>
                  </a:lnTo>
                  <a:lnTo>
                    <a:pt x="491" y="732"/>
                  </a:lnTo>
                  <a:lnTo>
                    <a:pt x="438" y="720"/>
                  </a:lnTo>
                  <a:lnTo>
                    <a:pt x="386" y="708"/>
                  </a:lnTo>
                  <a:lnTo>
                    <a:pt x="344" y="697"/>
                  </a:lnTo>
                  <a:lnTo>
                    <a:pt x="302" y="685"/>
                  </a:lnTo>
                  <a:lnTo>
                    <a:pt x="271" y="674"/>
                  </a:lnTo>
                  <a:lnTo>
                    <a:pt x="239" y="662"/>
                  </a:lnTo>
                  <a:lnTo>
                    <a:pt x="209" y="651"/>
                  </a:lnTo>
                  <a:lnTo>
                    <a:pt x="178" y="639"/>
                  </a:lnTo>
                  <a:lnTo>
                    <a:pt x="157" y="627"/>
                  </a:lnTo>
                  <a:lnTo>
                    <a:pt x="126" y="616"/>
                  </a:lnTo>
                  <a:lnTo>
                    <a:pt x="105" y="604"/>
                  </a:lnTo>
                  <a:lnTo>
                    <a:pt x="84" y="593"/>
                  </a:lnTo>
                  <a:lnTo>
                    <a:pt x="63" y="570"/>
                  </a:lnTo>
                  <a:lnTo>
                    <a:pt x="42" y="558"/>
                  </a:lnTo>
                  <a:lnTo>
                    <a:pt x="31" y="535"/>
                  </a:lnTo>
                  <a:lnTo>
                    <a:pt x="21" y="523"/>
                  </a:lnTo>
                  <a:lnTo>
                    <a:pt x="11" y="500"/>
                  </a:lnTo>
                  <a:lnTo>
                    <a:pt x="0" y="477"/>
                  </a:lnTo>
                  <a:lnTo>
                    <a:pt x="11" y="454"/>
                  </a:lnTo>
                  <a:lnTo>
                    <a:pt x="11" y="431"/>
                  </a:lnTo>
                  <a:lnTo>
                    <a:pt x="31" y="396"/>
                  </a:lnTo>
                  <a:lnTo>
                    <a:pt x="52" y="373"/>
                  </a:lnTo>
                  <a:lnTo>
                    <a:pt x="73" y="350"/>
                  </a:lnTo>
                  <a:lnTo>
                    <a:pt x="94" y="315"/>
                  </a:lnTo>
                  <a:lnTo>
                    <a:pt x="126" y="292"/>
                  </a:lnTo>
                  <a:lnTo>
                    <a:pt x="157" y="269"/>
                  </a:lnTo>
                  <a:lnTo>
                    <a:pt x="189" y="245"/>
                  </a:lnTo>
                  <a:lnTo>
                    <a:pt x="230" y="222"/>
                  </a:lnTo>
                  <a:lnTo>
                    <a:pt x="260" y="199"/>
                  </a:lnTo>
                  <a:lnTo>
                    <a:pt x="302" y="186"/>
                  </a:lnTo>
                  <a:lnTo>
                    <a:pt x="333" y="162"/>
                  </a:lnTo>
                  <a:lnTo>
                    <a:pt x="375" y="151"/>
                  </a:lnTo>
                  <a:lnTo>
                    <a:pt x="417" y="139"/>
                  </a:lnTo>
                  <a:lnTo>
                    <a:pt x="449" y="128"/>
                  </a:lnTo>
                  <a:lnTo>
                    <a:pt x="491" y="116"/>
                  </a:lnTo>
                  <a:lnTo>
                    <a:pt x="522" y="116"/>
                  </a:lnTo>
                  <a:lnTo>
                    <a:pt x="553" y="105"/>
                  </a:lnTo>
                  <a:lnTo>
                    <a:pt x="595" y="93"/>
                  </a:lnTo>
                  <a:lnTo>
                    <a:pt x="637" y="93"/>
                  </a:lnTo>
                  <a:lnTo>
                    <a:pt x="669" y="81"/>
                  </a:lnTo>
                  <a:lnTo>
                    <a:pt x="710" y="81"/>
                  </a:lnTo>
                  <a:lnTo>
                    <a:pt x="761" y="70"/>
                  </a:lnTo>
                  <a:lnTo>
                    <a:pt x="813" y="70"/>
                  </a:lnTo>
                  <a:lnTo>
                    <a:pt x="866" y="58"/>
                  </a:lnTo>
                  <a:lnTo>
                    <a:pt x="929" y="58"/>
                  </a:lnTo>
                  <a:lnTo>
                    <a:pt x="991" y="47"/>
                  </a:lnTo>
                  <a:lnTo>
                    <a:pt x="1054" y="47"/>
                  </a:lnTo>
                  <a:lnTo>
                    <a:pt x="1128" y="35"/>
                  </a:lnTo>
                  <a:lnTo>
                    <a:pt x="1190" y="35"/>
                  </a:lnTo>
                  <a:lnTo>
                    <a:pt x="1253" y="23"/>
                  </a:lnTo>
                  <a:lnTo>
                    <a:pt x="1306" y="23"/>
                  </a:lnTo>
                  <a:lnTo>
                    <a:pt x="1358" y="12"/>
                  </a:lnTo>
                  <a:lnTo>
                    <a:pt x="1410" y="12"/>
                  </a:lnTo>
                  <a:lnTo>
                    <a:pt x="1452" y="0"/>
                  </a:lnTo>
                  <a:lnTo>
                    <a:pt x="1505" y="0"/>
                  </a:lnTo>
                  <a:lnTo>
                    <a:pt x="1547" y="0"/>
                  </a:lnTo>
                  <a:lnTo>
                    <a:pt x="1588" y="0"/>
                  </a:lnTo>
                  <a:lnTo>
                    <a:pt x="1630" y="0"/>
                  </a:lnTo>
                  <a:lnTo>
                    <a:pt x="1681" y="0"/>
                  </a:lnTo>
                  <a:lnTo>
                    <a:pt x="1723" y="0"/>
                  </a:lnTo>
                  <a:lnTo>
                    <a:pt x="1786" y="0"/>
                  </a:lnTo>
                  <a:lnTo>
                    <a:pt x="1838" y="0"/>
                  </a:lnTo>
                  <a:lnTo>
                    <a:pt x="1890" y="0"/>
                  </a:lnTo>
                  <a:lnTo>
                    <a:pt x="1943" y="12"/>
                  </a:lnTo>
                  <a:lnTo>
                    <a:pt x="1995" y="12"/>
                  </a:lnTo>
                  <a:lnTo>
                    <a:pt x="2047" y="12"/>
                  </a:lnTo>
                  <a:lnTo>
                    <a:pt x="2100" y="12"/>
                  </a:lnTo>
                  <a:lnTo>
                    <a:pt x="2140" y="23"/>
                  </a:lnTo>
                  <a:lnTo>
                    <a:pt x="2182" y="23"/>
                  </a:lnTo>
                  <a:lnTo>
                    <a:pt x="2213" y="23"/>
                  </a:lnTo>
                  <a:lnTo>
                    <a:pt x="2255" y="23"/>
                  </a:lnTo>
                  <a:lnTo>
                    <a:pt x="2287" y="35"/>
                  </a:lnTo>
                  <a:lnTo>
                    <a:pt x="2318" y="35"/>
                  </a:lnTo>
                  <a:lnTo>
                    <a:pt x="2349" y="35"/>
                  </a:lnTo>
                  <a:lnTo>
                    <a:pt x="2370" y="35"/>
                  </a:lnTo>
                </a:path>
              </a:pathLst>
            </a:custGeom>
            <a:noFill/>
            <a:ln w="7938">
              <a:solidFill>
                <a:srgbClr val="000000"/>
              </a:solidFill>
              <a:prstDash val="solid"/>
              <a:round/>
              <a:headEnd/>
              <a:tailEnd/>
            </a:ln>
          </p:spPr>
          <p:txBody>
            <a:bodyPr/>
            <a:lstStyle/>
            <a:p>
              <a:endParaRPr lang="zh-CN" altLang="en-US"/>
            </a:p>
          </p:txBody>
        </p:sp>
        <p:sp>
          <p:nvSpPr>
            <p:cNvPr id="396354" name="Rectangle 66"/>
            <p:cNvSpPr>
              <a:spLocks noChangeArrowheads="1"/>
            </p:cNvSpPr>
            <p:nvPr/>
          </p:nvSpPr>
          <p:spPr bwMode="auto">
            <a:xfrm>
              <a:off x="1251" y="3410"/>
              <a:ext cx="173" cy="144"/>
            </a:xfrm>
            <a:prstGeom prst="rect">
              <a:avLst/>
            </a:prstGeom>
            <a:noFill/>
            <a:ln w="9525">
              <a:noFill/>
              <a:miter lim="800000"/>
              <a:headEnd/>
              <a:tailEnd/>
            </a:ln>
          </p:spPr>
          <p:txBody>
            <a:bodyPr/>
            <a:lstStyle/>
            <a:p>
              <a:endParaRPr lang="zh-CN" altLang="en-US"/>
            </a:p>
          </p:txBody>
        </p:sp>
        <p:sp>
          <p:nvSpPr>
            <p:cNvPr id="396355" name="Rectangle 67"/>
            <p:cNvSpPr>
              <a:spLocks noChangeArrowheads="1"/>
            </p:cNvSpPr>
            <p:nvPr/>
          </p:nvSpPr>
          <p:spPr bwMode="auto">
            <a:xfrm>
              <a:off x="1280" y="3435"/>
              <a:ext cx="120" cy="138"/>
            </a:xfrm>
            <a:prstGeom prst="rect">
              <a:avLst/>
            </a:prstGeom>
            <a:noFill/>
            <a:ln w="9525">
              <a:noFill/>
              <a:miter lim="800000"/>
              <a:headEnd/>
              <a:tailEnd/>
            </a:ln>
          </p:spPr>
          <p:txBody>
            <a:bodyPr/>
            <a:lstStyle/>
            <a:p>
              <a:endParaRPr lang="zh-CN" altLang="en-US"/>
            </a:p>
          </p:txBody>
        </p:sp>
        <p:sp>
          <p:nvSpPr>
            <p:cNvPr id="396356" name="Rectangle 68"/>
            <p:cNvSpPr>
              <a:spLocks noChangeArrowheads="1"/>
            </p:cNvSpPr>
            <p:nvPr/>
          </p:nvSpPr>
          <p:spPr bwMode="auto">
            <a:xfrm>
              <a:off x="1752" y="3443"/>
              <a:ext cx="129" cy="145"/>
            </a:xfrm>
            <a:prstGeom prst="rect">
              <a:avLst/>
            </a:prstGeom>
            <a:noFill/>
            <a:ln w="9525">
              <a:noFill/>
              <a:miter lim="800000"/>
              <a:headEnd/>
              <a:tailEnd/>
            </a:ln>
          </p:spPr>
          <p:txBody>
            <a:bodyPr/>
            <a:lstStyle/>
            <a:p>
              <a:endParaRPr lang="zh-CN" altLang="en-US"/>
            </a:p>
          </p:txBody>
        </p:sp>
        <p:sp>
          <p:nvSpPr>
            <p:cNvPr id="396357" name="Rectangle 69"/>
            <p:cNvSpPr>
              <a:spLocks noChangeArrowheads="1"/>
            </p:cNvSpPr>
            <p:nvPr/>
          </p:nvSpPr>
          <p:spPr bwMode="auto">
            <a:xfrm>
              <a:off x="1757" y="3467"/>
              <a:ext cx="118" cy="139"/>
            </a:xfrm>
            <a:prstGeom prst="rect">
              <a:avLst/>
            </a:prstGeom>
            <a:noFill/>
            <a:ln w="9525">
              <a:noFill/>
              <a:miter lim="800000"/>
              <a:headEnd/>
              <a:tailEnd/>
            </a:ln>
          </p:spPr>
          <p:txBody>
            <a:bodyPr/>
            <a:lstStyle/>
            <a:p>
              <a:endParaRPr lang="zh-CN" altLang="en-US"/>
            </a:p>
          </p:txBody>
        </p:sp>
        <p:sp>
          <p:nvSpPr>
            <p:cNvPr id="396358" name="Rectangle 70"/>
            <p:cNvSpPr>
              <a:spLocks noChangeArrowheads="1"/>
            </p:cNvSpPr>
            <p:nvPr/>
          </p:nvSpPr>
          <p:spPr bwMode="auto">
            <a:xfrm>
              <a:off x="1722" y="3242"/>
              <a:ext cx="144" cy="173"/>
            </a:xfrm>
            <a:prstGeom prst="rect">
              <a:avLst/>
            </a:prstGeom>
            <a:noFill/>
            <a:ln w="9525">
              <a:noFill/>
              <a:miter lim="800000"/>
              <a:headEnd/>
              <a:tailEnd/>
            </a:ln>
          </p:spPr>
          <p:txBody>
            <a:bodyPr wrap="none" lIns="0" tIns="0" rIns="0" bIns="0">
              <a:spAutoFit/>
            </a:bodyPr>
            <a:lstStyle/>
            <a:p>
              <a:pPr algn="l" eaLnBrk="1" hangingPunct="1"/>
              <a:r>
                <a:rPr kumimoji="1" lang="zh-CN" altLang="en-US" b="0">
                  <a:solidFill>
                    <a:srgbClr val="000000"/>
                  </a:solidFill>
                  <a:latin typeface="宋体" pitchFamily="2" charset="-122"/>
                </a:rPr>
                <a:t>钙</a:t>
              </a:r>
              <a:endParaRPr kumimoji="1" lang="zh-CN" altLang="en-US" b="0">
                <a:latin typeface="Times New Roman" pitchFamily="18" charset="0"/>
              </a:endParaRPr>
            </a:p>
          </p:txBody>
        </p:sp>
        <p:sp>
          <p:nvSpPr>
            <p:cNvPr id="396359" name="Rectangle 71"/>
            <p:cNvSpPr>
              <a:spLocks noChangeArrowheads="1"/>
            </p:cNvSpPr>
            <p:nvPr/>
          </p:nvSpPr>
          <p:spPr bwMode="auto">
            <a:xfrm>
              <a:off x="2004" y="3425"/>
              <a:ext cx="169" cy="144"/>
            </a:xfrm>
            <a:prstGeom prst="rect">
              <a:avLst/>
            </a:prstGeom>
            <a:noFill/>
            <a:ln w="9525">
              <a:noFill/>
              <a:miter lim="800000"/>
              <a:headEnd/>
              <a:tailEnd/>
            </a:ln>
          </p:spPr>
          <p:txBody>
            <a:bodyPr/>
            <a:lstStyle/>
            <a:p>
              <a:endParaRPr lang="zh-CN" altLang="en-US"/>
            </a:p>
          </p:txBody>
        </p:sp>
        <p:sp>
          <p:nvSpPr>
            <p:cNvPr id="396360" name="Rectangle 72"/>
            <p:cNvSpPr>
              <a:spLocks noChangeArrowheads="1"/>
            </p:cNvSpPr>
            <p:nvPr/>
          </p:nvSpPr>
          <p:spPr bwMode="auto">
            <a:xfrm>
              <a:off x="2029" y="3449"/>
              <a:ext cx="120" cy="138"/>
            </a:xfrm>
            <a:prstGeom prst="rect">
              <a:avLst/>
            </a:prstGeom>
            <a:noFill/>
            <a:ln w="9525">
              <a:noFill/>
              <a:miter lim="800000"/>
              <a:headEnd/>
              <a:tailEnd/>
            </a:ln>
          </p:spPr>
          <p:txBody>
            <a:bodyPr/>
            <a:lstStyle/>
            <a:p>
              <a:endParaRPr lang="zh-CN" altLang="en-US"/>
            </a:p>
          </p:txBody>
        </p:sp>
        <p:sp>
          <p:nvSpPr>
            <p:cNvPr id="396361" name="Rectangle 73"/>
            <p:cNvSpPr>
              <a:spLocks noChangeArrowheads="1"/>
            </p:cNvSpPr>
            <p:nvPr/>
          </p:nvSpPr>
          <p:spPr bwMode="auto">
            <a:xfrm>
              <a:off x="2192" y="3396"/>
              <a:ext cx="208" cy="144"/>
            </a:xfrm>
            <a:prstGeom prst="rect">
              <a:avLst/>
            </a:prstGeom>
            <a:noFill/>
            <a:ln w="9525">
              <a:noFill/>
              <a:miter lim="800000"/>
              <a:headEnd/>
              <a:tailEnd/>
            </a:ln>
          </p:spPr>
          <p:txBody>
            <a:bodyPr/>
            <a:lstStyle/>
            <a:p>
              <a:endParaRPr lang="zh-CN" altLang="en-US"/>
            </a:p>
          </p:txBody>
        </p:sp>
        <p:sp>
          <p:nvSpPr>
            <p:cNvPr id="396362" name="Rectangle 74"/>
            <p:cNvSpPr>
              <a:spLocks noChangeArrowheads="1"/>
            </p:cNvSpPr>
            <p:nvPr/>
          </p:nvSpPr>
          <p:spPr bwMode="auto">
            <a:xfrm>
              <a:off x="2237" y="3419"/>
              <a:ext cx="118" cy="139"/>
            </a:xfrm>
            <a:prstGeom prst="rect">
              <a:avLst/>
            </a:prstGeom>
            <a:noFill/>
            <a:ln w="9525">
              <a:noFill/>
              <a:miter lim="800000"/>
              <a:headEnd/>
              <a:tailEnd/>
            </a:ln>
          </p:spPr>
          <p:txBody>
            <a:bodyPr/>
            <a:lstStyle/>
            <a:p>
              <a:endParaRPr lang="zh-CN" altLang="en-US"/>
            </a:p>
          </p:txBody>
        </p:sp>
        <p:sp>
          <p:nvSpPr>
            <p:cNvPr id="396363" name="Rectangle 75"/>
            <p:cNvSpPr>
              <a:spLocks noChangeArrowheads="1"/>
            </p:cNvSpPr>
            <p:nvPr/>
          </p:nvSpPr>
          <p:spPr bwMode="auto">
            <a:xfrm>
              <a:off x="1477" y="2770"/>
              <a:ext cx="144" cy="173"/>
            </a:xfrm>
            <a:prstGeom prst="rect">
              <a:avLst/>
            </a:prstGeom>
            <a:noFill/>
            <a:ln w="9525">
              <a:noFill/>
              <a:miter lim="800000"/>
              <a:headEnd/>
              <a:tailEnd/>
            </a:ln>
          </p:spPr>
          <p:txBody>
            <a:bodyPr wrap="none" lIns="0" tIns="0" rIns="0" bIns="0">
              <a:spAutoFit/>
            </a:bodyPr>
            <a:lstStyle/>
            <a:p>
              <a:pPr algn="l" eaLnBrk="1" hangingPunct="1"/>
              <a:r>
                <a:rPr kumimoji="1" lang="zh-CN" altLang="en-US" b="0">
                  <a:solidFill>
                    <a:srgbClr val="FF0000"/>
                  </a:solidFill>
                  <a:latin typeface="宋体" pitchFamily="2" charset="-122"/>
                </a:rPr>
                <a:t>硼</a:t>
              </a:r>
            </a:p>
          </p:txBody>
        </p:sp>
        <p:sp>
          <p:nvSpPr>
            <p:cNvPr id="396364" name="Freeform 76"/>
            <p:cNvSpPr>
              <a:spLocks/>
            </p:cNvSpPr>
            <p:nvPr/>
          </p:nvSpPr>
          <p:spPr bwMode="auto">
            <a:xfrm>
              <a:off x="1326" y="1814"/>
              <a:ext cx="443" cy="537"/>
            </a:xfrm>
            <a:custGeom>
              <a:avLst/>
              <a:gdLst/>
              <a:ahLst/>
              <a:cxnLst>
                <a:cxn ang="0">
                  <a:pos x="11" y="0"/>
                </a:cxn>
                <a:cxn ang="0">
                  <a:pos x="281" y="46"/>
                </a:cxn>
                <a:cxn ang="0">
                  <a:pos x="522" y="139"/>
                </a:cxn>
                <a:cxn ang="0">
                  <a:pos x="761" y="290"/>
                </a:cxn>
                <a:cxn ang="0">
                  <a:pos x="962" y="475"/>
                </a:cxn>
                <a:cxn ang="0">
                  <a:pos x="1130" y="695"/>
                </a:cxn>
                <a:cxn ang="0">
                  <a:pos x="1264" y="1009"/>
                </a:cxn>
                <a:cxn ang="0">
                  <a:pos x="1411" y="1391"/>
                </a:cxn>
                <a:cxn ang="0">
                  <a:pos x="1296" y="1391"/>
                </a:cxn>
                <a:cxn ang="0">
                  <a:pos x="1151" y="1391"/>
                </a:cxn>
                <a:cxn ang="0">
                  <a:pos x="1014" y="1391"/>
                </a:cxn>
                <a:cxn ang="0">
                  <a:pos x="920" y="1380"/>
                </a:cxn>
                <a:cxn ang="0">
                  <a:pos x="803" y="1368"/>
                </a:cxn>
                <a:cxn ang="0">
                  <a:pos x="772" y="1252"/>
                </a:cxn>
                <a:cxn ang="0">
                  <a:pos x="730" y="1021"/>
                </a:cxn>
                <a:cxn ang="0">
                  <a:pos x="690" y="824"/>
                </a:cxn>
                <a:cxn ang="0">
                  <a:pos x="627" y="672"/>
                </a:cxn>
                <a:cxn ang="0">
                  <a:pos x="522" y="533"/>
                </a:cxn>
                <a:cxn ang="0">
                  <a:pos x="386" y="429"/>
                </a:cxn>
                <a:cxn ang="0">
                  <a:pos x="231" y="359"/>
                </a:cxn>
                <a:cxn ang="0">
                  <a:pos x="116" y="301"/>
                </a:cxn>
                <a:cxn ang="0">
                  <a:pos x="0" y="290"/>
                </a:cxn>
                <a:cxn ang="0">
                  <a:pos x="0" y="0"/>
                </a:cxn>
                <a:cxn ang="0">
                  <a:pos x="11" y="0"/>
                </a:cxn>
              </a:cxnLst>
              <a:rect l="0" t="0" r="r" b="b"/>
              <a:pathLst>
                <a:path w="1411" h="1391">
                  <a:moveTo>
                    <a:pt x="11" y="0"/>
                  </a:moveTo>
                  <a:lnTo>
                    <a:pt x="281" y="46"/>
                  </a:lnTo>
                  <a:lnTo>
                    <a:pt x="522" y="139"/>
                  </a:lnTo>
                  <a:lnTo>
                    <a:pt x="761" y="290"/>
                  </a:lnTo>
                  <a:lnTo>
                    <a:pt x="962" y="475"/>
                  </a:lnTo>
                  <a:lnTo>
                    <a:pt x="1130" y="695"/>
                  </a:lnTo>
                  <a:lnTo>
                    <a:pt x="1264" y="1009"/>
                  </a:lnTo>
                  <a:lnTo>
                    <a:pt x="1411" y="1391"/>
                  </a:lnTo>
                  <a:lnTo>
                    <a:pt x="1296" y="1391"/>
                  </a:lnTo>
                  <a:lnTo>
                    <a:pt x="1151" y="1391"/>
                  </a:lnTo>
                  <a:lnTo>
                    <a:pt x="1014" y="1391"/>
                  </a:lnTo>
                  <a:lnTo>
                    <a:pt x="920" y="1380"/>
                  </a:lnTo>
                  <a:lnTo>
                    <a:pt x="803" y="1368"/>
                  </a:lnTo>
                  <a:lnTo>
                    <a:pt x="772" y="1252"/>
                  </a:lnTo>
                  <a:lnTo>
                    <a:pt x="730" y="1021"/>
                  </a:lnTo>
                  <a:lnTo>
                    <a:pt x="690" y="824"/>
                  </a:lnTo>
                  <a:lnTo>
                    <a:pt x="627" y="672"/>
                  </a:lnTo>
                  <a:lnTo>
                    <a:pt x="522" y="533"/>
                  </a:lnTo>
                  <a:lnTo>
                    <a:pt x="386" y="429"/>
                  </a:lnTo>
                  <a:lnTo>
                    <a:pt x="231" y="359"/>
                  </a:lnTo>
                  <a:lnTo>
                    <a:pt x="116" y="301"/>
                  </a:lnTo>
                  <a:lnTo>
                    <a:pt x="0" y="290"/>
                  </a:lnTo>
                  <a:lnTo>
                    <a:pt x="0" y="0"/>
                  </a:lnTo>
                  <a:lnTo>
                    <a:pt x="11" y="0"/>
                  </a:lnTo>
                  <a:close/>
                </a:path>
              </a:pathLst>
            </a:custGeom>
            <a:solidFill>
              <a:srgbClr val="0080FF"/>
            </a:solidFill>
            <a:ln w="9525">
              <a:noFill/>
              <a:round/>
              <a:headEnd/>
              <a:tailEnd/>
            </a:ln>
          </p:spPr>
          <p:txBody>
            <a:bodyPr/>
            <a:lstStyle/>
            <a:p>
              <a:endParaRPr lang="zh-CN" altLang="en-US"/>
            </a:p>
          </p:txBody>
        </p:sp>
        <p:sp>
          <p:nvSpPr>
            <p:cNvPr id="396365" name="Rectangle 77"/>
            <p:cNvSpPr>
              <a:spLocks noChangeArrowheads="1"/>
            </p:cNvSpPr>
            <p:nvPr/>
          </p:nvSpPr>
          <p:spPr bwMode="auto">
            <a:xfrm>
              <a:off x="567" y="1359"/>
              <a:ext cx="790" cy="605"/>
            </a:xfrm>
            <a:prstGeom prst="rect">
              <a:avLst/>
            </a:prstGeom>
            <a:noFill/>
            <a:ln w="25400">
              <a:solidFill>
                <a:srgbClr val="000000"/>
              </a:solidFill>
              <a:miter lim="800000"/>
              <a:headEnd/>
              <a:tailEnd/>
            </a:ln>
          </p:spPr>
          <p:txBody>
            <a:bodyPr/>
            <a:lstStyle/>
            <a:p>
              <a:endParaRPr lang="zh-CN" altLang="en-US"/>
            </a:p>
          </p:txBody>
        </p:sp>
        <p:sp>
          <p:nvSpPr>
            <p:cNvPr id="396366" name="Freeform 78"/>
            <p:cNvSpPr>
              <a:spLocks/>
            </p:cNvSpPr>
            <p:nvPr/>
          </p:nvSpPr>
          <p:spPr bwMode="auto">
            <a:xfrm>
              <a:off x="2192" y="2780"/>
              <a:ext cx="883" cy="1208"/>
            </a:xfrm>
            <a:custGeom>
              <a:avLst/>
              <a:gdLst/>
              <a:ahLst/>
              <a:cxnLst>
                <a:cxn ang="0">
                  <a:pos x="407" y="0"/>
                </a:cxn>
                <a:cxn ang="0">
                  <a:pos x="627" y="197"/>
                </a:cxn>
                <a:cxn ang="0">
                  <a:pos x="971" y="512"/>
                </a:cxn>
                <a:cxn ang="0">
                  <a:pos x="1346" y="1021"/>
                </a:cxn>
                <a:cxn ang="0">
                  <a:pos x="1618" y="1507"/>
                </a:cxn>
                <a:cxn ang="0">
                  <a:pos x="1763" y="2086"/>
                </a:cxn>
                <a:cxn ang="0">
                  <a:pos x="1826" y="2515"/>
                </a:cxn>
                <a:cxn ang="0">
                  <a:pos x="1868" y="2933"/>
                </a:cxn>
                <a:cxn ang="0">
                  <a:pos x="908" y="2922"/>
                </a:cxn>
                <a:cxn ang="0">
                  <a:pos x="834" y="2225"/>
                </a:cxn>
                <a:cxn ang="0">
                  <a:pos x="761" y="1681"/>
                </a:cxn>
                <a:cxn ang="0">
                  <a:pos x="595" y="1264"/>
                </a:cxn>
                <a:cxn ang="0">
                  <a:pos x="428" y="894"/>
                </a:cxn>
                <a:cxn ang="0">
                  <a:pos x="250" y="581"/>
                </a:cxn>
                <a:cxn ang="0">
                  <a:pos x="0" y="197"/>
                </a:cxn>
                <a:cxn ang="0">
                  <a:pos x="407" y="0"/>
                </a:cxn>
              </a:cxnLst>
              <a:rect l="0" t="0" r="r" b="b"/>
              <a:pathLst>
                <a:path w="1868" h="2933">
                  <a:moveTo>
                    <a:pt x="407" y="0"/>
                  </a:moveTo>
                  <a:lnTo>
                    <a:pt x="627" y="197"/>
                  </a:lnTo>
                  <a:lnTo>
                    <a:pt x="971" y="512"/>
                  </a:lnTo>
                  <a:lnTo>
                    <a:pt x="1346" y="1021"/>
                  </a:lnTo>
                  <a:lnTo>
                    <a:pt x="1618" y="1507"/>
                  </a:lnTo>
                  <a:lnTo>
                    <a:pt x="1763" y="2086"/>
                  </a:lnTo>
                  <a:lnTo>
                    <a:pt x="1826" y="2515"/>
                  </a:lnTo>
                  <a:lnTo>
                    <a:pt x="1868" y="2933"/>
                  </a:lnTo>
                  <a:lnTo>
                    <a:pt x="908" y="2922"/>
                  </a:lnTo>
                  <a:lnTo>
                    <a:pt x="834" y="2225"/>
                  </a:lnTo>
                  <a:lnTo>
                    <a:pt x="761" y="1681"/>
                  </a:lnTo>
                  <a:lnTo>
                    <a:pt x="595" y="1264"/>
                  </a:lnTo>
                  <a:lnTo>
                    <a:pt x="428" y="894"/>
                  </a:lnTo>
                  <a:lnTo>
                    <a:pt x="250" y="581"/>
                  </a:lnTo>
                  <a:lnTo>
                    <a:pt x="0" y="197"/>
                  </a:lnTo>
                  <a:lnTo>
                    <a:pt x="407" y="0"/>
                  </a:lnTo>
                  <a:close/>
                </a:path>
              </a:pathLst>
            </a:custGeom>
            <a:solidFill>
              <a:srgbClr val="0080FF"/>
            </a:solidFill>
            <a:ln w="9525">
              <a:noFill/>
              <a:round/>
              <a:headEnd/>
              <a:tailEnd/>
            </a:ln>
          </p:spPr>
          <p:txBody>
            <a:bodyPr/>
            <a:lstStyle/>
            <a:p>
              <a:endParaRPr lang="zh-CN" altLang="en-US"/>
            </a:p>
          </p:txBody>
        </p:sp>
        <p:sp>
          <p:nvSpPr>
            <p:cNvPr id="396367" name="Rectangle 79"/>
            <p:cNvSpPr>
              <a:spLocks noChangeArrowheads="1"/>
            </p:cNvSpPr>
            <p:nvPr/>
          </p:nvSpPr>
          <p:spPr bwMode="auto">
            <a:xfrm>
              <a:off x="1078" y="3382"/>
              <a:ext cx="173" cy="144"/>
            </a:xfrm>
            <a:prstGeom prst="rect">
              <a:avLst/>
            </a:prstGeom>
            <a:noFill/>
            <a:ln w="9525">
              <a:noFill/>
              <a:miter lim="800000"/>
              <a:headEnd/>
              <a:tailEnd/>
            </a:ln>
          </p:spPr>
          <p:txBody>
            <a:bodyPr/>
            <a:lstStyle/>
            <a:p>
              <a:endParaRPr lang="zh-CN" altLang="en-US"/>
            </a:p>
          </p:txBody>
        </p:sp>
        <p:sp>
          <p:nvSpPr>
            <p:cNvPr id="396368" name="Rectangle 80"/>
            <p:cNvSpPr>
              <a:spLocks noChangeArrowheads="1"/>
            </p:cNvSpPr>
            <p:nvPr/>
          </p:nvSpPr>
          <p:spPr bwMode="auto">
            <a:xfrm>
              <a:off x="1102" y="3406"/>
              <a:ext cx="120" cy="138"/>
            </a:xfrm>
            <a:prstGeom prst="rect">
              <a:avLst/>
            </a:prstGeom>
            <a:noFill/>
            <a:ln w="9525">
              <a:noFill/>
              <a:miter lim="800000"/>
              <a:headEnd/>
              <a:tailEnd/>
            </a:ln>
          </p:spPr>
          <p:txBody>
            <a:bodyPr/>
            <a:lstStyle/>
            <a:p>
              <a:endParaRPr lang="zh-CN" altLang="en-US"/>
            </a:p>
          </p:txBody>
        </p:sp>
        <p:sp>
          <p:nvSpPr>
            <p:cNvPr id="396369" name="Rectangle 81"/>
            <p:cNvSpPr>
              <a:spLocks noChangeArrowheads="1"/>
            </p:cNvSpPr>
            <p:nvPr/>
          </p:nvSpPr>
          <p:spPr bwMode="auto">
            <a:xfrm>
              <a:off x="1508" y="3507"/>
              <a:ext cx="120" cy="140"/>
            </a:xfrm>
            <a:prstGeom prst="rect">
              <a:avLst/>
            </a:prstGeom>
            <a:noFill/>
            <a:ln w="9525">
              <a:noFill/>
              <a:miter lim="800000"/>
              <a:headEnd/>
              <a:tailEnd/>
            </a:ln>
          </p:spPr>
          <p:txBody>
            <a:bodyPr/>
            <a:lstStyle/>
            <a:p>
              <a:endParaRPr lang="zh-CN" altLang="en-US"/>
            </a:p>
          </p:txBody>
        </p:sp>
        <p:sp>
          <p:nvSpPr>
            <p:cNvPr id="396370" name="Rectangle 82"/>
            <p:cNvSpPr>
              <a:spLocks noChangeArrowheads="1"/>
            </p:cNvSpPr>
            <p:nvPr/>
          </p:nvSpPr>
          <p:spPr bwMode="auto">
            <a:xfrm>
              <a:off x="2217" y="3322"/>
              <a:ext cx="1" cy="172"/>
            </a:xfrm>
            <a:prstGeom prst="rect">
              <a:avLst/>
            </a:prstGeom>
            <a:noFill/>
            <a:ln w="9525">
              <a:noFill/>
              <a:miter lim="800000"/>
              <a:headEnd/>
              <a:tailEnd/>
            </a:ln>
          </p:spPr>
          <p:txBody>
            <a:bodyPr wrap="none" lIns="0" tIns="0" rIns="0" bIns="0">
              <a:spAutoFit/>
            </a:bodyPr>
            <a:lstStyle/>
            <a:p>
              <a:pPr algn="l" eaLnBrk="1" hangingPunct="1"/>
              <a:endParaRPr kumimoji="1" lang="zh-CN" altLang="zh-CN" b="0" noProof="1">
                <a:solidFill>
                  <a:srgbClr val="663300"/>
                </a:solidFill>
                <a:latin typeface="Times New Roman" pitchFamily="18" charset="0"/>
              </a:endParaRPr>
            </a:p>
          </p:txBody>
        </p:sp>
        <p:sp>
          <p:nvSpPr>
            <p:cNvPr id="396371" name="Rectangle 83"/>
            <p:cNvSpPr>
              <a:spLocks noChangeArrowheads="1"/>
            </p:cNvSpPr>
            <p:nvPr/>
          </p:nvSpPr>
          <p:spPr bwMode="auto">
            <a:xfrm>
              <a:off x="2458" y="2516"/>
              <a:ext cx="121" cy="139"/>
            </a:xfrm>
            <a:prstGeom prst="rect">
              <a:avLst/>
            </a:prstGeom>
            <a:noFill/>
            <a:ln w="9525">
              <a:noFill/>
              <a:miter lim="800000"/>
              <a:headEnd/>
              <a:tailEnd/>
            </a:ln>
          </p:spPr>
          <p:txBody>
            <a:bodyPr/>
            <a:lstStyle/>
            <a:p>
              <a:endParaRPr lang="zh-CN" altLang="en-US"/>
            </a:p>
          </p:txBody>
        </p:sp>
        <p:sp>
          <p:nvSpPr>
            <p:cNvPr id="396372" name="Rectangle 84"/>
            <p:cNvSpPr>
              <a:spLocks noChangeArrowheads="1"/>
            </p:cNvSpPr>
            <p:nvPr/>
          </p:nvSpPr>
          <p:spPr bwMode="auto">
            <a:xfrm>
              <a:off x="2467" y="2420"/>
              <a:ext cx="212" cy="174"/>
            </a:xfrm>
            <a:prstGeom prst="rect">
              <a:avLst/>
            </a:prstGeom>
            <a:noFill/>
            <a:ln w="9525">
              <a:noFill/>
              <a:miter lim="800000"/>
              <a:headEnd/>
              <a:tailEnd/>
            </a:ln>
          </p:spPr>
          <p:txBody>
            <a:bodyPr lIns="0" tIns="0" rIns="0" bIns="0">
              <a:spAutoFit/>
            </a:bodyPr>
            <a:lstStyle/>
            <a:p>
              <a:pPr algn="l" eaLnBrk="1" hangingPunct="1"/>
              <a:r>
                <a:rPr kumimoji="1" lang="zh-CN" altLang="en-US" b="0">
                  <a:solidFill>
                    <a:srgbClr val="0000FF"/>
                  </a:solidFill>
                  <a:latin typeface="宋体" pitchFamily="2" charset="-122"/>
                </a:rPr>
                <a:t>铁</a:t>
              </a:r>
            </a:p>
          </p:txBody>
        </p:sp>
        <p:sp>
          <p:nvSpPr>
            <p:cNvPr id="396373" name="Rectangle 85"/>
            <p:cNvSpPr>
              <a:spLocks noChangeArrowheads="1"/>
            </p:cNvSpPr>
            <p:nvPr/>
          </p:nvSpPr>
          <p:spPr bwMode="auto">
            <a:xfrm>
              <a:off x="2141" y="2288"/>
              <a:ext cx="121" cy="137"/>
            </a:xfrm>
            <a:prstGeom prst="rect">
              <a:avLst/>
            </a:prstGeom>
            <a:noFill/>
            <a:ln w="9525">
              <a:noFill/>
              <a:miter lim="800000"/>
              <a:headEnd/>
              <a:tailEnd/>
            </a:ln>
          </p:spPr>
          <p:txBody>
            <a:bodyPr/>
            <a:lstStyle/>
            <a:p>
              <a:endParaRPr lang="zh-CN" altLang="en-US"/>
            </a:p>
          </p:txBody>
        </p:sp>
        <p:sp>
          <p:nvSpPr>
            <p:cNvPr id="396374" name="Rectangle 86"/>
            <p:cNvSpPr>
              <a:spLocks noChangeArrowheads="1"/>
            </p:cNvSpPr>
            <p:nvPr/>
          </p:nvSpPr>
          <p:spPr bwMode="auto">
            <a:xfrm>
              <a:off x="2665" y="3568"/>
              <a:ext cx="274" cy="163"/>
            </a:xfrm>
            <a:prstGeom prst="rect">
              <a:avLst/>
            </a:prstGeom>
            <a:noFill/>
            <a:ln w="9525">
              <a:noFill/>
              <a:miter lim="800000"/>
              <a:headEnd/>
              <a:tailEnd/>
            </a:ln>
          </p:spPr>
          <p:txBody>
            <a:bodyPr wrap="none" lIns="0" tIns="0" rIns="0" bIns="0">
              <a:spAutoFit/>
            </a:bodyPr>
            <a:lstStyle/>
            <a:p>
              <a:pPr algn="l" eaLnBrk="1" hangingPunct="1"/>
              <a:r>
                <a:rPr kumimoji="1" lang="zh-CN" altLang="en-US" sz="1700">
                  <a:solidFill>
                    <a:srgbClr val="FFFFFF"/>
                  </a:solidFill>
                  <a:latin typeface="宋体" pitchFamily="2" charset="-122"/>
                </a:rPr>
                <a:t>水量</a:t>
              </a:r>
              <a:endParaRPr kumimoji="1" lang="zh-CN" altLang="en-US" sz="2400">
                <a:latin typeface="Times New Roman" pitchFamily="18" charset="0"/>
              </a:endParaRPr>
            </a:p>
          </p:txBody>
        </p:sp>
        <p:sp>
          <p:nvSpPr>
            <p:cNvPr id="396375" name="Rectangle 87"/>
            <p:cNvSpPr>
              <a:spLocks noChangeArrowheads="1"/>
            </p:cNvSpPr>
            <p:nvPr/>
          </p:nvSpPr>
          <p:spPr bwMode="auto">
            <a:xfrm>
              <a:off x="2517" y="3793"/>
              <a:ext cx="680" cy="163"/>
            </a:xfrm>
            <a:prstGeom prst="rect">
              <a:avLst/>
            </a:prstGeom>
            <a:noFill/>
            <a:ln w="9525">
              <a:noFill/>
              <a:miter lim="800000"/>
              <a:headEnd/>
              <a:tailEnd/>
            </a:ln>
          </p:spPr>
          <p:txBody>
            <a:bodyPr lIns="0" tIns="0" rIns="0" bIns="0">
              <a:spAutoFit/>
            </a:bodyPr>
            <a:lstStyle/>
            <a:p>
              <a:pPr algn="l" eaLnBrk="1" hangingPunct="1"/>
              <a:r>
                <a:rPr kumimoji="1" lang="zh-CN" altLang="en-US" sz="1700">
                  <a:solidFill>
                    <a:srgbClr val="FFFFFF"/>
                  </a:solidFill>
                  <a:latin typeface="宋体" pitchFamily="2" charset="-122"/>
                </a:rPr>
                <a:t> （产量）</a:t>
              </a:r>
              <a:endParaRPr kumimoji="1" lang="zh-CN" altLang="en-US" sz="2400">
                <a:latin typeface="Times New Roman" pitchFamily="18" charset="0"/>
              </a:endParaRPr>
            </a:p>
          </p:txBody>
        </p:sp>
        <p:grpSp>
          <p:nvGrpSpPr>
            <p:cNvPr id="12" name="Group 88"/>
            <p:cNvGrpSpPr>
              <a:grpSpLocks/>
            </p:cNvGrpSpPr>
            <p:nvPr/>
          </p:nvGrpSpPr>
          <p:grpSpPr bwMode="auto">
            <a:xfrm>
              <a:off x="2301" y="2016"/>
              <a:ext cx="648" cy="1302"/>
              <a:chOff x="2010" y="2192"/>
              <a:chExt cx="668" cy="1019"/>
            </a:xfrm>
          </p:grpSpPr>
          <p:sp>
            <p:nvSpPr>
              <p:cNvPr id="396377" name="Line 89"/>
              <p:cNvSpPr>
                <a:spLocks noChangeShapeType="1"/>
              </p:cNvSpPr>
              <p:nvPr/>
            </p:nvSpPr>
            <p:spPr bwMode="auto">
              <a:xfrm flipH="1">
                <a:off x="2040" y="2192"/>
                <a:ext cx="638" cy="973"/>
              </a:xfrm>
              <a:prstGeom prst="line">
                <a:avLst/>
              </a:prstGeom>
              <a:noFill/>
              <a:ln w="38100">
                <a:solidFill>
                  <a:srgbClr val="663300"/>
                </a:solidFill>
                <a:round/>
                <a:headEnd/>
                <a:tailEnd/>
              </a:ln>
            </p:spPr>
            <p:txBody>
              <a:bodyPr/>
              <a:lstStyle/>
              <a:p>
                <a:endParaRPr lang="zh-CN" altLang="en-US"/>
              </a:p>
            </p:txBody>
          </p:sp>
          <p:sp>
            <p:nvSpPr>
              <p:cNvPr id="396378" name="Freeform 90"/>
              <p:cNvSpPr>
                <a:spLocks/>
              </p:cNvSpPr>
              <p:nvPr/>
            </p:nvSpPr>
            <p:spPr bwMode="auto">
              <a:xfrm>
                <a:off x="2010" y="3144"/>
                <a:ext cx="53" cy="67"/>
              </a:xfrm>
              <a:custGeom>
                <a:avLst/>
                <a:gdLst/>
                <a:ahLst/>
                <a:cxnLst>
                  <a:cxn ang="0">
                    <a:pos x="17" y="0"/>
                  </a:cxn>
                  <a:cxn ang="0">
                    <a:pos x="0" y="133"/>
                  </a:cxn>
                  <a:cxn ang="0">
                    <a:pos x="106" y="71"/>
                  </a:cxn>
                  <a:cxn ang="0">
                    <a:pos x="17" y="0"/>
                  </a:cxn>
                </a:cxnLst>
                <a:rect l="0" t="0" r="r" b="b"/>
                <a:pathLst>
                  <a:path w="106" h="133">
                    <a:moveTo>
                      <a:pt x="17" y="0"/>
                    </a:moveTo>
                    <a:lnTo>
                      <a:pt x="0" y="133"/>
                    </a:lnTo>
                    <a:lnTo>
                      <a:pt x="106" y="71"/>
                    </a:lnTo>
                    <a:lnTo>
                      <a:pt x="17" y="0"/>
                    </a:lnTo>
                    <a:close/>
                  </a:path>
                </a:pathLst>
              </a:custGeom>
              <a:solidFill>
                <a:srgbClr val="000000"/>
              </a:solidFill>
              <a:ln w="38100" cmpd="sng">
                <a:solidFill>
                  <a:srgbClr val="663300"/>
                </a:solidFill>
                <a:round/>
                <a:headEnd/>
                <a:tailEnd/>
              </a:ln>
            </p:spPr>
            <p:txBody>
              <a:bodyPr/>
              <a:lstStyle/>
              <a:p>
                <a:endParaRPr lang="zh-CN" altLang="en-US"/>
              </a:p>
            </p:txBody>
          </p:sp>
        </p:grpSp>
        <p:sp>
          <p:nvSpPr>
            <p:cNvPr id="396379" name="Rectangle 91"/>
            <p:cNvSpPr>
              <a:spLocks noChangeArrowheads="1"/>
            </p:cNvSpPr>
            <p:nvPr/>
          </p:nvSpPr>
          <p:spPr bwMode="auto">
            <a:xfrm>
              <a:off x="1080" y="2135"/>
              <a:ext cx="144" cy="173"/>
            </a:xfrm>
            <a:prstGeom prst="rect">
              <a:avLst/>
            </a:prstGeom>
            <a:noFill/>
            <a:ln w="9525">
              <a:noFill/>
              <a:miter lim="800000"/>
              <a:headEnd/>
              <a:tailEnd/>
            </a:ln>
          </p:spPr>
          <p:txBody>
            <a:bodyPr wrap="none" lIns="0" tIns="0" rIns="0" bIns="0">
              <a:spAutoFit/>
            </a:bodyPr>
            <a:lstStyle/>
            <a:p>
              <a:pPr algn="l" eaLnBrk="1" hangingPunct="1"/>
              <a:r>
                <a:rPr kumimoji="1" lang="zh-CN" altLang="en-US" b="0">
                  <a:solidFill>
                    <a:srgbClr val="FF0000"/>
                  </a:solidFill>
                  <a:latin typeface="宋体" pitchFamily="2" charset="-122"/>
                </a:rPr>
                <a:t>锌</a:t>
              </a:r>
            </a:p>
          </p:txBody>
        </p:sp>
        <p:sp>
          <p:nvSpPr>
            <p:cNvPr id="396380" name="Rectangle 92"/>
            <p:cNvSpPr>
              <a:spLocks noChangeArrowheads="1"/>
            </p:cNvSpPr>
            <p:nvPr/>
          </p:nvSpPr>
          <p:spPr bwMode="auto">
            <a:xfrm>
              <a:off x="1943" y="2214"/>
              <a:ext cx="144" cy="172"/>
            </a:xfrm>
            <a:prstGeom prst="rect">
              <a:avLst/>
            </a:prstGeom>
            <a:noFill/>
            <a:ln w="9525">
              <a:noFill/>
              <a:miter lim="800000"/>
              <a:headEnd/>
              <a:tailEnd/>
            </a:ln>
          </p:spPr>
          <p:txBody>
            <a:bodyPr wrap="none" lIns="0" tIns="0" rIns="0" bIns="0">
              <a:spAutoFit/>
            </a:bodyPr>
            <a:lstStyle/>
            <a:p>
              <a:pPr algn="l" eaLnBrk="1" hangingPunct="1"/>
              <a:r>
                <a:rPr kumimoji="1" lang="zh-CN" altLang="en-US" b="0">
                  <a:solidFill>
                    <a:srgbClr val="FF0000"/>
                  </a:solidFill>
                  <a:latin typeface="宋体" pitchFamily="2" charset="-122"/>
                </a:rPr>
                <a:t>铜</a:t>
              </a:r>
            </a:p>
          </p:txBody>
        </p:sp>
        <p:sp>
          <p:nvSpPr>
            <p:cNvPr id="396381" name="Rectangle 93"/>
            <p:cNvSpPr>
              <a:spLocks noChangeArrowheads="1"/>
            </p:cNvSpPr>
            <p:nvPr/>
          </p:nvSpPr>
          <p:spPr bwMode="auto">
            <a:xfrm>
              <a:off x="1282" y="2096"/>
              <a:ext cx="144" cy="174"/>
            </a:xfrm>
            <a:prstGeom prst="rect">
              <a:avLst/>
            </a:prstGeom>
            <a:noFill/>
            <a:ln w="9525">
              <a:noFill/>
              <a:miter lim="800000"/>
              <a:headEnd/>
              <a:tailEnd/>
            </a:ln>
          </p:spPr>
          <p:txBody>
            <a:bodyPr wrap="none" lIns="0" tIns="0" rIns="0" bIns="0">
              <a:spAutoFit/>
            </a:bodyPr>
            <a:lstStyle/>
            <a:p>
              <a:pPr algn="l" eaLnBrk="1" hangingPunct="1"/>
              <a:r>
                <a:rPr kumimoji="1" lang="zh-CN" altLang="en-US" b="0">
                  <a:solidFill>
                    <a:srgbClr val="FF0000"/>
                  </a:solidFill>
                  <a:latin typeface="宋体" pitchFamily="2" charset="-122"/>
                </a:rPr>
                <a:t>钼</a:t>
              </a:r>
            </a:p>
          </p:txBody>
        </p:sp>
        <p:sp>
          <p:nvSpPr>
            <p:cNvPr id="396382" name="Rectangle 94"/>
            <p:cNvSpPr>
              <a:spLocks noChangeArrowheads="1"/>
            </p:cNvSpPr>
            <p:nvPr/>
          </p:nvSpPr>
          <p:spPr bwMode="auto">
            <a:xfrm>
              <a:off x="1715" y="2096"/>
              <a:ext cx="144" cy="174"/>
            </a:xfrm>
            <a:prstGeom prst="rect">
              <a:avLst/>
            </a:prstGeom>
            <a:noFill/>
            <a:ln w="9525">
              <a:noFill/>
              <a:miter lim="800000"/>
              <a:headEnd/>
              <a:tailEnd/>
            </a:ln>
          </p:spPr>
          <p:txBody>
            <a:bodyPr wrap="none" lIns="0" tIns="0" rIns="0" bIns="0">
              <a:spAutoFit/>
            </a:bodyPr>
            <a:lstStyle/>
            <a:p>
              <a:pPr algn="l" eaLnBrk="1" hangingPunct="1"/>
              <a:r>
                <a:rPr kumimoji="1" lang="zh-CN" altLang="en-US" b="0">
                  <a:solidFill>
                    <a:srgbClr val="FF0000"/>
                  </a:solidFill>
                  <a:latin typeface="宋体" pitchFamily="2" charset="-122"/>
                </a:rPr>
                <a:t>锰</a:t>
              </a:r>
            </a:p>
          </p:txBody>
        </p:sp>
        <p:sp>
          <p:nvSpPr>
            <p:cNvPr id="396383" name="Rectangle 95"/>
            <p:cNvSpPr>
              <a:spLocks noChangeArrowheads="1"/>
            </p:cNvSpPr>
            <p:nvPr/>
          </p:nvSpPr>
          <p:spPr bwMode="auto">
            <a:xfrm>
              <a:off x="2327" y="2214"/>
              <a:ext cx="144" cy="172"/>
            </a:xfrm>
            <a:prstGeom prst="rect">
              <a:avLst/>
            </a:prstGeom>
            <a:noFill/>
            <a:ln w="9525">
              <a:noFill/>
              <a:miter lim="800000"/>
              <a:headEnd/>
              <a:tailEnd/>
            </a:ln>
          </p:spPr>
          <p:txBody>
            <a:bodyPr wrap="none" lIns="0" tIns="0" rIns="0" bIns="0">
              <a:spAutoFit/>
            </a:bodyPr>
            <a:lstStyle/>
            <a:p>
              <a:pPr algn="l" eaLnBrk="1" hangingPunct="1"/>
              <a:r>
                <a:rPr kumimoji="1" lang="zh-CN" altLang="en-US" b="0">
                  <a:solidFill>
                    <a:srgbClr val="FF0000"/>
                  </a:solidFill>
                  <a:latin typeface="宋体" pitchFamily="2" charset="-122"/>
                </a:rPr>
                <a:t>氯</a:t>
              </a:r>
            </a:p>
          </p:txBody>
        </p:sp>
        <p:sp>
          <p:nvSpPr>
            <p:cNvPr id="396384" name="Rectangle 96"/>
            <p:cNvSpPr>
              <a:spLocks noChangeArrowheads="1"/>
            </p:cNvSpPr>
            <p:nvPr/>
          </p:nvSpPr>
          <p:spPr bwMode="auto">
            <a:xfrm>
              <a:off x="1941" y="3348"/>
              <a:ext cx="260" cy="232"/>
            </a:xfrm>
            <a:prstGeom prst="rect">
              <a:avLst/>
            </a:prstGeom>
            <a:noFill/>
            <a:ln w="9525">
              <a:noFill/>
              <a:miter lim="800000"/>
              <a:headEnd/>
              <a:tailEnd/>
            </a:ln>
            <a:effectLst/>
          </p:spPr>
          <p:txBody>
            <a:bodyPr wrap="none">
              <a:spAutoFit/>
            </a:bodyPr>
            <a:lstStyle/>
            <a:p>
              <a:pPr algn="l" eaLnBrk="1" hangingPunct="1"/>
              <a:r>
                <a:rPr kumimoji="1" lang="zh-CN" altLang="en-US" b="0">
                  <a:solidFill>
                    <a:srgbClr val="000000"/>
                  </a:solidFill>
                </a:rPr>
                <a:t>磷</a:t>
              </a:r>
            </a:p>
          </p:txBody>
        </p:sp>
        <p:sp>
          <p:nvSpPr>
            <p:cNvPr id="396385" name="Rectangle 97"/>
            <p:cNvSpPr>
              <a:spLocks noChangeArrowheads="1"/>
            </p:cNvSpPr>
            <p:nvPr/>
          </p:nvSpPr>
          <p:spPr bwMode="auto">
            <a:xfrm>
              <a:off x="1107" y="2542"/>
              <a:ext cx="260" cy="231"/>
            </a:xfrm>
            <a:prstGeom prst="rect">
              <a:avLst/>
            </a:prstGeom>
            <a:noFill/>
            <a:ln w="9525">
              <a:noFill/>
              <a:miter lim="800000"/>
              <a:headEnd/>
              <a:tailEnd/>
            </a:ln>
            <a:effectLst/>
          </p:spPr>
          <p:txBody>
            <a:bodyPr wrap="none">
              <a:spAutoFit/>
            </a:bodyPr>
            <a:lstStyle/>
            <a:p>
              <a:pPr algn="l" eaLnBrk="1" hangingPunct="1"/>
              <a:r>
                <a:rPr kumimoji="1" lang="zh-CN" altLang="en-US" b="0">
                  <a:solidFill>
                    <a:srgbClr val="000000"/>
                  </a:solidFill>
                </a:rPr>
                <a:t>镁</a:t>
              </a:r>
            </a:p>
          </p:txBody>
        </p:sp>
        <p:sp>
          <p:nvSpPr>
            <p:cNvPr id="396386" name="Rectangle 98"/>
            <p:cNvSpPr>
              <a:spLocks noChangeArrowheads="1"/>
            </p:cNvSpPr>
            <p:nvPr/>
          </p:nvSpPr>
          <p:spPr bwMode="auto">
            <a:xfrm>
              <a:off x="2072" y="2137"/>
              <a:ext cx="260" cy="231"/>
            </a:xfrm>
            <a:prstGeom prst="rect">
              <a:avLst/>
            </a:prstGeom>
            <a:noFill/>
            <a:ln w="9525">
              <a:noFill/>
              <a:miter lim="800000"/>
              <a:headEnd/>
              <a:tailEnd/>
            </a:ln>
            <a:effectLst/>
          </p:spPr>
          <p:txBody>
            <a:bodyPr wrap="none">
              <a:spAutoFit/>
            </a:bodyPr>
            <a:lstStyle/>
            <a:p>
              <a:pPr algn="l" eaLnBrk="1" hangingPunct="1"/>
              <a:r>
                <a:rPr kumimoji="1" lang="zh-CN" altLang="en-US" b="0">
                  <a:solidFill>
                    <a:srgbClr val="663300"/>
                  </a:solidFill>
                </a:rPr>
                <a:t>钾</a:t>
              </a:r>
            </a:p>
          </p:txBody>
        </p:sp>
        <p:sp>
          <p:nvSpPr>
            <p:cNvPr id="396387" name="Rectangle 99"/>
            <p:cNvSpPr>
              <a:spLocks noChangeArrowheads="1"/>
            </p:cNvSpPr>
            <p:nvPr/>
          </p:nvSpPr>
          <p:spPr bwMode="auto">
            <a:xfrm>
              <a:off x="931" y="2420"/>
              <a:ext cx="260" cy="231"/>
            </a:xfrm>
            <a:prstGeom prst="rect">
              <a:avLst/>
            </a:prstGeom>
            <a:noFill/>
            <a:ln w="9525">
              <a:noFill/>
              <a:miter lim="800000"/>
              <a:headEnd/>
              <a:tailEnd/>
            </a:ln>
            <a:effectLst/>
          </p:spPr>
          <p:txBody>
            <a:bodyPr wrap="none">
              <a:spAutoFit/>
            </a:bodyPr>
            <a:lstStyle/>
            <a:p>
              <a:pPr algn="l" eaLnBrk="1" hangingPunct="1"/>
              <a:r>
                <a:rPr kumimoji="1" lang="zh-CN" altLang="en-US" b="0">
                  <a:solidFill>
                    <a:srgbClr val="FF0000"/>
                  </a:solidFill>
                </a:rPr>
                <a:t>硫</a:t>
              </a:r>
            </a:p>
          </p:txBody>
        </p:sp>
        <p:sp>
          <p:nvSpPr>
            <p:cNvPr id="396388" name="Rectangle 100"/>
            <p:cNvSpPr>
              <a:spLocks noChangeArrowheads="1"/>
            </p:cNvSpPr>
            <p:nvPr/>
          </p:nvSpPr>
          <p:spPr bwMode="auto">
            <a:xfrm>
              <a:off x="2160" y="3308"/>
              <a:ext cx="260" cy="232"/>
            </a:xfrm>
            <a:prstGeom prst="rect">
              <a:avLst/>
            </a:prstGeom>
            <a:noFill/>
            <a:ln w="9525">
              <a:noFill/>
              <a:miter lim="800000"/>
              <a:headEnd/>
              <a:tailEnd/>
            </a:ln>
            <a:effectLst/>
          </p:spPr>
          <p:txBody>
            <a:bodyPr wrap="none">
              <a:spAutoFit/>
            </a:bodyPr>
            <a:lstStyle/>
            <a:p>
              <a:pPr algn="l" eaLnBrk="1" hangingPunct="1"/>
              <a:r>
                <a:rPr kumimoji="1" lang="zh-CN" altLang="en-US" b="0">
                  <a:solidFill>
                    <a:srgbClr val="FF0000"/>
                  </a:solidFill>
                </a:rPr>
                <a:t>氮</a:t>
              </a:r>
            </a:p>
          </p:txBody>
        </p:sp>
      </p:grpSp>
      <p:sp>
        <p:nvSpPr>
          <p:cNvPr id="396389" name="Text Box 101"/>
          <p:cNvSpPr txBox="1">
            <a:spLocks noChangeArrowheads="1"/>
          </p:cNvSpPr>
          <p:nvPr/>
        </p:nvSpPr>
        <p:spPr bwMode="auto">
          <a:xfrm>
            <a:off x="103188" y="6149975"/>
            <a:ext cx="2736850" cy="519113"/>
          </a:xfrm>
          <a:prstGeom prst="rect">
            <a:avLst/>
          </a:prstGeom>
          <a:noFill/>
          <a:ln w="12700" cap="sq">
            <a:noFill/>
            <a:miter lim="800000"/>
            <a:headEnd type="none" w="sm" len="sm"/>
            <a:tailEnd type="none" w="sm" len="sm"/>
          </a:ln>
          <a:effectLst/>
        </p:spPr>
        <p:txBody>
          <a:bodyPr>
            <a:spAutoFit/>
          </a:bodyPr>
          <a:lstStyle/>
          <a:p>
            <a:pPr algn="l" eaLnBrk="1" hangingPunct="1"/>
            <a:r>
              <a:rPr kumimoji="1" lang="zh-CN" altLang="en-US" sz="2800">
                <a:solidFill>
                  <a:srgbClr val="FF0000"/>
                </a:solidFill>
                <a:latin typeface="Times New Roman" pitchFamily="18" charset="0"/>
              </a:rPr>
              <a:t>土壤有效养分</a:t>
            </a:r>
            <a:endParaRPr kumimoji="1" lang="zh-CN" sz="2800">
              <a:solidFill>
                <a:srgbClr val="FF0000"/>
              </a:solidFill>
              <a:latin typeface="Times New Roman" pitchFamily="18" charset="0"/>
            </a:endParaRPr>
          </a:p>
        </p:txBody>
      </p:sp>
      <p:sp>
        <p:nvSpPr>
          <p:cNvPr id="396390" name="Text Box 102"/>
          <p:cNvSpPr txBox="1">
            <a:spLocks noChangeArrowheads="1"/>
          </p:cNvSpPr>
          <p:nvPr/>
        </p:nvSpPr>
        <p:spPr bwMode="auto">
          <a:xfrm>
            <a:off x="5343525" y="3789363"/>
            <a:ext cx="184150" cy="457200"/>
          </a:xfrm>
          <a:prstGeom prst="rect">
            <a:avLst/>
          </a:prstGeom>
          <a:noFill/>
          <a:ln w="9525" algn="ctr">
            <a:noFill/>
            <a:miter lim="800000"/>
            <a:headEnd/>
            <a:tailEnd/>
          </a:ln>
          <a:effectLst/>
        </p:spPr>
        <p:txBody>
          <a:bodyPr wrap="none" anchor="b">
            <a:spAutoFit/>
          </a:bodyPr>
          <a:lstStyle/>
          <a:p>
            <a:pPr eaLnBrk="1" hangingPunct="1"/>
            <a:endParaRPr kumimoji="1" lang="zh-CN" altLang="en-US" sz="2400">
              <a:latin typeface="黑体" pitchFamily="49" charset="-122"/>
              <a:ea typeface="黑体" pitchFamily="49" charset="-122"/>
            </a:endParaRPr>
          </a:p>
        </p:txBody>
      </p:sp>
      <p:sp>
        <p:nvSpPr>
          <p:cNvPr id="396391" name="AutoShape 103"/>
          <p:cNvSpPr>
            <a:spLocks noChangeArrowheads="1"/>
          </p:cNvSpPr>
          <p:nvPr/>
        </p:nvSpPr>
        <p:spPr bwMode="auto">
          <a:xfrm>
            <a:off x="4967287" y="3643314"/>
            <a:ext cx="4176713" cy="1585913"/>
          </a:xfrm>
          <a:prstGeom prst="wedgeRoundRectCallout">
            <a:avLst>
              <a:gd name="adj1" fmla="val -86907"/>
              <a:gd name="adj2" fmla="val -53005"/>
              <a:gd name="adj3" fmla="val 16667"/>
            </a:avLst>
          </a:prstGeom>
          <a:solidFill>
            <a:srgbClr val="3366FF"/>
          </a:solidFill>
          <a:ln w="9525" algn="ctr">
            <a:noFill/>
            <a:miter lim="800000"/>
            <a:headEnd/>
            <a:tailEnd/>
          </a:ln>
          <a:effectLst/>
        </p:spPr>
        <p:txBody>
          <a:bodyPr anchor="b"/>
          <a:lstStyle/>
          <a:p>
            <a:pPr algn="l" eaLnBrk="1" hangingPunct="1"/>
            <a:r>
              <a:rPr kumimoji="1" lang="zh-CN" altLang="en-US" sz="2400" dirty="0">
                <a:solidFill>
                  <a:schemeClr val="bg1"/>
                </a:solidFill>
                <a:latin typeface="黑体" pitchFamily="49" charset="-122"/>
                <a:ea typeface="黑体" pitchFamily="49" charset="-122"/>
              </a:rPr>
              <a:t>最小养分也不是固定不变的，比如</a:t>
            </a:r>
            <a:r>
              <a:rPr kumimoji="1" lang="en-US" altLang="zh-CN" sz="2400" dirty="0">
                <a:solidFill>
                  <a:schemeClr val="bg1"/>
                </a:solidFill>
                <a:latin typeface="黑体" pitchFamily="49" charset="-122"/>
                <a:ea typeface="黑体" pitchFamily="49" charset="-122"/>
              </a:rPr>
              <a:t>:</a:t>
            </a:r>
            <a:r>
              <a:rPr kumimoji="1" lang="zh-CN" altLang="en-US" sz="2400" dirty="0">
                <a:solidFill>
                  <a:schemeClr val="bg1"/>
                </a:solidFill>
                <a:latin typeface="黑体" pitchFamily="49" charset="-122"/>
                <a:ea typeface="黑体" pitchFamily="49" charset="-122"/>
              </a:rPr>
              <a:t>开始氮是最缺的</a:t>
            </a:r>
            <a:r>
              <a:rPr kumimoji="1" lang="en-US" altLang="zh-CN" sz="2400" dirty="0">
                <a:solidFill>
                  <a:schemeClr val="bg1"/>
                </a:solidFill>
                <a:latin typeface="黑体" pitchFamily="49" charset="-122"/>
                <a:ea typeface="黑体" pitchFamily="49" charset="-122"/>
              </a:rPr>
              <a:t>(</a:t>
            </a:r>
            <a:r>
              <a:rPr kumimoji="1" lang="zh-CN" altLang="en-US" sz="2400" dirty="0">
                <a:solidFill>
                  <a:schemeClr val="bg1"/>
                </a:solidFill>
                <a:latin typeface="黑体" pitchFamily="49" charset="-122"/>
                <a:ea typeface="黑体" pitchFamily="49" charset="-122"/>
              </a:rPr>
              <a:t>是最小养分</a:t>
            </a:r>
            <a:r>
              <a:rPr kumimoji="1" lang="en-US" altLang="zh-CN" sz="2400" dirty="0">
                <a:solidFill>
                  <a:schemeClr val="bg1"/>
                </a:solidFill>
                <a:latin typeface="黑体" pitchFamily="49" charset="-122"/>
                <a:ea typeface="黑体" pitchFamily="49" charset="-122"/>
              </a:rPr>
              <a:t>)</a:t>
            </a:r>
            <a:r>
              <a:rPr kumimoji="1" lang="zh-CN" altLang="en-US" sz="2400" dirty="0">
                <a:solidFill>
                  <a:schemeClr val="bg1"/>
                </a:solidFill>
                <a:latin typeface="黑体" pitchFamily="49" charset="-122"/>
                <a:ea typeface="黑体" pitchFamily="49" charset="-122"/>
              </a:rPr>
              <a:t>，产量水平受氮限制</a:t>
            </a:r>
          </a:p>
        </p:txBody>
      </p:sp>
      <p:sp>
        <p:nvSpPr>
          <p:cNvPr id="396392" name="Text Box 104"/>
          <p:cNvSpPr txBox="1">
            <a:spLocks noChangeArrowheads="1"/>
          </p:cNvSpPr>
          <p:nvPr/>
        </p:nvSpPr>
        <p:spPr bwMode="auto">
          <a:xfrm>
            <a:off x="5148263" y="1989138"/>
            <a:ext cx="3349625" cy="457200"/>
          </a:xfrm>
          <a:prstGeom prst="rect">
            <a:avLst/>
          </a:prstGeom>
          <a:noFill/>
          <a:ln w="9525" algn="ctr">
            <a:noFill/>
            <a:miter lim="800000"/>
            <a:headEnd/>
            <a:tailEnd/>
          </a:ln>
          <a:effectLst/>
        </p:spPr>
        <p:txBody>
          <a:bodyPr anchor="b">
            <a:spAutoFit/>
          </a:bodyPr>
          <a:lstStyle/>
          <a:p>
            <a:pPr algn="l" eaLnBrk="1" hangingPunct="1"/>
            <a:endParaRPr kumimoji="1" lang="zh-CN" altLang="en-US" sz="2400">
              <a:latin typeface="黑体" pitchFamily="49" charset="-122"/>
              <a:ea typeface="黑体" pitchFamily="49" charset="-122"/>
            </a:endParaRPr>
          </a:p>
        </p:txBody>
      </p:sp>
      <p:sp>
        <p:nvSpPr>
          <p:cNvPr id="396393" name="AutoShape 105"/>
          <p:cNvSpPr>
            <a:spLocks noChangeArrowheads="1"/>
          </p:cNvSpPr>
          <p:nvPr/>
        </p:nvSpPr>
        <p:spPr bwMode="auto">
          <a:xfrm>
            <a:off x="3851275" y="5805488"/>
            <a:ext cx="2952750" cy="1223962"/>
          </a:xfrm>
          <a:prstGeom prst="wedgeRoundRectCallout">
            <a:avLst>
              <a:gd name="adj1" fmla="val -80324"/>
              <a:gd name="adj2" fmla="val -40792"/>
              <a:gd name="adj3" fmla="val 16667"/>
            </a:avLst>
          </a:prstGeom>
          <a:solidFill>
            <a:srgbClr val="3366FF"/>
          </a:solidFill>
          <a:ln w="9525" algn="ctr">
            <a:noFill/>
            <a:miter lim="800000"/>
            <a:headEnd/>
            <a:tailEnd/>
          </a:ln>
          <a:effectLst/>
        </p:spPr>
        <p:txBody>
          <a:bodyPr anchor="b"/>
          <a:lstStyle/>
          <a:p>
            <a:pPr algn="l" eaLnBrk="1" hangingPunct="1"/>
            <a:r>
              <a:rPr kumimoji="1" lang="zh-CN" altLang="en-US" sz="2400">
                <a:solidFill>
                  <a:schemeClr val="bg1"/>
                </a:solidFill>
                <a:latin typeface="黑体" pitchFamily="49" charset="-122"/>
                <a:ea typeface="黑体" pitchFamily="49" charset="-122"/>
              </a:rPr>
              <a:t>氮增加后，磷成了最小养分，产量水平受磷限制</a:t>
            </a:r>
          </a:p>
        </p:txBody>
      </p:sp>
      <p:sp>
        <p:nvSpPr>
          <p:cNvPr id="396394" name="AutoShape 106"/>
          <p:cNvSpPr>
            <a:spLocks noChangeArrowheads="1"/>
          </p:cNvSpPr>
          <p:nvPr/>
        </p:nvSpPr>
        <p:spPr bwMode="auto">
          <a:xfrm>
            <a:off x="4000496" y="-214338"/>
            <a:ext cx="4572032" cy="1500174"/>
          </a:xfrm>
          <a:prstGeom prst="wedgeRoundRectCallout">
            <a:avLst>
              <a:gd name="adj1" fmla="val -55944"/>
              <a:gd name="adj2" fmla="val 106560"/>
              <a:gd name="adj3" fmla="val 16667"/>
            </a:avLst>
          </a:prstGeom>
          <a:solidFill>
            <a:srgbClr val="3366FF"/>
          </a:solidFill>
          <a:ln w="9525" algn="ctr">
            <a:noFill/>
            <a:miter lim="800000"/>
            <a:headEnd/>
            <a:tailEnd/>
          </a:ln>
          <a:effectLst/>
        </p:spPr>
        <p:txBody>
          <a:bodyPr anchor="b"/>
          <a:lstStyle/>
          <a:p>
            <a:r>
              <a:rPr kumimoji="1" lang="zh-CN" altLang="en-US" sz="2200" dirty="0">
                <a:solidFill>
                  <a:schemeClr val="bg1"/>
                </a:solidFill>
                <a:latin typeface="黑体" pitchFamily="49" charset="-122"/>
                <a:ea typeface="黑体" pitchFamily="49" charset="-122"/>
              </a:rPr>
              <a:t>氮和磷都增加后，钾成了最小养分，产量上使用再多的氮磷肥料，作物产量也水平受钾限制，在严重缺钾的土壤不会增加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6391"/>
                                        </p:tgtEl>
                                        <p:attrNameLst>
                                          <p:attrName>style.visibility</p:attrName>
                                        </p:attrNameLst>
                                      </p:cBhvr>
                                      <p:to>
                                        <p:strVal val="visible"/>
                                      </p:to>
                                    </p:set>
                                    <p:anim calcmode="lin" valueType="num">
                                      <p:cBhvr additive="base">
                                        <p:cTn id="7" dur="500" fill="hold"/>
                                        <p:tgtEl>
                                          <p:spTgt spid="396391"/>
                                        </p:tgtEl>
                                        <p:attrNameLst>
                                          <p:attrName>ppt_x</p:attrName>
                                        </p:attrNameLst>
                                      </p:cBhvr>
                                      <p:tavLst>
                                        <p:tav tm="0">
                                          <p:val>
                                            <p:strVal val="#ppt_x"/>
                                          </p:val>
                                        </p:tav>
                                        <p:tav tm="100000">
                                          <p:val>
                                            <p:strVal val="#ppt_x"/>
                                          </p:val>
                                        </p:tav>
                                      </p:tavLst>
                                    </p:anim>
                                    <p:anim calcmode="lin" valueType="num">
                                      <p:cBhvr additive="base">
                                        <p:cTn id="8" dur="500" fill="hold"/>
                                        <p:tgtEl>
                                          <p:spTgt spid="39639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6393"/>
                                        </p:tgtEl>
                                        <p:attrNameLst>
                                          <p:attrName>style.visibility</p:attrName>
                                        </p:attrNameLst>
                                      </p:cBhvr>
                                      <p:to>
                                        <p:strVal val="visible"/>
                                      </p:to>
                                    </p:set>
                                    <p:anim calcmode="lin" valueType="num">
                                      <p:cBhvr additive="base">
                                        <p:cTn id="13" dur="500" fill="hold"/>
                                        <p:tgtEl>
                                          <p:spTgt spid="396393"/>
                                        </p:tgtEl>
                                        <p:attrNameLst>
                                          <p:attrName>ppt_x</p:attrName>
                                        </p:attrNameLst>
                                      </p:cBhvr>
                                      <p:tavLst>
                                        <p:tav tm="0">
                                          <p:val>
                                            <p:strVal val="#ppt_x"/>
                                          </p:val>
                                        </p:tav>
                                        <p:tav tm="100000">
                                          <p:val>
                                            <p:strVal val="#ppt_x"/>
                                          </p:val>
                                        </p:tav>
                                      </p:tavLst>
                                    </p:anim>
                                    <p:anim calcmode="lin" valueType="num">
                                      <p:cBhvr additive="base">
                                        <p:cTn id="14" dur="500" fill="hold"/>
                                        <p:tgtEl>
                                          <p:spTgt spid="39639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6394"/>
                                        </p:tgtEl>
                                        <p:attrNameLst>
                                          <p:attrName>style.visibility</p:attrName>
                                        </p:attrNameLst>
                                      </p:cBhvr>
                                      <p:to>
                                        <p:strVal val="visible"/>
                                      </p:to>
                                    </p:set>
                                    <p:anim calcmode="lin" valueType="num">
                                      <p:cBhvr additive="base">
                                        <p:cTn id="19" dur="500" fill="hold"/>
                                        <p:tgtEl>
                                          <p:spTgt spid="396394"/>
                                        </p:tgtEl>
                                        <p:attrNameLst>
                                          <p:attrName>ppt_x</p:attrName>
                                        </p:attrNameLst>
                                      </p:cBhvr>
                                      <p:tavLst>
                                        <p:tav tm="0">
                                          <p:val>
                                            <p:strVal val="#ppt_x"/>
                                          </p:val>
                                        </p:tav>
                                        <p:tav tm="100000">
                                          <p:val>
                                            <p:strVal val="#ppt_x"/>
                                          </p:val>
                                        </p:tav>
                                      </p:tavLst>
                                    </p:anim>
                                    <p:anim calcmode="lin" valueType="num">
                                      <p:cBhvr additive="base">
                                        <p:cTn id="20" dur="500" fill="hold"/>
                                        <p:tgtEl>
                                          <p:spTgt spid="3963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391" grpId="0" animBg="1"/>
      <p:bldP spid="396393" grpId="0" animBg="1"/>
      <p:bldP spid="39639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142984"/>
            <a:ext cx="8229600" cy="714380"/>
          </a:xfrm>
        </p:spPr>
        <p:txBody>
          <a:bodyPr>
            <a:normAutofit fontScale="90000"/>
          </a:bodyPr>
          <a:lstStyle/>
          <a:p>
            <a:pPr algn="ctr"/>
            <a:r>
              <a:rPr kumimoji="1" lang="zh-CN" altLang="en-US" sz="4400" dirty="0">
                <a:latin typeface="黑体" pitchFamily="49" charset="-122"/>
                <a:ea typeface="黑体" pitchFamily="49" charset="-122"/>
              </a:rPr>
              <a:t>最大与最小在农业生产上的意义</a:t>
            </a:r>
            <a:endParaRPr lang="zh-CN" altLang="en-US" sz="4400" dirty="0"/>
          </a:p>
        </p:txBody>
      </p:sp>
      <p:sp>
        <p:nvSpPr>
          <p:cNvPr id="3" name="内容占位符 2"/>
          <p:cNvSpPr>
            <a:spLocks noGrp="1"/>
          </p:cNvSpPr>
          <p:nvPr>
            <p:ph idx="1"/>
          </p:nvPr>
        </p:nvSpPr>
        <p:spPr>
          <a:xfrm>
            <a:off x="457200" y="1714488"/>
            <a:ext cx="8229600" cy="4572032"/>
          </a:xfrm>
        </p:spPr>
        <p:txBody>
          <a:bodyPr>
            <a:normAutofit/>
          </a:bodyPr>
          <a:lstStyle/>
          <a:p>
            <a:pPr marL="0" lvl="0" indent="0">
              <a:spcBef>
                <a:spcPts val="0"/>
              </a:spcBef>
              <a:buClrTx/>
              <a:buSzTx/>
              <a:buNone/>
            </a:pPr>
            <a:endParaRPr kumimoji="1" lang="zh-CN" altLang="en-US" sz="2000" dirty="0">
              <a:latin typeface="黑体" pitchFamily="49" charset="-122"/>
              <a:ea typeface="黑体" pitchFamily="49" charset="-122"/>
            </a:endParaRPr>
          </a:p>
          <a:p>
            <a:pPr lvl="0"/>
            <a:r>
              <a:rPr kumimoji="1" lang="en-US" altLang="zh-CN" sz="2800" dirty="0">
                <a:latin typeface="黑体" pitchFamily="49" charset="-122"/>
                <a:ea typeface="黑体" pitchFamily="49" charset="-122"/>
              </a:rPr>
              <a:t>1</a:t>
            </a:r>
            <a:r>
              <a:rPr kumimoji="1" lang="zh-CN" altLang="en-US" sz="2800" dirty="0">
                <a:latin typeface="黑体" pitchFamily="49" charset="-122"/>
                <a:ea typeface="黑体" pitchFamily="49" charset="-122"/>
              </a:rPr>
              <a:t>、要想提高产量必须增加土壤中的最小养分。</a:t>
            </a:r>
            <a:endParaRPr kumimoji="1" lang="en-US" altLang="zh-CN" sz="2800" dirty="0">
              <a:latin typeface="黑体" pitchFamily="49" charset="-122"/>
              <a:ea typeface="黑体" pitchFamily="49" charset="-122"/>
            </a:endParaRPr>
          </a:p>
          <a:p>
            <a:pPr lvl="0"/>
            <a:r>
              <a:rPr kumimoji="1" lang="en-US" altLang="zh-CN" sz="2800" dirty="0">
                <a:latin typeface="黑体" pitchFamily="49" charset="-122"/>
                <a:ea typeface="黑体" pitchFamily="49" charset="-122"/>
              </a:rPr>
              <a:t>2</a:t>
            </a:r>
            <a:r>
              <a:rPr kumimoji="1" lang="zh-CN" altLang="en-US" sz="2800" dirty="0">
                <a:latin typeface="黑体" pitchFamily="49" charset="-122"/>
                <a:ea typeface="黑体" pitchFamily="49" charset="-122"/>
              </a:rPr>
              <a:t>、最小养分不是不变的，土壤中的最小养分元素增加到满足植物需要时，这种元素就不再是最小养分了，另一种养分元素就可能成为最小养分。</a:t>
            </a:r>
          </a:p>
          <a:p>
            <a:r>
              <a:rPr kumimoji="1" lang="en-US" altLang="zh-CN" sz="2800" dirty="0">
                <a:latin typeface="黑体" pitchFamily="49" charset="-122"/>
                <a:ea typeface="黑体" pitchFamily="49" charset="-122"/>
              </a:rPr>
              <a:t>3</a:t>
            </a:r>
            <a:r>
              <a:rPr kumimoji="1" lang="zh-CN" altLang="en-US" sz="2800" dirty="0">
                <a:latin typeface="黑体" pitchFamily="49" charset="-122"/>
                <a:ea typeface="黑体" pitchFamily="49" charset="-122"/>
              </a:rPr>
              <a:t>、如果不补充最小养分，即使其他养分增加再多，</a:t>
            </a:r>
          </a:p>
          <a:p>
            <a:pPr>
              <a:buNone/>
            </a:pPr>
            <a:r>
              <a:rPr kumimoji="1" lang="zh-CN" altLang="en-US" sz="2800" dirty="0">
                <a:latin typeface="黑体" pitchFamily="49" charset="-122"/>
                <a:ea typeface="黑体" pitchFamily="49" charset="-122"/>
              </a:rPr>
              <a:t> 也不能提高产量，而只能造成肥料的浪费。例如，在缺磷的土壤上，磷就是最小养分，片面地增施氮肥，往往增产作用不大</a:t>
            </a:r>
            <a:r>
              <a:rPr kumimoji="1" lang="en-US" altLang="zh-CN" sz="2800" dirty="0">
                <a:latin typeface="黑体" pitchFamily="49" charset="-122"/>
                <a:ea typeface="黑体" pitchFamily="49" charset="-122"/>
              </a:rPr>
              <a:t>,</a:t>
            </a:r>
            <a:r>
              <a:rPr kumimoji="1" lang="zh-CN" altLang="en-US" sz="2800" dirty="0">
                <a:latin typeface="黑体" pitchFamily="49" charset="-122"/>
                <a:ea typeface="黑体" pitchFamily="49" charset="-122"/>
              </a:rPr>
              <a:t>必须施磷肥。</a:t>
            </a:r>
          </a:p>
          <a:p>
            <a:endParaRPr lang="zh-CN" alt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Rot="1" noChangeArrowheads="1"/>
          </p:cNvSpPr>
          <p:nvPr>
            <p:ph type="title"/>
          </p:nvPr>
        </p:nvSpPr>
        <p:spPr>
          <a:xfrm>
            <a:off x="341313" y="642919"/>
            <a:ext cx="8501062" cy="785817"/>
          </a:xfrm>
        </p:spPr>
        <p:txBody>
          <a:bodyPr/>
          <a:lstStyle/>
          <a:p>
            <a:pPr algn="ctr"/>
            <a:r>
              <a:rPr lang="zh-CN" altLang="en-US" sz="3600" b="1" dirty="0">
                <a:latin typeface="黑体" pitchFamily="49" charset="-122"/>
                <a:ea typeface="黑体" pitchFamily="49" charset="-122"/>
              </a:rPr>
              <a:t>递增与递减</a:t>
            </a:r>
          </a:p>
        </p:txBody>
      </p:sp>
      <p:sp>
        <p:nvSpPr>
          <p:cNvPr id="398339" name="Rectangle 3"/>
          <p:cNvSpPr>
            <a:spLocks noGrp="1" noRot="1" noChangeArrowheads="1"/>
          </p:cNvSpPr>
          <p:nvPr>
            <p:ph type="body" idx="1"/>
          </p:nvPr>
        </p:nvSpPr>
        <p:spPr>
          <a:xfrm>
            <a:off x="755650" y="1643050"/>
            <a:ext cx="7772400" cy="4387863"/>
          </a:xfrm>
        </p:spPr>
        <p:txBody>
          <a:bodyPr>
            <a:noAutofit/>
          </a:bodyPr>
          <a:lstStyle/>
          <a:p>
            <a:pPr>
              <a:lnSpc>
                <a:spcPct val="90000"/>
              </a:lnSpc>
            </a:pPr>
            <a:r>
              <a:rPr lang="zh-CN" altLang="en-US" sz="2800" dirty="0">
                <a:latin typeface="黑体" pitchFamily="49" charset="-122"/>
                <a:ea typeface="黑体" pitchFamily="49" charset="-122"/>
              </a:rPr>
              <a:t>作物产量水平较低</a:t>
            </a:r>
            <a:r>
              <a:rPr lang="en-US" altLang="zh-CN" sz="2800" dirty="0">
                <a:latin typeface="黑体" pitchFamily="49" charset="-122"/>
                <a:ea typeface="黑体" pitchFamily="49" charset="-122"/>
              </a:rPr>
              <a:t>:</a:t>
            </a:r>
            <a:r>
              <a:rPr lang="zh-CN" altLang="en-US" sz="2800" dirty="0">
                <a:latin typeface="黑体" pitchFamily="49" charset="-122"/>
                <a:ea typeface="黑体" pitchFamily="49" charset="-122"/>
              </a:rPr>
              <a:t>随着施肥量↑ 产量也随之↑，但是增产量随着施肥量↑则逐渐递减，即为报酬递减律，当产量达到最高之后</a:t>
            </a:r>
            <a:r>
              <a:rPr lang="en-US" altLang="zh-CN" sz="2800" dirty="0">
                <a:latin typeface="黑体" pitchFamily="49" charset="-122"/>
                <a:ea typeface="黑体" pitchFamily="49" charset="-122"/>
              </a:rPr>
              <a:t>:</a:t>
            </a:r>
            <a:r>
              <a:rPr lang="zh-CN" altLang="en-US" sz="2800" dirty="0">
                <a:latin typeface="黑体" pitchFamily="49" charset="-122"/>
                <a:ea typeface="黑体" pitchFamily="49" charset="-122"/>
              </a:rPr>
              <a:t>再↑施肥量，不但不增产，反而引起减产。</a:t>
            </a:r>
          </a:p>
          <a:p>
            <a:pPr>
              <a:lnSpc>
                <a:spcPct val="90000"/>
              </a:lnSpc>
            </a:pPr>
            <a:r>
              <a:rPr lang="zh-CN" altLang="en-US" sz="2800" dirty="0">
                <a:latin typeface="黑体" pitchFamily="49" charset="-122"/>
                <a:ea typeface="黑体" pitchFamily="49" charset="-122"/>
              </a:rPr>
              <a:t>这说明</a:t>
            </a:r>
            <a:r>
              <a:rPr lang="en-US" altLang="zh-CN" sz="2800" dirty="0">
                <a:latin typeface="黑体" pitchFamily="49" charset="-122"/>
                <a:ea typeface="黑体" pitchFamily="49" charset="-122"/>
              </a:rPr>
              <a:t>:</a:t>
            </a:r>
            <a:r>
              <a:rPr lang="zh-CN" altLang="en-US" sz="2800" dirty="0">
                <a:latin typeface="黑体" pitchFamily="49" charset="-122"/>
                <a:ea typeface="黑体" pitchFamily="49" charset="-122"/>
              </a:rPr>
              <a:t>并不是施肥越多产量越高。在不改变其他生产条件的情况下，不能因一味追求高产而盲目超量施肥。因此，施肥要做到“吃饱不浪费”。</a:t>
            </a:r>
          </a:p>
          <a:p>
            <a:pPr>
              <a:lnSpc>
                <a:spcPct val="90000"/>
              </a:lnSpc>
            </a:pPr>
            <a:r>
              <a:rPr lang="zh-CN" altLang="en-US" sz="2800" dirty="0">
                <a:latin typeface="黑体" pitchFamily="49" charset="-122"/>
                <a:ea typeface="黑体" pitchFamily="49" charset="-122"/>
              </a:rPr>
              <a:t>过量施肥，在增加成本的同时</a:t>
            </a:r>
            <a:r>
              <a:rPr lang="en-US" altLang="zh-CN" sz="2800" dirty="0">
                <a:latin typeface="黑体" pitchFamily="49" charset="-122"/>
                <a:ea typeface="黑体" pitchFamily="49" charset="-122"/>
              </a:rPr>
              <a:t>,</a:t>
            </a:r>
            <a:r>
              <a:rPr lang="zh-CN" altLang="en-US" sz="2800" dirty="0">
                <a:latin typeface="黑体" pitchFamily="49" charset="-122"/>
                <a:ea typeface="黑体" pitchFamily="49" charset="-122"/>
              </a:rPr>
              <a:t>还会因为过多地使用某种营养元素，对作物产生毒害，会妨碍作物对其他营养元素的吸收和利用，引起缺素症。如油菜施用硼肥。</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Rot="1" noChangeArrowheads="1"/>
          </p:cNvSpPr>
          <p:nvPr>
            <p:ph type="title"/>
          </p:nvPr>
        </p:nvSpPr>
        <p:spPr>
          <a:xfrm>
            <a:off x="457200" y="704088"/>
            <a:ext cx="8229600" cy="938962"/>
          </a:xfrm>
        </p:spPr>
        <p:txBody>
          <a:bodyPr/>
          <a:lstStyle/>
          <a:p>
            <a:pPr algn="ctr"/>
            <a:endParaRPr lang="en-US" altLang="zh-CN" dirty="0"/>
          </a:p>
        </p:txBody>
      </p:sp>
      <p:sp>
        <p:nvSpPr>
          <p:cNvPr id="399363" name="Rectangle 3"/>
          <p:cNvSpPr>
            <a:spLocks noGrp="1" noRot="1" noChangeArrowheads="1"/>
          </p:cNvSpPr>
          <p:nvPr>
            <p:ph type="body" idx="1"/>
          </p:nvPr>
        </p:nvSpPr>
        <p:spPr>
          <a:xfrm>
            <a:off x="755650" y="1916113"/>
            <a:ext cx="7772400" cy="4114800"/>
          </a:xfrm>
        </p:spPr>
        <p:txBody>
          <a:bodyPr>
            <a:normAutofit/>
          </a:bodyPr>
          <a:lstStyle/>
          <a:p>
            <a:pPr>
              <a:lnSpc>
                <a:spcPct val="110000"/>
              </a:lnSpc>
            </a:pPr>
            <a:r>
              <a:rPr lang="zh-CN" altLang="en-US" sz="3200" dirty="0">
                <a:latin typeface="黑体" pitchFamily="49" charset="-122"/>
                <a:ea typeface="黑体" pitchFamily="49" charset="-122"/>
              </a:rPr>
              <a:t>油菜喷施硼肥的效果显著，近些年来农民为节省用工，采用基施的方法，因硼对油菜籽有特效，农户不惜成本，误认为多施一点效果更好，一般基施只需</a:t>
            </a:r>
            <a:r>
              <a:rPr lang="en-US" altLang="zh-CN" sz="3200" dirty="0">
                <a:latin typeface="黑体" pitchFamily="49" charset="-122"/>
                <a:ea typeface="黑体" pitchFamily="49" charset="-122"/>
              </a:rPr>
              <a:t>0.5</a:t>
            </a:r>
            <a:r>
              <a:rPr lang="zh-CN" altLang="en-US" sz="3200" dirty="0">
                <a:latin typeface="黑体" pitchFamily="49" charset="-122"/>
                <a:ea typeface="黑体" pitchFamily="49" charset="-122"/>
              </a:rPr>
              <a:t>公斤</a:t>
            </a:r>
            <a:r>
              <a:rPr lang="en-US" altLang="zh-CN" sz="3200" dirty="0">
                <a:latin typeface="黑体" pitchFamily="49" charset="-122"/>
                <a:ea typeface="黑体" pitchFamily="49" charset="-122"/>
              </a:rPr>
              <a:t>/</a:t>
            </a:r>
            <a:r>
              <a:rPr lang="zh-CN" altLang="en-US" sz="3200" dirty="0">
                <a:latin typeface="黑体" pitchFamily="49" charset="-122"/>
                <a:ea typeface="黑体" pitchFamily="49" charset="-122"/>
              </a:rPr>
              <a:t>亩，有的用量在</a:t>
            </a:r>
            <a:r>
              <a:rPr lang="en-US" altLang="zh-CN" sz="3200" dirty="0">
                <a:latin typeface="黑体" pitchFamily="49" charset="-122"/>
                <a:ea typeface="黑体" pitchFamily="49" charset="-122"/>
              </a:rPr>
              <a:t>2.0</a:t>
            </a:r>
            <a:r>
              <a:rPr lang="zh-CN" altLang="en-US" sz="3200" dirty="0">
                <a:latin typeface="黑体" pitchFamily="49" charset="-122"/>
                <a:ea typeface="黑体" pitchFamily="49" charset="-122"/>
              </a:rPr>
              <a:t>公斤</a:t>
            </a:r>
            <a:r>
              <a:rPr lang="en-US" altLang="zh-CN" sz="3200" dirty="0">
                <a:latin typeface="黑体" pitchFamily="49" charset="-122"/>
                <a:ea typeface="黑体" pitchFamily="49" charset="-122"/>
              </a:rPr>
              <a:t>/</a:t>
            </a:r>
            <a:r>
              <a:rPr lang="zh-CN" altLang="en-US" sz="3200" dirty="0">
                <a:latin typeface="黑体" pitchFamily="49" charset="-122"/>
                <a:ea typeface="黑体" pitchFamily="49" charset="-122"/>
              </a:rPr>
              <a:t>亩以上，造成油菜出苗延迟，叶色发黄，严重时会干枯死亡。</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1010400"/>
          </a:xfrm>
        </p:spPr>
        <p:txBody>
          <a:bodyPr>
            <a:normAutofit fontScale="90000"/>
          </a:bodyPr>
          <a:lstStyle/>
          <a:p>
            <a:r>
              <a:rPr lang="zh-CN" altLang="en-US" dirty="0"/>
              <a:t>    </a:t>
            </a:r>
            <a:r>
              <a:rPr lang="en-US" altLang="zh-CN" dirty="0"/>
              <a:t>3.</a:t>
            </a:r>
            <a:r>
              <a:rPr lang="zh-CN" altLang="en-US" dirty="0"/>
              <a:t>测土配方施肥取得主要成效</a:t>
            </a:r>
          </a:p>
        </p:txBody>
      </p:sp>
      <p:sp>
        <p:nvSpPr>
          <p:cNvPr id="3" name="内容占位符 2"/>
          <p:cNvSpPr>
            <a:spLocks noGrp="1"/>
          </p:cNvSpPr>
          <p:nvPr>
            <p:ph idx="1"/>
          </p:nvPr>
        </p:nvSpPr>
        <p:spPr>
          <a:xfrm>
            <a:off x="457200" y="1714488"/>
            <a:ext cx="8229600" cy="4610112"/>
          </a:xfrm>
        </p:spPr>
        <p:txBody>
          <a:bodyPr>
            <a:normAutofit fontScale="92500" lnSpcReduction="10000"/>
          </a:bodyPr>
          <a:lstStyle/>
          <a:p>
            <a:pPr>
              <a:buNone/>
            </a:pPr>
            <a:r>
              <a:rPr lang="en-US" altLang="zh-CN" dirty="0">
                <a:latin typeface="+mn-ea"/>
              </a:rPr>
              <a:t>1.</a:t>
            </a:r>
            <a:r>
              <a:rPr lang="zh-CN" altLang="en-US" dirty="0">
                <a:latin typeface="+mn-ea"/>
              </a:rPr>
              <a:t>基本摸清耕地质量的“家底” 。全面开展取土化验，十二年来地共采集土壤样品</a:t>
            </a:r>
            <a:r>
              <a:rPr lang="en-US" altLang="zh-CN" dirty="0">
                <a:latin typeface="+mn-ea"/>
              </a:rPr>
              <a:t>12500</a:t>
            </a:r>
            <a:r>
              <a:rPr lang="zh-CN" altLang="en-US" dirty="0">
                <a:latin typeface="+mn-ea"/>
              </a:rPr>
              <a:t>个、分析数据</a:t>
            </a:r>
            <a:r>
              <a:rPr lang="en-US" altLang="zh-CN" dirty="0">
                <a:latin typeface="+mn-ea"/>
              </a:rPr>
              <a:t>96000</a:t>
            </a:r>
            <a:r>
              <a:rPr lang="zh-CN" altLang="en-US" dirty="0">
                <a:latin typeface="+mn-ea"/>
              </a:rPr>
              <a:t>个，利用测土数据开展耕地地力评价，摸清</a:t>
            </a:r>
            <a:r>
              <a:rPr lang="en-US" altLang="zh-CN" dirty="0">
                <a:latin typeface="+mn-ea"/>
              </a:rPr>
              <a:t>9</a:t>
            </a:r>
            <a:r>
              <a:rPr lang="zh-CN" altLang="en-US" dirty="0">
                <a:latin typeface="+mn-ea"/>
              </a:rPr>
              <a:t>个项目县</a:t>
            </a:r>
            <a:r>
              <a:rPr lang="en-US" altLang="zh-CN" dirty="0">
                <a:latin typeface="+mn-ea"/>
              </a:rPr>
              <a:t>335</a:t>
            </a:r>
            <a:r>
              <a:rPr lang="zh-CN" altLang="en-US" dirty="0">
                <a:latin typeface="+mn-ea"/>
              </a:rPr>
              <a:t>万亩耕地土壤养分状况，不同地力等级耕地的数量、分布及特点；建立耕地土壤丰缺指标，开发县域耕地资源管理信息系统；特别是发现了土壤酸化、耕层变浅、磷素养分富集和耕地养分失衡等重大共性问题，为制定肥料配方、开展土壤改良、引导科学施肥等奠定了坚实基础。</a:t>
            </a:r>
            <a:endParaRPr lang="en-US" altLang="zh-CN" dirty="0">
              <a:latin typeface="+mn-ea"/>
            </a:endParaRPr>
          </a:p>
          <a:p>
            <a:pPr>
              <a:buNone/>
            </a:pPr>
            <a:r>
              <a:rPr lang="en-US" altLang="zh-CN" dirty="0">
                <a:latin typeface="+mn-ea"/>
              </a:rPr>
              <a:t>2.</a:t>
            </a:r>
            <a:r>
              <a:rPr lang="zh-CN" altLang="en-US" dirty="0">
                <a:latin typeface="+mn-ea"/>
              </a:rPr>
              <a:t>实现土壤、肥料管理数字化。应用测土配方施肥数据汇总软件和区域耕地资源管理信息系统，对测土配方施肥数据、第二次土壤普查空间数据和属性数据进行了数字化管理；利用区域耕地资源管理信息系统，编制了数字化土壤养分分布图、耕地地力等级图、中低产田类型分布图等。</a:t>
            </a:r>
          </a:p>
          <a:p>
            <a:endParaRPr lang="zh-CN" alt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3.</a:t>
            </a:r>
            <a:r>
              <a:rPr lang="zh-CN" altLang="en-US" dirty="0"/>
              <a:t>测土配方施肥取得主要成效</a:t>
            </a:r>
          </a:p>
        </p:txBody>
      </p:sp>
      <p:sp>
        <p:nvSpPr>
          <p:cNvPr id="3" name="内容占位符 2"/>
          <p:cNvSpPr>
            <a:spLocks noGrp="1"/>
          </p:cNvSpPr>
          <p:nvPr>
            <p:ph idx="1"/>
          </p:nvPr>
        </p:nvSpPr>
        <p:spPr>
          <a:xfrm>
            <a:off x="457200" y="1935480"/>
            <a:ext cx="8229600" cy="4493916"/>
          </a:xfrm>
        </p:spPr>
        <p:txBody>
          <a:bodyPr>
            <a:noAutofit/>
          </a:bodyPr>
          <a:lstStyle/>
          <a:p>
            <a:pPr>
              <a:buNone/>
            </a:pPr>
            <a:r>
              <a:rPr lang="en-US" altLang="zh-CN" sz="2400" dirty="0"/>
              <a:t>3.</a:t>
            </a:r>
            <a:r>
              <a:rPr lang="zh-CN" altLang="en-US" sz="2400" dirty="0"/>
              <a:t>建立主要作物施肥指标体系。广泛开展肥效试验，初步建立了主要农作物的施肥指标体系。通过</a:t>
            </a:r>
            <a:r>
              <a:rPr lang="en-US" altLang="zh-CN" sz="2400" dirty="0"/>
              <a:t>600</a:t>
            </a:r>
            <a:r>
              <a:rPr lang="zh-CN" altLang="en-US" sz="2400" dirty="0"/>
              <a:t>多个“</a:t>
            </a:r>
            <a:r>
              <a:rPr lang="en-US" altLang="zh-CN" sz="2400" dirty="0"/>
              <a:t>3414”</a:t>
            </a:r>
            <a:r>
              <a:rPr lang="zh-CN" altLang="en-US" sz="2400" dirty="0"/>
              <a:t>田间肥效试验和校正试验，初步摸清了土壤供肥量、肥料利用效率等基本参数，基本掌握了水稻、油菜等主要作物需肥规律，再次修正建立土壤氮磷钾养分丰缺指标，建立了县域粮食作物施肥指标体系，为制订施肥配方提供了科学依据。</a:t>
            </a:r>
            <a:endParaRPr lang="en-US" altLang="zh-CN" sz="2400" dirty="0"/>
          </a:p>
          <a:p>
            <a:pPr>
              <a:buNone/>
            </a:pPr>
            <a:r>
              <a:rPr lang="en-US" altLang="zh-CN" sz="2400" dirty="0"/>
              <a:t>4.</a:t>
            </a:r>
            <a:r>
              <a:rPr lang="zh-CN" altLang="en-US" sz="2400" dirty="0"/>
              <a:t> 农民科学施肥意识提高。有机肥施用量显著增加，配方合理的多元素复合肥施用量增加，氮、磷、钾施用比例越趋合理，氮：磷：钾施用比例原来的</a:t>
            </a:r>
            <a:r>
              <a:rPr lang="en-US" sz="2400" dirty="0"/>
              <a:t>1</a:t>
            </a:r>
            <a:r>
              <a:rPr lang="zh-CN" altLang="en-US" sz="2400" dirty="0"/>
              <a:t>：</a:t>
            </a:r>
            <a:r>
              <a:rPr lang="en-US" sz="2400" dirty="0"/>
              <a:t>0.4</a:t>
            </a:r>
            <a:r>
              <a:rPr lang="zh-CN" altLang="en-US" sz="2400" dirty="0"/>
              <a:t>：</a:t>
            </a:r>
            <a:r>
              <a:rPr lang="en-US" sz="2400" dirty="0"/>
              <a:t>0.3</a:t>
            </a:r>
            <a:r>
              <a:rPr lang="zh-CN" altLang="en-US" sz="2400" dirty="0"/>
              <a:t>改变为</a:t>
            </a:r>
            <a:r>
              <a:rPr lang="en-US" sz="2400" dirty="0"/>
              <a:t>1</a:t>
            </a:r>
            <a:r>
              <a:rPr lang="zh-CN" altLang="en-US" sz="2400" dirty="0"/>
              <a:t>：</a:t>
            </a:r>
            <a:r>
              <a:rPr lang="en-US" sz="2400" dirty="0"/>
              <a:t>0.47</a:t>
            </a:r>
            <a:r>
              <a:rPr lang="zh-CN" altLang="en-US" sz="2400" dirty="0"/>
              <a:t>：</a:t>
            </a:r>
            <a:r>
              <a:rPr lang="en-US" sz="2400" dirty="0"/>
              <a:t>0.45</a:t>
            </a:r>
            <a:r>
              <a:rPr lang="zh-CN" altLang="en-US" sz="2400" dirty="0"/>
              <a:t>，施肥方式由撒施、表施向深施、穴施转变，全市化肥减量效果明显。</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测土配方施肥项目县\金东区耕地质量评价图件等\土壤图.jpg"/>
          <p:cNvPicPr>
            <a:picLocks noChangeAspect="1" noChangeArrowheads="1"/>
          </p:cNvPicPr>
          <p:nvPr/>
        </p:nvPicPr>
        <p:blipFill>
          <a:blip r:embed="rId2" cstate="print"/>
          <a:srcRect/>
          <a:stretch>
            <a:fillRect/>
          </a:stretch>
        </p:blipFill>
        <p:spPr bwMode="auto">
          <a:xfrm>
            <a:off x="642910" y="714356"/>
            <a:ext cx="7358114" cy="6000792"/>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测土配方施肥项目县\金东区耕地质量评价图件等\n.jpg"/>
          <p:cNvPicPr>
            <a:picLocks noChangeAspect="1" noChangeArrowheads="1"/>
          </p:cNvPicPr>
          <p:nvPr/>
        </p:nvPicPr>
        <p:blipFill>
          <a:blip r:embed="rId2" cstate="print"/>
          <a:srcRect/>
          <a:stretch>
            <a:fillRect/>
          </a:stretch>
        </p:blipFill>
        <p:spPr bwMode="auto">
          <a:xfrm>
            <a:off x="-285784" y="0"/>
            <a:ext cx="9787006" cy="6858000"/>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测土配方施肥项目县\金东区耕地质量评价图件等\p.jpg"/>
          <p:cNvPicPr>
            <a:picLocks noChangeAspect="1" noChangeArrowheads="1"/>
          </p:cNvPicPr>
          <p:nvPr/>
        </p:nvPicPr>
        <p:blipFill>
          <a:blip r:embed="rId2" cstate="print"/>
          <a:srcRect/>
          <a:stretch>
            <a:fillRect/>
          </a:stretch>
        </p:blipFill>
        <p:spPr bwMode="auto">
          <a:xfrm>
            <a:off x="0" y="0"/>
            <a:ext cx="9144000" cy="6735600"/>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测土配方施肥项目县\金东区耕地质量评价图件等\k.jpg"/>
          <p:cNvPicPr>
            <a:picLocks noChangeAspect="1" noChangeArrowheads="1"/>
          </p:cNvPicPr>
          <p:nvPr/>
        </p:nvPicPr>
        <p:blipFill>
          <a:blip r:embed="rId2" cstate="print"/>
          <a:srcRect/>
          <a:stretch>
            <a:fillRect/>
          </a:stretch>
        </p:blipFill>
        <p:spPr bwMode="auto">
          <a:xfrm>
            <a:off x="-357222" y="0"/>
            <a:ext cx="9501222" cy="68580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zh-CN" altLang="en-US" sz="5400" dirty="0"/>
              <a:t>四</a:t>
            </a:r>
            <a:r>
              <a:rPr lang="en-US" altLang="zh-CN" sz="5400" dirty="0"/>
              <a:t>.</a:t>
            </a:r>
            <a:r>
              <a:rPr lang="zh-CN" altLang="en-US" sz="5400" dirty="0"/>
              <a:t>不合理施肥后面临的问题</a:t>
            </a:r>
          </a:p>
        </p:txBody>
      </p:sp>
      <p:sp>
        <p:nvSpPr>
          <p:cNvPr id="3" name="内容占位符 2"/>
          <p:cNvSpPr>
            <a:spLocks noGrp="1"/>
          </p:cNvSpPr>
          <p:nvPr>
            <p:ph idx="1"/>
          </p:nvPr>
        </p:nvSpPr>
        <p:spPr/>
        <p:txBody>
          <a:bodyPr>
            <a:normAutofit/>
          </a:bodyPr>
          <a:lstStyle/>
          <a:p>
            <a:pPr>
              <a:lnSpc>
                <a:spcPct val="130000"/>
              </a:lnSpc>
              <a:buClr>
                <a:srgbClr val="FF0000"/>
              </a:buClr>
              <a:buFont typeface="Wingdings" pitchFamily="2" charset="2"/>
              <a:buChar char="u"/>
            </a:pPr>
            <a:r>
              <a:rPr lang="zh-CN" altLang="en-US" sz="3200" b="1" dirty="0"/>
              <a:t>  化肥利用率低</a:t>
            </a:r>
            <a:r>
              <a:rPr lang="zh-CN" altLang="en-US" sz="2800" dirty="0"/>
              <a:t> </a:t>
            </a:r>
            <a:endParaRPr lang="en-US" altLang="zh-CN" sz="2800" dirty="0"/>
          </a:p>
          <a:p>
            <a:pPr>
              <a:lnSpc>
                <a:spcPct val="130000"/>
              </a:lnSpc>
              <a:buClr>
                <a:srgbClr val="FF0000"/>
              </a:buClr>
              <a:buNone/>
            </a:pPr>
            <a:r>
              <a:rPr lang="zh-CN" altLang="en-US" sz="2800" dirty="0"/>
              <a:t>  不合理施肥、有机肥投入少、施肥方式与施肥技术落后、耕地土壤基础地力低，造成化肥利用率低。</a:t>
            </a:r>
            <a:endParaRPr lang="en-US" altLang="zh-CN" sz="2800" dirty="0"/>
          </a:p>
          <a:p>
            <a:pPr>
              <a:lnSpc>
                <a:spcPct val="130000"/>
              </a:lnSpc>
              <a:buClr>
                <a:srgbClr val="FF0000"/>
              </a:buClr>
              <a:buNone/>
            </a:pPr>
            <a:r>
              <a:rPr lang="zh-CN" altLang="en-US" sz="2800" dirty="0"/>
              <a:t>   目前我国化肥的当季利用率平均在</a:t>
            </a:r>
            <a:r>
              <a:rPr lang="en-US" altLang="zh-CN" sz="2800" dirty="0"/>
              <a:t>35%</a:t>
            </a:r>
            <a:r>
              <a:rPr lang="zh-CN" altLang="en-US" sz="2800" dirty="0"/>
              <a:t>左右。三大粮食作物氮肥、磷肥和钾肥利用率分别为</a:t>
            </a:r>
            <a:r>
              <a:rPr lang="en-US" sz="2800" dirty="0"/>
              <a:t>33%</a:t>
            </a:r>
            <a:r>
              <a:rPr lang="zh-CN" altLang="en-US" sz="2800" dirty="0"/>
              <a:t>、</a:t>
            </a:r>
            <a:r>
              <a:rPr lang="en-US" sz="2800" dirty="0"/>
              <a:t>24%</a:t>
            </a:r>
            <a:r>
              <a:rPr lang="zh-CN" altLang="en-US" sz="2800" dirty="0"/>
              <a:t>和</a:t>
            </a:r>
            <a:r>
              <a:rPr lang="en-US" sz="2800" dirty="0"/>
              <a:t>42%</a:t>
            </a:r>
            <a:r>
              <a:rPr lang="zh-CN" altLang="en-US" sz="2800" dirty="0"/>
              <a:t>。而发达国家化肥利用率可以达到</a:t>
            </a:r>
            <a:r>
              <a:rPr lang="en-US" altLang="zh-CN" sz="2800" dirty="0"/>
              <a:t>70-80%</a:t>
            </a:r>
            <a:r>
              <a:rPr lang="zh-CN" altLang="en-US" sz="2800" dirty="0"/>
              <a:t>。</a:t>
            </a:r>
            <a:endParaRPr lang="en-US" altLang="zh-CN" sz="2800" dirty="0"/>
          </a:p>
          <a:p>
            <a:endParaRPr lang="zh-CN" alt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测土配方施肥项目县\金东区耕地质量评价图件等\ph.jpg"/>
          <p:cNvPicPr>
            <a:picLocks noChangeAspect="1" noChangeArrowheads="1"/>
          </p:cNvPicPr>
          <p:nvPr/>
        </p:nvPicPr>
        <p:blipFill>
          <a:blip r:embed="rId2" cstate="print"/>
          <a:srcRect/>
          <a:stretch>
            <a:fillRect/>
          </a:stretch>
        </p:blipFill>
        <p:spPr bwMode="auto">
          <a:xfrm>
            <a:off x="0" y="0"/>
            <a:ext cx="9286908" cy="6858000"/>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测土配方施肥项目县\金东区耕地质量评价图件等\分等图.jpg"/>
          <p:cNvPicPr>
            <a:picLocks noChangeAspect="1" noChangeArrowheads="1"/>
          </p:cNvPicPr>
          <p:nvPr/>
        </p:nvPicPr>
        <p:blipFill>
          <a:blip r:embed="rId2" cstate="print"/>
          <a:srcRect/>
          <a:stretch>
            <a:fillRect/>
          </a:stretch>
        </p:blipFill>
        <p:spPr bwMode="auto">
          <a:xfrm>
            <a:off x="0" y="0"/>
            <a:ext cx="9286908" cy="6858000"/>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724648"/>
          </a:xfrm>
        </p:spPr>
        <p:txBody>
          <a:bodyPr>
            <a:normAutofit fontScale="90000"/>
          </a:bodyPr>
          <a:lstStyle/>
          <a:p>
            <a:pPr algn="ctr"/>
            <a:r>
              <a:rPr lang="zh-CN" altLang="en-US" dirty="0"/>
              <a:t>金华市化肥施用统计数据分析</a:t>
            </a:r>
          </a:p>
        </p:txBody>
      </p:sp>
      <p:graphicFrame>
        <p:nvGraphicFramePr>
          <p:cNvPr id="4" name="内容占位符 3"/>
          <p:cNvGraphicFramePr>
            <a:graphicFrameLocks noGrp="1"/>
          </p:cNvGraphicFramePr>
          <p:nvPr>
            <p:ph idx="1"/>
          </p:nvPr>
        </p:nvGraphicFramePr>
        <p:xfrm>
          <a:off x="457200" y="1447800"/>
          <a:ext cx="8229600" cy="4489377"/>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95400">
                  <a:extLst>
                    <a:ext uri="{9D8B030D-6E8A-4147-A177-3AD203B41FA5}">
                      <a16:colId xmlns:a16="http://schemas.microsoft.com/office/drawing/2014/main" val="20005"/>
                    </a:ext>
                  </a:extLst>
                </a:gridCol>
              </a:tblGrid>
              <a:tr h="506096">
                <a:tc>
                  <a:txBody>
                    <a:bodyPr/>
                    <a:lstStyle/>
                    <a:p>
                      <a:pPr algn="ctr">
                        <a:spcAft>
                          <a:spcPts val="0"/>
                        </a:spcAft>
                      </a:pPr>
                      <a:r>
                        <a:rPr lang="zh-CN" sz="2000" b="0" kern="100" dirty="0">
                          <a:solidFill>
                            <a:schemeClr val="tx1"/>
                          </a:solidFill>
                          <a:latin typeface="Calibri"/>
                          <a:ea typeface="宋体"/>
                          <a:cs typeface="Times New Roman"/>
                        </a:rPr>
                        <a:t>农用化肥施用量</a:t>
                      </a:r>
                    </a:p>
                  </a:txBody>
                  <a:tcPr marL="68580" marR="68580" marT="0" marB="0">
                    <a:solidFill>
                      <a:schemeClr val="bg2">
                        <a:lumMod val="90000"/>
                      </a:schemeClr>
                    </a:solidFill>
                  </a:tcPr>
                </a:tc>
                <a:tc>
                  <a:txBody>
                    <a:bodyPr/>
                    <a:lstStyle/>
                    <a:p>
                      <a:pPr algn="ctr">
                        <a:spcAft>
                          <a:spcPts val="0"/>
                        </a:spcAft>
                      </a:pPr>
                      <a:r>
                        <a:rPr lang="en-US" sz="2000" b="0" kern="100" dirty="0">
                          <a:solidFill>
                            <a:schemeClr val="tx1"/>
                          </a:solidFill>
                          <a:latin typeface="Calibri"/>
                          <a:ea typeface="宋体"/>
                          <a:cs typeface="Times New Roman"/>
                        </a:rPr>
                        <a:t>2013</a:t>
                      </a:r>
                      <a:endParaRPr lang="zh-CN" sz="2000" b="0" kern="100" dirty="0">
                        <a:solidFill>
                          <a:schemeClr val="tx1"/>
                        </a:solidFill>
                        <a:latin typeface="Calibri"/>
                        <a:ea typeface="宋体"/>
                        <a:cs typeface="Times New Roman"/>
                      </a:endParaRPr>
                    </a:p>
                  </a:txBody>
                  <a:tcPr marL="68580" marR="68580" marT="0" marB="0">
                    <a:solidFill>
                      <a:schemeClr val="bg2">
                        <a:lumMod val="90000"/>
                      </a:schemeClr>
                    </a:solidFill>
                  </a:tcPr>
                </a:tc>
                <a:tc>
                  <a:txBody>
                    <a:bodyPr/>
                    <a:lstStyle/>
                    <a:p>
                      <a:pPr algn="ctr">
                        <a:spcAft>
                          <a:spcPts val="0"/>
                        </a:spcAft>
                      </a:pPr>
                      <a:r>
                        <a:rPr lang="en-US" sz="2000" b="0" kern="100" dirty="0">
                          <a:solidFill>
                            <a:schemeClr val="tx1"/>
                          </a:solidFill>
                          <a:latin typeface="Calibri"/>
                          <a:ea typeface="宋体"/>
                          <a:cs typeface="Times New Roman"/>
                        </a:rPr>
                        <a:t>2014</a:t>
                      </a:r>
                      <a:endParaRPr lang="zh-CN" sz="2000" b="0" kern="100" dirty="0">
                        <a:solidFill>
                          <a:schemeClr val="tx1"/>
                        </a:solidFill>
                        <a:latin typeface="Calibri"/>
                        <a:ea typeface="宋体"/>
                        <a:cs typeface="Times New Roman"/>
                      </a:endParaRPr>
                    </a:p>
                  </a:txBody>
                  <a:tcPr marL="68580" marR="68580" marT="0" marB="0">
                    <a:solidFill>
                      <a:schemeClr val="bg2">
                        <a:lumMod val="90000"/>
                      </a:schemeClr>
                    </a:solidFill>
                  </a:tcPr>
                </a:tc>
                <a:tc>
                  <a:txBody>
                    <a:bodyPr/>
                    <a:lstStyle/>
                    <a:p>
                      <a:pPr algn="ctr">
                        <a:spcAft>
                          <a:spcPts val="0"/>
                        </a:spcAft>
                      </a:pPr>
                      <a:r>
                        <a:rPr lang="en-US" sz="2000" b="0" kern="100" dirty="0">
                          <a:solidFill>
                            <a:schemeClr val="tx1"/>
                          </a:solidFill>
                          <a:latin typeface="Calibri"/>
                          <a:ea typeface="宋体"/>
                          <a:cs typeface="Times New Roman"/>
                        </a:rPr>
                        <a:t>2015</a:t>
                      </a:r>
                      <a:endParaRPr lang="zh-CN" sz="2000" b="0" kern="100" dirty="0">
                        <a:solidFill>
                          <a:schemeClr val="tx1"/>
                        </a:solidFill>
                        <a:latin typeface="Calibri"/>
                        <a:ea typeface="宋体"/>
                        <a:cs typeface="Times New Roman"/>
                      </a:endParaRPr>
                    </a:p>
                  </a:txBody>
                  <a:tcPr marL="68580" marR="68580" marT="0" marB="0">
                    <a:solidFill>
                      <a:schemeClr val="bg2">
                        <a:lumMod val="90000"/>
                      </a:schemeClr>
                    </a:solidFill>
                  </a:tcPr>
                </a:tc>
                <a:tc>
                  <a:txBody>
                    <a:bodyPr/>
                    <a:lstStyle/>
                    <a:p>
                      <a:pPr indent="133350" algn="ctr">
                        <a:spcAft>
                          <a:spcPts val="0"/>
                        </a:spcAft>
                      </a:pPr>
                      <a:r>
                        <a:rPr lang="zh-CN" sz="2000" b="0" kern="100" dirty="0">
                          <a:solidFill>
                            <a:schemeClr val="tx1"/>
                          </a:solidFill>
                          <a:latin typeface="Calibri"/>
                          <a:ea typeface="宋体"/>
                          <a:cs typeface="Times New Roman"/>
                        </a:rPr>
                        <a:t>减量</a:t>
                      </a:r>
                    </a:p>
                  </a:txBody>
                  <a:tcPr marL="68580" marR="68580" marT="0" marB="0">
                    <a:solidFill>
                      <a:schemeClr val="bg2">
                        <a:lumMod val="90000"/>
                      </a:schemeClr>
                    </a:solidFill>
                  </a:tcPr>
                </a:tc>
                <a:tc>
                  <a:txBody>
                    <a:bodyPr/>
                    <a:lstStyle/>
                    <a:p>
                      <a:pPr algn="ctr">
                        <a:spcAft>
                          <a:spcPts val="0"/>
                        </a:spcAft>
                      </a:pPr>
                      <a:r>
                        <a:rPr lang="zh-CN" sz="2000" b="0" kern="100" dirty="0">
                          <a:solidFill>
                            <a:schemeClr val="tx1"/>
                          </a:solidFill>
                          <a:latin typeface="Calibri"/>
                          <a:ea typeface="宋体"/>
                          <a:cs typeface="Times New Roman"/>
                        </a:rPr>
                        <a:t>降幅</a:t>
                      </a:r>
                    </a:p>
                  </a:txBody>
                  <a:tcPr marL="68580" marR="68580" marT="0" marB="0">
                    <a:solidFill>
                      <a:schemeClr val="bg2">
                        <a:lumMod val="90000"/>
                      </a:schemeClr>
                    </a:solidFill>
                  </a:tcPr>
                </a:tc>
                <a:extLst>
                  <a:ext uri="{0D108BD9-81ED-4DB2-BD59-A6C34878D82A}">
                    <a16:rowId xmlns:a16="http://schemas.microsoft.com/office/drawing/2014/main" val="10000"/>
                  </a:ext>
                </a:extLst>
              </a:tr>
              <a:tr h="636904">
                <a:tc>
                  <a:txBody>
                    <a:bodyPr/>
                    <a:lstStyle/>
                    <a:p>
                      <a:pPr algn="ctr">
                        <a:spcAft>
                          <a:spcPts val="0"/>
                        </a:spcAft>
                      </a:pPr>
                      <a:r>
                        <a:rPr lang="zh-CN" sz="1800" kern="100" dirty="0">
                          <a:latin typeface="Calibri"/>
                          <a:ea typeface="宋体"/>
                          <a:cs typeface="Times New Roman"/>
                        </a:rPr>
                        <a:t>按折纯量合计（吨）</a:t>
                      </a:r>
                    </a:p>
                  </a:txBody>
                  <a:tcPr marL="68580" marR="68580" marT="0" marB="0">
                    <a:solidFill>
                      <a:schemeClr val="bg2">
                        <a:lumMod val="90000"/>
                      </a:schemeClr>
                    </a:solidFill>
                  </a:tcPr>
                </a:tc>
                <a:tc>
                  <a:txBody>
                    <a:bodyPr/>
                    <a:lstStyle/>
                    <a:p>
                      <a:pPr algn="ctr">
                        <a:spcAft>
                          <a:spcPts val="0"/>
                        </a:spcAft>
                      </a:pPr>
                      <a:r>
                        <a:rPr lang="en-US" sz="1800" kern="100" dirty="0">
                          <a:latin typeface="Calibri"/>
                          <a:ea typeface="宋体"/>
                          <a:cs typeface="Times New Roman"/>
                        </a:rPr>
                        <a:t>128344</a:t>
                      </a:r>
                      <a:endParaRPr lang="zh-CN" sz="1800" kern="100" dirty="0">
                        <a:latin typeface="Calibri"/>
                        <a:ea typeface="宋体"/>
                        <a:cs typeface="Times New Roman"/>
                      </a:endParaRPr>
                    </a:p>
                  </a:txBody>
                  <a:tcPr marL="68580" marR="68580" marT="0" marB="0" anchor="ctr">
                    <a:solidFill>
                      <a:schemeClr val="bg2">
                        <a:lumMod val="90000"/>
                      </a:schemeClr>
                    </a:solidFill>
                  </a:tcPr>
                </a:tc>
                <a:tc>
                  <a:txBody>
                    <a:bodyPr/>
                    <a:lstStyle/>
                    <a:p>
                      <a:pPr algn="ctr">
                        <a:spcAft>
                          <a:spcPts val="0"/>
                        </a:spcAft>
                      </a:pPr>
                      <a:r>
                        <a:rPr lang="en-US" sz="1800" kern="100" dirty="0">
                          <a:latin typeface="Calibri"/>
                          <a:ea typeface="宋体"/>
                          <a:cs typeface="Times New Roman"/>
                        </a:rPr>
                        <a:t>111410</a:t>
                      </a:r>
                      <a:endParaRPr lang="zh-CN" sz="1800" kern="100" dirty="0">
                        <a:latin typeface="Calibri"/>
                        <a:ea typeface="宋体"/>
                        <a:cs typeface="Times New Roman"/>
                      </a:endParaRPr>
                    </a:p>
                  </a:txBody>
                  <a:tcPr marL="68580" marR="68580" marT="0" marB="0">
                    <a:solidFill>
                      <a:schemeClr val="bg2">
                        <a:lumMod val="90000"/>
                      </a:schemeClr>
                    </a:solidFill>
                  </a:tcPr>
                </a:tc>
                <a:tc>
                  <a:txBody>
                    <a:bodyPr/>
                    <a:lstStyle/>
                    <a:p>
                      <a:pPr algn="ctr">
                        <a:spcAft>
                          <a:spcPts val="0"/>
                        </a:spcAft>
                      </a:pPr>
                      <a:r>
                        <a:rPr lang="en-US" sz="1800" kern="100" dirty="0">
                          <a:latin typeface="Calibri"/>
                          <a:ea typeface="宋体"/>
                          <a:cs typeface="Times New Roman"/>
                        </a:rPr>
                        <a:t>109137</a:t>
                      </a:r>
                      <a:endParaRPr lang="zh-CN" sz="1800" kern="100" dirty="0">
                        <a:latin typeface="Calibri"/>
                        <a:ea typeface="宋体"/>
                        <a:cs typeface="Times New Roman"/>
                      </a:endParaRPr>
                    </a:p>
                  </a:txBody>
                  <a:tcPr marL="68580" marR="68580" marT="0" marB="0">
                    <a:solidFill>
                      <a:schemeClr val="bg2">
                        <a:lumMod val="90000"/>
                      </a:schemeClr>
                    </a:solidFill>
                  </a:tcPr>
                </a:tc>
                <a:tc>
                  <a:txBody>
                    <a:bodyPr/>
                    <a:lstStyle/>
                    <a:p>
                      <a:pPr algn="ctr">
                        <a:spcAft>
                          <a:spcPts val="0"/>
                        </a:spcAft>
                      </a:pPr>
                      <a:r>
                        <a:rPr lang="en-US" sz="1800" kern="100" dirty="0">
                          <a:latin typeface="Calibri"/>
                          <a:ea typeface="宋体"/>
                          <a:cs typeface="Times New Roman"/>
                        </a:rPr>
                        <a:t>-19207</a:t>
                      </a:r>
                      <a:endParaRPr lang="zh-CN" sz="1800" kern="100" dirty="0">
                        <a:latin typeface="Calibri"/>
                        <a:ea typeface="宋体"/>
                        <a:cs typeface="Times New Roman"/>
                      </a:endParaRPr>
                    </a:p>
                  </a:txBody>
                  <a:tcPr marL="68580" marR="68580" marT="0" marB="0">
                    <a:solidFill>
                      <a:schemeClr val="bg2">
                        <a:lumMod val="90000"/>
                      </a:schemeClr>
                    </a:solidFill>
                  </a:tcPr>
                </a:tc>
                <a:tc>
                  <a:txBody>
                    <a:bodyPr/>
                    <a:lstStyle/>
                    <a:p>
                      <a:pPr algn="ctr">
                        <a:spcAft>
                          <a:spcPts val="0"/>
                        </a:spcAft>
                      </a:pPr>
                      <a:r>
                        <a:rPr lang="en-US" sz="1800" kern="100" dirty="0">
                          <a:latin typeface="Calibri"/>
                          <a:ea typeface="宋体"/>
                          <a:cs typeface="Times New Roman"/>
                        </a:rPr>
                        <a:t>-14.96%</a:t>
                      </a:r>
                      <a:endParaRPr lang="zh-CN" sz="1800" kern="100" dirty="0">
                        <a:latin typeface="Calibri"/>
                        <a:ea typeface="宋体"/>
                        <a:cs typeface="Times New Roman"/>
                      </a:endParaRPr>
                    </a:p>
                  </a:txBody>
                  <a:tcPr marL="68580" marR="68580" marT="0" marB="0">
                    <a:solidFill>
                      <a:schemeClr val="bg2">
                        <a:lumMod val="90000"/>
                      </a:schemeClr>
                    </a:solidFill>
                  </a:tcPr>
                </a:tc>
                <a:extLst>
                  <a:ext uri="{0D108BD9-81ED-4DB2-BD59-A6C34878D82A}">
                    <a16:rowId xmlns:a16="http://schemas.microsoft.com/office/drawing/2014/main" val="10001"/>
                  </a:ext>
                </a:extLst>
              </a:tr>
              <a:tr h="644257">
                <a:tc>
                  <a:txBody>
                    <a:bodyPr/>
                    <a:lstStyle/>
                    <a:p>
                      <a:pPr algn="ctr">
                        <a:spcAft>
                          <a:spcPts val="0"/>
                        </a:spcAft>
                      </a:pPr>
                      <a:r>
                        <a:rPr lang="zh-CN" sz="1800" kern="100" dirty="0">
                          <a:latin typeface="Calibri"/>
                          <a:ea typeface="宋体"/>
                          <a:cs typeface="Times New Roman"/>
                        </a:rPr>
                        <a:t>氮肥</a:t>
                      </a:r>
                    </a:p>
                  </a:txBody>
                  <a:tcPr marL="68580" marR="68580" marT="0" marB="0">
                    <a:solidFill>
                      <a:schemeClr val="bg2">
                        <a:lumMod val="90000"/>
                      </a:schemeClr>
                    </a:solidFill>
                  </a:tcPr>
                </a:tc>
                <a:tc>
                  <a:txBody>
                    <a:bodyPr/>
                    <a:lstStyle/>
                    <a:p>
                      <a:pPr algn="ctr">
                        <a:spcAft>
                          <a:spcPts val="0"/>
                        </a:spcAft>
                      </a:pPr>
                      <a:r>
                        <a:rPr lang="en-US" sz="1800" kern="100" dirty="0">
                          <a:latin typeface="Calibri"/>
                          <a:ea typeface="宋体"/>
                          <a:cs typeface="Times New Roman"/>
                        </a:rPr>
                        <a:t>54927</a:t>
                      </a:r>
                      <a:endParaRPr lang="zh-CN" sz="1800" kern="100" dirty="0">
                        <a:latin typeface="Calibri"/>
                        <a:ea typeface="宋体"/>
                        <a:cs typeface="Times New Roman"/>
                      </a:endParaRPr>
                    </a:p>
                  </a:txBody>
                  <a:tcPr marL="68580" marR="68580" marT="0" marB="0" anchor="ctr">
                    <a:solidFill>
                      <a:schemeClr val="bg2">
                        <a:lumMod val="90000"/>
                      </a:schemeClr>
                    </a:solidFill>
                  </a:tcPr>
                </a:tc>
                <a:tc>
                  <a:txBody>
                    <a:bodyPr/>
                    <a:lstStyle/>
                    <a:p>
                      <a:pPr algn="ctr">
                        <a:spcAft>
                          <a:spcPts val="0"/>
                        </a:spcAft>
                      </a:pPr>
                      <a:r>
                        <a:rPr lang="en-US" sz="1800" kern="100" dirty="0">
                          <a:latin typeface="Calibri"/>
                          <a:ea typeface="宋体"/>
                          <a:cs typeface="Times New Roman"/>
                        </a:rPr>
                        <a:t>44444</a:t>
                      </a:r>
                      <a:endParaRPr lang="zh-CN" sz="1800" kern="100" dirty="0">
                        <a:latin typeface="Calibri"/>
                        <a:ea typeface="宋体"/>
                        <a:cs typeface="Times New Roman"/>
                      </a:endParaRPr>
                    </a:p>
                  </a:txBody>
                  <a:tcPr marL="68580" marR="68580" marT="0" marB="0">
                    <a:solidFill>
                      <a:schemeClr val="bg2">
                        <a:lumMod val="90000"/>
                      </a:schemeClr>
                    </a:solidFill>
                  </a:tcPr>
                </a:tc>
                <a:tc>
                  <a:txBody>
                    <a:bodyPr/>
                    <a:lstStyle/>
                    <a:p>
                      <a:pPr algn="ctr">
                        <a:spcAft>
                          <a:spcPts val="0"/>
                        </a:spcAft>
                      </a:pPr>
                      <a:r>
                        <a:rPr lang="en-US" sz="1800" kern="100" dirty="0">
                          <a:latin typeface="Calibri"/>
                          <a:ea typeface="宋体"/>
                          <a:cs typeface="Times New Roman"/>
                        </a:rPr>
                        <a:t>43211</a:t>
                      </a:r>
                      <a:endParaRPr lang="zh-CN" sz="1800" kern="100" dirty="0">
                        <a:latin typeface="Calibri"/>
                        <a:ea typeface="宋体"/>
                        <a:cs typeface="Times New Roman"/>
                      </a:endParaRPr>
                    </a:p>
                  </a:txBody>
                  <a:tcPr marL="68580" marR="68580" marT="0" marB="0">
                    <a:solidFill>
                      <a:schemeClr val="bg2">
                        <a:lumMod val="90000"/>
                      </a:schemeClr>
                    </a:solidFill>
                  </a:tcPr>
                </a:tc>
                <a:tc>
                  <a:txBody>
                    <a:bodyPr/>
                    <a:lstStyle/>
                    <a:p>
                      <a:pPr algn="ctr">
                        <a:spcAft>
                          <a:spcPts val="0"/>
                        </a:spcAft>
                      </a:pPr>
                      <a:r>
                        <a:rPr lang="en-US" sz="1800" kern="100" dirty="0">
                          <a:latin typeface="Calibri"/>
                          <a:ea typeface="宋体"/>
                          <a:cs typeface="Times New Roman"/>
                        </a:rPr>
                        <a:t>-11716</a:t>
                      </a:r>
                      <a:endParaRPr lang="zh-CN" sz="1800" kern="100" dirty="0">
                        <a:latin typeface="Calibri"/>
                        <a:ea typeface="宋体"/>
                        <a:cs typeface="Times New Roman"/>
                      </a:endParaRPr>
                    </a:p>
                  </a:txBody>
                  <a:tcPr marL="68580" marR="68580" marT="0" marB="0">
                    <a:solidFill>
                      <a:schemeClr val="bg2">
                        <a:lumMod val="90000"/>
                      </a:schemeClr>
                    </a:solidFill>
                  </a:tcPr>
                </a:tc>
                <a:tc>
                  <a:txBody>
                    <a:bodyPr/>
                    <a:lstStyle/>
                    <a:p>
                      <a:pPr algn="ctr">
                        <a:spcAft>
                          <a:spcPts val="0"/>
                        </a:spcAft>
                      </a:pPr>
                      <a:r>
                        <a:rPr lang="en-US" sz="1800" kern="100" dirty="0">
                          <a:latin typeface="Calibri"/>
                          <a:ea typeface="宋体"/>
                          <a:cs typeface="Times New Roman"/>
                        </a:rPr>
                        <a:t>-21.33%</a:t>
                      </a:r>
                      <a:endParaRPr lang="zh-CN" sz="1800" kern="100" dirty="0">
                        <a:latin typeface="Calibri"/>
                        <a:ea typeface="宋体"/>
                        <a:cs typeface="Times New Roman"/>
                      </a:endParaRPr>
                    </a:p>
                  </a:txBody>
                  <a:tcPr marL="68580" marR="68580" marT="0" marB="0">
                    <a:solidFill>
                      <a:schemeClr val="bg2">
                        <a:lumMod val="90000"/>
                      </a:schemeClr>
                    </a:solidFill>
                  </a:tcPr>
                </a:tc>
                <a:extLst>
                  <a:ext uri="{0D108BD9-81ED-4DB2-BD59-A6C34878D82A}">
                    <a16:rowId xmlns:a16="http://schemas.microsoft.com/office/drawing/2014/main" val="10002"/>
                  </a:ext>
                </a:extLst>
              </a:tr>
              <a:tr h="641287">
                <a:tc>
                  <a:txBody>
                    <a:bodyPr/>
                    <a:lstStyle/>
                    <a:p>
                      <a:pPr algn="ctr">
                        <a:spcAft>
                          <a:spcPts val="0"/>
                        </a:spcAft>
                      </a:pPr>
                      <a:r>
                        <a:rPr lang="zh-CN" sz="1800" kern="100">
                          <a:latin typeface="Calibri"/>
                          <a:ea typeface="宋体"/>
                          <a:cs typeface="Times New Roman"/>
                        </a:rPr>
                        <a:t>磷肥</a:t>
                      </a:r>
                    </a:p>
                  </a:txBody>
                  <a:tcPr marL="68580" marR="68580" marT="0" marB="0">
                    <a:solidFill>
                      <a:schemeClr val="bg2">
                        <a:lumMod val="90000"/>
                      </a:schemeClr>
                    </a:solidFill>
                  </a:tcPr>
                </a:tc>
                <a:tc>
                  <a:txBody>
                    <a:bodyPr/>
                    <a:lstStyle/>
                    <a:p>
                      <a:pPr algn="ctr">
                        <a:spcAft>
                          <a:spcPts val="0"/>
                        </a:spcAft>
                      </a:pPr>
                      <a:r>
                        <a:rPr lang="en-US" sz="1800" kern="100" dirty="0">
                          <a:latin typeface="Calibri"/>
                          <a:ea typeface="宋体"/>
                          <a:cs typeface="Times New Roman"/>
                        </a:rPr>
                        <a:t>19703</a:t>
                      </a:r>
                      <a:endParaRPr lang="zh-CN" sz="1800" kern="100" dirty="0">
                        <a:latin typeface="Calibri"/>
                        <a:ea typeface="宋体"/>
                        <a:cs typeface="Times New Roman"/>
                      </a:endParaRPr>
                    </a:p>
                  </a:txBody>
                  <a:tcPr marL="68580" marR="68580" marT="0" marB="0" anchor="ctr">
                    <a:solidFill>
                      <a:schemeClr val="bg2">
                        <a:lumMod val="90000"/>
                      </a:schemeClr>
                    </a:solidFill>
                  </a:tcPr>
                </a:tc>
                <a:tc>
                  <a:txBody>
                    <a:bodyPr/>
                    <a:lstStyle/>
                    <a:p>
                      <a:pPr algn="ctr">
                        <a:spcAft>
                          <a:spcPts val="0"/>
                        </a:spcAft>
                      </a:pPr>
                      <a:r>
                        <a:rPr lang="en-US" sz="1800" kern="100" dirty="0">
                          <a:latin typeface="Calibri"/>
                          <a:ea typeface="宋体"/>
                          <a:cs typeface="Times New Roman"/>
                        </a:rPr>
                        <a:t>13922</a:t>
                      </a:r>
                      <a:endParaRPr lang="zh-CN" sz="1800" kern="100" dirty="0">
                        <a:latin typeface="Calibri"/>
                        <a:ea typeface="宋体"/>
                        <a:cs typeface="Times New Roman"/>
                      </a:endParaRPr>
                    </a:p>
                  </a:txBody>
                  <a:tcPr marL="68580" marR="68580" marT="0" marB="0">
                    <a:solidFill>
                      <a:schemeClr val="bg2">
                        <a:lumMod val="90000"/>
                      </a:schemeClr>
                    </a:solidFill>
                  </a:tcPr>
                </a:tc>
                <a:tc>
                  <a:txBody>
                    <a:bodyPr/>
                    <a:lstStyle/>
                    <a:p>
                      <a:pPr algn="ctr">
                        <a:spcAft>
                          <a:spcPts val="0"/>
                        </a:spcAft>
                      </a:pPr>
                      <a:r>
                        <a:rPr lang="en-US" sz="1800" kern="100" dirty="0">
                          <a:latin typeface="Calibri"/>
                          <a:ea typeface="宋体"/>
                          <a:cs typeface="Times New Roman"/>
                        </a:rPr>
                        <a:t>13103</a:t>
                      </a:r>
                      <a:endParaRPr lang="zh-CN" sz="1800" kern="100" dirty="0">
                        <a:latin typeface="Calibri"/>
                        <a:ea typeface="宋体"/>
                        <a:cs typeface="Times New Roman"/>
                      </a:endParaRPr>
                    </a:p>
                  </a:txBody>
                  <a:tcPr marL="68580" marR="68580" marT="0" marB="0">
                    <a:solidFill>
                      <a:schemeClr val="bg2">
                        <a:lumMod val="90000"/>
                      </a:schemeClr>
                    </a:solidFill>
                  </a:tcPr>
                </a:tc>
                <a:tc>
                  <a:txBody>
                    <a:bodyPr/>
                    <a:lstStyle/>
                    <a:p>
                      <a:pPr algn="ctr">
                        <a:spcAft>
                          <a:spcPts val="0"/>
                        </a:spcAft>
                      </a:pPr>
                      <a:r>
                        <a:rPr lang="en-US" sz="1800" kern="100" dirty="0">
                          <a:latin typeface="Calibri"/>
                          <a:ea typeface="宋体"/>
                          <a:cs typeface="Times New Roman"/>
                        </a:rPr>
                        <a:t>-6600</a:t>
                      </a:r>
                      <a:endParaRPr lang="zh-CN" sz="1800" kern="100" dirty="0">
                        <a:latin typeface="Calibri"/>
                        <a:ea typeface="宋体"/>
                        <a:cs typeface="Times New Roman"/>
                      </a:endParaRPr>
                    </a:p>
                  </a:txBody>
                  <a:tcPr marL="68580" marR="68580" marT="0" marB="0">
                    <a:solidFill>
                      <a:schemeClr val="bg2">
                        <a:lumMod val="90000"/>
                      </a:schemeClr>
                    </a:solidFill>
                  </a:tcPr>
                </a:tc>
                <a:tc>
                  <a:txBody>
                    <a:bodyPr/>
                    <a:lstStyle/>
                    <a:p>
                      <a:pPr algn="ctr">
                        <a:spcAft>
                          <a:spcPts val="0"/>
                        </a:spcAft>
                      </a:pPr>
                      <a:r>
                        <a:rPr lang="en-US" sz="1800" kern="100" dirty="0">
                          <a:latin typeface="Calibri"/>
                          <a:ea typeface="宋体"/>
                          <a:cs typeface="Times New Roman"/>
                        </a:rPr>
                        <a:t>-33.50%</a:t>
                      </a:r>
                      <a:endParaRPr lang="zh-CN" sz="1800" kern="100" dirty="0">
                        <a:latin typeface="Calibri"/>
                        <a:ea typeface="宋体"/>
                        <a:cs typeface="Times New Roman"/>
                      </a:endParaRPr>
                    </a:p>
                  </a:txBody>
                  <a:tcPr marL="68580" marR="68580" marT="0" marB="0">
                    <a:solidFill>
                      <a:schemeClr val="bg2">
                        <a:lumMod val="90000"/>
                      </a:schemeClr>
                    </a:solidFill>
                  </a:tcPr>
                </a:tc>
                <a:extLst>
                  <a:ext uri="{0D108BD9-81ED-4DB2-BD59-A6C34878D82A}">
                    <a16:rowId xmlns:a16="http://schemas.microsoft.com/office/drawing/2014/main" val="10003"/>
                  </a:ext>
                </a:extLst>
              </a:tr>
              <a:tr h="566016">
                <a:tc>
                  <a:txBody>
                    <a:bodyPr/>
                    <a:lstStyle/>
                    <a:p>
                      <a:pPr algn="ctr">
                        <a:spcAft>
                          <a:spcPts val="0"/>
                        </a:spcAft>
                      </a:pPr>
                      <a:r>
                        <a:rPr lang="zh-CN" sz="1800" kern="100" dirty="0">
                          <a:latin typeface="Calibri"/>
                          <a:ea typeface="宋体"/>
                          <a:cs typeface="Times New Roman"/>
                        </a:rPr>
                        <a:t>钾肥</a:t>
                      </a:r>
                    </a:p>
                  </a:txBody>
                  <a:tcPr marL="68580" marR="68580" marT="0" marB="0">
                    <a:solidFill>
                      <a:schemeClr val="bg2">
                        <a:lumMod val="90000"/>
                      </a:schemeClr>
                    </a:solidFill>
                  </a:tcPr>
                </a:tc>
                <a:tc>
                  <a:txBody>
                    <a:bodyPr/>
                    <a:lstStyle/>
                    <a:p>
                      <a:pPr algn="ctr">
                        <a:spcAft>
                          <a:spcPts val="0"/>
                        </a:spcAft>
                      </a:pPr>
                      <a:r>
                        <a:rPr lang="en-US" sz="1800" kern="100" dirty="0">
                          <a:latin typeface="Calibri"/>
                          <a:ea typeface="宋体"/>
                          <a:cs typeface="Times New Roman"/>
                        </a:rPr>
                        <a:t>12616</a:t>
                      </a:r>
                      <a:endParaRPr lang="zh-CN" sz="1800" kern="100" dirty="0">
                        <a:latin typeface="Calibri"/>
                        <a:ea typeface="宋体"/>
                        <a:cs typeface="Times New Roman"/>
                      </a:endParaRPr>
                    </a:p>
                  </a:txBody>
                  <a:tcPr marL="68580" marR="68580" marT="0" marB="0" anchor="ctr">
                    <a:solidFill>
                      <a:schemeClr val="bg2">
                        <a:lumMod val="90000"/>
                      </a:schemeClr>
                    </a:solidFill>
                  </a:tcPr>
                </a:tc>
                <a:tc>
                  <a:txBody>
                    <a:bodyPr/>
                    <a:lstStyle/>
                    <a:p>
                      <a:pPr algn="ctr">
                        <a:spcAft>
                          <a:spcPts val="0"/>
                        </a:spcAft>
                      </a:pPr>
                      <a:r>
                        <a:rPr lang="en-US" sz="1800" kern="100" dirty="0">
                          <a:latin typeface="Calibri"/>
                          <a:ea typeface="宋体"/>
                          <a:cs typeface="Times New Roman"/>
                        </a:rPr>
                        <a:t>12457</a:t>
                      </a:r>
                      <a:endParaRPr lang="zh-CN" sz="1800" kern="100" dirty="0">
                        <a:latin typeface="Calibri"/>
                        <a:ea typeface="宋体"/>
                        <a:cs typeface="Times New Roman"/>
                      </a:endParaRPr>
                    </a:p>
                  </a:txBody>
                  <a:tcPr marL="68580" marR="68580" marT="0" marB="0">
                    <a:solidFill>
                      <a:schemeClr val="bg2">
                        <a:lumMod val="90000"/>
                      </a:schemeClr>
                    </a:solidFill>
                  </a:tcPr>
                </a:tc>
                <a:tc>
                  <a:txBody>
                    <a:bodyPr/>
                    <a:lstStyle/>
                    <a:p>
                      <a:pPr algn="ctr">
                        <a:spcAft>
                          <a:spcPts val="0"/>
                        </a:spcAft>
                      </a:pPr>
                      <a:r>
                        <a:rPr lang="en-US" sz="1800" kern="100" dirty="0">
                          <a:latin typeface="Calibri"/>
                          <a:ea typeface="宋体"/>
                          <a:cs typeface="Times New Roman"/>
                        </a:rPr>
                        <a:t>11808</a:t>
                      </a:r>
                      <a:endParaRPr lang="zh-CN" sz="1800" kern="100" dirty="0">
                        <a:latin typeface="Calibri"/>
                        <a:ea typeface="宋体"/>
                        <a:cs typeface="Times New Roman"/>
                      </a:endParaRPr>
                    </a:p>
                  </a:txBody>
                  <a:tcPr marL="68580" marR="68580" marT="0" marB="0">
                    <a:solidFill>
                      <a:schemeClr val="bg2">
                        <a:lumMod val="90000"/>
                      </a:schemeClr>
                    </a:solidFill>
                  </a:tcPr>
                </a:tc>
                <a:tc>
                  <a:txBody>
                    <a:bodyPr/>
                    <a:lstStyle/>
                    <a:p>
                      <a:pPr algn="ctr">
                        <a:spcAft>
                          <a:spcPts val="0"/>
                        </a:spcAft>
                      </a:pPr>
                      <a:r>
                        <a:rPr lang="en-US" sz="1800" kern="100" dirty="0">
                          <a:latin typeface="Calibri"/>
                          <a:ea typeface="宋体"/>
                          <a:cs typeface="Times New Roman"/>
                        </a:rPr>
                        <a:t>-808</a:t>
                      </a:r>
                      <a:endParaRPr lang="zh-CN" sz="1800" kern="100" dirty="0">
                        <a:latin typeface="Calibri"/>
                        <a:ea typeface="宋体"/>
                        <a:cs typeface="Times New Roman"/>
                      </a:endParaRPr>
                    </a:p>
                  </a:txBody>
                  <a:tcPr marL="68580" marR="68580" marT="0" marB="0">
                    <a:solidFill>
                      <a:schemeClr val="bg2">
                        <a:lumMod val="90000"/>
                      </a:schemeClr>
                    </a:solidFill>
                  </a:tcPr>
                </a:tc>
                <a:tc>
                  <a:txBody>
                    <a:bodyPr/>
                    <a:lstStyle/>
                    <a:p>
                      <a:pPr algn="ctr">
                        <a:spcAft>
                          <a:spcPts val="0"/>
                        </a:spcAft>
                      </a:pPr>
                      <a:r>
                        <a:rPr lang="en-US" sz="1800" kern="100" dirty="0">
                          <a:latin typeface="Calibri"/>
                          <a:ea typeface="宋体"/>
                          <a:cs typeface="Times New Roman"/>
                        </a:rPr>
                        <a:t>-6.40%</a:t>
                      </a:r>
                      <a:endParaRPr lang="zh-CN" sz="1800" kern="100" dirty="0">
                        <a:latin typeface="Calibri"/>
                        <a:ea typeface="宋体"/>
                        <a:cs typeface="Times New Roman"/>
                      </a:endParaRPr>
                    </a:p>
                  </a:txBody>
                  <a:tcPr marL="68580" marR="68580" marT="0" marB="0">
                    <a:solidFill>
                      <a:schemeClr val="bg2">
                        <a:lumMod val="90000"/>
                      </a:schemeClr>
                    </a:solidFill>
                  </a:tcPr>
                </a:tc>
                <a:extLst>
                  <a:ext uri="{0D108BD9-81ED-4DB2-BD59-A6C34878D82A}">
                    <a16:rowId xmlns:a16="http://schemas.microsoft.com/office/drawing/2014/main" val="10004"/>
                  </a:ext>
                </a:extLst>
              </a:tr>
              <a:tr h="563046">
                <a:tc>
                  <a:txBody>
                    <a:bodyPr/>
                    <a:lstStyle/>
                    <a:p>
                      <a:pPr algn="ctr">
                        <a:spcAft>
                          <a:spcPts val="0"/>
                        </a:spcAft>
                      </a:pPr>
                      <a:r>
                        <a:rPr lang="zh-CN" sz="1800" kern="100">
                          <a:latin typeface="Calibri"/>
                          <a:ea typeface="宋体"/>
                          <a:cs typeface="Times New Roman"/>
                        </a:rPr>
                        <a:t>复合肥</a:t>
                      </a:r>
                    </a:p>
                  </a:txBody>
                  <a:tcPr marL="68580" marR="68580" marT="0" marB="0">
                    <a:solidFill>
                      <a:schemeClr val="bg2">
                        <a:lumMod val="90000"/>
                      </a:schemeClr>
                    </a:solidFill>
                  </a:tcPr>
                </a:tc>
                <a:tc>
                  <a:txBody>
                    <a:bodyPr/>
                    <a:lstStyle/>
                    <a:p>
                      <a:pPr algn="ctr">
                        <a:spcAft>
                          <a:spcPts val="0"/>
                        </a:spcAft>
                      </a:pPr>
                      <a:r>
                        <a:rPr lang="en-US" sz="1800" kern="100">
                          <a:latin typeface="Calibri"/>
                          <a:ea typeface="宋体"/>
                          <a:cs typeface="Times New Roman"/>
                        </a:rPr>
                        <a:t>41098</a:t>
                      </a:r>
                      <a:endParaRPr lang="zh-CN" sz="1800" kern="100">
                        <a:latin typeface="Calibri"/>
                        <a:ea typeface="宋体"/>
                        <a:cs typeface="Times New Roman"/>
                      </a:endParaRPr>
                    </a:p>
                  </a:txBody>
                  <a:tcPr marL="68580" marR="68580" marT="0" marB="0" anchor="ctr">
                    <a:solidFill>
                      <a:schemeClr val="bg2">
                        <a:lumMod val="90000"/>
                      </a:schemeClr>
                    </a:solidFill>
                  </a:tcPr>
                </a:tc>
                <a:tc>
                  <a:txBody>
                    <a:bodyPr/>
                    <a:lstStyle/>
                    <a:p>
                      <a:pPr algn="ctr">
                        <a:spcAft>
                          <a:spcPts val="0"/>
                        </a:spcAft>
                      </a:pPr>
                      <a:r>
                        <a:rPr lang="en-US" sz="1800" kern="100" dirty="0">
                          <a:latin typeface="Calibri"/>
                          <a:ea typeface="宋体"/>
                          <a:cs typeface="Times New Roman"/>
                        </a:rPr>
                        <a:t>40587</a:t>
                      </a:r>
                      <a:endParaRPr lang="zh-CN" sz="1800" kern="100" dirty="0">
                        <a:latin typeface="Calibri"/>
                        <a:ea typeface="宋体"/>
                        <a:cs typeface="Times New Roman"/>
                      </a:endParaRPr>
                    </a:p>
                  </a:txBody>
                  <a:tcPr marL="68580" marR="68580" marT="0" marB="0">
                    <a:solidFill>
                      <a:schemeClr val="bg2">
                        <a:lumMod val="90000"/>
                      </a:schemeClr>
                    </a:solidFill>
                  </a:tcPr>
                </a:tc>
                <a:tc>
                  <a:txBody>
                    <a:bodyPr/>
                    <a:lstStyle/>
                    <a:p>
                      <a:pPr algn="ctr">
                        <a:spcAft>
                          <a:spcPts val="0"/>
                        </a:spcAft>
                      </a:pPr>
                      <a:r>
                        <a:rPr lang="en-US" sz="1800" kern="100" dirty="0">
                          <a:latin typeface="Calibri"/>
                          <a:ea typeface="宋体"/>
                          <a:cs typeface="Times New Roman"/>
                        </a:rPr>
                        <a:t>41015</a:t>
                      </a:r>
                      <a:endParaRPr lang="zh-CN" sz="1800" kern="100" dirty="0">
                        <a:latin typeface="Calibri"/>
                        <a:ea typeface="宋体"/>
                        <a:cs typeface="Times New Roman"/>
                      </a:endParaRPr>
                    </a:p>
                  </a:txBody>
                  <a:tcPr marL="68580" marR="68580" marT="0" marB="0">
                    <a:solidFill>
                      <a:schemeClr val="bg2">
                        <a:lumMod val="90000"/>
                      </a:schemeClr>
                    </a:solidFill>
                  </a:tcPr>
                </a:tc>
                <a:tc>
                  <a:txBody>
                    <a:bodyPr/>
                    <a:lstStyle/>
                    <a:p>
                      <a:pPr algn="ctr">
                        <a:spcAft>
                          <a:spcPts val="0"/>
                        </a:spcAft>
                      </a:pPr>
                      <a:r>
                        <a:rPr lang="en-US" sz="1800" kern="100" dirty="0">
                          <a:latin typeface="Calibri"/>
                          <a:ea typeface="宋体"/>
                          <a:cs typeface="Times New Roman"/>
                        </a:rPr>
                        <a:t>-83</a:t>
                      </a:r>
                      <a:endParaRPr lang="zh-CN" sz="1800" kern="100" dirty="0">
                        <a:latin typeface="Calibri"/>
                        <a:ea typeface="宋体"/>
                        <a:cs typeface="Times New Roman"/>
                      </a:endParaRPr>
                    </a:p>
                  </a:txBody>
                  <a:tcPr marL="68580" marR="68580" marT="0" marB="0">
                    <a:solidFill>
                      <a:schemeClr val="bg2">
                        <a:lumMod val="90000"/>
                      </a:schemeClr>
                    </a:solidFill>
                  </a:tcPr>
                </a:tc>
                <a:tc>
                  <a:txBody>
                    <a:bodyPr/>
                    <a:lstStyle/>
                    <a:p>
                      <a:pPr algn="ctr">
                        <a:spcAft>
                          <a:spcPts val="0"/>
                        </a:spcAft>
                      </a:pPr>
                      <a:r>
                        <a:rPr lang="en-US" sz="1800" kern="100" dirty="0">
                          <a:latin typeface="Calibri"/>
                          <a:ea typeface="宋体"/>
                          <a:cs typeface="Times New Roman"/>
                        </a:rPr>
                        <a:t>-0.20%</a:t>
                      </a:r>
                      <a:endParaRPr lang="zh-CN" sz="1800" kern="100" dirty="0">
                        <a:latin typeface="Calibri"/>
                        <a:ea typeface="宋体"/>
                        <a:cs typeface="Times New Roman"/>
                      </a:endParaRPr>
                    </a:p>
                  </a:txBody>
                  <a:tcPr marL="68580" marR="68580" marT="0" marB="0">
                    <a:solidFill>
                      <a:schemeClr val="bg2">
                        <a:lumMod val="90000"/>
                      </a:schemeClr>
                    </a:solidFill>
                  </a:tcPr>
                </a:tc>
                <a:extLst>
                  <a:ext uri="{0D108BD9-81ED-4DB2-BD59-A6C34878D82A}">
                    <a16:rowId xmlns:a16="http://schemas.microsoft.com/office/drawing/2014/main" val="10005"/>
                  </a:ext>
                </a:extLst>
              </a:tr>
              <a:tr h="931771">
                <a:tc>
                  <a:txBody>
                    <a:bodyPr/>
                    <a:lstStyle/>
                    <a:p>
                      <a:pPr algn="ctr">
                        <a:spcAft>
                          <a:spcPts val="0"/>
                        </a:spcAft>
                      </a:pPr>
                      <a:endParaRPr lang="en-US" altLang="zh-CN" sz="1800" kern="100" dirty="0">
                        <a:latin typeface="Calibri"/>
                        <a:ea typeface="宋体"/>
                        <a:cs typeface="Times New Roman"/>
                      </a:endParaRPr>
                    </a:p>
                    <a:p>
                      <a:pPr algn="ctr">
                        <a:spcAft>
                          <a:spcPts val="0"/>
                        </a:spcAft>
                      </a:pPr>
                      <a:r>
                        <a:rPr lang="zh-CN" sz="1800" kern="100" dirty="0">
                          <a:latin typeface="Calibri"/>
                          <a:ea typeface="宋体"/>
                          <a:cs typeface="Times New Roman"/>
                        </a:rPr>
                        <a:t>单位耕地面积化肥施用量（公斤</a:t>
                      </a:r>
                      <a:r>
                        <a:rPr lang="en-US" sz="1800" kern="100" dirty="0">
                          <a:latin typeface="Calibri"/>
                          <a:ea typeface="宋体"/>
                          <a:cs typeface="Times New Roman"/>
                        </a:rPr>
                        <a:t>/</a:t>
                      </a:r>
                      <a:r>
                        <a:rPr lang="zh-CN" sz="1800" kern="100" dirty="0">
                          <a:latin typeface="Calibri"/>
                          <a:ea typeface="宋体"/>
                          <a:cs typeface="Times New Roman"/>
                        </a:rPr>
                        <a:t>公顷）</a:t>
                      </a:r>
                    </a:p>
                  </a:txBody>
                  <a:tcPr marL="68580" marR="68580" marT="0" marB="0">
                    <a:solidFill>
                      <a:schemeClr val="bg2">
                        <a:lumMod val="90000"/>
                      </a:schemeClr>
                    </a:solidFill>
                  </a:tcPr>
                </a:tc>
                <a:tc>
                  <a:txBody>
                    <a:bodyPr/>
                    <a:lstStyle/>
                    <a:p>
                      <a:pPr algn="ctr">
                        <a:spcAft>
                          <a:spcPts val="0"/>
                        </a:spcAft>
                      </a:pPr>
                      <a:r>
                        <a:rPr lang="en-US" sz="1800" kern="100" dirty="0">
                          <a:latin typeface="Calibri"/>
                          <a:ea typeface="宋体"/>
                          <a:cs typeface="Times New Roman"/>
                        </a:rPr>
                        <a:t>574.67</a:t>
                      </a:r>
                      <a:endParaRPr lang="zh-CN" sz="1800" kern="100" dirty="0">
                        <a:latin typeface="Calibri"/>
                        <a:ea typeface="宋体"/>
                        <a:cs typeface="Times New Roman"/>
                      </a:endParaRPr>
                    </a:p>
                  </a:txBody>
                  <a:tcPr marL="68580" marR="68580" marT="0" marB="0" anchor="ctr">
                    <a:solidFill>
                      <a:schemeClr val="bg2">
                        <a:lumMod val="90000"/>
                      </a:schemeClr>
                    </a:solidFill>
                  </a:tcPr>
                </a:tc>
                <a:tc>
                  <a:txBody>
                    <a:bodyPr/>
                    <a:lstStyle/>
                    <a:p>
                      <a:pPr algn="ctr">
                        <a:spcAft>
                          <a:spcPts val="0"/>
                        </a:spcAft>
                      </a:pPr>
                      <a:r>
                        <a:rPr lang="en-US" sz="1800" kern="100" dirty="0">
                          <a:latin typeface="Calibri"/>
                          <a:ea typeface="宋体"/>
                          <a:cs typeface="Times New Roman"/>
                        </a:rPr>
                        <a:t>501.34</a:t>
                      </a:r>
                      <a:endParaRPr lang="zh-CN" sz="1800" kern="100" dirty="0">
                        <a:latin typeface="Calibri"/>
                        <a:ea typeface="宋体"/>
                        <a:cs typeface="Times New Roman"/>
                      </a:endParaRPr>
                    </a:p>
                  </a:txBody>
                  <a:tcPr marL="68580" marR="68580" marT="0" marB="0" anchor="ctr">
                    <a:solidFill>
                      <a:schemeClr val="bg2">
                        <a:lumMod val="90000"/>
                      </a:schemeClr>
                    </a:solidFill>
                  </a:tcPr>
                </a:tc>
                <a:tc>
                  <a:txBody>
                    <a:bodyPr/>
                    <a:lstStyle/>
                    <a:p>
                      <a:pPr algn="ctr">
                        <a:spcAft>
                          <a:spcPts val="0"/>
                        </a:spcAft>
                      </a:pPr>
                      <a:r>
                        <a:rPr lang="en-US" sz="1800" kern="100" dirty="0">
                          <a:latin typeface="Calibri"/>
                          <a:ea typeface="宋体"/>
                          <a:cs typeface="Times New Roman"/>
                        </a:rPr>
                        <a:t>490.51</a:t>
                      </a:r>
                      <a:endParaRPr lang="zh-CN" sz="1800" kern="100" dirty="0">
                        <a:latin typeface="Calibri"/>
                        <a:ea typeface="宋体"/>
                        <a:cs typeface="Times New Roman"/>
                      </a:endParaRPr>
                    </a:p>
                  </a:txBody>
                  <a:tcPr marL="68580" marR="68580" marT="0" marB="0" anchor="ctr">
                    <a:solidFill>
                      <a:schemeClr val="bg2">
                        <a:lumMod val="90000"/>
                      </a:schemeClr>
                    </a:solidFill>
                  </a:tcPr>
                </a:tc>
                <a:tc>
                  <a:txBody>
                    <a:bodyPr/>
                    <a:lstStyle/>
                    <a:p>
                      <a:pPr algn="ctr">
                        <a:spcAft>
                          <a:spcPts val="0"/>
                        </a:spcAft>
                      </a:pPr>
                      <a:endParaRPr lang="en-US" sz="1800" kern="100" dirty="0">
                        <a:latin typeface="Calibri"/>
                        <a:ea typeface="宋体"/>
                        <a:cs typeface="Times New Roman"/>
                      </a:endParaRPr>
                    </a:p>
                    <a:p>
                      <a:pPr algn="ctr">
                        <a:spcAft>
                          <a:spcPts val="0"/>
                        </a:spcAft>
                      </a:pPr>
                      <a:r>
                        <a:rPr lang="en-US" sz="1800" kern="100" dirty="0">
                          <a:latin typeface="Calibri"/>
                          <a:ea typeface="宋体"/>
                          <a:cs typeface="Times New Roman"/>
                        </a:rPr>
                        <a:t>-84.16</a:t>
                      </a:r>
                      <a:endParaRPr lang="zh-CN" sz="1800" kern="100" dirty="0">
                        <a:latin typeface="Calibri"/>
                        <a:ea typeface="宋体"/>
                        <a:cs typeface="Times New Roman"/>
                      </a:endParaRPr>
                    </a:p>
                  </a:txBody>
                  <a:tcPr marL="68580" marR="68580" marT="0" marB="0">
                    <a:solidFill>
                      <a:schemeClr val="bg2">
                        <a:lumMod val="90000"/>
                      </a:schemeClr>
                    </a:solidFill>
                  </a:tcPr>
                </a:tc>
                <a:tc>
                  <a:txBody>
                    <a:bodyPr/>
                    <a:lstStyle/>
                    <a:p>
                      <a:pPr algn="ctr">
                        <a:spcAft>
                          <a:spcPts val="0"/>
                        </a:spcAft>
                      </a:pPr>
                      <a:endParaRPr lang="en-US" sz="1800" kern="100" dirty="0">
                        <a:latin typeface="Calibri"/>
                        <a:ea typeface="宋体"/>
                        <a:cs typeface="Times New Roman"/>
                      </a:endParaRPr>
                    </a:p>
                    <a:p>
                      <a:pPr algn="ctr">
                        <a:spcAft>
                          <a:spcPts val="0"/>
                        </a:spcAft>
                      </a:pPr>
                      <a:r>
                        <a:rPr lang="en-US" sz="1800" kern="100" dirty="0">
                          <a:latin typeface="Calibri"/>
                          <a:ea typeface="宋体"/>
                          <a:cs typeface="Times New Roman"/>
                        </a:rPr>
                        <a:t>-14.64%</a:t>
                      </a:r>
                      <a:endParaRPr lang="zh-CN" sz="1800" kern="100" dirty="0">
                        <a:latin typeface="Calibri"/>
                        <a:ea typeface="宋体"/>
                        <a:cs typeface="Times New Roman"/>
                      </a:endParaRPr>
                    </a:p>
                  </a:txBody>
                  <a:tcPr marL="68580" marR="68580" marT="0" marB="0">
                    <a:solidFill>
                      <a:schemeClr val="bg2">
                        <a:lumMod val="90000"/>
                      </a:schemeClr>
                    </a:solidFill>
                  </a:tcPr>
                </a:tc>
                <a:extLst>
                  <a:ext uri="{0D108BD9-81ED-4DB2-BD59-A6C34878D82A}">
                    <a16:rowId xmlns:a16="http://schemas.microsoft.com/office/drawing/2014/main" val="10006"/>
                  </a:ext>
                </a:extLst>
              </a:tr>
            </a:tbl>
          </a:graphicData>
        </a:graphic>
      </p:graphicFrame>
      <p:sp>
        <p:nvSpPr>
          <p:cNvPr id="6" name="文本占位符 5"/>
          <p:cNvSpPr>
            <a:spLocks noGrp="1"/>
          </p:cNvSpPr>
          <p:nvPr>
            <p:ph type="body" idx="4294967295"/>
          </p:nvPr>
        </p:nvSpPr>
        <p:spPr/>
        <p:txBody>
          <a:bodyPr/>
          <a:lstStyle/>
          <a:p>
            <a:pPr eaLnBrk="1" hangingPunct="1">
              <a:lnSpc>
                <a:spcPct val="130000"/>
              </a:lnSpc>
              <a:buClr>
                <a:srgbClr val="FF0000"/>
              </a:buClr>
              <a:buFont typeface="Wingdings" pitchFamily="2" charset="2"/>
              <a:buChar char="ü"/>
            </a:pPr>
            <a:endParaRPr lang="zh-CN" altLang="en-US" sz="2200" dirty="0"/>
          </a:p>
          <a:p>
            <a:pPr eaLnBrk="1" hangingPunct="1">
              <a:lnSpc>
                <a:spcPct val="130000"/>
              </a:lnSpc>
              <a:buClr>
                <a:srgbClr val="FF0000"/>
              </a:buClr>
              <a:buFont typeface="Wingdings" pitchFamily="2" charset="2"/>
              <a:buChar char="ü"/>
            </a:pPr>
            <a:endParaRPr lang="zh-CN" altLang="en-US" sz="2200" dirty="0"/>
          </a:p>
          <a:p>
            <a:pPr eaLnBrk="1" hangingPunct="1">
              <a:lnSpc>
                <a:spcPct val="130000"/>
              </a:lnSpc>
              <a:buClr>
                <a:srgbClr val="FF0000"/>
              </a:buClr>
              <a:buFont typeface="Wingdings" pitchFamily="2" charset="2"/>
              <a:buChar char="ü"/>
            </a:pPr>
            <a:endParaRPr lang="en-US" altLang="zh-CN" sz="1600" dirty="0"/>
          </a:p>
          <a:p>
            <a:pPr eaLnBrk="1" hangingPunct="1">
              <a:lnSpc>
                <a:spcPct val="130000"/>
              </a:lnSpc>
              <a:buClr>
                <a:srgbClr val="FF0000"/>
              </a:buClr>
              <a:buFont typeface="Wingdings" pitchFamily="2" charset="2"/>
              <a:buChar char="ü"/>
            </a:pPr>
            <a:endParaRPr lang="zh-CN" altLang="zh-CN" sz="1600" dirty="0"/>
          </a:p>
          <a:p>
            <a:pPr eaLnBrk="1" hangingPunct="1">
              <a:lnSpc>
                <a:spcPct val="130000"/>
              </a:lnSpc>
              <a:buClr>
                <a:srgbClr val="FF0000"/>
              </a:buClr>
              <a:buFont typeface="Wingdings" pitchFamily="2" charset="2"/>
              <a:buChar char="ü"/>
            </a:pPr>
            <a:endParaRPr lang="zh-CN" altLang="zh-CN" sz="1600" dirty="0"/>
          </a:p>
          <a:p>
            <a:pPr eaLnBrk="1" hangingPunct="1">
              <a:lnSpc>
                <a:spcPct val="130000"/>
              </a:lnSpc>
              <a:buClr>
                <a:srgbClr val="FF0000"/>
              </a:buClr>
              <a:buFont typeface="Wingdings" pitchFamily="2" charset="2"/>
              <a:buChar char="ü"/>
            </a:pPr>
            <a:endParaRPr lang="zh-CN" altLang="zh-CN" sz="1600" dirty="0"/>
          </a:p>
          <a:p>
            <a:pPr eaLnBrk="1" hangingPunct="1">
              <a:lnSpc>
                <a:spcPct val="130000"/>
              </a:lnSpc>
              <a:buClr>
                <a:srgbClr val="FF0000"/>
              </a:buClr>
              <a:buFont typeface="Wingdings" pitchFamily="2" charset="2"/>
              <a:buChar char="ü"/>
            </a:pPr>
            <a:endParaRPr lang="en-US" altLang="zh-CN" sz="1600"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pic>
        <p:nvPicPr>
          <p:cNvPr id="1026" name="Picture 2" descr="E:\测土配方施肥项目县\中期验收资料\图片\金华市测土配方施肥技术挂图拼.jpg"/>
          <p:cNvPicPr>
            <a:picLocks noChangeAspect="1" noChangeArrowheads="1"/>
          </p:cNvPicPr>
          <p:nvPr/>
        </p:nvPicPr>
        <p:blipFill>
          <a:blip r:embed="rId2"/>
          <a:srcRect/>
          <a:stretch>
            <a:fillRect/>
          </a:stretch>
        </p:blipFill>
        <p:spPr bwMode="auto">
          <a:xfrm>
            <a:off x="-214346" y="0"/>
            <a:ext cx="9358346" cy="6858000"/>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测土配方施肥项目县\中期验收资料\图片\25油菜肥  25kg.jpg"/>
          <p:cNvPicPr>
            <a:picLocks noChangeAspect="1" noChangeArrowheads="1"/>
          </p:cNvPicPr>
          <p:nvPr/>
        </p:nvPicPr>
        <p:blipFill>
          <a:blip r:embed="rId2"/>
          <a:srcRect/>
          <a:stretch>
            <a:fillRect/>
          </a:stretch>
        </p:blipFill>
        <p:spPr bwMode="auto">
          <a:xfrm>
            <a:off x="1857356" y="0"/>
            <a:ext cx="5715040" cy="6858000"/>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测土配方施肥项目县\中期验收资料\图片\30%黄袋 25kg.jpg"/>
          <p:cNvPicPr>
            <a:picLocks noChangeAspect="1" noChangeArrowheads="1"/>
          </p:cNvPicPr>
          <p:nvPr/>
        </p:nvPicPr>
        <p:blipFill>
          <a:blip r:embed="rId2"/>
          <a:srcRect/>
          <a:stretch>
            <a:fillRect/>
          </a:stretch>
        </p:blipFill>
        <p:spPr bwMode="auto">
          <a:xfrm>
            <a:off x="1857356" y="0"/>
            <a:ext cx="5786478" cy="6858000"/>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照片\101MSDCF\DSC05272.JPG"/>
          <p:cNvPicPr>
            <a:picLocks noChangeAspect="1" noChangeArrowheads="1"/>
          </p:cNvPicPr>
          <p:nvPr/>
        </p:nvPicPr>
        <p:blipFill>
          <a:blip r:embed="rId2" cstate="print"/>
          <a:srcRect/>
          <a:stretch>
            <a:fillRect/>
          </a:stretch>
        </p:blipFill>
        <p:spPr bwMode="auto">
          <a:xfrm>
            <a:off x="-214346" y="-285800"/>
            <a:ext cx="9358346" cy="7143800"/>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285860"/>
            <a:ext cx="8229600" cy="1857388"/>
          </a:xfrm>
        </p:spPr>
        <p:txBody>
          <a:bodyPr>
            <a:noAutofit/>
          </a:bodyPr>
          <a:lstStyle/>
          <a:p>
            <a:pPr algn="ctr"/>
            <a:br>
              <a:rPr lang="en-US" altLang="zh-CN" sz="4400" b="1" dirty="0">
                <a:solidFill>
                  <a:srgbClr val="FF3300"/>
                </a:solidFill>
                <a:effectLst>
                  <a:outerShdw blurRad="38100" dist="38100" dir="2700000" algn="tl">
                    <a:srgbClr val="C0C0C0"/>
                  </a:outerShdw>
                </a:effectLst>
                <a:latin typeface="Arial Rounded MT Bold" pitchFamily="34" charset="0"/>
                <a:ea typeface="仿宋_GB2312" pitchFamily="49" charset="-122"/>
              </a:rPr>
            </a:br>
            <a:br>
              <a:rPr lang="en-US" altLang="zh-CN" sz="4400" b="1" dirty="0">
                <a:solidFill>
                  <a:srgbClr val="FF3300"/>
                </a:solidFill>
                <a:effectLst>
                  <a:outerShdw blurRad="38100" dist="38100" dir="2700000" algn="tl">
                    <a:srgbClr val="C0C0C0"/>
                  </a:outerShdw>
                </a:effectLst>
                <a:latin typeface="Arial Rounded MT Bold" pitchFamily="34" charset="0"/>
                <a:ea typeface="仿宋_GB2312" pitchFamily="49" charset="-122"/>
              </a:rPr>
            </a:br>
            <a:br>
              <a:rPr lang="en-US" altLang="zh-CN" sz="4400" b="1" dirty="0">
                <a:solidFill>
                  <a:srgbClr val="FF3300"/>
                </a:solidFill>
                <a:effectLst>
                  <a:outerShdw blurRad="38100" dist="38100" dir="2700000" algn="tl">
                    <a:srgbClr val="C0C0C0"/>
                  </a:outerShdw>
                </a:effectLst>
                <a:latin typeface="Arial Rounded MT Bold" pitchFamily="34" charset="0"/>
                <a:ea typeface="仿宋_GB2312" pitchFamily="49" charset="-122"/>
              </a:rPr>
            </a:br>
            <a:br>
              <a:rPr lang="en-US" altLang="zh-CN" sz="4400" b="1" dirty="0">
                <a:solidFill>
                  <a:srgbClr val="FF3300"/>
                </a:solidFill>
                <a:effectLst>
                  <a:outerShdw blurRad="38100" dist="38100" dir="2700000" algn="tl">
                    <a:srgbClr val="C0C0C0"/>
                  </a:outerShdw>
                </a:effectLst>
                <a:latin typeface="Arial Rounded MT Bold" pitchFamily="34" charset="0"/>
                <a:ea typeface="仿宋_GB2312" pitchFamily="49" charset="-122"/>
              </a:rPr>
            </a:br>
            <a:br>
              <a:rPr lang="en-US" altLang="zh-CN" sz="4400" b="1" dirty="0">
                <a:solidFill>
                  <a:srgbClr val="FF3300"/>
                </a:solidFill>
                <a:effectLst>
                  <a:outerShdw blurRad="38100" dist="38100" dir="2700000" algn="tl">
                    <a:srgbClr val="C0C0C0"/>
                  </a:outerShdw>
                </a:effectLst>
                <a:latin typeface="Arial Rounded MT Bold" pitchFamily="34" charset="0"/>
                <a:ea typeface="仿宋_GB2312" pitchFamily="49" charset="-122"/>
              </a:rPr>
            </a:br>
            <a:br>
              <a:rPr lang="en-US" altLang="zh-CN" sz="4400" b="1" dirty="0">
                <a:solidFill>
                  <a:srgbClr val="FF3300"/>
                </a:solidFill>
                <a:effectLst>
                  <a:outerShdw blurRad="38100" dist="38100" dir="2700000" algn="tl">
                    <a:srgbClr val="C0C0C0"/>
                  </a:outerShdw>
                </a:effectLst>
                <a:latin typeface="Arial Rounded MT Bold" pitchFamily="34" charset="0"/>
                <a:ea typeface="仿宋_GB2312" pitchFamily="49" charset="-122"/>
              </a:rPr>
            </a:br>
            <a:br>
              <a:rPr lang="en-US" altLang="zh-CN" sz="4400" b="1" dirty="0">
                <a:solidFill>
                  <a:srgbClr val="FF3300"/>
                </a:solidFill>
                <a:effectLst>
                  <a:outerShdw blurRad="38100" dist="38100" dir="2700000" algn="tl">
                    <a:srgbClr val="C0C0C0"/>
                  </a:outerShdw>
                </a:effectLst>
                <a:latin typeface="Arial Rounded MT Bold" pitchFamily="34" charset="0"/>
                <a:ea typeface="仿宋_GB2312" pitchFamily="49" charset="-122"/>
              </a:rPr>
            </a:br>
            <a:br>
              <a:rPr lang="en-US" altLang="zh-CN" sz="4400" b="1">
                <a:solidFill>
                  <a:srgbClr val="FF3300"/>
                </a:solidFill>
                <a:effectLst>
                  <a:outerShdw blurRad="38100" dist="38100" dir="2700000" algn="tl">
                    <a:srgbClr val="C0C0C0"/>
                  </a:outerShdw>
                </a:effectLst>
                <a:latin typeface="Arial Rounded MT Bold" pitchFamily="34" charset="0"/>
                <a:ea typeface="仿宋_GB2312" pitchFamily="49" charset="-122"/>
              </a:rPr>
            </a:br>
            <a:r>
              <a:rPr lang="zh-CN" altLang="en-US" sz="5400" b="1">
                <a:solidFill>
                  <a:schemeClr val="tx1">
                    <a:lumMod val="65000"/>
                    <a:lumOff val="35000"/>
                  </a:schemeClr>
                </a:solidFill>
                <a:effectLst>
                  <a:outerShdw blurRad="38100" dist="38100" dir="2700000" algn="tl">
                    <a:srgbClr val="000000"/>
                  </a:outerShdw>
                </a:effectLst>
                <a:latin typeface="Arial Rounded MT Bold" pitchFamily="34" charset="0"/>
                <a:ea typeface="黑体" pitchFamily="2" charset="-122"/>
              </a:rPr>
              <a:t>第四部分</a:t>
            </a:r>
            <a:br>
              <a:rPr lang="zh-CN" altLang="en-US" sz="5400" b="1">
                <a:solidFill>
                  <a:schemeClr val="tx1">
                    <a:lumMod val="65000"/>
                    <a:lumOff val="35000"/>
                  </a:schemeClr>
                </a:solidFill>
                <a:effectLst>
                  <a:outerShdw blurRad="38100" dist="38100" dir="2700000" algn="tl">
                    <a:srgbClr val="000000"/>
                  </a:outerShdw>
                </a:effectLst>
                <a:latin typeface="Arial Rounded MT Bold" pitchFamily="34" charset="0"/>
                <a:ea typeface="黑体" pitchFamily="2" charset="-122"/>
              </a:rPr>
            </a:br>
            <a:endParaRPr lang="zh-CN" altLang="en-US" sz="5400" b="1" dirty="0">
              <a:solidFill>
                <a:schemeClr val="tx1">
                  <a:lumMod val="65000"/>
                  <a:lumOff val="35000"/>
                </a:schemeClr>
              </a:solidFill>
              <a:effectLst>
                <a:outerShdw blurRad="38100" dist="38100" dir="2700000" algn="tl">
                  <a:srgbClr val="000000"/>
                </a:outerShdw>
              </a:effectLst>
              <a:latin typeface="Arial Rounded MT Bold" pitchFamily="34" charset="0"/>
              <a:ea typeface="黑体" pitchFamily="2" charset="-122"/>
            </a:endParaRPr>
          </a:p>
        </p:txBody>
      </p:sp>
      <p:sp>
        <p:nvSpPr>
          <p:cNvPr id="3" name="内容占位符 2"/>
          <p:cNvSpPr>
            <a:spLocks noGrp="1"/>
          </p:cNvSpPr>
          <p:nvPr>
            <p:ph idx="1"/>
          </p:nvPr>
        </p:nvSpPr>
        <p:spPr/>
        <p:txBody>
          <a:bodyPr/>
          <a:lstStyle/>
          <a:p>
            <a:pPr algn="ctr">
              <a:lnSpc>
                <a:spcPct val="130000"/>
              </a:lnSpc>
              <a:buClr>
                <a:srgbClr val="FF0000"/>
              </a:buClr>
              <a:buNone/>
              <a:defRPr/>
            </a:pPr>
            <a:endParaRPr lang="zh-CN" altLang="en-US" sz="1100" b="1" dirty="0">
              <a:solidFill>
                <a:srgbClr val="FF3300"/>
              </a:solidFill>
              <a:effectLst>
                <a:outerShdw blurRad="38100" dist="38100" dir="2700000" algn="tl">
                  <a:srgbClr val="C0C0C0"/>
                </a:outerShdw>
              </a:effectLst>
              <a:latin typeface="Arial Rounded MT Bold" pitchFamily="34" charset="0"/>
              <a:ea typeface="仿宋_GB2312" pitchFamily="49" charset="-122"/>
            </a:endParaRPr>
          </a:p>
          <a:p>
            <a:pPr algn="ctr">
              <a:lnSpc>
                <a:spcPct val="130000"/>
              </a:lnSpc>
              <a:buClr>
                <a:srgbClr val="FF0000"/>
              </a:buClr>
              <a:buNone/>
              <a:defRPr/>
            </a:pPr>
            <a:endParaRPr lang="en-US" altLang="zh-CN" sz="3600" b="1" dirty="0">
              <a:solidFill>
                <a:srgbClr val="002060"/>
              </a:solidFill>
              <a:effectLst>
                <a:outerShdw blurRad="38100" dist="38100" dir="2700000" algn="tl">
                  <a:srgbClr val="C0C0C0"/>
                </a:outerShdw>
              </a:effectLst>
              <a:latin typeface="+mj-ea"/>
              <a:ea typeface="+mj-ea"/>
            </a:endParaRPr>
          </a:p>
          <a:p>
            <a:pPr algn="ctr">
              <a:lnSpc>
                <a:spcPct val="130000"/>
              </a:lnSpc>
              <a:buClr>
                <a:srgbClr val="FF0000"/>
              </a:buClr>
              <a:buNone/>
              <a:defRPr/>
            </a:pPr>
            <a:r>
              <a:rPr lang="zh-CN" altLang="en-US" sz="4800" b="1" dirty="0">
                <a:solidFill>
                  <a:srgbClr val="002060"/>
                </a:solidFill>
                <a:effectLst>
                  <a:outerShdw blurRad="38100" dist="38100" dir="2700000" algn="tl">
                    <a:srgbClr val="C0C0C0"/>
                  </a:outerShdw>
                </a:effectLst>
                <a:latin typeface="+mj-ea"/>
                <a:ea typeface="+mj-ea"/>
              </a:rPr>
              <a:t>结束语</a:t>
            </a:r>
            <a:endParaRPr lang="en-US" altLang="zh-CN" sz="4800" b="1" dirty="0">
              <a:solidFill>
                <a:srgbClr val="002060"/>
              </a:solidFill>
              <a:effectLst>
                <a:outerShdw blurRad="38100" dist="38100" dir="2700000" algn="tl">
                  <a:srgbClr val="C0C0C0"/>
                </a:outerShdw>
              </a:effectLst>
              <a:latin typeface="+mj-ea"/>
              <a:ea typeface="+mj-ea"/>
            </a:endParaRPr>
          </a:p>
          <a:p>
            <a:endParaRPr lang="zh-CN" alt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81706"/>
          </a:xfrm>
        </p:spPr>
        <p:txBody>
          <a:bodyPr>
            <a:normAutofit fontScale="90000"/>
          </a:bodyPr>
          <a:lstStyle/>
          <a:p>
            <a:endParaRPr lang="zh-CN" altLang="en-US" dirty="0"/>
          </a:p>
        </p:txBody>
      </p:sp>
      <p:sp>
        <p:nvSpPr>
          <p:cNvPr id="3" name="内容占位符 2"/>
          <p:cNvSpPr>
            <a:spLocks noGrp="1"/>
          </p:cNvSpPr>
          <p:nvPr>
            <p:ph idx="1"/>
          </p:nvPr>
        </p:nvSpPr>
        <p:spPr/>
        <p:txBody>
          <a:bodyPr>
            <a:normAutofit/>
          </a:bodyPr>
          <a:lstStyle/>
          <a:p>
            <a:pPr>
              <a:lnSpc>
                <a:spcPct val="130000"/>
              </a:lnSpc>
              <a:buClr>
                <a:srgbClr val="FF0000"/>
              </a:buClr>
              <a:buFont typeface="Wingdings" pitchFamily="2" charset="2"/>
              <a:buChar char="ü"/>
            </a:pPr>
            <a:r>
              <a:rPr kumimoji="1" lang="en-US" altLang="zh-CN" sz="2800" b="1" dirty="0">
                <a:solidFill>
                  <a:srgbClr val="000066"/>
                </a:solidFill>
                <a:latin typeface="黑体" pitchFamily="49" charset="-122"/>
                <a:ea typeface="黑体" pitchFamily="49" charset="-122"/>
                <a:sym typeface="Symbol" pitchFamily="18" charset="2"/>
              </a:rPr>
              <a:t>1</a:t>
            </a:r>
            <a:r>
              <a:rPr kumimoji="1" lang="zh-CN" altLang="en-US" sz="2800" b="1" dirty="0">
                <a:solidFill>
                  <a:srgbClr val="000066"/>
                </a:solidFill>
                <a:latin typeface="黑体" pitchFamily="49" charset="-122"/>
                <a:ea typeface="黑体" pitchFamily="49" charset="-122"/>
                <a:sym typeface="Symbol" pitchFamily="18" charset="2"/>
              </a:rPr>
              <a:t>、化肥减量工作是一项持续性、长久性的工作，必须做好打“持久战” 的准备。</a:t>
            </a:r>
            <a:endParaRPr kumimoji="1" lang="en-US" altLang="zh-CN" sz="2800" b="1" dirty="0">
              <a:solidFill>
                <a:srgbClr val="000066"/>
              </a:solidFill>
              <a:latin typeface="黑体" pitchFamily="49" charset="-122"/>
              <a:ea typeface="黑体" pitchFamily="49" charset="-122"/>
              <a:sym typeface="Symbol" pitchFamily="18" charset="2"/>
            </a:endParaRPr>
          </a:p>
          <a:p>
            <a:pPr>
              <a:lnSpc>
                <a:spcPct val="130000"/>
              </a:lnSpc>
              <a:buClr>
                <a:srgbClr val="FF0000"/>
              </a:buClr>
              <a:buFont typeface="Wingdings" pitchFamily="2" charset="2"/>
              <a:buChar char="ü"/>
            </a:pPr>
            <a:r>
              <a:rPr kumimoji="1" lang="en-US" altLang="zh-CN" sz="2800" b="1" dirty="0">
                <a:solidFill>
                  <a:srgbClr val="000066"/>
                </a:solidFill>
                <a:latin typeface="黑体" pitchFamily="49" charset="-122"/>
                <a:ea typeface="黑体" pitchFamily="49" charset="-122"/>
                <a:sym typeface="Symbol" pitchFamily="18" charset="2"/>
              </a:rPr>
              <a:t>2</a:t>
            </a:r>
            <a:r>
              <a:rPr kumimoji="1" lang="zh-CN" altLang="en-US" sz="2800" b="1" dirty="0">
                <a:solidFill>
                  <a:srgbClr val="000066"/>
                </a:solidFill>
                <a:latin typeface="黑体" pitchFamily="49" charset="-122"/>
                <a:ea typeface="黑体" pitchFamily="49" charset="-122"/>
                <a:sym typeface="Symbol" pitchFamily="18" charset="2"/>
              </a:rPr>
              <a:t>、化肥减量工作必须整体推动，在耕地基础地力提升、有机无机结合、进准施肥技术推广、高效生态肥料产品应用等方面整体推进。</a:t>
            </a:r>
            <a:endParaRPr kumimoji="1" lang="en-US" altLang="zh-CN" sz="2800" b="1" dirty="0">
              <a:solidFill>
                <a:srgbClr val="000066"/>
              </a:solidFill>
              <a:latin typeface="黑体" pitchFamily="49" charset="-122"/>
              <a:ea typeface="黑体" pitchFamily="49" charset="-122"/>
              <a:sym typeface="Symbol" pitchFamily="18" charset="2"/>
            </a:endParaRPr>
          </a:p>
          <a:p>
            <a:pPr>
              <a:lnSpc>
                <a:spcPct val="130000"/>
              </a:lnSpc>
              <a:buClr>
                <a:srgbClr val="FF0000"/>
              </a:buClr>
              <a:buFont typeface="Wingdings" pitchFamily="2" charset="2"/>
              <a:buChar char="ü"/>
            </a:pPr>
            <a:r>
              <a:rPr kumimoji="1" lang="en-US" altLang="zh-CN" sz="2800" b="1" dirty="0">
                <a:solidFill>
                  <a:srgbClr val="000066"/>
                </a:solidFill>
                <a:latin typeface="黑体" pitchFamily="49" charset="-122"/>
                <a:ea typeface="黑体" pitchFamily="49" charset="-122"/>
                <a:sym typeface="Symbol" pitchFamily="18" charset="2"/>
              </a:rPr>
              <a:t>3</a:t>
            </a:r>
            <a:r>
              <a:rPr kumimoji="1" lang="zh-CN" altLang="en-US" sz="2800" b="1" dirty="0">
                <a:solidFill>
                  <a:srgbClr val="000066"/>
                </a:solidFill>
                <a:latin typeface="黑体" pitchFamily="49" charset="-122"/>
                <a:ea typeface="黑体" pitchFamily="49" charset="-122"/>
                <a:sym typeface="Symbol" pitchFamily="18" charset="2"/>
              </a:rPr>
              <a:t>、化肥减量工作要借助水环境治理、农产品质量安全、生态循环农业发展等平台乘势而为。</a:t>
            </a:r>
            <a:endParaRPr kumimoji="1" lang="en-US" altLang="zh-CN" sz="2800" b="1" dirty="0">
              <a:solidFill>
                <a:srgbClr val="000066"/>
              </a:solidFill>
              <a:latin typeface="黑体" pitchFamily="49" charset="-122"/>
              <a:ea typeface="黑体" pitchFamily="49" charset="-122"/>
              <a:sym typeface="Symbol" pitchFamily="18" charset="2"/>
            </a:endParaRPr>
          </a:p>
          <a:p>
            <a:pPr>
              <a:lnSpc>
                <a:spcPct val="130000"/>
              </a:lnSpc>
              <a:buClr>
                <a:srgbClr val="FF0000"/>
              </a:buClr>
              <a:buFont typeface="Wingdings" pitchFamily="2" charset="2"/>
              <a:buChar char="ü"/>
            </a:pPr>
            <a:endParaRPr lang="zh-CN" altLang="en-US" sz="2800" dirty="0"/>
          </a:p>
          <a:p>
            <a:endParaRPr lang="zh-CN" alt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pPr algn="ctr"/>
            <a:endParaRPr lang="en-US" altLang="zh-CN" dirty="0"/>
          </a:p>
          <a:p>
            <a:pPr algn="ctr">
              <a:buNone/>
            </a:pPr>
            <a:r>
              <a:rPr lang="zh-CN" altLang="en-US" sz="5400" b="1" dirty="0">
                <a:solidFill>
                  <a:schemeClr val="accent1">
                    <a:lumMod val="50000"/>
                  </a:schemeClr>
                </a:solidFill>
              </a:rPr>
              <a:t>谢谢大家！</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流畅">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流畅">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流畅">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608</TotalTime>
  <Words>5921</Words>
  <Application>Microsoft Office PowerPoint</Application>
  <PresentationFormat>全屏显示(4:3)</PresentationFormat>
  <Paragraphs>477</Paragraphs>
  <Slides>99</Slides>
  <Notes>2</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99</vt:i4>
      </vt:variant>
    </vt:vector>
  </HeadingPairs>
  <TitlesOfParts>
    <vt:vector size="118" baseType="lpstr">
      <vt:lpstr>仿宋_GB2312</vt:lpstr>
      <vt:lpstr>黑体</vt:lpstr>
      <vt:lpstr>华文隶书</vt:lpstr>
      <vt:lpstr>华文新魏</vt:lpstr>
      <vt:lpstr>华文中宋</vt:lpstr>
      <vt:lpstr>隶书</vt:lpstr>
      <vt:lpstr>宋体</vt:lpstr>
      <vt:lpstr>Arial</vt:lpstr>
      <vt:lpstr>Arial Black</vt:lpstr>
      <vt:lpstr>Arial Rounded MT Bold</vt:lpstr>
      <vt:lpstr>Calibri</vt:lpstr>
      <vt:lpstr>Comic Sans MS</vt:lpstr>
      <vt:lpstr>Constantia</vt:lpstr>
      <vt:lpstr>Tahoma</vt:lpstr>
      <vt:lpstr>Times New Roman</vt:lpstr>
      <vt:lpstr>Verdana</vt:lpstr>
      <vt:lpstr>Wingdings</vt:lpstr>
      <vt:lpstr>Wingdings 2</vt:lpstr>
      <vt:lpstr>流畅</vt:lpstr>
      <vt:lpstr>化肥减量主要技术路径</vt:lpstr>
      <vt:lpstr>报告主要内容</vt:lpstr>
      <vt:lpstr>        第一部分 </vt:lpstr>
      <vt:lpstr>一.农用化肥施用总量</vt:lpstr>
      <vt:lpstr>二.化肥生产与使用量</vt:lpstr>
      <vt:lpstr>三.当前肥料施用存在的问题</vt:lpstr>
      <vt:lpstr>三.当前肥料施用存在的问题</vt:lpstr>
      <vt:lpstr>氮肥施用量</vt:lpstr>
      <vt:lpstr>四.不合理施肥后面临的问题</vt:lpstr>
      <vt:lpstr>化肥利用效率</vt:lpstr>
      <vt:lpstr>四.不合理施肥后面临的问题</vt:lpstr>
      <vt:lpstr>PowerPoint 演示文稿</vt:lpstr>
      <vt:lpstr>生态环境恶化</vt:lpstr>
      <vt:lpstr>四.不合理施肥后面临的问题</vt:lpstr>
      <vt:lpstr>五.化肥减量行动主要依据</vt:lpstr>
      <vt:lpstr>        第二部分 </vt:lpstr>
      <vt:lpstr>一.精</vt:lpstr>
      <vt:lpstr>1.什么是水肥一体化技术</vt:lpstr>
      <vt:lpstr>2.土肥水一体化技术构建</vt:lpstr>
      <vt:lpstr>PowerPoint 演示文稿</vt:lpstr>
      <vt:lpstr>PowerPoint 演示文稿</vt:lpstr>
      <vt:lpstr>先进施肥技术---水肥一体</vt:lpstr>
      <vt:lpstr>PowerPoint 演示文稿</vt:lpstr>
      <vt:lpstr>水肥一体主要设施设备</vt:lpstr>
      <vt:lpstr>PowerPoint 演示文稿</vt:lpstr>
      <vt:lpstr>基本型施肥设备</vt:lpstr>
      <vt:lpstr>半自动水肥一体设备</vt:lpstr>
      <vt:lpstr>PowerPoint 演示文稿</vt:lpstr>
      <vt:lpstr>组合式全自动灌溉施肥系统</vt:lpstr>
      <vt:lpstr>PowerPoint 演示文稿</vt:lpstr>
      <vt:lpstr>PowerPoint 演示文稿</vt:lpstr>
      <vt:lpstr>  3.制定水肥耦合施肥技术方案</vt:lpstr>
      <vt:lpstr>4.技术的推广需要分工与协作</vt:lpstr>
      <vt:lpstr>4.技术的推广需要分工与协作</vt:lpstr>
      <vt:lpstr>二.调</vt:lpstr>
      <vt:lpstr>1.缓控释肥料概念</vt:lpstr>
      <vt:lpstr>缓释肥料</vt:lpstr>
      <vt:lpstr>控释肥料</vt:lpstr>
      <vt:lpstr>稳定性肥料</vt:lpstr>
      <vt:lpstr>PowerPoint 演示文稿</vt:lpstr>
      <vt:lpstr>2.缓控释肥的优点和特点</vt:lpstr>
      <vt:lpstr>养分释放与作物需肥规律一致</vt:lpstr>
      <vt:lpstr>试验示范结果</vt:lpstr>
      <vt:lpstr>案例：水稻施用缓释肥技术应用</vt:lpstr>
      <vt:lpstr>水稻施用缓释肥技术应用</vt:lpstr>
      <vt:lpstr>三.改</vt:lpstr>
      <vt:lpstr>四.替</vt:lpstr>
      <vt:lpstr>1.畜禽粪便综合利用</vt:lpstr>
      <vt:lpstr>我市畜禽养殖废弃物处置主要矛盾</vt:lpstr>
      <vt:lpstr>PowerPoint 演示文稿</vt:lpstr>
      <vt:lpstr>资源化利用的主要途径</vt:lpstr>
      <vt:lpstr>商品有机肥</vt:lpstr>
      <vt:lpstr>PowerPoint 演示文稿</vt:lpstr>
      <vt:lpstr>PowerPoint 演示文稿</vt:lpstr>
      <vt:lpstr>商品有机肥施用原则</vt:lpstr>
      <vt:lpstr>我市商品有机肥利用现状</vt:lpstr>
      <vt:lpstr>2.农业秸秆综合利用</vt:lpstr>
      <vt:lpstr>秸秆中的养分</vt:lpstr>
      <vt:lpstr>秸秆还田的作用</vt:lpstr>
      <vt:lpstr>PowerPoint 演示文稿</vt:lpstr>
      <vt:lpstr>PowerPoint 演示文稿</vt:lpstr>
      <vt:lpstr>3.绿肥综合利用</vt:lpstr>
      <vt:lpstr>PowerPoint 演示文稿</vt:lpstr>
      <vt:lpstr>PowerPoint 演示文稿</vt:lpstr>
      <vt:lpstr>适宜的绿肥作物种类</vt:lpstr>
      <vt:lpstr>              黑麦草 播种９月中下旬，最迟不得晚于１０月中旬。 作刈草用亩播种量为1.5－２公斤，一般播种量为1－1.5公斤</vt:lpstr>
      <vt:lpstr>大荚箭舌豌豆</vt:lpstr>
      <vt:lpstr>白 三 叶</vt:lpstr>
      <vt:lpstr>PowerPoint 演示文稿</vt:lpstr>
      <vt:lpstr> 第三部分</vt:lpstr>
      <vt:lpstr>1.测土配方施肥定义</vt:lpstr>
      <vt:lpstr>PowerPoint 演示文稿</vt:lpstr>
      <vt:lpstr>测  土 </vt:lpstr>
      <vt:lpstr>PowerPoint 演示文稿</vt:lpstr>
      <vt:lpstr>配  方</vt:lpstr>
      <vt:lpstr>提供配方有二种形式</vt:lpstr>
      <vt:lpstr>施   肥</vt:lpstr>
      <vt:lpstr>PowerPoint 演示文稿</vt:lpstr>
      <vt:lpstr>最大与最小</vt:lpstr>
      <vt:lpstr>木桶定律</vt:lpstr>
      <vt:lpstr>最大与最小在农业生产上的意义</vt:lpstr>
      <vt:lpstr>递增与递减</vt:lpstr>
      <vt:lpstr>PowerPoint 演示文稿</vt:lpstr>
      <vt:lpstr>    3.测土配方施肥取得主要成效</vt:lpstr>
      <vt:lpstr>3.测土配方施肥取得主要成效</vt:lpstr>
      <vt:lpstr>PowerPoint 演示文稿</vt:lpstr>
      <vt:lpstr>PowerPoint 演示文稿</vt:lpstr>
      <vt:lpstr>PowerPoint 演示文稿</vt:lpstr>
      <vt:lpstr>PowerPoint 演示文稿</vt:lpstr>
      <vt:lpstr>PowerPoint 演示文稿</vt:lpstr>
      <vt:lpstr>PowerPoint 演示文稿</vt:lpstr>
      <vt:lpstr>金华市化肥施用统计数据分析</vt:lpstr>
      <vt:lpstr>PowerPoint 演示文稿</vt:lpstr>
      <vt:lpstr>PowerPoint 演示文稿</vt:lpstr>
      <vt:lpstr>PowerPoint 演示文稿</vt:lpstr>
      <vt:lpstr>PowerPoint 演示文稿</vt:lpstr>
      <vt:lpstr>        第四部分 </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化肥减量主要技术路径</dc:title>
  <dc:creator>dell</dc:creator>
  <cp:lastModifiedBy>振东 张</cp:lastModifiedBy>
  <cp:revision>65</cp:revision>
  <dcterms:created xsi:type="dcterms:W3CDTF">2017-06-05T01:24:42Z</dcterms:created>
  <dcterms:modified xsi:type="dcterms:W3CDTF">2024-12-13T04:16:58Z</dcterms:modified>
</cp:coreProperties>
</file>