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notesMasterIdLst>
    <p:notesMasterId r:id="rId35"/>
  </p:notesMasterIdLst>
  <p:sldIdLst>
    <p:sldId id="256" r:id="rId5"/>
    <p:sldId id="258" r:id="rId6"/>
    <p:sldId id="285" r:id="rId7"/>
    <p:sldId id="420" r:id="rId8"/>
    <p:sldId id="257" r:id="rId9"/>
    <p:sldId id="316" r:id="rId10"/>
    <p:sldId id="421" r:id="rId11"/>
    <p:sldId id="317" r:id="rId12"/>
    <p:sldId id="349" r:id="rId13"/>
    <p:sldId id="414" r:id="rId14"/>
    <p:sldId id="406" r:id="rId15"/>
    <p:sldId id="350" r:id="rId16"/>
    <p:sldId id="351" r:id="rId17"/>
    <p:sldId id="352" r:id="rId18"/>
    <p:sldId id="407" r:id="rId19"/>
    <p:sldId id="353" r:id="rId20"/>
    <p:sldId id="422" r:id="rId21"/>
    <p:sldId id="354" r:id="rId22"/>
    <p:sldId id="355" r:id="rId23"/>
    <p:sldId id="408" r:id="rId24"/>
    <p:sldId id="356" r:id="rId25"/>
    <p:sldId id="375" r:id="rId26"/>
    <p:sldId id="357" r:id="rId27"/>
    <p:sldId id="358" r:id="rId28"/>
    <p:sldId id="423" r:id="rId29"/>
    <p:sldId id="409" r:id="rId30"/>
    <p:sldId id="359" r:id="rId31"/>
    <p:sldId id="361" r:id="rId32"/>
    <p:sldId id="362" r:id="rId33"/>
    <p:sldId id="425" r:id="rId34"/>
    <p:sldId id="410" r:id="rId36"/>
    <p:sldId id="363" r:id="rId37"/>
    <p:sldId id="424" r:id="rId38"/>
    <p:sldId id="428" r:id="rId39"/>
    <p:sldId id="365" r:id="rId40"/>
    <p:sldId id="426" r:id="rId41"/>
    <p:sldId id="427" r:id="rId42"/>
    <p:sldId id="411" r:id="rId43"/>
    <p:sldId id="366" r:id="rId44"/>
    <p:sldId id="370" r:id="rId45"/>
    <p:sldId id="367" r:id="rId46"/>
    <p:sldId id="401" r:id="rId47"/>
    <p:sldId id="369" r:id="rId48"/>
    <p:sldId id="381" r:id="rId49"/>
    <p:sldId id="415" r:id="rId50"/>
    <p:sldId id="416" r:id="rId51"/>
    <p:sldId id="275" r:id="rId52"/>
    <p:sldId id="446" r:id="rId53"/>
    <p:sldId id="435" r:id="rId54"/>
    <p:sldId id="450" r:id="rId55"/>
    <p:sldId id="451" r:id="rId56"/>
    <p:sldId id="447" r:id="rId57"/>
    <p:sldId id="448" r:id="rId58"/>
    <p:sldId id="449" r:id="rId59"/>
    <p:sldId id="443" r:id="rId60"/>
    <p:sldId id="376" r:id="rId61"/>
    <p:sldId id="392" r:id="rId62"/>
    <p:sldId id="419" r:id="rId63"/>
    <p:sldId id="393" r:id="rId64"/>
    <p:sldId id="445" r:id="rId65"/>
    <p:sldId id="413" r:id="rId66"/>
    <p:sldId id="288" r:id="rId67"/>
    <p:sldId id="279" r:id="rId68"/>
  </p:sldIdLst>
  <p:sldSz cx="12192000" cy="6858000"/>
  <p:notesSz cx="6858000" cy="9144000"/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2C66A"/>
    <a:srgbClr val="6DC371"/>
    <a:srgbClr val="4D4D4D"/>
    <a:srgbClr val="45970D"/>
    <a:srgbClr val="77EC28"/>
    <a:srgbClr val="92F052"/>
    <a:srgbClr val="00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66" d="100"/>
          <a:sy n="66" d="100"/>
        </p:scale>
        <p:origin x="-114" y="-9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1" Type="http://schemas.openxmlformats.org/officeDocument/2006/relationships/tableStyles" Target="tableStyles.xml"/><Relationship Id="rId70" Type="http://schemas.openxmlformats.org/officeDocument/2006/relationships/viewProps" Target="viewProps.xml"/><Relationship Id="rId7" Type="http://schemas.openxmlformats.org/officeDocument/2006/relationships/slide" Target="slides/slide3.xml"/><Relationship Id="rId69" Type="http://schemas.openxmlformats.org/officeDocument/2006/relationships/presProps" Target="presProps.xml"/><Relationship Id="rId68" Type="http://schemas.openxmlformats.org/officeDocument/2006/relationships/slide" Target="slides/slide63.xml"/><Relationship Id="rId67" Type="http://schemas.openxmlformats.org/officeDocument/2006/relationships/slide" Target="slides/slide62.xml"/><Relationship Id="rId66" Type="http://schemas.openxmlformats.org/officeDocument/2006/relationships/slide" Target="slides/slide61.xml"/><Relationship Id="rId65" Type="http://schemas.openxmlformats.org/officeDocument/2006/relationships/slide" Target="slides/slide60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60" Type="http://schemas.openxmlformats.org/officeDocument/2006/relationships/slide" Target="slides/slide55.xml"/><Relationship Id="rId6" Type="http://schemas.openxmlformats.org/officeDocument/2006/relationships/slide" Target="slides/slide2.xml"/><Relationship Id="rId59" Type="http://schemas.openxmlformats.org/officeDocument/2006/relationships/slide" Target="slides/slide54.xml"/><Relationship Id="rId58" Type="http://schemas.openxmlformats.org/officeDocument/2006/relationships/slide" Target="slides/slide53.xml"/><Relationship Id="rId57" Type="http://schemas.openxmlformats.org/officeDocument/2006/relationships/slide" Target="slides/slide52.xml"/><Relationship Id="rId56" Type="http://schemas.openxmlformats.org/officeDocument/2006/relationships/slide" Target="slides/slide51.xml"/><Relationship Id="rId55" Type="http://schemas.openxmlformats.org/officeDocument/2006/relationships/slide" Target="slides/slide50.xml"/><Relationship Id="rId54" Type="http://schemas.openxmlformats.org/officeDocument/2006/relationships/slide" Target="slides/slide49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" Type="http://schemas.openxmlformats.org/officeDocument/2006/relationships/slide" Target="slides/slide1.xml"/><Relationship Id="rId49" Type="http://schemas.openxmlformats.org/officeDocument/2006/relationships/slide" Target="slides/slide4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0" Type="http://schemas.openxmlformats.org/officeDocument/2006/relationships/slide" Target="slides/slide35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5" Type="http://schemas.openxmlformats.org/officeDocument/2006/relationships/notesMaster" Target="notesMasters/notesMaster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4338" name="Rectangle 2"/>
          <p:cNvSpPr/>
          <p:nvPr>
            <p:ph type="sldImg"/>
          </p:nvPr>
        </p:nvSpPr>
        <p:spPr>
          <a:xfrm>
            <a:off x="409575" y="754063"/>
            <a:ext cx="5854700" cy="3294062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717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538163" y="4387850"/>
            <a:ext cx="5780088" cy="39528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单击此处编辑母版文本样式</a:t>
            </a:r>
            <a:endParaRPr kumimoji="0" lang="zh-CN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第二级</a:t>
            </a:r>
            <a:endParaRPr kumimoji="0" lang="zh-CN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第三级</a:t>
            </a:r>
            <a:endParaRPr kumimoji="0" lang="zh-CN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第四级</a:t>
            </a:r>
            <a:endParaRPr kumimoji="0" lang="zh-CN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第五级</a:t>
            </a:r>
            <a:endParaRPr kumimoji="0" lang="zh-CN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3388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3388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3388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6800"/>
            <a:ext cx="2973388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pPr lvl="0" algn="r" fontAlgn="base"/>
            <a:fld id="{9A0DB2DC-4C9A-4742-B13C-FB6460FD3503}" type="slidenum">
              <a:rPr lang="zh-CN" sz="1200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sz="1200" strike="noStrike" noProof="1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6081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indent="0" algn="r" eaLnBrk="1" hangingPunct="1"/>
            <a:fld id="{9A0DB2DC-4C9A-4742-B13C-FB6460FD3503}" type="slidenum">
              <a:rPr lang="zh-CN" altLang="en-US" sz="1200" dirty="0">
                <a:latin typeface="Times New Roman" panose="02020603050405020304" pitchFamily="18" charset="0"/>
                <a:ea typeface="宋体" panose="02010600030101010101" pitchFamily="2" charset="-122"/>
              </a:rPr>
            </a:fld>
            <a:endParaRPr lang="zh-CN" altLang="en-US" sz="12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6082" name="Rectangle 2"/>
          <p:cNvSpPr>
            <a:spLocks noGrp="1" noRo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>
            <a:solidFill>
              <a:srgbClr val="000000"/>
            </a:solidFill>
            <a:miter/>
          </a:ln>
        </p:spPr>
      </p:sp>
      <p:sp>
        <p:nvSpPr>
          <p:cNvPr id="46083" name="Rectangle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ln/>
        </p:spPr>
        <p:txBody>
          <a:bodyPr wrap="square" lIns="91440" tIns="45720" rIns="91440" bIns="45720" anchor="t"/>
          <a:p>
            <a:pPr lvl="0"/>
            <a:endParaRPr lang="zh-CN" altLang="zh-C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p>
            <a:pPr marL="0" marR="0" indent="0" algn="l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p>
            <a:pPr marL="0" marR="0" indent="0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p>
            <a:pPr algn="r" eaLnBrk="1" fontAlgn="base" hangingPunct="1"/>
            <a:fld id="{9A0DB2DC-4C9A-4742-B13C-FB6460FD3503}" type="slidenum">
              <a:rPr lang="zh-CN" sz="1200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sz="1200" noProof="1" dirty="0">
              <a:solidFill>
                <a:srgbClr val="898989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p>
            <a:pPr marL="0" marR="0" indent="0" algn="l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p>
            <a:pPr marL="0" marR="0" indent="0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p>
            <a:pPr algn="r" eaLnBrk="1" fontAlgn="base" hangingPunct="1"/>
            <a:fld id="{9A0DB2DC-4C9A-4742-B13C-FB6460FD3503}" type="slidenum">
              <a:rPr lang="zh-CN" sz="1200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sz="1200" noProof="1" dirty="0">
              <a:solidFill>
                <a:srgbClr val="898989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p>
            <a:pPr marL="0" marR="0" indent="0" algn="l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p>
            <a:pPr marL="0" marR="0" indent="0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p>
            <a:pPr algn="r" eaLnBrk="1" fontAlgn="base" hangingPunct="1"/>
            <a:fld id="{9A0DB2DC-4C9A-4742-B13C-FB6460FD3503}" type="slidenum">
              <a:rPr lang="zh-CN" sz="1200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sz="1200" noProof="1" dirty="0">
              <a:solidFill>
                <a:srgbClr val="898989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zh-CN" sz="12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sz="1200" strike="noStrike" noProof="1" dirty="0">
              <a:solidFill>
                <a:srgbClr val="898989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zh-CN" sz="12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sz="1200" strike="noStrike" noProof="1" dirty="0">
              <a:solidFill>
                <a:srgbClr val="898989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zh-CN" sz="12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sz="1200" strike="noStrike" noProof="1" dirty="0">
              <a:solidFill>
                <a:srgbClr val="898989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zh-CN" sz="12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sz="1200" strike="noStrike" noProof="1" dirty="0">
              <a:solidFill>
                <a:srgbClr val="898989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zh-CN" sz="12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sz="1200" strike="noStrike" noProof="1" dirty="0">
              <a:solidFill>
                <a:srgbClr val="898989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zh-CN" sz="12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sz="1200" strike="noStrike" noProof="1" dirty="0">
              <a:solidFill>
                <a:srgbClr val="898989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zh-CN" sz="12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sz="1200" strike="noStrike" noProof="1" dirty="0">
              <a:solidFill>
                <a:srgbClr val="898989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zh-CN" sz="12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sz="1200" strike="noStrike" noProof="1" dirty="0">
              <a:solidFill>
                <a:srgbClr val="898989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p>
            <a:pPr marL="0" marR="0" indent="0" algn="l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p>
            <a:pPr marL="0" marR="0" indent="0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p>
            <a:pPr algn="r" eaLnBrk="1" fontAlgn="base" hangingPunct="1"/>
            <a:fld id="{9A0DB2DC-4C9A-4742-B13C-FB6460FD3503}" type="slidenum">
              <a:rPr lang="zh-CN" sz="1200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sz="1200" noProof="1" dirty="0">
              <a:solidFill>
                <a:srgbClr val="898989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zh-CN" sz="12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sz="1200" strike="noStrike" noProof="1" dirty="0">
              <a:solidFill>
                <a:srgbClr val="898989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zh-CN" sz="12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sz="1200" strike="noStrike" noProof="1" dirty="0">
              <a:solidFill>
                <a:srgbClr val="898989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zh-CN" sz="12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sz="1200" strike="noStrike" noProof="1" dirty="0">
              <a:solidFill>
                <a:srgbClr val="898989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zh-CN" sz="12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sz="1200" strike="noStrike" noProof="1" dirty="0">
              <a:solidFill>
                <a:srgbClr val="898989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zh-CN" sz="12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sz="1200" strike="noStrike" noProof="1" dirty="0">
              <a:solidFill>
                <a:srgbClr val="898989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zh-CN" sz="12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sz="1200" strike="noStrike" noProof="1" dirty="0">
              <a:solidFill>
                <a:srgbClr val="898989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zh-CN" sz="12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sz="1200" strike="noStrike" noProof="1" dirty="0">
              <a:solidFill>
                <a:srgbClr val="898989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zh-CN" sz="12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sz="1200" strike="noStrike" noProof="1" dirty="0">
              <a:solidFill>
                <a:srgbClr val="898989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zh-CN" sz="12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sz="1200" strike="noStrike" noProof="1" dirty="0">
              <a:solidFill>
                <a:srgbClr val="898989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zh-CN" sz="12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sz="1200" strike="noStrike" noProof="1" dirty="0">
              <a:solidFill>
                <a:srgbClr val="898989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p>
            <a:pPr marL="0" marR="0" indent="0" algn="l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p>
            <a:pPr marL="0" marR="0" indent="0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p>
            <a:pPr algn="r" eaLnBrk="1" fontAlgn="base" hangingPunct="1"/>
            <a:fld id="{9A0DB2DC-4C9A-4742-B13C-FB6460FD3503}" type="slidenum">
              <a:rPr lang="zh-CN" sz="1200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sz="1200" noProof="1" dirty="0">
              <a:solidFill>
                <a:srgbClr val="898989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zh-CN" sz="12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sz="1200" strike="noStrike" noProof="1" dirty="0">
              <a:solidFill>
                <a:srgbClr val="898989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zh-CN" sz="12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sz="1200" strike="noStrike" noProof="1" dirty="0">
              <a:solidFill>
                <a:srgbClr val="898989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zh-CN" sz="12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sz="1200" strike="noStrike" noProof="1" dirty="0">
              <a:solidFill>
                <a:srgbClr val="898989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zh-CN" sz="12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sz="1200" strike="noStrike" noProof="1" dirty="0">
              <a:solidFill>
                <a:srgbClr val="898989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p>
            <a:pPr marL="0" marR="0" indent="0" algn="l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p>
            <a:pPr marL="0" marR="0" indent="0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p>
            <a:pPr algn="r" eaLnBrk="1" fontAlgn="base" hangingPunct="1"/>
            <a:fld id="{9A0DB2DC-4C9A-4742-B13C-FB6460FD3503}" type="slidenum">
              <a:rPr lang="zh-CN" sz="1200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sz="1200" noProof="1" dirty="0">
              <a:solidFill>
                <a:srgbClr val="898989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p>
            <a:pPr marL="0" marR="0" indent="0" algn="l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p>
            <a:pPr marL="0" marR="0" indent="0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p>
            <a:pPr algn="r" eaLnBrk="1" fontAlgn="base" hangingPunct="1"/>
            <a:fld id="{9A0DB2DC-4C9A-4742-B13C-FB6460FD3503}" type="slidenum">
              <a:rPr lang="zh-CN" sz="1200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sz="1200" noProof="1" dirty="0">
              <a:solidFill>
                <a:srgbClr val="898989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p>
            <a:pPr marL="0" marR="0" indent="0" algn="l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p>
            <a:pPr marL="0" marR="0" indent="0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p>
            <a:pPr algn="r" eaLnBrk="1" fontAlgn="base" hangingPunct="1"/>
            <a:fld id="{9A0DB2DC-4C9A-4742-B13C-FB6460FD3503}" type="slidenum">
              <a:rPr lang="zh-CN" sz="1200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sz="1200" noProof="1" dirty="0">
              <a:solidFill>
                <a:srgbClr val="898989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C256AC5-A5B3-445F-9D57-E6AFD3E56C2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zh-CN" sz="12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sz="1200" strike="noStrike" noProof="1" dirty="0">
              <a:solidFill>
                <a:srgbClr val="898989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p>
            <a:pPr marL="0" marR="0" indent="0" algn="l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p>
            <a:pPr marL="0" marR="0" indent="0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p>
            <a:pPr algn="r" eaLnBrk="1" fontAlgn="base" hangingPunct="1"/>
            <a:fld id="{9A0DB2DC-4C9A-4742-B13C-FB6460FD3503}" type="slidenum">
              <a:rPr lang="zh-CN" sz="1200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sz="1200" noProof="1" dirty="0">
              <a:solidFill>
                <a:srgbClr val="898989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p>
            <a:pPr marL="0" marR="0" indent="0" algn="l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p>
            <a:pPr marL="0" marR="0" indent="0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p>
            <a:pPr algn="r" eaLnBrk="1" fontAlgn="base" hangingPunct="1"/>
            <a:fld id="{9A0DB2DC-4C9A-4742-B13C-FB6460FD3503}" type="slidenum">
              <a:rPr lang="zh-CN" sz="1200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sz="1200" noProof="1" dirty="0">
              <a:solidFill>
                <a:srgbClr val="898989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zh-CN" dirty="0"/>
              <a:t>Click to edit Master title style</a:t>
            </a:r>
            <a:endParaRPr lang="zh-CN" altLang="zh-CN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-228600"/>
            <a:r>
              <a:rPr lang="zh-CN" altLang="zh-CN" dirty="0"/>
              <a:t>Click to edit Master text styles</a:t>
            </a:r>
            <a:endParaRPr lang="zh-CN" altLang="zh-CN" dirty="0"/>
          </a:p>
          <a:p>
            <a:pPr lvl="1" indent="-228600"/>
            <a:r>
              <a:rPr lang="zh-CN" altLang="zh-CN" dirty="0"/>
              <a:t>Second level</a:t>
            </a:r>
            <a:endParaRPr lang="zh-CN" altLang="zh-CN" dirty="0"/>
          </a:p>
          <a:p>
            <a:pPr lvl="2" indent="-228600"/>
            <a:r>
              <a:rPr lang="zh-CN" altLang="zh-CN" dirty="0"/>
              <a:t>Third level</a:t>
            </a:r>
            <a:endParaRPr lang="zh-CN" altLang="zh-CN" dirty="0"/>
          </a:p>
          <a:p>
            <a:pPr lvl="3" indent="-228600"/>
            <a:r>
              <a:rPr lang="zh-CN" altLang="zh-CN" dirty="0"/>
              <a:t>Fourth level</a:t>
            </a:r>
            <a:endParaRPr lang="zh-CN" altLang="zh-CN" dirty="0"/>
          </a:p>
          <a:p>
            <a:pPr lvl="4" indent="-228600"/>
            <a:r>
              <a:rPr lang="zh-CN" altLang="zh-CN" dirty="0"/>
              <a:t>Fifth level</a:t>
            </a:r>
            <a:endParaRPr lang="zh-CN" altLang="zh-CN" dirty="0"/>
          </a:p>
        </p:txBody>
      </p:sp>
      <p:sp>
        <p:nvSpPr>
          <p:cNvPr id="1028" name="Date Placeholder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3276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C256AC5-A5B3-445F-9D57-E6AFD3E56C2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Footer Placeholder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48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Slide Number Placeholder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356350"/>
            <a:ext cx="3276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p>
            <a:pPr lvl="0" algn="r" eaLnBrk="1" fontAlgn="base" hangingPunct="1"/>
            <a:fld id="{9A0DB2DC-4C9A-4742-B13C-FB6460FD3503}" type="slidenum">
              <a:rPr lang="zh-CN" sz="12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sz="1200" strike="noStrike" noProof="1" dirty="0">
              <a:solidFill>
                <a:srgbClr val="898989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1031" name="Picture 7" descr="1-1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11112" y="0"/>
            <a:ext cx="12214225" cy="6867525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90000"/>
        </a:lnSpc>
        <a:spcBef>
          <a:spcPct val="300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90000"/>
        </a:lnSpc>
        <a:spcBef>
          <a:spcPct val="300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90000"/>
        </a:lnSpc>
        <a:spcBef>
          <a:spcPct val="300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90000"/>
        </a:lnSpc>
        <a:spcBef>
          <a:spcPct val="300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050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zh-CN" dirty="0"/>
              <a:t>Click to edit Master title style</a:t>
            </a:r>
            <a:endParaRPr lang="zh-CN" altLang="zh-CN" dirty="0"/>
          </a:p>
        </p:txBody>
      </p:sp>
      <p:sp>
        <p:nvSpPr>
          <p:cNvPr id="2051" name="Text Placeholder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-228600"/>
            <a:r>
              <a:rPr lang="zh-CN" altLang="zh-CN" dirty="0"/>
              <a:t>Click to edit Master text styles</a:t>
            </a:r>
            <a:endParaRPr lang="zh-CN" altLang="zh-CN" dirty="0"/>
          </a:p>
          <a:p>
            <a:pPr lvl="1" indent="-228600"/>
            <a:r>
              <a:rPr lang="zh-CN" altLang="zh-CN" dirty="0"/>
              <a:t>Second level</a:t>
            </a:r>
            <a:endParaRPr lang="zh-CN" altLang="zh-CN" dirty="0"/>
          </a:p>
          <a:p>
            <a:pPr lvl="2" indent="-228600"/>
            <a:r>
              <a:rPr lang="zh-CN" altLang="zh-CN" dirty="0"/>
              <a:t>Third level</a:t>
            </a:r>
            <a:endParaRPr lang="zh-CN" altLang="zh-CN" dirty="0"/>
          </a:p>
          <a:p>
            <a:pPr lvl="3" indent="-228600"/>
            <a:r>
              <a:rPr lang="zh-CN" altLang="zh-CN" dirty="0"/>
              <a:t>Fourth level</a:t>
            </a:r>
            <a:endParaRPr lang="zh-CN" altLang="zh-CN" dirty="0"/>
          </a:p>
          <a:p>
            <a:pPr lvl="4" indent="-228600"/>
            <a:r>
              <a:rPr lang="zh-CN" altLang="zh-CN" dirty="0"/>
              <a:t>Fifth level</a:t>
            </a:r>
            <a:endParaRPr lang="zh-CN" altLang="zh-CN" dirty="0"/>
          </a:p>
        </p:txBody>
      </p:sp>
      <p:sp>
        <p:nvSpPr>
          <p:cNvPr id="4100" name="Date Placeholder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3276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101" name="Footer Placeholder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48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102" name="Slide Number Placeholder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356350"/>
            <a:ext cx="3276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p>
            <a:pPr lvl="0" algn="r" eaLnBrk="1" fontAlgn="base" hangingPunct="1"/>
            <a:fld id="{9A0DB2DC-4C9A-4742-B13C-FB6460FD3503}" type="slidenum">
              <a:rPr lang="zh-CN" sz="12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sz="1200" strike="noStrike" noProof="1" dirty="0">
              <a:solidFill>
                <a:srgbClr val="898989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2055" name="Picture 7" descr="1-1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11112" y="0"/>
            <a:ext cx="12214225" cy="6867525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90000"/>
        </a:lnSpc>
        <a:spcBef>
          <a:spcPct val="300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90000"/>
        </a:lnSpc>
        <a:spcBef>
          <a:spcPct val="300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90000"/>
        </a:lnSpc>
        <a:spcBef>
          <a:spcPct val="300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90000"/>
        </a:lnSpc>
        <a:spcBef>
          <a:spcPct val="300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074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zh-CN" dirty="0"/>
              <a:t>Click to edit Master title style</a:t>
            </a:r>
            <a:endParaRPr lang="zh-CN" altLang="zh-CN" dirty="0"/>
          </a:p>
        </p:txBody>
      </p:sp>
      <p:sp>
        <p:nvSpPr>
          <p:cNvPr id="3075" name="Text Placeholder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-228600"/>
            <a:r>
              <a:rPr lang="zh-CN" altLang="zh-CN" dirty="0"/>
              <a:t>Click to edit Master text styles</a:t>
            </a:r>
            <a:endParaRPr lang="zh-CN" altLang="zh-CN" dirty="0"/>
          </a:p>
          <a:p>
            <a:pPr lvl="1" indent="-228600"/>
            <a:r>
              <a:rPr lang="zh-CN" altLang="zh-CN" dirty="0"/>
              <a:t>Second level</a:t>
            </a:r>
            <a:endParaRPr lang="zh-CN" altLang="zh-CN" dirty="0"/>
          </a:p>
          <a:p>
            <a:pPr lvl="2" indent="-228600"/>
            <a:r>
              <a:rPr lang="zh-CN" altLang="zh-CN" dirty="0"/>
              <a:t>Third level</a:t>
            </a:r>
            <a:endParaRPr lang="zh-CN" altLang="zh-CN" dirty="0"/>
          </a:p>
          <a:p>
            <a:pPr lvl="3" indent="-228600"/>
            <a:r>
              <a:rPr lang="zh-CN" altLang="zh-CN" dirty="0"/>
              <a:t>Fourth level</a:t>
            </a:r>
            <a:endParaRPr lang="zh-CN" altLang="zh-CN" dirty="0"/>
          </a:p>
          <a:p>
            <a:pPr lvl="4" indent="-228600"/>
            <a:r>
              <a:rPr lang="zh-CN" altLang="zh-CN" dirty="0"/>
              <a:t>Fifth level</a:t>
            </a:r>
            <a:endParaRPr lang="zh-CN" altLang="zh-CN" dirty="0"/>
          </a:p>
        </p:txBody>
      </p:sp>
      <p:sp>
        <p:nvSpPr>
          <p:cNvPr id="5124" name="Date Placeholder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3276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125" name="Footer Placeholder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48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126" name="Slide Number Placeholder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356350"/>
            <a:ext cx="3276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p>
            <a:pPr lvl="0" algn="r" eaLnBrk="1" fontAlgn="base" hangingPunct="1"/>
            <a:fld id="{9A0DB2DC-4C9A-4742-B13C-FB6460FD3503}" type="slidenum">
              <a:rPr lang="zh-CN" sz="12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sz="1200" strike="noStrike" noProof="1" dirty="0">
              <a:solidFill>
                <a:srgbClr val="898989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3079" name="Picture 7" descr="1-1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11112" y="0"/>
            <a:ext cx="12211050" cy="6867525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90000"/>
        </a:lnSpc>
        <a:spcBef>
          <a:spcPct val="300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90000"/>
        </a:lnSpc>
        <a:spcBef>
          <a:spcPct val="300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90000"/>
        </a:lnSpc>
        <a:spcBef>
          <a:spcPct val="300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90000"/>
        </a:lnSpc>
        <a:spcBef>
          <a:spcPct val="300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43.jpeg"/><Relationship Id="rId6" Type="http://schemas.openxmlformats.org/officeDocument/2006/relationships/image" Target="../media/image42.jpeg"/><Relationship Id="rId5" Type="http://schemas.openxmlformats.org/officeDocument/2006/relationships/image" Target="../media/image16.png"/><Relationship Id="rId4" Type="http://schemas.openxmlformats.org/officeDocument/2006/relationships/image" Target="../media/image35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35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44.GIF"/><Relationship Id="rId5" Type="http://schemas.openxmlformats.org/officeDocument/2006/relationships/image" Target="../media/image16.png"/><Relationship Id="rId4" Type="http://schemas.openxmlformats.org/officeDocument/2006/relationships/image" Target="../media/image35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47.jpeg"/><Relationship Id="rId7" Type="http://schemas.openxmlformats.org/officeDocument/2006/relationships/image" Target="../media/image46.jpeg"/><Relationship Id="rId6" Type="http://schemas.openxmlformats.org/officeDocument/2006/relationships/image" Target="../media/image45.jpeg"/><Relationship Id="rId5" Type="http://schemas.openxmlformats.org/officeDocument/2006/relationships/image" Target="../media/image16.png"/><Relationship Id="rId4" Type="http://schemas.openxmlformats.org/officeDocument/2006/relationships/image" Target="../media/image35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35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44.GIF"/><Relationship Id="rId5" Type="http://schemas.openxmlformats.org/officeDocument/2006/relationships/image" Target="../media/image16.png"/><Relationship Id="rId4" Type="http://schemas.openxmlformats.org/officeDocument/2006/relationships/image" Target="../media/image35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52.jpeg"/><Relationship Id="rId6" Type="http://schemas.openxmlformats.org/officeDocument/2006/relationships/image" Target="../media/image51.jpeg"/><Relationship Id="rId5" Type="http://schemas.openxmlformats.org/officeDocument/2006/relationships/image" Target="../media/image16.png"/><Relationship Id="rId4" Type="http://schemas.openxmlformats.org/officeDocument/2006/relationships/image" Target="../media/image35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6.png"/><Relationship Id="rId2" Type="http://schemas.openxmlformats.org/officeDocument/2006/relationships/image" Target="../media/image54.jpeg"/><Relationship Id="rId1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35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16.png"/><Relationship Id="rId4" Type="http://schemas.openxmlformats.org/officeDocument/2006/relationships/image" Target="../media/image35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9.jpeg"/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61.jpeg"/><Relationship Id="rId6" Type="http://schemas.openxmlformats.org/officeDocument/2006/relationships/image" Target="../media/image60.png"/><Relationship Id="rId5" Type="http://schemas.openxmlformats.org/officeDocument/2006/relationships/image" Target="../media/image16.png"/><Relationship Id="rId4" Type="http://schemas.openxmlformats.org/officeDocument/2006/relationships/image" Target="../media/image35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16.png"/><Relationship Id="rId4" Type="http://schemas.openxmlformats.org/officeDocument/2006/relationships/image" Target="../media/image35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2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16.png"/><Relationship Id="rId4" Type="http://schemas.openxmlformats.org/officeDocument/2006/relationships/image" Target="../media/image35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image" Target="../media/image17.png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5" Type="http://schemas.openxmlformats.org/officeDocument/2006/relationships/slideLayout" Target="../slideLayouts/slideLayout29.xml"/><Relationship Id="rId14" Type="http://schemas.openxmlformats.org/officeDocument/2006/relationships/image" Target="../media/image23.png"/><Relationship Id="rId13" Type="http://schemas.openxmlformats.org/officeDocument/2006/relationships/image" Target="../media/image22.png"/><Relationship Id="rId12" Type="http://schemas.openxmlformats.org/officeDocument/2006/relationships/image" Target="../media/image21.png"/><Relationship Id="rId11" Type="http://schemas.openxmlformats.org/officeDocument/2006/relationships/image" Target="../media/image20.png"/><Relationship Id="rId10" Type="http://schemas.openxmlformats.org/officeDocument/2006/relationships/image" Target="../media/image19.png"/><Relationship Id="rId1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7.jpeg"/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image" Target="../media/image64.jpeg"/></Relationships>
</file>

<file path=ppt/slides/_rels/slide3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jpe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70.jpeg"/><Relationship Id="rId7" Type="http://schemas.openxmlformats.org/officeDocument/2006/relationships/image" Target="../media/image69.jpeg"/><Relationship Id="rId6" Type="http://schemas.openxmlformats.org/officeDocument/2006/relationships/image" Target="../media/image68.jpeg"/><Relationship Id="rId5" Type="http://schemas.openxmlformats.org/officeDocument/2006/relationships/image" Target="../media/image16.png"/><Relationship Id="rId4" Type="http://schemas.openxmlformats.org/officeDocument/2006/relationships/image" Target="../media/image35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3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16.png"/><Relationship Id="rId4" Type="http://schemas.openxmlformats.org/officeDocument/2006/relationships/image" Target="../media/image35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3.jpeg"/><Relationship Id="rId1" Type="http://schemas.openxmlformats.org/officeDocument/2006/relationships/image" Target="../media/image72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75.jpeg"/><Relationship Id="rId6" Type="http://schemas.openxmlformats.org/officeDocument/2006/relationships/image" Target="../media/image74.jpeg"/><Relationship Id="rId5" Type="http://schemas.openxmlformats.org/officeDocument/2006/relationships/image" Target="../media/image16.png"/><Relationship Id="rId4" Type="http://schemas.openxmlformats.org/officeDocument/2006/relationships/image" Target="../media/image35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7.png"/></Relationships>
</file>

<file path=ppt/slides/_rels/slide3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79.jpeg"/><Relationship Id="rId6" Type="http://schemas.openxmlformats.org/officeDocument/2006/relationships/image" Target="../media/image78.jpeg"/><Relationship Id="rId5" Type="http://schemas.openxmlformats.org/officeDocument/2006/relationships/image" Target="../media/image16.png"/><Relationship Id="rId4" Type="http://schemas.openxmlformats.org/officeDocument/2006/relationships/image" Target="../media/image35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png"/><Relationship Id="rId8" Type="http://schemas.openxmlformats.org/officeDocument/2006/relationships/image" Target="../media/image27.png"/><Relationship Id="rId7" Type="http://schemas.openxmlformats.org/officeDocument/2006/relationships/image" Target="../media/image26.png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6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0" Type="http://schemas.openxmlformats.org/officeDocument/2006/relationships/slideLayout" Target="../slideLayouts/slideLayout29.xml"/><Relationship Id="rId1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9" Type="http://schemas.openxmlformats.org/officeDocument/2006/relationships/image" Target="../media/image83.png"/><Relationship Id="rId8" Type="http://schemas.openxmlformats.org/officeDocument/2006/relationships/image" Target="../media/image82.png"/><Relationship Id="rId7" Type="http://schemas.openxmlformats.org/officeDocument/2006/relationships/image" Target="../media/image81.png"/><Relationship Id="rId6" Type="http://schemas.openxmlformats.org/officeDocument/2006/relationships/image" Target="../media/image80.png"/><Relationship Id="rId5" Type="http://schemas.openxmlformats.org/officeDocument/2006/relationships/image" Target="../media/image16.png"/><Relationship Id="rId4" Type="http://schemas.openxmlformats.org/officeDocument/2006/relationships/image" Target="../media/image35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8" Type="http://schemas.openxmlformats.org/officeDocument/2006/relationships/slideLayout" Target="../slideLayouts/slideLayout7.xml"/><Relationship Id="rId17" Type="http://schemas.openxmlformats.org/officeDocument/2006/relationships/image" Target="../media/image91.png"/><Relationship Id="rId16" Type="http://schemas.openxmlformats.org/officeDocument/2006/relationships/image" Target="../media/image90.png"/><Relationship Id="rId15" Type="http://schemas.openxmlformats.org/officeDocument/2006/relationships/image" Target="../media/image89.png"/><Relationship Id="rId14" Type="http://schemas.openxmlformats.org/officeDocument/2006/relationships/image" Target="../media/image88.png"/><Relationship Id="rId13" Type="http://schemas.openxmlformats.org/officeDocument/2006/relationships/image" Target="../media/image87.png"/><Relationship Id="rId12" Type="http://schemas.openxmlformats.org/officeDocument/2006/relationships/image" Target="../media/image86.png"/><Relationship Id="rId11" Type="http://schemas.openxmlformats.org/officeDocument/2006/relationships/image" Target="../media/image85.png"/><Relationship Id="rId10" Type="http://schemas.openxmlformats.org/officeDocument/2006/relationships/image" Target="../media/image84.png"/><Relationship Id="rId1" Type="http://schemas.openxmlformats.org/officeDocument/2006/relationships/image" Target="../media/image10.jpeg"/></Relationships>
</file>

<file path=ppt/slides/_rels/slide4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35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4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92.GIF"/><Relationship Id="rId5" Type="http://schemas.openxmlformats.org/officeDocument/2006/relationships/image" Target="../media/image16.png"/><Relationship Id="rId4" Type="http://schemas.openxmlformats.org/officeDocument/2006/relationships/image" Target="../media/image35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43.xml.rels><?xml version="1.0" encoding="UTF-8" standalone="yes"?>
<Relationships xmlns="http://schemas.openxmlformats.org/package/2006/relationships"><Relationship Id="rId9" Type="http://schemas.openxmlformats.org/officeDocument/2006/relationships/image" Target="../media/image96.jpeg"/><Relationship Id="rId8" Type="http://schemas.openxmlformats.org/officeDocument/2006/relationships/image" Target="../media/image95.jpeg"/><Relationship Id="rId7" Type="http://schemas.openxmlformats.org/officeDocument/2006/relationships/image" Target="../media/image94.jpeg"/><Relationship Id="rId6" Type="http://schemas.openxmlformats.org/officeDocument/2006/relationships/image" Target="../media/image93.jpeg"/><Relationship Id="rId5" Type="http://schemas.openxmlformats.org/officeDocument/2006/relationships/image" Target="../media/image16.png"/><Relationship Id="rId4" Type="http://schemas.openxmlformats.org/officeDocument/2006/relationships/image" Target="../media/image35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97.jpeg"/><Relationship Id="rId1" Type="http://schemas.openxmlformats.org/officeDocument/2006/relationships/image" Target="../media/image10.jpeg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image" Target="../media/image98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1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2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7" Type="http://schemas.openxmlformats.org/officeDocument/2006/relationships/image" Target="../media/image16.png"/><Relationship Id="rId6" Type="http://schemas.openxmlformats.org/officeDocument/2006/relationships/image" Target="../media/image103.png"/><Relationship Id="rId5" Type="http://schemas.openxmlformats.org/officeDocument/2006/relationships/image" Target="../media/image14.png"/><Relationship Id="rId4" Type="http://schemas.openxmlformats.org/officeDocument/2006/relationships/image" Target="../media/image15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4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105.jpeg"/><Relationship Id="rId1" Type="http://schemas.openxmlformats.org/officeDocument/2006/relationships/image" Target="../media/image104.jpe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107.jpeg"/><Relationship Id="rId1" Type="http://schemas.openxmlformats.org/officeDocument/2006/relationships/image" Target="../media/image106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0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110.jpeg"/><Relationship Id="rId1" Type="http://schemas.openxmlformats.org/officeDocument/2006/relationships/image" Target="../media/image10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112.jpeg"/><Relationship Id="rId1" Type="http://schemas.openxmlformats.org/officeDocument/2006/relationships/image" Target="../media/image11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114.jpeg"/><Relationship Id="rId1" Type="http://schemas.openxmlformats.org/officeDocument/2006/relationships/image" Target="../media/image11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16.jpeg"/><Relationship Id="rId1" Type="http://schemas.openxmlformats.org/officeDocument/2006/relationships/image" Target="../media/image11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117.GIF"/><Relationship Id="rId1" Type="http://schemas.openxmlformats.org/officeDocument/2006/relationships/image" Target="../media/image16.png"/></Relationships>
</file>

<file path=ppt/slides/_rels/slide5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image" Target="../media/image118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23.jpeg"/></Relationships>
</file>

<file path=ppt/slides/_rels/slide5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image" Target="../media/image12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6" Type="http://schemas.openxmlformats.org/officeDocument/2006/relationships/image" Target="../media/image36.jpeg"/><Relationship Id="rId5" Type="http://schemas.openxmlformats.org/officeDocument/2006/relationships/image" Target="../media/image16.png"/><Relationship Id="rId4" Type="http://schemas.openxmlformats.org/officeDocument/2006/relationships/image" Target="../media/image35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image" Target="../media/image127.jpeg"/></Relationships>
</file>

<file path=ppt/slides/_rels/slide6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image" Target="../media/image16.png"/><Relationship Id="rId4" Type="http://schemas.openxmlformats.org/officeDocument/2006/relationships/image" Target="../media/image35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6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9.xml"/><Relationship Id="rId5" Type="http://schemas.openxmlformats.org/officeDocument/2006/relationships/image" Target="../media/image35.png"/><Relationship Id="rId4" Type="http://schemas.openxmlformats.org/officeDocument/2006/relationships/image" Target="../media/image130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6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9.xml"/><Relationship Id="rId4" Type="http://schemas.openxmlformats.org/officeDocument/2006/relationships/image" Target="../media/image132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3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35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6" Type="http://schemas.openxmlformats.org/officeDocument/2006/relationships/image" Target="../media/image39.jpeg"/><Relationship Id="rId5" Type="http://schemas.openxmlformats.org/officeDocument/2006/relationships/image" Target="../media/image16.png"/><Relationship Id="rId4" Type="http://schemas.openxmlformats.org/officeDocument/2006/relationships/image" Target="../media/image35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361" name="Picture 2" descr="1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1112" y="0"/>
            <a:ext cx="12185650" cy="6851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3" name="Picture 3" descr="1-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037" y="-15875"/>
            <a:ext cx="12253912" cy="6891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5" name="Picture 5" descr="1-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7563" y="0"/>
            <a:ext cx="5588000" cy="58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6" name="Picture 6" descr="1-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9113" y="-723900"/>
            <a:ext cx="382587" cy="536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7" name="Picture 7" descr="1-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0700" y="981075"/>
            <a:ext cx="385763" cy="5365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151" name="组合 6150"/>
          <p:cNvGrpSpPr/>
          <p:nvPr/>
        </p:nvGrpSpPr>
        <p:grpSpPr>
          <a:xfrm>
            <a:off x="1066800" y="1711325"/>
            <a:ext cx="9220200" cy="2295525"/>
            <a:chOff x="672" y="1078"/>
            <a:chExt cx="5808" cy="1446"/>
          </a:xfrm>
        </p:grpSpPr>
        <p:sp>
          <p:nvSpPr>
            <p:cNvPr id="15367" name="直接连接符 6151"/>
            <p:cNvSpPr/>
            <p:nvPr/>
          </p:nvSpPr>
          <p:spPr>
            <a:xfrm>
              <a:off x="3685" y="1415"/>
              <a:ext cx="796" cy="593"/>
            </a:xfrm>
            <a:prstGeom prst="line">
              <a:avLst/>
            </a:prstGeom>
            <a:ln w="25400" cap="flat" cmpd="sng">
              <a:solidFill>
                <a:srgbClr val="808080"/>
              </a:solidFill>
              <a:prstDash val="solid"/>
              <a:round/>
              <a:headEnd type="none" w="med" len="med"/>
              <a:tailEnd type="triangle" w="med" len="med"/>
            </a:ln>
          </p:spPr>
        </p:sp>
        <p:sp>
          <p:nvSpPr>
            <p:cNvPr id="15368" name="直接连接符 6152"/>
            <p:cNvSpPr/>
            <p:nvPr/>
          </p:nvSpPr>
          <p:spPr>
            <a:xfrm flipH="1" flipV="1">
              <a:off x="678" y="1406"/>
              <a:ext cx="3007" cy="9"/>
            </a:xfrm>
            <a:prstGeom prst="line">
              <a:avLst/>
            </a:prstGeom>
            <a:ln w="25400" cap="flat" cmpd="sng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5369" name="直接连接符 6153"/>
            <p:cNvSpPr/>
            <p:nvPr/>
          </p:nvSpPr>
          <p:spPr>
            <a:xfrm flipV="1">
              <a:off x="4506" y="1796"/>
              <a:ext cx="263" cy="212"/>
            </a:xfrm>
            <a:prstGeom prst="line">
              <a:avLst/>
            </a:prstGeom>
            <a:ln w="41275" cap="flat" cmpd="sng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5370" name="直接连接符 6154"/>
            <p:cNvSpPr/>
            <p:nvPr/>
          </p:nvSpPr>
          <p:spPr>
            <a:xfrm>
              <a:off x="4743" y="1804"/>
              <a:ext cx="1584" cy="0"/>
            </a:xfrm>
            <a:prstGeom prst="line">
              <a:avLst/>
            </a:prstGeom>
            <a:ln w="38100" cap="flat" cmpd="sng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5371" name="横卷形 6155"/>
            <p:cNvSpPr/>
            <p:nvPr/>
          </p:nvSpPr>
          <p:spPr>
            <a:xfrm>
              <a:off x="5057" y="2143"/>
              <a:ext cx="1423" cy="381"/>
            </a:xfrm>
            <a:prstGeom prst="horizontalScroll">
              <a:avLst>
                <a:gd name="adj" fmla="val 12500"/>
              </a:avLst>
            </a:prstGeom>
            <a:solidFill>
              <a:srgbClr val="45970D"/>
            </a:solidFill>
            <a:ln w="9525">
              <a:noFill/>
            </a:ln>
          </p:spPr>
          <p:txBody>
            <a:bodyPr wrap="none" anchor="ctr"/>
            <a:p>
              <a:pPr lvl="0" indent="0" algn="ctr" eaLnBrk="0" hangingPunct="0"/>
              <a:r>
                <a:rPr lang="zh-CN" altLang="en-US" sz="2800" dirty="0">
                  <a:solidFill>
                    <a:schemeClr val="bg1"/>
                  </a:solidFill>
                  <a:latin typeface="华文行楷" pitchFamily="2" charset="-122"/>
                  <a:ea typeface="华文行楷" pitchFamily="2" charset="-122"/>
                </a:rPr>
                <a:t>马建英 农艺师</a:t>
              </a:r>
              <a:endParaRPr lang="zh-CN" altLang="en-US" sz="2800" dirty="0">
                <a:solidFill>
                  <a:schemeClr val="bg1"/>
                </a:solidFill>
                <a:latin typeface="华文行楷" pitchFamily="2" charset="-122"/>
                <a:ea typeface="华文行楷" pitchFamily="2" charset="-122"/>
              </a:endParaRPr>
            </a:p>
          </p:txBody>
        </p:sp>
        <p:sp>
          <p:nvSpPr>
            <p:cNvPr id="15372" name="文本框 6156"/>
            <p:cNvSpPr txBox="1"/>
            <p:nvPr/>
          </p:nvSpPr>
          <p:spPr>
            <a:xfrm>
              <a:off x="672" y="1078"/>
              <a:ext cx="3405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>
                <a:spcBef>
                  <a:spcPct val="50000"/>
                </a:spcBef>
              </a:pPr>
              <a:r>
                <a:rPr lang="zh-CN" altLang="en-US" sz="2400" b="1" dirty="0">
                  <a:solidFill>
                    <a:schemeClr val="tx2"/>
                  </a:solidFill>
                  <a:latin typeface="Calibri" panose="020F0502020204030204" pitchFamily="34" charset="0"/>
                  <a:ea typeface="华文彩云" pitchFamily="2" charset="-122"/>
                </a:rPr>
                <a:t>小麦主要病虫草害防治技术</a:t>
              </a:r>
              <a:endParaRPr lang="zh-CN" alt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华文彩云" pitchFamily="2" charset="-122"/>
              </a:endParaRPr>
            </a:p>
          </p:txBody>
        </p:sp>
        <p:sp>
          <p:nvSpPr>
            <p:cNvPr id="15373" name="文本框 6157"/>
            <p:cNvSpPr txBox="1"/>
            <p:nvPr/>
          </p:nvSpPr>
          <p:spPr>
            <a:xfrm>
              <a:off x="4932" y="1461"/>
              <a:ext cx="1474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>
                <a:spcBef>
                  <a:spcPct val="50000"/>
                </a:spcBef>
              </a:pPr>
              <a:r>
                <a:rPr lang="zh-CN" altLang="en-US" sz="2800" b="1" dirty="0">
                  <a:latin typeface="Calibri" panose="020F0502020204030204" pitchFamily="34" charset="0"/>
                  <a:ea typeface="隶书" pitchFamily="49" charset="-122"/>
                </a:rPr>
                <a:t>馆陶县农广校</a:t>
              </a:r>
              <a:endParaRPr lang="zh-CN" altLang="en-US" sz="2800" b="1" dirty="0">
                <a:latin typeface="Calibri" panose="020F0502020204030204" pitchFamily="34" charset="0"/>
                <a:ea typeface="隶书" pitchFamily="49" charset="-122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xit" presetSubtype="4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498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498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600"/>
                            </p:stCondLst>
                            <p:childTnLst>
                              <p:par>
                                <p:cTn id="2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4577" name="图片 51203" descr="QQ截图201606230913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423987" y="-695325"/>
            <a:ext cx="15039975" cy="82486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5601" name="Picture 2" descr="2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0637" y="0"/>
            <a:ext cx="12230100" cy="68754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7" name="Picture 3" descr="2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63" y="293688"/>
            <a:ext cx="1250950" cy="828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8" name="Picture 4" descr="2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6663" y="6099175"/>
            <a:ext cx="593725" cy="593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9" name="Picture 5" descr="2-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00" y="649288"/>
            <a:ext cx="1747838" cy="257333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05" name="组合 15365"/>
          <p:cNvGrpSpPr/>
          <p:nvPr/>
        </p:nvGrpSpPr>
        <p:grpSpPr>
          <a:xfrm>
            <a:off x="2741613" y="3765550"/>
            <a:ext cx="1003300" cy="1036638"/>
            <a:chOff x="1861" y="2355"/>
            <a:chExt cx="632" cy="653"/>
          </a:xfrm>
        </p:grpSpPr>
        <p:pic>
          <p:nvPicPr>
            <p:cNvPr id="25606" name="图片 15366" descr="图片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1" y="2355"/>
              <a:ext cx="561" cy="65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5607" name="Text Box 11"/>
            <p:cNvSpPr txBox="1"/>
            <p:nvPr/>
          </p:nvSpPr>
          <p:spPr>
            <a:xfrm>
              <a:off x="1925" y="2467"/>
              <a:ext cx="568" cy="19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/>
              <a:r>
                <a:rPr lang="zh-CN" altLang="en-US" sz="1400" dirty="0">
                  <a:solidFill>
                    <a:srgbClr val="2306FA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白粉病</a:t>
              </a:r>
              <a:endParaRPr lang="zh-CN" altLang="en-US" sz="1400">
                <a:solidFill>
                  <a:srgbClr val="2306FA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25608" name="组合 15368"/>
          <p:cNvGrpSpPr/>
          <p:nvPr/>
        </p:nvGrpSpPr>
        <p:grpSpPr>
          <a:xfrm>
            <a:off x="1382713" y="3738563"/>
            <a:ext cx="1003300" cy="1036637"/>
            <a:chOff x="1861" y="2355"/>
            <a:chExt cx="632" cy="653"/>
          </a:xfrm>
        </p:grpSpPr>
        <p:pic>
          <p:nvPicPr>
            <p:cNvPr id="25609" name="图片 15369" descr="图片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1" y="2355"/>
              <a:ext cx="561" cy="65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5610" name="Text Box 11"/>
            <p:cNvSpPr txBox="1"/>
            <p:nvPr/>
          </p:nvSpPr>
          <p:spPr>
            <a:xfrm>
              <a:off x="1925" y="2467"/>
              <a:ext cx="568" cy="19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/>
              <a:r>
                <a:rPr lang="zh-CN" altLang="en-US" sz="1400" dirty="0">
                  <a:solidFill>
                    <a:srgbClr val="2306FA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赤霉病</a:t>
              </a:r>
              <a:endParaRPr lang="zh-CN" altLang="en-US" sz="1400">
                <a:solidFill>
                  <a:srgbClr val="2306FA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25611" name="组合 15371"/>
          <p:cNvGrpSpPr/>
          <p:nvPr/>
        </p:nvGrpSpPr>
        <p:grpSpPr>
          <a:xfrm>
            <a:off x="4043363" y="3765550"/>
            <a:ext cx="1003300" cy="1036638"/>
            <a:chOff x="1861" y="2355"/>
            <a:chExt cx="632" cy="653"/>
          </a:xfrm>
        </p:grpSpPr>
        <p:pic>
          <p:nvPicPr>
            <p:cNvPr id="25612" name="图片 15372" descr="图片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1" y="2355"/>
              <a:ext cx="561" cy="65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5613" name="Text Box 11"/>
            <p:cNvSpPr txBox="1"/>
            <p:nvPr/>
          </p:nvSpPr>
          <p:spPr>
            <a:xfrm>
              <a:off x="1925" y="2467"/>
              <a:ext cx="568" cy="19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/>
              <a:r>
                <a:rPr lang="zh-CN" altLang="en-US" sz="1400" dirty="0">
                  <a:solidFill>
                    <a:srgbClr val="2306FA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锈病</a:t>
              </a:r>
              <a:endParaRPr lang="zh-CN" altLang="en-US" sz="1400" dirty="0">
                <a:solidFill>
                  <a:srgbClr val="2306FA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25614" name="组合 15374"/>
          <p:cNvGrpSpPr/>
          <p:nvPr/>
        </p:nvGrpSpPr>
        <p:grpSpPr>
          <a:xfrm>
            <a:off x="5243513" y="3752850"/>
            <a:ext cx="1003300" cy="1036638"/>
            <a:chOff x="1861" y="2355"/>
            <a:chExt cx="632" cy="653"/>
          </a:xfrm>
        </p:grpSpPr>
        <p:pic>
          <p:nvPicPr>
            <p:cNvPr id="25615" name="图片 15375" descr="图片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1" y="2355"/>
              <a:ext cx="561" cy="65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5616" name="Text Box 11"/>
            <p:cNvSpPr txBox="1"/>
            <p:nvPr/>
          </p:nvSpPr>
          <p:spPr>
            <a:xfrm>
              <a:off x="1925" y="2467"/>
              <a:ext cx="568" cy="19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/>
              <a:r>
                <a:rPr lang="zh-CN" altLang="en-US" sz="1400" dirty="0">
                  <a:solidFill>
                    <a:srgbClr val="2306FA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全蚀病</a:t>
              </a:r>
              <a:endParaRPr lang="zh-CN" altLang="en-US" sz="1400">
                <a:solidFill>
                  <a:srgbClr val="2306FA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25617" name="组合 15377"/>
          <p:cNvGrpSpPr/>
          <p:nvPr/>
        </p:nvGrpSpPr>
        <p:grpSpPr>
          <a:xfrm>
            <a:off x="6519863" y="3738563"/>
            <a:ext cx="1003300" cy="1036637"/>
            <a:chOff x="1861" y="2355"/>
            <a:chExt cx="632" cy="653"/>
          </a:xfrm>
        </p:grpSpPr>
        <p:pic>
          <p:nvPicPr>
            <p:cNvPr id="25618" name="图片 15378" descr="图片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1" y="2355"/>
              <a:ext cx="561" cy="65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5619" name="Text Box 11"/>
            <p:cNvSpPr txBox="1"/>
            <p:nvPr/>
          </p:nvSpPr>
          <p:spPr>
            <a:xfrm>
              <a:off x="1925" y="2467"/>
              <a:ext cx="568" cy="19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/>
              <a:r>
                <a:rPr lang="zh-CN" altLang="en-US" sz="1400" dirty="0">
                  <a:solidFill>
                    <a:srgbClr val="2306FA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纹枯病</a:t>
              </a:r>
              <a:endParaRPr lang="zh-CN" altLang="en-US" sz="1400">
                <a:solidFill>
                  <a:srgbClr val="2306FA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25620" name="组合 15380"/>
          <p:cNvGrpSpPr/>
          <p:nvPr/>
        </p:nvGrpSpPr>
        <p:grpSpPr>
          <a:xfrm>
            <a:off x="7675563" y="3738563"/>
            <a:ext cx="1003300" cy="1036637"/>
            <a:chOff x="1861" y="2355"/>
            <a:chExt cx="632" cy="653"/>
          </a:xfrm>
        </p:grpSpPr>
        <p:pic>
          <p:nvPicPr>
            <p:cNvPr id="25621" name="图片 15381" descr="图片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1" y="2355"/>
              <a:ext cx="561" cy="65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5622" name="Text Box 11"/>
            <p:cNvSpPr txBox="1"/>
            <p:nvPr/>
          </p:nvSpPr>
          <p:spPr>
            <a:xfrm>
              <a:off x="1925" y="2467"/>
              <a:ext cx="568" cy="19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/>
              <a:r>
                <a:rPr lang="zh-CN" altLang="en-US" sz="1400" dirty="0">
                  <a:solidFill>
                    <a:srgbClr val="2306FA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蚜虫</a:t>
              </a:r>
              <a:endParaRPr lang="zh-CN" altLang="en-US" sz="1400">
                <a:solidFill>
                  <a:srgbClr val="2306FA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25623" name="组合 15383"/>
          <p:cNvGrpSpPr/>
          <p:nvPr/>
        </p:nvGrpSpPr>
        <p:grpSpPr>
          <a:xfrm>
            <a:off x="8883650" y="3738563"/>
            <a:ext cx="1003300" cy="1036637"/>
            <a:chOff x="1861" y="2355"/>
            <a:chExt cx="632" cy="653"/>
          </a:xfrm>
        </p:grpSpPr>
        <p:pic>
          <p:nvPicPr>
            <p:cNvPr id="25624" name="图片 15384" descr="图片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1" y="2355"/>
              <a:ext cx="561" cy="65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5625" name="Text Box 11"/>
            <p:cNvSpPr txBox="1"/>
            <p:nvPr/>
          </p:nvSpPr>
          <p:spPr>
            <a:xfrm>
              <a:off x="1925" y="2467"/>
              <a:ext cx="568" cy="19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/>
              <a:r>
                <a:rPr lang="zh-CN" altLang="en-US" sz="1400" dirty="0">
                  <a:solidFill>
                    <a:srgbClr val="2306FA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吸浆虫</a:t>
              </a:r>
              <a:endParaRPr lang="zh-CN" altLang="en-US" sz="1400">
                <a:solidFill>
                  <a:srgbClr val="2306FA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25626" name="组合 15386"/>
          <p:cNvGrpSpPr/>
          <p:nvPr/>
        </p:nvGrpSpPr>
        <p:grpSpPr>
          <a:xfrm>
            <a:off x="2520950" y="3302000"/>
            <a:ext cx="1322388" cy="1555750"/>
            <a:chOff x="2331" y="739"/>
            <a:chExt cx="749" cy="879"/>
          </a:xfrm>
        </p:grpSpPr>
        <p:pic>
          <p:nvPicPr>
            <p:cNvPr id="25627" name="Picture 7" descr="8-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31" y="739"/>
              <a:ext cx="749" cy="87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5628" name="Text Box 11"/>
            <p:cNvSpPr txBox="1"/>
            <p:nvPr/>
          </p:nvSpPr>
          <p:spPr>
            <a:xfrm>
              <a:off x="2404" y="907"/>
              <a:ext cx="538" cy="22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pPr lvl="0" indent="0" eaLnBrk="0" hangingPunct="0"/>
              <a:r>
                <a:rPr lang="zh-CN" altLang="en-US" sz="2000" b="1" dirty="0">
                  <a:solidFill>
                    <a:schemeClr val="hlink"/>
                  </a:solidFill>
                  <a:latin typeface="Helvetica LT Std Cond Blk" charset="0"/>
                  <a:ea typeface="宋体" panose="02010600030101010101" pitchFamily="2" charset="-122"/>
                </a:rPr>
                <a:t>白粉病</a:t>
              </a:r>
              <a:endParaRPr lang="zh-CN" altLang="en-US" sz="2000" b="1" dirty="0">
                <a:solidFill>
                  <a:schemeClr val="hlink"/>
                </a:solidFill>
                <a:latin typeface="Helvetica LT Std Cond Blk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25629" name="组合 15389"/>
          <p:cNvGrpSpPr/>
          <p:nvPr/>
        </p:nvGrpSpPr>
        <p:grpSpPr>
          <a:xfrm>
            <a:off x="10199688" y="3716338"/>
            <a:ext cx="1003300" cy="1036637"/>
            <a:chOff x="1861" y="2355"/>
            <a:chExt cx="632" cy="653"/>
          </a:xfrm>
        </p:grpSpPr>
        <p:pic>
          <p:nvPicPr>
            <p:cNvPr id="25630" name="图片 15390" descr="图片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1" y="2355"/>
              <a:ext cx="561" cy="65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5631" name="Text Box 11"/>
            <p:cNvSpPr txBox="1"/>
            <p:nvPr/>
          </p:nvSpPr>
          <p:spPr>
            <a:xfrm>
              <a:off x="1925" y="2467"/>
              <a:ext cx="568" cy="23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/>
              <a:r>
                <a:rPr lang="zh-CN" altLang="en-US" dirty="0">
                  <a:solidFill>
                    <a:srgbClr val="2306FA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杂草</a:t>
              </a:r>
              <a:endParaRPr lang="zh-CN" altLang="en-US">
                <a:solidFill>
                  <a:srgbClr val="2306FA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6625" name="Picture 2" descr="4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1112" y="0"/>
            <a:ext cx="12241212" cy="6881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5" name="Picture 3" descr="4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5263" y="-3175"/>
            <a:ext cx="254000" cy="6521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6" name="Picture 4" descr="4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63" y="6297613"/>
            <a:ext cx="273050" cy="384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7" name="Picture 5" descr="4-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930275"/>
            <a:ext cx="11568113" cy="4641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20" name="Text Box 8"/>
          <p:cNvSpPr txBox="1"/>
          <p:nvPr/>
        </p:nvSpPr>
        <p:spPr>
          <a:xfrm>
            <a:off x="1363663" y="2095500"/>
            <a:ext cx="8318500" cy="10779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fontAlgn="base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</a:pPr>
            <a:r>
              <a:rPr lang="zh-CN" altLang="en-US" sz="2400" strike="noStrike" noProof="1" dirty="0">
                <a:solidFill>
                  <a:schemeClr val="tx2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  <a:t>小麦白粉病，初期叶面出现白色霉点，之后逐渐扩大为近圆形至椭圆形</a:t>
            </a:r>
            <a:r>
              <a:rPr lang="zh-CN" altLang="en-US" sz="2400" b="1" u="sng" strike="noStrike" noProof="1" dirty="0">
                <a:solidFill>
                  <a:srgbClr val="9B2613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  <a:t>白色霉斑</a:t>
            </a:r>
            <a:r>
              <a:rPr lang="zh-CN" altLang="en-US" sz="2400" strike="noStrike" noProof="1" dirty="0">
                <a:solidFill>
                  <a:schemeClr val="tx2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  <a:t>，</a:t>
            </a:r>
            <a:r>
              <a:rPr lang="zh-CN" altLang="en-US" sz="2400" b="1" strike="noStrike" noProof="1" dirty="0">
                <a:solidFill>
                  <a:schemeClr val="tx2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  <a:t>后期病部霉层变为灰白色至浅褐色，病斑上散生有</a:t>
            </a:r>
            <a:r>
              <a:rPr lang="zh-CN" altLang="en-US" sz="2400" b="1" u="sng" strike="noStrike" noProof="1" dirty="0">
                <a:solidFill>
                  <a:srgbClr val="9B2613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  <a:t>针头大小的小黑颗粒</a:t>
            </a:r>
            <a:r>
              <a:rPr lang="zh-CN" altLang="en-US" sz="2400" b="1" strike="noStrike" noProof="1" dirty="0">
                <a:solidFill>
                  <a:schemeClr val="tx2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  <a:t>。</a:t>
            </a:r>
            <a:endParaRPr lang="zh-CN" altLang="en-US" sz="2400" b="1" strike="noStrike" noProof="1" dirty="0">
              <a:solidFill>
                <a:schemeClr val="tx2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grpSp>
        <p:nvGrpSpPr>
          <p:cNvPr id="16391" name="组合 16390"/>
          <p:cNvGrpSpPr/>
          <p:nvPr/>
        </p:nvGrpSpPr>
        <p:grpSpPr>
          <a:xfrm>
            <a:off x="230188" y="207963"/>
            <a:ext cx="2944812" cy="771525"/>
            <a:chOff x="145" y="131"/>
            <a:chExt cx="1855" cy="486"/>
          </a:xfrm>
        </p:grpSpPr>
        <p:pic>
          <p:nvPicPr>
            <p:cNvPr id="26631" name="Picture 10" descr="10-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5" y="131"/>
              <a:ext cx="481" cy="48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6632" name="文本框 16392"/>
            <p:cNvSpPr txBox="1"/>
            <p:nvPr/>
          </p:nvSpPr>
          <p:spPr>
            <a:xfrm>
              <a:off x="670" y="165"/>
              <a:ext cx="1330" cy="36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>
                <a:spcBef>
                  <a:spcPct val="50000"/>
                </a:spcBef>
              </a:pPr>
              <a:r>
                <a:rPr lang="zh-CN" altLang="en-US" sz="3200" b="1" dirty="0">
                  <a:solidFill>
                    <a:srgbClr val="77EC28"/>
                  </a:solidFill>
                  <a:latin typeface="Calibri" panose="020F0502020204030204" pitchFamily="34" charset="0"/>
                  <a:ea typeface="华文彩云" pitchFamily="2" charset="-122"/>
                </a:rPr>
                <a:t>白粉病</a:t>
              </a:r>
              <a:endParaRPr lang="zh-CN" altLang="en-US" sz="3200" b="1" dirty="0">
                <a:solidFill>
                  <a:srgbClr val="77EC28"/>
                </a:solidFill>
                <a:latin typeface="Calibri" panose="020F0502020204030204" pitchFamily="34" charset="0"/>
                <a:ea typeface="华文彩云" pitchFamily="2" charset="-122"/>
              </a:endParaRPr>
            </a:p>
          </p:txBody>
        </p:sp>
      </p:grpSp>
      <p:sp>
        <p:nvSpPr>
          <p:cNvPr id="13319" name="Text Box 7"/>
          <p:cNvSpPr txBox="1"/>
          <p:nvPr/>
        </p:nvSpPr>
        <p:spPr>
          <a:xfrm>
            <a:off x="912813" y="1146175"/>
            <a:ext cx="6515100" cy="6413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 eaLnBrk="0" hangingPunct="0"/>
            <a:r>
              <a:rPr lang="zh-CN" altLang="en-US" sz="3600" b="1" dirty="0">
                <a:solidFill>
                  <a:srgbClr val="777777"/>
                </a:solidFill>
                <a:latin typeface="Calibri" panose="020F0502020204030204" pitchFamily="34" charset="0"/>
                <a:ea typeface="黑体" panose="02010600030101010101" pitchFamily="49" charset="-122"/>
              </a:rPr>
              <a:t>症状识别</a:t>
            </a:r>
            <a:endParaRPr lang="zh-CN" altLang="en-US" sz="3600" b="1" dirty="0">
              <a:solidFill>
                <a:srgbClr val="777777"/>
              </a:solidFill>
              <a:latin typeface="Calibri" panose="020F0502020204030204" pitchFamily="34" charset="0"/>
              <a:ea typeface="黑体" panose="02010600030101010101" pitchFamily="49" charset="-122"/>
            </a:endParaRPr>
          </a:p>
        </p:txBody>
      </p:sp>
      <p:pic>
        <p:nvPicPr>
          <p:cNvPr id="16395" name="Picture 4" descr="t019e023d90363e0704"/>
          <p:cNvPicPr/>
          <p:nvPr/>
        </p:nvPicPr>
        <p:blipFill>
          <a:blip r:embed="rId6"/>
          <a:stretch>
            <a:fillRect/>
          </a:stretch>
        </p:blipFill>
        <p:spPr>
          <a:xfrm>
            <a:off x="1600200" y="3259138"/>
            <a:ext cx="3598863" cy="2519362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6396" name="Picture 7" descr="小麦白粉2"/>
          <p:cNvPicPr/>
          <p:nvPr/>
        </p:nvPicPr>
        <p:blipFill>
          <a:blip r:embed="rId7"/>
          <a:stretch>
            <a:fillRect/>
          </a:stretch>
        </p:blipFill>
        <p:spPr>
          <a:xfrm>
            <a:off x="5664200" y="3276600"/>
            <a:ext cx="3598863" cy="2519363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3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9" presetClass="entr" presetSubtype="0" accel="10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4" dur="5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7" dur="5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0" grpId="0" bldLvl="0"/>
      <p:bldP spid="13319" grpId="0" bldLvl="0"/>
      <p:bldP spid="13319" grpId="1" bldLvl="0"/>
      <p:bldP spid="13319" grpId="2" bldLvl="0"/>
      <p:bldP spid="13319" grpId="3" bldLvl="0"/>
      <p:bldP spid="13319" grpId="4" bldLvl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7649" name="Picture 2" descr="4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1112" y="0"/>
            <a:ext cx="12241212" cy="6881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5" name="Picture 3" descr="4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5263" y="-3175"/>
            <a:ext cx="254000" cy="6521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6" name="Picture 4" descr="4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63" y="6297613"/>
            <a:ext cx="273050" cy="384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7" name="Picture 5" descr="4-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930275"/>
            <a:ext cx="11568113" cy="4641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20" name="Text Box 8"/>
          <p:cNvSpPr txBox="1"/>
          <p:nvPr/>
        </p:nvSpPr>
        <p:spPr>
          <a:xfrm>
            <a:off x="1122363" y="2081213"/>
            <a:ext cx="9823450" cy="26479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 eaLnBrk="0" hangingPunct="0">
              <a:buFont typeface="Wingdings" panose="05000000000000000000" pitchFamily="2" charset="2"/>
              <a:buChar char="n"/>
            </a:pPr>
            <a:r>
              <a:rPr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病菌靠</a:t>
            </a:r>
            <a:r>
              <a:rPr lang="zh-CN" altLang="en-US" sz="2400" b="1" dirty="0">
                <a:solidFill>
                  <a:srgbClr val="CC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分生孢子或子囊孢子借气流</a:t>
            </a:r>
            <a:r>
              <a:rPr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传播到感病小麦叶片上，遇有温、湿度条件适宜，即可发病。</a:t>
            </a:r>
            <a:endParaRPr lang="zh-CN" altLang="en-US" sz="2400" b="1" dirty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0" indent="0" eaLnBrk="0" hangingPunct="0">
              <a:buFont typeface="Wingdings" panose="05000000000000000000" pitchFamily="2" charset="2"/>
              <a:buChar char="n"/>
            </a:pPr>
            <a:r>
              <a:rPr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该病发生</a:t>
            </a:r>
            <a:r>
              <a:rPr lang="zh-CN" altLang="en-US" sz="2400" b="1" u="sng" dirty="0">
                <a:solidFill>
                  <a:srgbClr val="A81D0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适温</a:t>
            </a:r>
            <a:r>
              <a:rPr lang="en-US" altLang="zh-CN" sz="2400" b="1" u="sng" dirty="0">
                <a:solidFill>
                  <a:srgbClr val="A81D0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15-20℃</a:t>
            </a:r>
            <a:r>
              <a:rPr lang="zh-CN" altLang="en-US" sz="2400" b="1" u="sng" dirty="0">
                <a:solidFill>
                  <a:srgbClr val="A81D0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，低于</a:t>
            </a:r>
            <a:r>
              <a:rPr lang="en-US" altLang="zh-CN" sz="2400" b="1" u="sng">
                <a:solidFill>
                  <a:srgbClr val="A81D0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10℃</a:t>
            </a:r>
            <a:r>
              <a:rPr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发病缓慢。</a:t>
            </a:r>
            <a:endParaRPr lang="zh-CN" altLang="en-US" sz="2400" b="1" dirty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0" indent="0" eaLnBrk="0" hangingPunct="0">
              <a:buFont typeface="Wingdings" panose="05000000000000000000" pitchFamily="2" charset="2"/>
              <a:buChar char="n"/>
            </a:pPr>
            <a:r>
              <a:rPr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相对湿度大于</a:t>
            </a:r>
            <a:r>
              <a:rPr lang="en-US" altLang="zh-CN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70%</a:t>
            </a:r>
            <a:r>
              <a:rPr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有可能造成病害流行。</a:t>
            </a:r>
            <a:endParaRPr lang="zh-CN" altLang="en-US" sz="2400" b="1" dirty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0" indent="0" eaLnBrk="0" hangingPunct="0">
              <a:buFont typeface="Wingdings" panose="05000000000000000000" pitchFamily="2" charset="2"/>
              <a:buChar char="n"/>
            </a:pPr>
            <a:r>
              <a:rPr lang="zh-CN" altLang="en-US" sz="2400" b="1" u="sng" dirty="0">
                <a:solidFill>
                  <a:srgbClr val="A81D0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施氮过多，造成植株贪青、</a:t>
            </a:r>
            <a:r>
              <a:rPr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密度大发病重。</a:t>
            </a:r>
            <a:endParaRPr lang="zh-CN" altLang="en-US" sz="2400" b="1" dirty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0" indent="0" eaLnBrk="0" hangingPunct="0">
              <a:buFont typeface="Wingdings" panose="05000000000000000000" pitchFamily="2" charset="2"/>
              <a:buChar char="n"/>
            </a:pPr>
            <a:r>
              <a:rPr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管理不当、水肥不足、土地干旱、</a:t>
            </a:r>
            <a:r>
              <a:rPr lang="zh-CN" altLang="en-US" sz="2400" b="1" u="sng" dirty="0">
                <a:solidFill>
                  <a:srgbClr val="A81D0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植株生长衰弱、抗病力低</a:t>
            </a:r>
            <a:r>
              <a:rPr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、也易发生该病。</a:t>
            </a:r>
            <a:endParaRPr lang="zh-CN" altLang="en-US" sz="2400" b="1" dirty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17415" name="组合 17414"/>
          <p:cNvGrpSpPr/>
          <p:nvPr/>
        </p:nvGrpSpPr>
        <p:grpSpPr>
          <a:xfrm>
            <a:off x="230188" y="207963"/>
            <a:ext cx="2944812" cy="771525"/>
            <a:chOff x="145" y="131"/>
            <a:chExt cx="1855" cy="486"/>
          </a:xfrm>
        </p:grpSpPr>
        <p:pic>
          <p:nvPicPr>
            <p:cNvPr id="27655" name="Picture 10" descr="10-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5" y="131"/>
              <a:ext cx="481" cy="48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7656" name="文本框 17416"/>
            <p:cNvSpPr txBox="1"/>
            <p:nvPr/>
          </p:nvSpPr>
          <p:spPr>
            <a:xfrm>
              <a:off x="670" y="165"/>
              <a:ext cx="1330" cy="36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>
                <a:spcBef>
                  <a:spcPct val="50000"/>
                </a:spcBef>
              </a:pPr>
              <a:r>
                <a:rPr lang="zh-CN" altLang="en-US" sz="3200" b="1" dirty="0">
                  <a:solidFill>
                    <a:srgbClr val="77EC28"/>
                  </a:solidFill>
                  <a:latin typeface="Calibri" panose="020F0502020204030204" pitchFamily="34" charset="0"/>
                  <a:ea typeface="华文彩云" pitchFamily="2" charset="-122"/>
                </a:rPr>
                <a:t>白粉病</a:t>
              </a:r>
              <a:endParaRPr lang="zh-CN" altLang="en-US" sz="3200" b="1" dirty="0">
                <a:solidFill>
                  <a:srgbClr val="77EC28"/>
                </a:solidFill>
                <a:latin typeface="Calibri" panose="020F0502020204030204" pitchFamily="34" charset="0"/>
                <a:ea typeface="华文彩云" pitchFamily="2" charset="-122"/>
              </a:endParaRPr>
            </a:p>
          </p:txBody>
        </p:sp>
      </p:grpSp>
      <p:sp>
        <p:nvSpPr>
          <p:cNvPr id="27657" name="Text Box 7"/>
          <p:cNvSpPr txBox="1"/>
          <p:nvPr/>
        </p:nvSpPr>
        <p:spPr>
          <a:xfrm>
            <a:off x="912813" y="1146175"/>
            <a:ext cx="6515100" cy="6413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 eaLnBrk="0" hangingPunct="0"/>
            <a:r>
              <a:rPr lang="zh-CN" altLang="en-US" sz="3600" b="1" dirty="0">
                <a:solidFill>
                  <a:srgbClr val="777777"/>
                </a:solidFill>
                <a:latin typeface="Calibri" panose="020F0502020204030204" pitchFamily="34" charset="0"/>
                <a:ea typeface="黑体" panose="02010600030101010101" pitchFamily="49" charset="-122"/>
              </a:rPr>
              <a:t>发病条件</a:t>
            </a:r>
            <a:endParaRPr lang="zh-CN" altLang="en-US" sz="3600" b="1" dirty="0">
              <a:solidFill>
                <a:srgbClr val="777777"/>
              </a:solidFill>
              <a:latin typeface="Calibri" panose="020F0502020204030204" pitchFamily="34" charset="0"/>
              <a:ea typeface="黑体" panose="0201060003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3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0" grpId="0" bldLvl="0"/>
      <p:bldP spid="27657" grpId="0" bldLvl="0"/>
      <p:bldP spid="27657" grpId="1" bldLvl="0"/>
      <p:bldP spid="27657" grpId="2" bldLvl="0"/>
      <p:bldP spid="27657" grpId="3" bldLvl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8673" name="Picture 2" descr="4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1112" y="0"/>
            <a:ext cx="12241212" cy="6881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5" name="Picture 3" descr="4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5263" y="-3175"/>
            <a:ext cx="254000" cy="6521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6" name="Picture 4" descr="4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63" y="6297613"/>
            <a:ext cx="273050" cy="384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7" name="Picture 5" descr="4-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930275"/>
            <a:ext cx="11568113" cy="4641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20" name="Text Box 8"/>
          <p:cNvSpPr txBox="1"/>
          <p:nvPr/>
        </p:nvSpPr>
        <p:spPr>
          <a:xfrm>
            <a:off x="1363663" y="1892300"/>
            <a:ext cx="3303587" cy="457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 eaLnBrk="0" hangingPunct="0"/>
            <a:r>
              <a:rPr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病株率达</a:t>
            </a:r>
            <a:r>
              <a:rPr lang="en-US" altLang="zh-CN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15</a:t>
            </a:r>
            <a:r>
              <a:rPr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％以上。</a:t>
            </a:r>
            <a:endParaRPr lang="zh-CN" altLang="en-US" sz="2400" b="1" dirty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18439" name="组合 18438"/>
          <p:cNvGrpSpPr/>
          <p:nvPr/>
        </p:nvGrpSpPr>
        <p:grpSpPr>
          <a:xfrm>
            <a:off x="230188" y="207963"/>
            <a:ext cx="2944812" cy="771525"/>
            <a:chOff x="145" y="131"/>
            <a:chExt cx="1855" cy="486"/>
          </a:xfrm>
        </p:grpSpPr>
        <p:pic>
          <p:nvPicPr>
            <p:cNvPr id="28679" name="Picture 10" descr="10-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5" y="131"/>
              <a:ext cx="481" cy="48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8680" name="文本框 18440"/>
            <p:cNvSpPr txBox="1"/>
            <p:nvPr/>
          </p:nvSpPr>
          <p:spPr>
            <a:xfrm>
              <a:off x="670" y="165"/>
              <a:ext cx="1330" cy="36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>
                <a:spcBef>
                  <a:spcPct val="50000"/>
                </a:spcBef>
              </a:pPr>
              <a:r>
                <a:rPr lang="zh-CN" altLang="en-US" sz="3200" b="1" dirty="0">
                  <a:solidFill>
                    <a:srgbClr val="77EC28"/>
                  </a:solidFill>
                  <a:latin typeface="Calibri" panose="020F0502020204030204" pitchFamily="34" charset="0"/>
                  <a:ea typeface="华文彩云" pitchFamily="2" charset="-122"/>
                </a:rPr>
                <a:t>白粉病</a:t>
              </a:r>
              <a:endParaRPr lang="zh-CN" altLang="en-US" sz="3200" b="1" dirty="0">
                <a:solidFill>
                  <a:srgbClr val="77EC28"/>
                </a:solidFill>
                <a:latin typeface="Calibri" panose="020F0502020204030204" pitchFamily="34" charset="0"/>
                <a:ea typeface="华文彩云" pitchFamily="2" charset="-122"/>
              </a:endParaRPr>
            </a:p>
          </p:txBody>
        </p:sp>
      </p:grpSp>
      <p:sp>
        <p:nvSpPr>
          <p:cNvPr id="28681" name="Text Box 7"/>
          <p:cNvSpPr txBox="1"/>
          <p:nvPr/>
        </p:nvSpPr>
        <p:spPr>
          <a:xfrm>
            <a:off x="1357313" y="1235075"/>
            <a:ext cx="3314700" cy="6413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 eaLnBrk="0" hangingPunct="0"/>
            <a:r>
              <a:rPr lang="zh-CN" altLang="en-US" sz="3600" b="1" dirty="0">
                <a:solidFill>
                  <a:srgbClr val="777777"/>
                </a:solidFill>
                <a:latin typeface="Calibri" panose="020F0502020204030204" pitchFamily="34" charset="0"/>
                <a:ea typeface="黑体" panose="02010600030101010101" pitchFamily="49" charset="-122"/>
              </a:rPr>
              <a:t>防治指标</a:t>
            </a:r>
            <a:endParaRPr lang="zh-CN" altLang="en-US" sz="3600" b="1" dirty="0">
              <a:solidFill>
                <a:srgbClr val="777777"/>
              </a:solidFill>
              <a:latin typeface="Calibri" panose="020F0502020204030204" pitchFamily="34" charset="0"/>
              <a:ea typeface="黑体" panose="02010600030101010101" pitchFamily="49" charset="-122"/>
            </a:endParaRPr>
          </a:p>
        </p:txBody>
      </p:sp>
      <p:sp>
        <p:nvSpPr>
          <p:cNvPr id="28682" name="Text Box 7"/>
          <p:cNvSpPr txBox="1"/>
          <p:nvPr/>
        </p:nvSpPr>
        <p:spPr>
          <a:xfrm>
            <a:off x="6043613" y="1606550"/>
            <a:ext cx="2990850" cy="6413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 eaLnBrk="0" hangingPunct="0"/>
            <a:r>
              <a:rPr lang="zh-CN" altLang="en-US" sz="3600" b="1" dirty="0">
                <a:solidFill>
                  <a:srgbClr val="777777"/>
                </a:solidFill>
                <a:latin typeface="Calibri" panose="020F0502020204030204" pitchFamily="34" charset="0"/>
                <a:ea typeface="黑体" panose="02010600030101010101" pitchFamily="49" charset="-122"/>
              </a:rPr>
              <a:t>防治要点</a:t>
            </a:r>
            <a:endParaRPr lang="zh-CN" altLang="en-US" sz="3600" b="1" dirty="0">
              <a:solidFill>
                <a:srgbClr val="777777"/>
              </a:solidFill>
              <a:latin typeface="Calibri" panose="020F0502020204030204" pitchFamily="34" charset="0"/>
              <a:ea typeface="黑体" panose="02010600030101010101" pitchFamily="49" charset="-122"/>
            </a:endParaRPr>
          </a:p>
        </p:txBody>
      </p:sp>
      <p:sp>
        <p:nvSpPr>
          <p:cNvPr id="3" name="Text Box 8"/>
          <p:cNvSpPr txBox="1"/>
          <p:nvPr/>
        </p:nvSpPr>
        <p:spPr>
          <a:xfrm>
            <a:off x="6084888" y="2928938"/>
            <a:ext cx="4905375" cy="15525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 eaLnBrk="0" hangingPunct="0"/>
            <a:r>
              <a:rPr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亩用</a:t>
            </a:r>
            <a:r>
              <a:rPr lang="en-US" altLang="zh-CN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15</a:t>
            </a:r>
            <a:r>
              <a:rPr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％</a:t>
            </a:r>
            <a:r>
              <a:rPr lang="zh-CN" altLang="en-US" sz="2400" b="1" dirty="0">
                <a:solidFill>
                  <a:srgbClr val="CC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三唑酮</a:t>
            </a:r>
            <a:r>
              <a:rPr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粉剂</a:t>
            </a:r>
            <a:r>
              <a:rPr lang="en-US" altLang="zh-CN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100-150</a:t>
            </a:r>
            <a:r>
              <a:rPr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克或</a:t>
            </a:r>
            <a:r>
              <a:rPr lang="en-US" altLang="zh-CN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20</a:t>
            </a:r>
            <a:r>
              <a:rPr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％三唑酮乳油</a:t>
            </a:r>
            <a:r>
              <a:rPr lang="en-US" altLang="zh-CN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100</a:t>
            </a:r>
            <a:r>
              <a:rPr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毫升或</a:t>
            </a:r>
            <a:r>
              <a:rPr lang="en-US" altLang="zh-CN" sz="2400" b="1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12.5%</a:t>
            </a:r>
            <a:r>
              <a:rPr lang="zh-CN" altLang="en-US" sz="2400" b="1" dirty="0">
                <a:solidFill>
                  <a:srgbClr val="CC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烯唑醇</a:t>
            </a:r>
            <a:r>
              <a:rPr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可湿性粉剂</a:t>
            </a:r>
            <a:r>
              <a:rPr lang="en-US" altLang="zh-CN" sz="2400" b="1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50%</a:t>
            </a:r>
            <a:r>
              <a:rPr lang="zh-CN" altLang="en-US" sz="2400" b="1" dirty="0">
                <a:solidFill>
                  <a:srgbClr val="CC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醚菌酯</a:t>
            </a:r>
            <a:r>
              <a:rPr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干悬浮剂进行喷雾。</a:t>
            </a:r>
            <a:endParaRPr lang="zh-CN" altLang="en-US" sz="2400" b="1" dirty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8684" name="图片 18444" descr="t0187c2fef06fbc70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288" y="2457450"/>
            <a:ext cx="4887912" cy="24749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3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0" grpId="0" bldLvl="0"/>
      <p:bldP spid="28681" grpId="0" bldLvl="0"/>
      <p:bldP spid="28681" grpId="1" bldLvl="0"/>
      <p:bldP spid="28681" grpId="2" bldLvl="0"/>
      <p:bldP spid="28681" grpId="3" bldLvl="0"/>
      <p:bldP spid="28682" grpId="0" bldLvl="0"/>
      <p:bldP spid="28682" grpId="1" bldLvl="0"/>
      <p:bldP spid="28682" grpId="2" bldLvl="0"/>
      <p:bldP spid="28682" grpId="3" bldLvl="0"/>
      <p:bldP spid="3" grpId="0" bldLvl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9697" name="Picture 2" descr="2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30100" cy="68754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7" name="Picture 3" descr="2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63" y="293688"/>
            <a:ext cx="1250950" cy="828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8" name="Picture 4" descr="2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6663" y="6099175"/>
            <a:ext cx="593725" cy="593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9" name="Picture 5" descr="2-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00" y="649288"/>
            <a:ext cx="1747838" cy="257333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9701" name="组合 19461"/>
          <p:cNvGrpSpPr/>
          <p:nvPr/>
        </p:nvGrpSpPr>
        <p:grpSpPr>
          <a:xfrm>
            <a:off x="2741613" y="3765550"/>
            <a:ext cx="1003300" cy="1036638"/>
            <a:chOff x="1861" y="2355"/>
            <a:chExt cx="632" cy="653"/>
          </a:xfrm>
        </p:grpSpPr>
        <p:pic>
          <p:nvPicPr>
            <p:cNvPr id="29702" name="图片 19462" descr="图片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1" y="2355"/>
              <a:ext cx="561" cy="65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9703" name="Text Box 11"/>
            <p:cNvSpPr txBox="1"/>
            <p:nvPr/>
          </p:nvSpPr>
          <p:spPr>
            <a:xfrm>
              <a:off x="1925" y="2467"/>
              <a:ext cx="568" cy="19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/>
              <a:r>
                <a:rPr lang="zh-CN" altLang="en-US" sz="1400" dirty="0">
                  <a:solidFill>
                    <a:srgbClr val="2306FA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白粉病</a:t>
              </a:r>
              <a:endParaRPr lang="zh-CN" altLang="en-US" sz="1400">
                <a:solidFill>
                  <a:srgbClr val="2306FA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29704" name="组合 19464"/>
          <p:cNvGrpSpPr/>
          <p:nvPr/>
        </p:nvGrpSpPr>
        <p:grpSpPr>
          <a:xfrm>
            <a:off x="1382713" y="3738563"/>
            <a:ext cx="1003300" cy="1036637"/>
            <a:chOff x="1861" y="2355"/>
            <a:chExt cx="632" cy="653"/>
          </a:xfrm>
        </p:grpSpPr>
        <p:pic>
          <p:nvPicPr>
            <p:cNvPr id="29705" name="图片 19465" descr="图片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1" y="2355"/>
              <a:ext cx="561" cy="65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9706" name="Text Box 11"/>
            <p:cNvSpPr txBox="1"/>
            <p:nvPr/>
          </p:nvSpPr>
          <p:spPr>
            <a:xfrm>
              <a:off x="1925" y="2467"/>
              <a:ext cx="568" cy="19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/>
              <a:r>
                <a:rPr lang="zh-CN" altLang="en-US" sz="1400" dirty="0">
                  <a:solidFill>
                    <a:srgbClr val="2306FA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赤霉病</a:t>
              </a:r>
              <a:endParaRPr lang="zh-CN" altLang="en-US" sz="1400">
                <a:solidFill>
                  <a:srgbClr val="2306FA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29707" name="组合 19467"/>
          <p:cNvGrpSpPr/>
          <p:nvPr/>
        </p:nvGrpSpPr>
        <p:grpSpPr>
          <a:xfrm>
            <a:off x="4043363" y="3765550"/>
            <a:ext cx="1003300" cy="1036638"/>
            <a:chOff x="1861" y="2355"/>
            <a:chExt cx="632" cy="653"/>
          </a:xfrm>
        </p:grpSpPr>
        <p:pic>
          <p:nvPicPr>
            <p:cNvPr id="29708" name="图片 19468" descr="图片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1" y="2355"/>
              <a:ext cx="561" cy="65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9709" name="Text Box 11"/>
            <p:cNvSpPr txBox="1"/>
            <p:nvPr/>
          </p:nvSpPr>
          <p:spPr>
            <a:xfrm>
              <a:off x="1925" y="2467"/>
              <a:ext cx="568" cy="19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/>
              <a:r>
                <a:rPr lang="zh-CN" altLang="en-US" sz="1400" dirty="0">
                  <a:solidFill>
                    <a:srgbClr val="2306FA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锈病</a:t>
              </a:r>
              <a:endParaRPr lang="zh-CN" altLang="en-US" sz="1400" dirty="0">
                <a:solidFill>
                  <a:srgbClr val="2306FA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29710" name="组合 19470"/>
          <p:cNvGrpSpPr/>
          <p:nvPr/>
        </p:nvGrpSpPr>
        <p:grpSpPr>
          <a:xfrm>
            <a:off x="5243513" y="3752850"/>
            <a:ext cx="1003300" cy="1036638"/>
            <a:chOff x="1861" y="2355"/>
            <a:chExt cx="632" cy="653"/>
          </a:xfrm>
        </p:grpSpPr>
        <p:pic>
          <p:nvPicPr>
            <p:cNvPr id="29711" name="图片 19471" descr="图片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1" y="2355"/>
              <a:ext cx="561" cy="65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9712" name="Text Box 11"/>
            <p:cNvSpPr txBox="1"/>
            <p:nvPr/>
          </p:nvSpPr>
          <p:spPr>
            <a:xfrm>
              <a:off x="1925" y="2467"/>
              <a:ext cx="568" cy="19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/>
              <a:r>
                <a:rPr lang="zh-CN" altLang="en-US" sz="1400" dirty="0">
                  <a:solidFill>
                    <a:srgbClr val="2306FA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全蚀病</a:t>
              </a:r>
              <a:endParaRPr lang="zh-CN" altLang="en-US" sz="1400">
                <a:solidFill>
                  <a:srgbClr val="2306FA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29713" name="组合 19473"/>
          <p:cNvGrpSpPr/>
          <p:nvPr/>
        </p:nvGrpSpPr>
        <p:grpSpPr>
          <a:xfrm>
            <a:off x="6519863" y="3738563"/>
            <a:ext cx="1003300" cy="1036637"/>
            <a:chOff x="1861" y="2355"/>
            <a:chExt cx="632" cy="653"/>
          </a:xfrm>
        </p:grpSpPr>
        <p:pic>
          <p:nvPicPr>
            <p:cNvPr id="29714" name="图片 19474" descr="图片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1" y="2355"/>
              <a:ext cx="561" cy="65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9715" name="Text Box 11"/>
            <p:cNvSpPr txBox="1"/>
            <p:nvPr/>
          </p:nvSpPr>
          <p:spPr>
            <a:xfrm>
              <a:off x="1925" y="2467"/>
              <a:ext cx="568" cy="19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/>
              <a:r>
                <a:rPr lang="zh-CN" altLang="en-US" sz="1400" dirty="0">
                  <a:solidFill>
                    <a:srgbClr val="2306FA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纹枯病</a:t>
              </a:r>
              <a:endParaRPr lang="zh-CN" altLang="en-US" sz="1400">
                <a:solidFill>
                  <a:srgbClr val="2306FA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29716" name="组合 19476"/>
          <p:cNvGrpSpPr/>
          <p:nvPr/>
        </p:nvGrpSpPr>
        <p:grpSpPr>
          <a:xfrm>
            <a:off x="7675563" y="3738563"/>
            <a:ext cx="1003300" cy="1036637"/>
            <a:chOff x="1861" y="2355"/>
            <a:chExt cx="632" cy="653"/>
          </a:xfrm>
        </p:grpSpPr>
        <p:pic>
          <p:nvPicPr>
            <p:cNvPr id="29717" name="图片 19477" descr="图片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1" y="2355"/>
              <a:ext cx="561" cy="65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9718" name="Text Box 11"/>
            <p:cNvSpPr txBox="1"/>
            <p:nvPr/>
          </p:nvSpPr>
          <p:spPr>
            <a:xfrm>
              <a:off x="1925" y="2467"/>
              <a:ext cx="568" cy="19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/>
              <a:r>
                <a:rPr lang="zh-CN" altLang="en-US" sz="1400" dirty="0">
                  <a:solidFill>
                    <a:srgbClr val="2306FA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蚜虫</a:t>
              </a:r>
              <a:endParaRPr lang="zh-CN" altLang="en-US" sz="1400">
                <a:solidFill>
                  <a:srgbClr val="2306FA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29719" name="组合 19479"/>
          <p:cNvGrpSpPr/>
          <p:nvPr/>
        </p:nvGrpSpPr>
        <p:grpSpPr>
          <a:xfrm>
            <a:off x="8883650" y="3738563"/>
            <a:ext cx="1003300" cy="1036637"/>
            <a:chOff x="1861" y="2355"/>
            <a:chExt cx="632" cy="653"/>
          </a:xfrm>
        </p:grpSpPr>
        <p:pic>
          <p:nvPicPr>
            <p:cNvPr id="29720" name="图片 19480" descr="图片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1" y="2355"/>
              <a:ext cx="561" cy="65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9721" name="Text Box 11"/>
            <p:cNvSpPr txBox="1"/>
            <p:nvPr/>
          </p:nvSpPr>
          <p:spPr>
            <a:xfrm>
              <a:off x="1925" y="2467"/>
              <a:ext cx="568" cy="19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/>
              <a:r>
                <a:rPr lang="zh-CN" altLang="en-US" sz="1400" dirty="0">
                  <a:solidFill>
                    <a:srgbClr val="2306FA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吸浆虫</a:t>
              </a:r>
              <a:endParaRPr lang="zh-CN" altLang="en-US" sz="1400">
                <a:solidFill>
                  <a:srgbClr val="2306FA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29722" name="组合 19482"/>
          <p:cNvGrpSpPr/>
          <p:nvPr/>
        </p:nvGrpSpPr>
        <p:grpSpPr>
          <a:xfrm>
            <a:off x="3833813" y="3295650"/>
            <a:ext cx="1320800" cy="1555750"/>
            <a:chOff x="2331" y="739"/>
            <a:chExt cx="749" cy="879"/>
          </a:xfrm>
        </p:grpSpPr>
        <p:pic>
          <p:nvPicPr>
            <p:cNvPr id="29723" name="Picture 7" descr="8-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31" y="739"/>
              <a:ext cx="749" cy="87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9724" name="Text Box 11"/>
            <p:cNvSpPr txBox="1"/>
            <p:nvPr/>
          </p:nvSpPr>
          <p:spPr>
            <a:xfrm>
              <a:off x="2404" y="907"/>
              <a:ext cx="473" cy="22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pPr lvl="0" indent="0" eaLnBrk="0" hangingPunct="0"/>
              <a:r>
                <a:rPr lang="en-US" altLang="zh-CN" sz="2000" b="1" dirty="0">
                  <a:solidFill>
                    <a:schemeClr val="hlink"/>
                  </a:solidFill>
                  <a:latin typeface="Helvetica LT Std Cond Blk" charset="0"/>
                  <a:ea typeface="宋体" panose="02010600030101010101" pitchFamily="2" charset="-122"/>
                </a:rPr>
                <a:t>  </a:t>
              </a:r>
              <a:r>
                <a:rPr lang="zh-CN" altLang="en-US" sz="2000" b="1" dirty="0">
                  <a:solidFill>
                    <a:schemeClr val="hlink"/>
                  </a:solidFill>
                  <a:latin typeface="Helvetica LT Std Cond Blk" charset="0"/>
                  <a:ea typeface="宋体" panose="02010600030101010101" pitchFamily="2" charset="-122"/>
                </a:rPr>
                <a:t>锈病</a:t>
              </a:r>
              <a:endParaRPr lang="zh-CN" altLang="en-US" sz="2000" b="1" dirty="0">
                <a:solidFill>
                  <a:schemeClr val="hlink"/>
                </a:solidFill>
                <a:latin typeface="Helvetica LT Std Cond Blk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29725" name="组合 19485"/>
          <p:cNvGrpSpPr/>
          <p:nvPr/>
        </p:nvGrpSpPr>
        <p:grpSpPr>
          <a:xfrm>
            <a:off x="10199688" y="3716338"/>
            <a:ext cx="1003300" cy="1036637"/>
            <a:chOff x="1861" y="2355"/>
            <a:chExt cx="632" cy="653"/>
          </a:xfrm>
        </p:grpSpPr>
        <p:pic>
          <p:nvPicPr>
            <p:cNvPr id="29726" name="图片 19486" descr="图片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1" y="2355"/>
              <a:ext cx="561" cy="65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9727" name="Text Box 11"/>
            <p:cNvSpPr txBox="1"/>
            <p:nvPr/>
          </p:nvSpPr>
          <p:spPr>
            <a:xfrm>
              <a:off x="1925" y="2467"/>
              <a:ext cx="568" cy="23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/>
              <a:r>
                <a:rPr lang="zh-CN" altLang="en-US" dirty="0">
                  <a:solidFill>
                    <a:srgbClr val="2306FA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杂草</a:t>
              </a:r>
              <a:endParaRPr lang="zh-CN" altLang="en-US">
                <a:solidFill>
                  <a:srgbClr val="2306FA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721" name="Picture 2" descr="4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1112" y="0"/>
            <a:ext cx="12241212" cy="6881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5" name="Picture 3" descr="4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5263" y="-3175"/>
            <a:ext cx="254000" cy="6521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6" name="Picture 4" descr="4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63" y="6297613"/>
            <a:ext cx="273050" cy="384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7" name="Picture 5" descr="4-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930275"/>
            <a:ext cx="11568113" cy="4641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20" name="Text Box 8"/>
          <p:cNvSpPr txBox="1"/>
          <p:nvPr/>
        </p:nvSpPr>
        <p:spPr>
          <a:xfrm>
            <a:off x="1363663" y="2171700"/>
            <a:ext cx="8318500" cy="8223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 eaLnBrk="0" hangingPunct="0"/>
            <a:r>
              <a:rPr lang="zh-CN" altLang="en-US" sz="2400" dirty="0">
                <a:solidFill>
                  <a:schemeClr val="tx2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条锈和叶锈在邯郸地区发生较为普遍。</a:t>
            </a:r>
            <a:endParaRPr lang="zh-CN" altLang="en-US" sz="2400" b="1" dirty="0">
              <a:solidFill>
                <a:schemeClr val="tx2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lvl="0" indent="0" eaLnBrk="0" hangingPunct="0"/>
            <a:r>
              <a:rPr lang="zh-CN" alt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“</a:t>
            </a:r>
            <a:r>
              <a:rPr lang="zh-CN" altLang="en-US" sz="2400" b="1" dirty="0">
                <a:solidFill>
                  <a:srgbClr val="CC33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条锈成行，叶锈乱，秆锈是个大红斑</a:t>
            </a:r>
            <a:r>
              <a:rPr lang="zh-CN" alt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”。</a:t>
            </a:r>
            <a:endParaRPr lang="zh-CN" altLang="en-US" sz="2400" b="1" dirty="0">
              <a:solidFill>
                <a:schemeClr val="tx2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grpSp>
        <p:nvGrpSpPr>
          <p:cNvPr id="20487" name="组合 20486"/>
          <p:cNvGrpSpPr/>
          <p:nvPr/>
        </p:nvGrpSpPr>
        <p:grpSpPr>
          <a:xfrm>
            <a:off x="230188" y="207963"/>
            <a:ext cx="2944812" cy="771525"/>
            <a:chOff x="145" y="131"/>
            <a:chExt cx="1855" cy="486"/>
          </a:xfrm>
        </p:grpSpPr>
        <p:pic>
          <p:nvPicPr>
            <p:cNvPr id="30727" name="Picture 10" descr="10-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5" y="131"/>
              <a:ext cx="481" cy="48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0728" name="文本框 20488"/>
            <p:cNvSpPr txBox="1"/>
            <p:nvPr/>
          </p:nvSpPr>
          <p:spPr>
            <a:xfrm>
              <a:off x="670" y="165"/>
              <a:ext cx="1330" cy="36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>
                <a:spcBef>
                  <a:spcPct val="50000"/>
                </a:spcBef>
              </a:pPr>
              <a:r>
                <a:rPr lang="zh-CN" altLang="en-US" sz="3200" b="1" dirty="0">
                  <a:solidFill>
                    <a:srgbClr val="77EC28"/>
                  </a:solidFill>
                  <a:latin typeface="Calibri" panose="020F0502020204030204" pitchFamily="34" charset="0"/>
                  <a:ea typeface="华文彩云" pitchFamily="2" charset="-122"/>
                </a:rPr>
                <a:t>锈病</a:t>
              </a:r>
              <a:endParaRPr lang="zh-CN" altLang="en-US" sz="3200" b="1" dirty="0">
                <a:solidFill>
                  <a:srgbClr val="77EC28"/>
                </a:solidFill>
                <a:latin typeface="Calibri" panose="020F0502020204030204" pitchFamily="34" charset="0"/>
                <a:ea typeface="华文彩云" pitchFamily="2" charset="-122"/>
              </a:endParaRPr>
            </a:p>
          </p:txBody>
        </p:sp>
      </p:grpSp>
      <p:sp>
        <p:nvSpPr>
          <p:cNvPr id="13319" name="Text Box 7"/>
          <p:cNvSpPr txBox="1"/>
          <p:nvPr/>
        </p:nvSpPr>
        <p:spPr>
          <a:xfrm>
            <a:off x="912813" y="1146175"/>
            <a:ext cx="6515100" cy="6413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 eaLnBrk="0" hangingPunct="0"/>
            <a:r>
              <a:rPr lang="zh-CN" altLang="en-US" sz="3600" b="1" dirty="0">
                <a:solidFill>
                  <a:srgbClr val="777777"/>
                </a:solidFill>
                <a:latin typeface="Calibri" panose="020F0502020204030204" pitchFamily="34" charset="0"/>
                <a:ea typeface="黑体" panose="02010600030101010101" pitchFamily="49" charset="-122"/>
              </a:rPr>
              <a:t>症状识别</a:t>
            </a:r>
            <a:endParaRPr lang="zh-CN" altLang="en-US" sz="3600" b="1" dirty="0">
              <a:solidFill>
                <a:srgbClr val="777777"/>
              </a:solidFill>
              <a:latin typeface="Calibri" panose="020F0502020204030204" pitchFamily="34" charset="0"/>
              <a:ea typeface="黑体" panose="02010600030101010101" pitchFamily="49" charset="-122"/>
            </a:endParaRPr>
          </a:p>
        </p:txBody>
      </p:sp>
      <p:pic>
        <p:nvPicPr>
          <p:cNvPr id="20491" name="Picture 4" descr="t01e35f7d5c43e39567"/>
          <p:cNvPicPr/>
          <p:nvPr/>
        </p:nvPicPr>
        <p:blipFill>
          <a:blip r:embed="rId6"/>
          <a:stretch>
            <a:fillRect/>
          </a:stretch>
        </p:blipFill>
        <p:spPr>
          <a:xfrm>
            <a:off x="4102100" y="3663950"/>
            <a:ext cx="3598863" cy="2519363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20492" name="Picture 5" descr="DSCN3489"/>
          <p:cNvPicPr/>
          <p:nvPr/>
        </p:nvPicPr>
        <p:blipFill>
          <a:blip r:embed="rId7"/>
          <a:stretch>
            <a:fillRect/>
          </a:stretch>
        </p:blipFill>
        <p:spPr>
          <a:xfrm>
            <a:off x="7837488" y="3681413"/>
            <a:ext cx="3598862" cy="2519362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20493" name="Picture 4" descr="t01c343246779d1c45c"/>
          <p:cNvPicPr/>
          <p:nvPr/>
        </p:nvPicPr>
        <p:blipFill>
          <a:blip r:embed="rId8"/>
          <a:stretch>
            <a:fillRect/>
          </a:stretch>
        </p:blipFill>
        <p:spPr>
          <a:xfrm>
            <a:off x="374650" y="3692525"/>
            <a:ext cx="3598863" cy="2519363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3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9" presetClass="entr" presetSubtype="0" accel="10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20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0" grpId="0" bldLvl="0"/>
      <p:bldP spid="13319" grpId="0" bldLvl="0"/>
      <p:bldP spid="13319" grpId="1" bldLvl="0"/>
      <p:bldP spid="13319" grpId="2" bldLvl="0"/>
      <p:bldP spid="13319" grpId="3" bldLvl="0"/>
      <p:bldP spid="13319" grpId="4" bldLvl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1745" name="图片 59395" descr="DSCN52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48075" y="3429000"/>
            <a:ext cx="4248150" cy="31861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6" name="图片 59397" descr="DSCN529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3338" y="260350"/>
            <a:ext cx="4681537" cy="3600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7" name="图片 59398" descr="DSCN529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963" y="260350"/>
            <a:ext cx="4968875" cy="37274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1748" name="文本框 59399"/>
          <p:cNvSpPr txBox="1"/>
          <p:nvPr/>
        </p:nvSpPr>
        <p:spPr>
          <a:xfrm>
            <a:off x="623888" y="4797425"/>
            <a:ext cx="2735262" cy="10064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 eaLnBrk="0" hangingPunct="0">
              <a:spcBef>
                <a:spcPct val="50000"/>
              </a:spcBef>
            </a:pP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</a:rPr>
              <a:t>2017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年</a:t>
            </a: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</a:rPr>
              <a:t>5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月河北省共计</a:t>
            </a: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</a:rPr>
              <a:t>57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个县发生条锈病，发病面积</a:t>
            </a: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</a:rPr>
              <a:t>1100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多万亩。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2769" name="Picture 2" descr="4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1112" y="0"/>
            <a:ext cx="12241212" cy="6881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5" name="Picture 3" descr="4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5263" y="-3175"/>
            <a:ext cx="254000" cy="6521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6" name="Picture 4" descr="4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63" y="6297613"/>
            <a:ext cx="273050" cy="384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7" name="Picture 5" descr="4-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930275"/>
            <a:ext cx="11568113" cy="4641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20" name="Text Box 8"/>
          <p:cNvSpPr txBox="1"/>
          <p:nvPr/>
        </p:nvSpPr>
        <p:spPr>
          <a:xfrm>
            <a:off x="1363663" y="1892300"/>
            <a:ext cx="8318500" cy="30130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 eaLnBrk="0" hangingPunct="0"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适宜锈病的气候条件是</a:t>
            </a:r>
            <a:r>
              <a:rPr lang="en-US" altLang="zh-CN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4</a:t>
            </a:r>
            <a:r>
              <a:rPr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月份、</a:t>
            </a:r>
            <a:r>
              <a:rPr lang="en-US" altLang="zh-CN" sz="2400" b="1" dirty="0">
                <a:solidFill>
                  <a:srgbClr val="CC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5</a:t>
            </a:r>
            <a:r>
              <a:rPr lang="zh-CN" altLang="en-US" sz="2400" b="1" dirty="0">
                <a:solidFill>
                  <a:srgbClr val="CC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月上中旬高温多雨</a:t>
            </a:r>
            <a:r>
              <a:rPr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，雨露日多。</a:t>
            </a:r>
            <a:r>
              <a:rPr lang="zh-CN" altLang="en-US" sz="2400" b="1" dirty="0">
                <a:solidFill>
                  <a:srgbClr val="CC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该病是气传病害。</a:t>
            </a:r>
            <a:endParaRPr lang="zh-CN" altLang="en-US" sz="2400" b="1" dirty="0">
              <a:solidFill>
                <a:srgbClr val="CC33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0" indent="0" eaLnBrk="0" hangingPunct="0"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rgbClr val="CC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越冬菌量多</a:t>
            </a:r>
            <a:r>
              <a:rPr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，早春低温时间长，四月份多雨、雾、露天气发病重。</a:t>
            </a:r>
            <a:endParaRPr lang="zh-CN" altLang="en-US" sz="2400" b="1" dirty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0" indent="0" eaLnBrk="0" hangingPunct="0"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品种</a:t>
            </a:r>
            <a:r>
              <a:rPr lang="zh-CN" altLang="en-US" sz="2400" b="1" dirty="0">
                <a:solidFill>
                  <a:srgbClr val="CC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抗病性差异</a:t>
            </a:r>
            <a:r>
              <a:rPr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明显，大面积种植具同一抗源的品种，由于病菌小种的改变，往往造成抗病性丧失。</a:t>
            </a:r>
            <a:endParaRPr lang="zh-CN" altLang="en-US" sz="2400" b="1" dirty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0" indent="0" eaLnBrk="0" hangingPunct="0"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靠近水源地及</a:t>
            </a:r>
            <a:r>
              <a:rPr lang="zh-CN" altLang="en-US" sz="2400" b="1" dirty="0">
                <a:solidFill>
                  <a:srgbClr val="CC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湿度大的麦田</a:t>
            </a:r>
            <a:r>
              <a:rPr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易发病。</a:t>
            </a:r>
            <a:endParaRPr lang="zh-CN" altLang="en-US" sz="2400" b="1" dirty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0" indent="0" eaLnBrk="0" hangingPunct="0"/>
            <a:endParaRPr lang="zh-CN" altLang="en-US" sz="2400" b="1" dirty="0">
              <a:solidFill>
                <a:schemeClr val="tx2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1511" name="组合 21510"/>
          <p:cNvGrpSpPr/>
          <p:nvPr/>
        </p:nvGrpSpPr>
        <p:grpSpPr>
          <a:xfrm>
            <a:off x="230188" y="207963"/>
            <a:ext cx="2944812" cy="771525"/>
            <a:chOff x="145" y="131"/>
            <a:chExt cx="1855" cy="486"/>
          </a:xfrm>
        </p:grpSpPr>
        <p:pic>
          <p:nvPicPr>
            <p:cNvPr id="32775" name="Picture 10" descr="10-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5" y="131"/>
              <a:ext cx="481" cy="48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2776" name="文本框 21512"/>
            <p:cNvSpPr txBox="1"/>
            <p:nvPr/>
          </p:nvSpPr>
          <p:spPr>
            <a:xfrm>
              <a:off x="670" y="165"/>
              <a:ext cx="1330" cy="36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>
                <a:spcBef>
                  <a:spcPct val="50000"/>
                </a:spcBef>
              </a:pPr>
              <a:r>
                <a:rPr lang="zh-CN" altLang="en-US" sz="3200" b="1" dirty="0">
                  <a:solidFill>
                    <a:srgbClr val="77EC28"/>
                  </a:solidFill>
                  <a:latin typeface="Calibri" panose="020F0502020204030204" pitchFamily="34" charset="0"/>
                  <a:ea typeface="华文彩云" pitchFamily="2" charset="-122"/>
                </a:rPr>
                <a:t>锈病</a:t>
              </a:r>
              <a:endParaRPr lang="zh-CN" altLang="en-US" sz="3200" b="1" dirty="0">
                <a:solidFill>
                  <a:srgbClr val="77EC28"/>
                </a:solidFill>
                <a:latin typeface="Calibri" panose="020F0502020204030204" pitchFamily="34" charset="0"/>
                <a:ea typeface="华文彩云" pitchFamily="2" charset="-122"/>
              </a:endParaRPr>
            </a:p>
          </p:txBody>
        </p:sp>
      </p:grpSp>
      <p:sp>
        <p:nvSpPr>
          <p:cNvPr id="32777" name="Text Box 7"/>
          <p:cNvSpPr txBox="1"/>
          <p:nvPr/>
        </p:nvSpPr>
        <p:spPr>
          <a:xfrm>
            <a:off x="912813" y="1146175"/>
            <a:ext cx="6515100" cy="6413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 eaLnBrk="0" hangingPunct="0"/>
            <a:r>
              <a:rPr lang="zh-CN" altLang="en-US" sz="3600" b="1" dirty="0">
                <a:solidFill>
                  <a:srgbClr val="777777"/>
                </a:solidFill>
                <a:latin typeface="Calibri" panose="020F0502020204030204" pitchFamily="34" charset="0"/>
                <a:ea typeface="黑体" panose="02010600030101010101" pitchFamily="49" charset="-122"/>
              </a:rPr>
              <a:t>发病条件</a:t>
            </a:r>
            <a:endParaRPr lang="zh-CN" altLang="en-US" sz="3600" b="1" dirty="0">
              <a:solidFill>
                <a:srgbClr val="777777"/>
              </a:solidFill>
              <a:latin typeface="Calibri" panose="020F0502020204030204" pitchFamily="34" charset="0"/>
              <a:ea typeface="黑体" panose="0201060003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3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0" grpId="0" bldLvl="0"/>
      <p:bldP spid="32777" grpId="0" bldLvl="0"/>
      <p:bldP spid="32777" grpId="1" bldLvl="0"/>
      <p:bldP spid="32777" grpId="2" bldLvl="0"/>
      <p:bldP spid="32777" grpId="3" bldLvl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3793" name="Picture 2" descr="4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1112" y="0"/>
            <a:ext cx="12241212" cy="6881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5" name="Picture 3" descr="4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5263" y="-3175"/>
            <a:ext cx="254000" cy="6521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6" name="Picture 4" descr="4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63" y="6297613"/>
            <a:ext cx="273050" cy="384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7" name="Picture 5" descr="4-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930275"/>
            <a:ext cx="11568113" cy="4641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797" name="Text Box 8"/>
          <p:cNvSpPr txBox="1"/>
          <p:nvPr/>
        </p:nvSpPr>
        <p:spPr>
          <a:xfrm>
            <a:off x="1363663" y="1892300"/>
            <a:ext cx="4365625" cy="457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 eaLnBrk="0" hangingPunct="0"/>
            <a:r>
              <a:rPr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病株率达</a:t>
            </a:r>
            <a:r>
              <a:rPr lang="en-US" altLang="zh-CN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10</a:t>
            </a:r>
            <a:r>
              <a:rPr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％或病叶率达</a:t>
            </a:r>
            <a:r>
              <a:rPr lang="en-US" altLang="zh-CN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5</a:t>
            </a:r>
            <a:r>
              <a:rPr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％</a:t>
            </a:r>
            <a:endParaRPr lang="zh-CN" altLang="en-US" sz="2400" b="1" dirty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22535" name="组合 22534"/>
          <p:cNvGrpSpPr/>
          <p:nvPr/>
        </p:nvGrpSpPr>
        <p:grpSpPr>
          <a:xfrm>
            <a:off x="230188" y="207963"/>
            <a:ext cx="2944812" cy="771525"/>
            <a:chOff x="145" y="131"/>
            <a:chExt cx="1855" cy="486"/>
          </a:xfrm>
        </p:grpSpPr>
        <p:pic>
          <p:nvPicPr>
            <p:cNvPr id="33799" name="Picture 10" descr="10-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5" y="131"/>
              <a:ext cx="481" cy="48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3800" name="文本框 22536"/>
            <p:cNvSpPr txBox="1"/>
            <p:nvPr/>
          </p:nvSpPr>
          <p:spPr>
            <a:xfrm>
              <a:off x="670" y="165"/>
              <a:ext cx="1330" cy="36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>
                <a:spcBef>
                  <a:spcPct val="50000"/>
                </a:spcBef>
              </a:pPr>
              <a:r>
                <a:rPr lang="zh-CN" altLang="en-US" sz="3200" b="1" dirty="0">
                  <a:solidFill>
                    <a:srgbClr val="77EC28"/>
                  </a:solidFill>
                  <a:latin typeface="Calibri" panose="020F0502020204030204" pitchFamily="34" charset="0"/>
                  <a:ea typeface="华文彩云" pitchFamily="2" charset="-122"/>
                </a:rPr>
                <a:t>锈病</a:t>
              </a:r>
              <a:endParaRPr lang="zh-CN" altLang="en-US" sz="3200" b="1" dirty="0">
                <a:solidFill>
                  <a:srgbClr val="77EC28"/>
                </a:solidFill>
                <a:latin typeface="Calibri" panose="020F0502020204030204" pitchFamily="34" charset="0"/>
                <a:ea typeface="华文彩云" pitchFamily="2" charset="-122"/>
              </a:endParaRPr>
            </a:p>
          </p:txBody>
        </p:sp>
      </p:grpSp>
      <p:sp>
        <p:nvSpPr>
          <p:cNvPr id="33801" name="Text Box 7"/>
          <p:cNvSpPr txBox="1"/>
          <p:nvPr/>
        </p:nvSpPr>
        <p:spPr>
          <a:xfrm>
            <a:off x="1357313" y="1235075"/>
            <a:ext cx="3314700" cy="6413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 eaLnBrk="0" hangingPunct="0"/>
            <a:r>
              <a:rPr lang="zh-CN" altLang="en-US" sz="3600" b="1" dirty="0">
                <a:solidFill>
                  <a:srgbClr val="777777"/>
                </a:solidFill>
                <a:latin typeface="Calibri" panose="020F0502020204030204" pitchFamily="34" charset="0"/>
                <a:ea typeface="黑体" panose="02010600030101010101" pitchFamily="49" charset="-122"/>
              </a:rPr>
              <a:t>防治指标</a:t>
            </a:r>
            <a:endParaRPr lang="zh-CN" altLang="en-US" sz="3600" b="1" dirty="0">
              <a:solidFill>
                <a:srgbClr val="777777"/>
              </a:solidFill>
              <a:latin typeface="Calibri" panose="020F0502020204030204" pitchFamily="34" charset="0"/>
              <a:ea typeface="黑体" panose="02010600030101010101" pitchFamily="49" charset="-122"/>
            </a:endParaRPr>
          </a:p>
        </p:txBody>
      </p:sp>
      <p:sp>
        <p:nvSpPr>
          <p:cNvPr id="33802" name="Text Box 7"/>
          <p:cNvSpPr txBox="1"/>
          <p:nvPr/>
        </p:nvSpPr>
        <p:spPr>
          <a:xfrm>
            <a:off x="6024563" y="1174750"/>
            <a:ext cx="2990850" cy="6413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 eaLnBrk="0" hangingPunct="0"/>
            <a:r>
              <a:rPr lang="zh-CN" altLang="en-US" sz="3600" b="1" dirty="0">
                <a:solidFill>
                  <a:srgbClr val="777777"/>
                </a:solidFill>
                <a:latin typeface="Calibri" panose="020F0502020204030204" pitchFamily="34" charset="0"/>
                <a:ea typeface="黑体" panose="02010600030101010101" pitchFamily="49" charset="-122"/>
              </a:rPr>
              <a:t>防治要点</a:t>
            </a:r>
            <a:endParaRPr lang="zh-CN" altLang="en-US" sz="3600" b="1" dirty="0">
              <a:solidFill>
                <a:srgbClr val="777777"/>
              </a:solidFill>
              <a:latin typeface="Calibri" panose="020F0502020204030204" pitchFamily="34" charset="0"/>
              <a:ea typeface="黑体" panose="02010600030101010101" pitchFamily="49" charset="-122"/>
            </a:endParaRPr>
          </a:p>
        </p:txBody>
      </p:sp>
      <p:sp>
        <p:nvSpPr>
          <p:cNvPr id="22540" name="Text Box 8"/>
          <p:cNvSpPr txBox="1"/>
          <p:nvPr/>
        </p:nvSpPr>
        <p:spPr>
          <a:xfrm>
            <a:off x="6045200" y="2754313"/>
            <a:ext cx="4748213" cy="107791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 eaLnBrk="0" hangingPunc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</a:pPr>
            <a:r>
              <a:rPr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亩用</a:t>
            </a:r>
            <a:r>
              <a:rPr lang="en-US" altLang="zh-CN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15</a:t>
            </a:r>
            <a:r>
              <a:rPr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％</a:t>
            </a:r>
            <a:r>
              <a:rPr lang="zh-CN" altLang="en-US" sz="2400" b="1" dirty="0">
                <a:solidFill>
                  <a:srgbClr val="CC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粉锈宁</a:t>
            </a:r>
            <a:r>
              <a:rPr lang="en-US" altLang="zh-CN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100-150</a:t>
            </a:r>
            <a:r>
              <a:rPr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克或</a:t>
            </a:r>
            <a:r>
              <a:rPr lang="en-US" altLang="zh-CN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20</a:t>
            </a:r>
            <a:r>
              <a:rPr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％三唑酮乳油</a:t>
            </a:r>
            <a:r>
              <a:rPr lang="en-US" altLang="zh-CN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100</a:t>
            </a:r>
            <a:r>
              <a:rPr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克或</a:t>
            </a:r>
            <a:r>
              <a:rPr lang="en-US" altLang="zh-CN" sz="2400" b="1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250 g/L</a:t>
            </a:r>
            <a:r>
              <a:rPr lang="zh-CN" altLang="en-US" sz="2400" b="1" dirty="0">
                <a:solidFill>
                  <a:srgbClr val="CC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丙环唑乳</a:t>
            </a:r>
            <a:r>
              <a:rPr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油</a:t>
            </a:r>
            <a:r>
              <a:rPr lang="en-US" altLang="zh-CN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30mL/</a:t>
            </a:r>
            <a:r>
              <a:rPr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亩兑水</a:t>
            </a:r>
            <a:r>
              <a:rPr lang="en-US" altLang="zh-CN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40</a:t>
            </a:r>
            <a:r>
              <a:rPr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公斤喷雾。</a:t>
            </a:r>
            <a:endParaRPr lang="zh-CN" altLang="en-US" sz="2400" b="1" dirty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3804" name="图片 22540" descr="t0187c2fef06fbc70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288" y="2457450"/>
            <a:ext cx="4887912" cy="24749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0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1" grpId="0" bldLvl="0"/>
      <p:bldP spid="33801" grpId="1" bldLvl="0"/>
      <p:bldP spid="33801" grpId="2" bldLvl="0"/>
      <p:bldP spid="33801" grpId="3" bldLvl="0"/>
      <p:bldP spid="33802" grpId="0" bldLvl="0"/>
      <p:bldP spid="33802" grpId="1" bldLvl="0"/>
      <p:bldP spid="33802" grpId="2" bldLvl="0"/>
      <p:bldP spid="33802" grpId="3" bldLvl="0"/>
      <p:bldP spid="22540" grpId="0" bldLvl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385" name="Picture 2" descr="3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1112"/>
            <a:ext cx="12215813" cy="68691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1" name="Picture 3" descr="3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9313" y="1447800"/>
            <a:ext cx="5857875" cy="5857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3" name="Picture 5" descr="3-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0" y="0"/>
            <a:ext cx="661988" cy="1162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4" name="Picture 6" descr="3-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37" y="3986213"/>
            <a:ext cx="12182475" cy="669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9" name="流程图: 可选过程 7173"/>
          <p:cNvSpPr/>
          <p:nvPr/>
        </p:nvSpPr>
        <p:spPr>
          <a:xfrm>
            <a:off x="173038" y="6251575"/>
            <a:ext cx="1560512" cy="415925"/>
          </a:xfrm>
          <a:prstGeom prst="flowChartAlternateProcess">
            <a:avLst/>
          </a:prstGeom>
          <a:solidFill>
            <a:srgbClr val="77EC28"/>
          </a:solidFill>
          <a:ln w="9525">
            <a:noFill/>
          </a:ln>
        </p:spPr>
        <p:txBody>
          <a:bodyPr wrap="none" anchor="ctr"/>
          <a:p>
            <a:pPr lvl="0" indent="0" algn="ctr" eaLnBrk="0" hangingPunct="0"/>
            <a:r>
              <a:rPr lang="zh-CN" altLang="en-US" sz="2400" dirty="0">
                <a:solidFill>
                  <a:schemeClr val="bg1"/>
                </a:solidFill>
                <a:latin typeface="Calibri" panose="020F0502020204030204" pitchFamily="34" charset="0"/>
                <a:ea typeface="华文彩云" pitchFamily="2" charset="-122"/>
              </a:rPr>
              <a:t>内容提要</a:t>
            </a:r>
            <a:endParaRPr lang="zh-CN" altLang="en-US" sz="2400" dirty="0">
              <a:solidFill>
                <a:schemeClr val="bg1"/>
              </a:solidFill>
              <a:latin typeface="Calibri" panose="020F0502020204030204" pitchFamily="34" charset="0"/>
              <a:ea typeface="华文彩云" pitchFamily="2" charset="-122"/>
            </a:endParaRPr>
          </a:p>
        </p:txBody>
      </p:sp>
      <p:grpSp>
        <p:nvGrpSpPr>
          <p:cNvPr id="7175" name="组合 7174"/>
          <p:cNvGrpSpPr/>
          <p:nvPr/>
        </p:nvGrpSpPr>
        <p:grpSpPr>
          <a:xfrm>
            <a:off x="4478338" y="2541588"/>
            <a:ext cx="4397375" cy="1830387"/>
            <a:chOff x="2821" y="1601"/>
            <a:chExt cx="2770" cy="1153"/>
          </a:xfrm>
        </p:grpSpPr>
        <p:sp>
          <p:nvSpPr>
            <p:cNvPr id="16391" name="直接连接符 7175"/>
            <p:cNvSpPr/>
            <p:nvPr/>
          </p:nvSpPr>
          <p:spPr>
            <a:xfrm flipH="1" flipV="1">
              <a:off x="4693" y="2202"/>
              <a:ext cx="872" cy="534"/>
            </a:xfrm>
            <a:prstGeom prst="line">
              <a:avLst/>
            </a:prstGeom>
            <a:ln w="9525" cap="flat" cmpd="sng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6392" name="直接连接符 7176"/>
            <p:cNvSpPr/>
            <p:nvPr/>
          </p:nvSpPr>
          <p:spPr>
            <a:xfrm flipH="1">
              <a:off x="2821" y="2194"/>
              <a:ext cx="1863" cy="0"/>
            </a:xfrm>
            <a:prstGeom prst="line">
              <a:avLst/>
            </a:prstGeom>
            <a:ln w="9525" cap="flat" cmpd="sng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6393" name="直接连接符 7177"/>
            <p:cNvSpPr/>
            <p:nvPr/>
          </p:nvSpPr>
          <p:spPr>
            <a:xfrm flipH="1" flipV="1">
              <a:off x="4787" y="1603"/>
              <a:ext cx="804" cy="1151"/>
            </a:xfrm>
            <a:prstGeom prst="line">
              <a:avLst/>
            </a:prstGeom>
            <a:ln w="9525" cap="flat" cmpd="sng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6394" name="直接连接符 7178"/>
            <p:cNvSpPr/>
            <p:nvPr/>
          </p:nvSpPr>
          <p:spPr>
            <a:xfrm flipH="1">
              <a:off x="2823" y="1601"/>
              <a:ext cx="1964" cy="0"/>
            </a:xfrm>
            <a:prstGeom prst="line">
              <a:avLst/>
            </a:prstGeom>
            <a:ln w="9525" cap="flat" cmpd="sng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7180" name="文本框 7179"/>
          <p:cNvSpPr txBox="1"/>
          <p:nvPr/>
        </p:nvSpPr>
        <p:spPr>
          <a:xfrm>
            <a:off x="4424363" y="2132013"/>
            <a:ext cx="3175000" cy="36671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 eaLnBrk="0" hangingPunct="0">
              <a:spcBef>
                <a:spcPct val="50000"/>
              </a:spcBef>
            </a:pPr>
            <a:r>
              <a:rPr lang="zh-CN" altLang="en-US" b="1" dirty="0">
                <a:solidFill>
                  <a:schemeClr val="bg1"/>
                </a:solidFill>
                <a:latin typeface="Calibri" panose="020F0502020204030204" pitchFamily="34" charset="0"/>
                <a:ea typeface="微软雅黑" pitchFamily="34" charset="-122"/>
              </a:rPr>
              <a:t>小麦主要病害发生与防治</a:t>
            </a:r>
            <a:endParaRPr lang="zh-CN" altLang="en-US" b="1" dirty="0">
              <a:solidFill>
                <a:schemeClr val="bg1"/>
              </a:solidFill>
              <a:latin typeface="Calibri" panose="020F0502020204030204" pitchFamily="34" charset="0"/>
              <a:ea typeface="微软雅黑" pitchFamily="34" charset="-122"/>
            </a:endParaRPr>
          </a:p>
        </p:txBody>
      </p:sp>
      <p:sp>
        <p:nvSpPr>
          <p:cNvPr id="7181" name="文本框 7180"/>
          <p:cNvSpPr txBox="1"/>
          <p:nvPr/>
        </p:nvSpPr>
        <p:spPr>
          <a:xfrm>
            <a:off x="4398963" y="3060700"/>
            <a:ext cx="3860800" cy="3667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 eaLnBrk="0" hangingPunct="0">
              <a:spcBef>
                <a:spcPct val="50000"/>
              </a:spcBef>
            </a:pPr>
            <a:r>
              <a:rPr lang="zh-CN" altLang="en-US" b="1" dirty="0">
                <a:solidFill>
                  <a:schemeClr val="bg1"/>
                </a:solidFill>
                <a:latin typeface="Calibri" panose="020F0502020204030204" pitchFamily="34" charset="0"/>
                <a:ea typeface="微软雅黑" pitchFamily="34" charset="-122"/>
              </a:rPr>
              <a:t>小麦主要虫害发生与防治</a:t>
            </a:r>
            <a:endParaRPr lang="zh-CN" altLang="en-US" b="1" dirty="0">
              <a:solidFill>
                <a:schemeClr val="bg1"/>
              </a:solidFill>
              <a:latin typeface="Calibri" panose="020F0502020204030204" pitchFamily="34" charset="0"/>
              <a:ea typeface="微软雅黑" pitchFamily="34" charset="-122"/>
            </a:endParaRPr>
          </a:p>
        </p:txBody>
      </p:sp>
      <p:sp>
        <p:nvSpPr>
          <p:cNvPr id="7182" name="文本框 7181"/>
          <p:cNvSpPr txBox="1"/>
          <p:nvPr/>
        </p:nvSpPr>
        <p:spPr>
          <a:xfrm>
            <a:off x="4367213" y="4652963"/>
            <a:ext cx="3524250" cy="36671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 eaLnBrk="0" hangingPunct="0">
              <a:spcBef>
                <a:spcPct val="50000"/>
              </a:spcBef>
            </a:pPr>
            <a:r>
              <a:rPr lang="zh-CN" altLang="en-US" b="1" dirty="0">
                <a:solidFill>
                  <a:schemeClr val="bg1"/>
                </a:solidFill>
                <a:latin typeface="Calibri" panose="020F0502020204030204" pitchFamily="34" charset="0"/>
                <a:ea typeface="微软雅黑" pitchFamily="34" charset="-122"/>
              </a:rPr>
              <a:t>小麦一喷三防技术</a:t>
            </a:r>
            <a:endParaRPr lang="zh-CN" altLang="en-US" b="1" dirty="0">
              <a:solidFill>
                <a:schemeClr val="bg1"/>
              </a:solidFill>
              <a:latin typeface="Calibri" panose="020F0502020204030204" pitchFamily="34" charset="0"/>
              <a:ea typeface="微软雅黑" pitchFamily="34" charset="-122"/>
            </a:endParaRPr>
          </a:p>
        </p:txBody>
      </p:sp>
      <p:sp>
        <p:nvSpPr>
          <p:cNvPr id="7184" name="文本框 7183"/>
          <p:cNvSpPr txBox="1"/>
          <p:nvPr/>
        </p:nvSpPr>
        <p:spPr>
          <a:xfrm>
            <a:off x="4367213" y="3860800"/>
            <a:ext cx="3524250" cy="3667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 eaLnBrk="0" hangingPunct="0">
              <a:spcBef>
                <a:spcPct val="50000"/>
              </a:spcBef>
            </a:pPr>
            <a:r>
              <a:rPr lang="zh-CN" altLang="en-US" b="1" dirty="0">
                <a:solidFill>
                  <a:schemeClr val="bg1"/>
                </a:solidFill>
                <a:latin typeface="Calibri" panose="020F0502020204030204" pitchFamily="34" charset="0"/>
                <a:ea typeface="微软雅黑" pitchFamily="34" charset="-122"/>
              </a:rPr>
              <a:t>小麦主要杂草防治技术</a:t>
            </a:r>
            <a:endParaRPr lang="zh-CN" altLang="en-US" b="1" dirty="0">
              <a:solidFill>
                <a:schemeClr val="bg1"/>
              </a:solidFill>
              <a:latin typeface="Calibri" panose="020F0502020204030204" pitchFamily="34" charset="0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0" decel="100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0" grpId="0"/>
      <p:bldP spid="7181" grpId="0"/>
      <p:bldP spid="7182" grpId="0"/>
      <p:bldP spid="718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4817" name="Picture 2" descr="2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0637" y="0"/>
            <a:ext cx="12230100" cy="68754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7" name="Picture 3" descr="2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63" y="293688"/>
            <a:ext cx="1250950" cy="828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8" name="Picture 4" descr="2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6663" y="6099175"/>
            <a:ext cx="593725" cy="593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9" name="Picture 5" descr="2-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00" y="649288"/>
            <a:ext cx="1747838" cy="257333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4821" name="组合 23557"/>
          <p:cNvGrpSpPr/>
          <p:nvPr/>
        </p:nvGrpSpPr>
        <p:grpSpPr>
          <a:xfrm>
            <a:off x="2741613" y="3765550"/>
            <a:ext cx="1003300" cy="1036638"/>
            <a:chOff x="1861" y="2355"/>
            <a:chExt cx="632" cy="653"/>
          </a:xfrm>
        </p:grpSpPr>
        <p:pic>
          <p:nvPicPr>
            <p:cNvPr id="34822" name="图片 23558" descr="图片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1" y="2355"/>
              <a:ext cx="561" cy="65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4823" name="Text Box 11"/>
            <p:cNvSpPr txBox="1"/>
            <p:nvPr/>
          </p:nvSpPr>
          <p:spPr>
            <a:xfrm>
              <a:off x="1925" y="2467"/>
              <a:ext cx="568" cy="19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/>
              <a:r>
                <a:rPr lang="zh-CN" altLang="en-US" sz="1400" dirty="0">
                  <a:solidFill>
                    <a:srgbClr val="2306FA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白粉病</a:t>
              </a:r>
              <a:endParaRPr lang="zh-CN" altLang="en-US" sz="1400">
                <a:solidFill>
                  <a:srgbClr val="2306FA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34824" name="组合 23560"/>
          <p:cNvGrpSpPr/>
          <p:nvPr/>
        </p:nvGrpSpPr>
        <p:grpSpPr>
          <a:xfrm>
            <a:off x="1382713" y="3738563"/>
            <a:ext cx="1003300" cy="1036637"/>
            <a:chOff x="1861" y="2355"/>
            <a:chExt cx="632" cy="653"/>
          </a:xfrm>
        </p:grpSpPr>
        <p:pic>
          <p:nvPicPr>
            <p:cNvPr id="34825" name="图片 23561" descr="图片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1" y="2355"/>
              <a:ext cx="561" cy="65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4826" name="Text Box 11"/>
            <p:cNvSpPr txBox="1"/>
            <p:nvPr/>
          </p:nvSpPr>
          <p:spPr>
            <a:xfrm>
              <a:off x="1925" y="2467"/>
              <a:ext cx="568" cy="19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/>
              <a:r>
                <a:rPr lang="zh-CN" altLang="en-US" sz="1400" dirty="0">
                  <a:solidFill>
                    <a:srgbClr val="2306FA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赤霉病</a:t>
              </a:r>
              <a:endParaRPr lang="zh-CN" altLang="en-US" sz="1400">
                <a:solidFill>
                  <a:srgbClr val="2306FA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34827" name="组合 23563"/>
          <p:cNvGrpSpPr/>
          <p:nvPr/>
        </p:nvGrpSpPr>
        <p:grpSpPr>
          <a:xfrm>
            <a:off x="4043363" y="3765550"/>
            <a:ext cx="1003300" cy="1036638"/>
            <a:chOff x="1861" y="2355"/>
            <a:chExt cx="632" cy="653"/>
          </a:xfrm>
        </p:grpSpPr>
        <p:pic>
          <p:nvPicPr>
            <p:cNvPr id="34828" name="图片 23564" descr="图片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1" y="2355"/>
              <a:ext cx="561" cy="65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4829" name="Text Box 11"/>
            <p:cNvSpPr txBox="1"/>
            <p:nvPr/>
          </p:nvSpPr>
          <p:spPr>
            <a:xfrm>
              <a:off x="1925" y="2467"/>
              <a:ext cx="568" cy="19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/>
              <a:r>
                <a:rPr lang="zh-CN" altLang="en-US" sz="1400" dirty="0">
                  <a:solidFill>
                    <a:srgbClr val="2306FA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锈病</a:t>
              </a:r>
              <a:endParaRPr lang="zh-CN" altLang="en-US" sz="1400" dirty="0">
                <a:solidFill>
                  <a:srgbClr val="2306FA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34830" name="组合 23566"/>
          <p:cNvGrpSpPr/>
          <p:nvPr/>
        </p:nvGrpSpPr>
        <p:grpSpPr>
          <a:xfrm>
            <a:off x="5243513" y="3752850"/>
            <a:ext cx="1003300" cy="1036638"/>
            <a:chOff x="1861" y="2355"/>
            <a:chExt cx="632" cy="653"/>
          </a:xfrm>
        </p:grpSpPr>
        <p:pic>
          <p:nvPicPr>
            <p:cNvPr id="34831" name="图片 23567" descr="图片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1" y="2355"/>
              <a:ext cx="561" cy="65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4832" name="Text Box 11"/>
            <p:cNvSpPr txBox="1"/>
            <p:nvPr/>
          </p:nvSpPr>
          <p:spPr>
            <a:xfrm>
              <a:off x="1925" y="2467"/>
              <a:ext cx="568" cy="19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/>
              <a:r>
                <a:rPr lang="zh-CN" altLang="en-US" sz="1400" dirty="0">
                  <a:solidFill>
                    <a:srgbClr val="2306FA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全蚀病</a:t>
              </a:r>
              <a:endParaRPr lang="zh-CN" altLang="en-US" sz="1400">
                <a:solidFill>
                  <a:srgbClr val="2306FA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34833" name="组合 23569"/>
          <p:cNvGrpSpPr/>
          <p:nvPr/>
        </p:nvGrpSpPr>
        <p:grpSpPr>
          <a:xfrm>
            <a:off x="6519863" y="3738563"/>
            <a:ext cx="1003300" cy="1036637"/>
            <a:chOff x="1861" y="2355"/>
            <a:chExt cx="632" cy="653"/>
          </a:xfrm>
        </p:grpSpPr>
        <p:pic>
          <p:nvPicPr>
            <p:cNvPr id="34834" name="图片 23570" descr="图片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1" y="2355"/>
              <a:ext cx="561" cy="65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4835" name="Text Box 11"/>
            <p:cNvSpPr txBox="1"/>
            <p:nvPr/>
          </p:nvSpPr>
          <p:spPr>
            <a:xfrm>
              <a:off x="1925" y="2467"/>
              <a:ext cx="568" cy="19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/>
              <a:r>
                <a:rPr lang="zh-CN" altLang="en-US" sz="1400" dirty="0">
                  <a:solidFill>
                    <a:srgbClr val="2306FA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纹枯病</a:t>
              </a:r>
              <a:endParaRPr lang="zh-CN" altLang="en-US" sz="1400">
                <a:solidFill>
                  <a:srgbClr val="2306FA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34836" name="组合 23572"/>
          <p:cNvGrpSpPr/>
          <p:nvPr/>
        </p:nvGrpSpPr>
        <p:grpSpPr>
          <a:xfrm>
            <a:off x="7675563" y="3738563"/>
            <a:ext cx="1003300" cy="1036637"/>
            <a:chOff x="1861" y="2355"/>
            <a:chExt cx="632" cy="653"/>
          </a:xfrm>
        </p:grpSpPr>
        <p:pic>
          <p:nvPicPr>
            <p:cNvPr id="34837" name="图片 23573" descr="图片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1" y="2355"/>
              <a:ext cx="561" cy="65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4838" name="Text Box 11"/>
            <p:cNvSpPr txBox="1"/>
            <p:nvPr/>
          </p:nvSpPr>
          <p:spPr>
            <a:xfrm>
              <a:off x="1925" y="2467"/>
              <a:ext cx="568" cy="19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/>
              <a:r>
                <a:rPr lang="zh-CN" altLang="en-US" sz="1400" dirty="0">
                  <a:solidFill>
                    <a:srgbClr val="2306FA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蚜虫</a:t>
              </a:r>
              <a:endParaRPr lang="zh-CN" altLang="en-US" sz="1400">
                <a:solidFill>
                  <a:srgbClr val="2306FA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34839" name="组合 23575"/>
          <p:cNvGrpSpPr/>
          <p:nvPr/>
        </p:nvGrpSpPr>
        <p:grpSpPr>
          <a:xfrm>
            <a:off x="8883650" y="3738563"/>
            <a:ext cx="1003300" cy="1036637"/>
            <a:chOff x="1861" y="2355"/>
            <a:chExt cx="632" cy="653"/>
          </a:xfrm>
        </p:grpSpPr>
        <p:pic>
          <p:nvPicPr>
            <p:cNvPr id="34840" name="图片 23576" descr="图片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1" y="2355"/>
              <a:ext cx="561" cy="65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4841" name="Text Box 11"/>
            <p:cNvSpPr txBox="1"/>
            <p:nvPr/>
          </p:nvSpPr>
          <p:spPr>
            <a:xfrm>
              <a:off x="1925" y="2467"/>
              <a:ext cx="568" cy="19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/>
              <a:r>
                <a:rPr lang="zh-CN" altLang="en-US" sz="1400" dirty="0">
                  <a:solidFill>
                    <a:srgbClr val="2306FA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吸浆虫</a:t>
              </a:r>
              <a:endParaRPr lang="zh-CN" altLang="en-US" sz="1400">
                <a:solidFill>
                  <a:srgbClr val="2306FA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34842" name="组合 23578"/>
          <p:cNvGrpSpPr/>
          <p:nvPr/>
        </p:nvGrpSpPr>
        <p:grpSpPr>
          <a:xfrm>
            <a:off x="5040313" y="3282950"/>
            <a:ext cx="1322387" cy="1555750"/>
            <a:chOff x="2331" y="739"/>
            <a:chExt cx="749" cy="879"/>
          </a:xfrm>
        </p:grpSpPr>
        <p:pic>
          <p:nvPicPr>
            <p:cNvPr id="34843" name="Picture 7" descr="8-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31" y="739"/>
              <a:ext cx="749" cy="87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4844" name="Text Box 11"/>
            <p:cNvSpPr txBox="1"/>
            <p:nvPr/>
          </p:nvSpPr>
          <p:spPr>
            <a:xfrm>
              <a:off x="2404" y="907"/>
              <a:ext cx="538" cy="22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pPr lvl="0" indent="0" eaLnBrk="0" hangingPunct="0"/>
              <a:r>
                <a:rPr lang="zh-CN" altLang="en-US" sz="2000" b="1" dirty="0">
                  <a:solidFill>
                    <a:schemeClr val="hlink"/>
                  </a:solidFill>
                  <a:latin typeface="Helvetica LT Std Cond Blk" charset="0"/>
                  <a:ea typeface="宋体" panose="02010600030101010101" pitchFamily="2" charset="-122"/>
                </a:rPr>
                <a:t>全蚀病</a:t>
              </a:r>
              <a:endParaRPr lang="zh-CN" altLang="en-US" sz="2000" b="1" dirty="0">
                <a:solidFill>
                  <a:schemeClr val="hlink"/>
                </a:solidFill>
                <a:latin typeface="Helvetica LT Std Cond Blk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34845" name="组合 23581"/>
          <p:cNvGrpSpPr/>
          <p:nvPr/>
        </p:nvGrpSpPr>
        <p:grpSpPr>
          <a:xfrm>
            <a:off x="10199688" y="3716338"/>
            <a:ext cx="1003300" cy="1036637"/>
            <a:chOff x="1861" y="2355"/>
            <a:chExt cx="632" cy="653"/>
          </a:xfrm>
        </p:grpSpPr>
        <p:pic>
          <p:nvPicPr>
            <p:cNvPr id="34846" name="图片 23582" descr="图片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1" y="2355"/>
              <a:ext cx="561" cy="65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4847" name="Text Box 11"/>
            <p:cNvSpPr txBox="1"/>
            <p:nvPr/>
          </p:nvSpPr>
          <p:spPr>
            <a:xfrm>
              <a:off x="1925" y="2467"/>
              <a:ext cx="568" cy="23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/>
              <a:r>
                <a:rPr lang="zh-CN" altLang="en-US" dirty="0">
                  <a:solidFill>
                    <a:srgbClr val="2306FA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杂草</a:t>
              </a:r>
              <a:endParaRPr lang="zh-CN" altLang="en-US">
                <a:solidFill>
                  <a:srgbClr val="2306FA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5841" name="Picture 2" descr="4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1112" y="0"/>
            <a:ext cx="12241212" cy="6881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5" name="Picture 3" descr="4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5263" y="-3175"/>
            <a:ext cx="254000" cy="6521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6" name="Picture 4" descr="4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63" y="6297613"/>
            <a:ext cx="273050" cy="384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7" name="Picture 5" descr="4-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930275"/>
            <a:ext cx="11568113" cy="4641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20" name="Text Box 8"/>
          <p:cNvSpPr txBox="1"/>
          <p:nvPr/>
        </p:nvSpPr>
        <p:spPr>
          <a:xfrm>
            <a:off x="1363663" y="1879600"/>
            <a:ext cx="8788400" cy="1187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0" indent="0" eaLnBrk="0" hangingPunct="0"/>
            <a:r>
              <a:rPr lang="zh-CN" altLang="en-US" sz="2400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小麦全蚀病又称</a:t>
            </a:r>
            <a:r>
              <a:rPr lang="zh-CN" altLang="en-US" sz="2400" b="1" u="sng" dirty="0">
                <a:solidFill>
                  <a:srgbClr val="9B2613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小麦立枯病、黑脚病</a:t>
            </a:r>
            <a:r>
              <a:rPr lang="zh-CN" altLang="en-US" sz="2400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，典型的</a:t>
            </a:r>
            <a:r>
              <a:rPr lang="zh-CN" altLang="en-US" sz="2400" b="1" u="sng" dirty="0">
                <a:solidFill>
                  <a:srgbClr val="9B2613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土传病害</a:t>
            </a:r>
            <a:r>
              <a:rPr lang="zh-CN" altLang="en-US" sz="2400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zh-CN" altLang="en-US" sz="2400" dirty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0" indent="0" eaLnBrk="0" hangingPunct="0"/>
            <a:r>
              <a:rPr lang="zh-CN" altLang="en-US" sz="2400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只侵染麦根和茎基部</a:t>
            </a:r>
            <a:r>
              <a:rPr lang="en-US" altLang="zh-CN" sz="2400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1-2</a:t>
            </a:r>
            <a:r>
              <a:rPr lang="zh-CN" altLang="en-US" sz="2400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节，该病</a:t>
            </a:r>
            <a:r>
              <a:rPr lang="zh-CN" altLang="en-US" sz="2400" b="1" u="sng" dirty="0">
                <a:solidFill>
                  <a:srgbClr val="9B2613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与</a:t>
            </a:r>
            <a:r>
              <a:rPr lang="zh-CN" altLang="en-US" sz="2400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小麦其他</a:t>
            </a:r>
            <a:r>
              <a:rPr lang="zh-CN" altLang="en-US" sz="2400" b="1" u="sng" dirty="0">
                <a:solidFill>
                  <a:srgbClr val="9B2613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根腐型病害区别</a:t>
            </a:r>
            <a:r>
              <a:rPr lang="zh-CN" altLang="en-US" sz="2400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在于</a:t>
            </a:r>
            <a:r>
              <a:rPr lang="zh-CN" altLang="en-US" sz="2400" b="1" u="sng" dirty="0">
                <a:solidFill>
                  <a:srgbClr val="9B2613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种子根和次生根变黑</a:t>
            </a:r>
            <a:r>
              <a:rPr lang="zh-CN" altLang="en-US" sz="2400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腐败，茎基部生有</a:t>
            </a:r>
            <a:r>
              <a:rPr lang="zh-CN" altLang="en-US" sz="2400" b="1" u="sng" dirty="0">
                <a:solidFill>
                  <a:srgbClr val="9B2613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黑膏药状的菌丝体</a:t>
            </a:r>
            <a:r>
              <a:rPr lang="zh-CN" altLang="en-US" sz="2400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r>
              <a:rPr lang="zh-CN" altLang="en-US" sz="2400" dirty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endParaRPr lang="zh-CN" altLang="en-US" sz="2400" b="1" dirty="0">
              <a:solidFill>
                <a:schemeClr val="tx2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4583" name="组合 24582"/>
          <p:cNvGrpSpPr/>
          <p:nvPr/>
        </p:nvGrpSpPr>
        <p:grpSpPr>
          <a:xfrm>
            <a:off x="230188" y="207963"/>
            <a:ext cx="2944812" cy="771525"/>
            <a:chOff x="145" y="131"/>
            <a:chExt cx="1855" cy="486"/>
          </a:xfrm>
        </p:grpSpPr>
        <p:pic>
          <p:nvPicPr>
            <p:cNvPr id="35847" name="Picture 10" descr="10-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5" y="131"/>
              <a:ext cx="481" cy="48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5848" name="文本框 24584"/>
            <p:cNvSpPr txBox="1"/>
            <p:nvPr/>
          </p:nvSpPr>
          <p:spPr>
            <a:xfrm>
              <a:off x="670" y="165"/>
              <a:ext cx="1330" cy="36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>
                <a:spcBef>
                  <a:spcPct val="50000"/>
                </a:spcBef>
              </a:pPr>
              <a:r>
                <a:rPr lang="zh-CN" altLang="en-US" sz="3200" b="1" dirty="0">
                  <a:solidFill>
                    <a:srgbClr val="77EC28"/>
                  </a:solidFill>
                  <a:latin typeface="Calibri" panose="020F0502020204030204" pitchFamily="34" charset="0"/>
                  <a:ea typeface="华文彩云" pitchFamily="2" charset="-122"/>
                </a:rPr>
                <a:t>全蚀病</a:t>
              </a:r>
              <a:endParaRPr lang="zh-CN" altLang="en-US" sz="3200" b="1" dirty="0">
                <a:solidFill>
                  <a:srgbClr val="77EC28"/>
                </a:solidFill>
                <a:latin typeface="Calibri" panose="020F0502020204030204" pitchFamily="34" charset="0"/>
                <a:ea typeface="华文彩云" pitchFamily="2" charset="-122"/>
              </a:endParaRPr>
            </a:p>
          </p:txBody>
        </p:sp>
      </p:grpSp>
      <p:sp>
        <p:nvSpPr>
          <p:cNvPr id="35849" name="Text Box 7"/>
          <p:cNvSpPr txBox="1"/>
          <p:nvPr/>
        </p:nvSpPr>
        <p:spPr>
          <a:xfrm>
            <a:off x="912813" y="1146175"/>
            <a:ext cx="6515100" cy="6413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 eaLnBrk="0" hangingPunct="0"/>
            <a:r>
              <a:rPr lang="zh-CN" altLang="en-US" sz="3600" b="1" dirty="0">
                <a:solidFill>
                  <a:srgbClr val="777777"/>
                </a:solidFill>
                <a:latin typeface="Calibri" panose="020F0502020204030204" pitchFamily="34" charset="0"/>
                <a:ea typeface="黑体" panose="02010600030101010101" pitchFamily="49" charset="-122"/>
              </a:rPr>
              <a:t>症状识别</a:t>
            </a:r>
            <a:endParaRPr lang="zh-CN" altLang="en-US" sz="3600" b="1" dirty="0">
              <a:solidFill>
                <a:srgbClr val="777777"/>
              </a:solidFill>
              <a:latin typeface="Calibri" panose="020F0502020204030204" pitchFamily="34" charset="0"/>
              <a:ea typeface="黑体" panose="02010600030101010101" pitchFamily="49" charset="-122"/>
            </a:endParaRPr>
          </a:p>
        </p:txBody>
      </p:sp>
      <p:pic>
        <p:nvPicPr>
          <p:cNvPr id="24587" name="Picture 5" descr="全蚀6"/>
          <p:cNvPicPr/>
          <p:nvPr/>
        </p:nvPicPr>
        <p:blipFill>
          <a:blip r:embed="rId6"/>
          <a:stretch>
            <a:fillRect/>
          </a:stretch>
        </p:blipFill>
        <p:spPr>
          <a:xfrm>
            <a:off x="1484313" y="3340100"/>
            <a:ext cx="3597275" cy="2519363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24588" name="Picture 6" descr="t01a5dd3cfc22e7aace"/>
          <p:cNvPicPr/>
          <p:nvPr/>
        </p:nvPicPr>
        <p:blipFill>
          <a:blip r:embed="rId7"/>
          <a:stretch>
            <a:fillRect/>
          </a:stretch>
        </p:blipFill>
        <p:spPr>
          <a:xfrm>
            <a:off x="6140450" y="3368675"/>
            <a:ext cx="3598863" cy="2519363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3" dur="5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7" dur="500"/>
                                        <p:tgtEl>
                                          <p:spTgt spid="24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0" dur="5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0" grpId="0" bldLvl="0"/>
      <p:bldP spid="35849" grpId="0" bldLvl="0"/>
      <p:bldP spid="35849" grpId="1" bldLvl="0"/>
      <p:bldP spid="35849" grpId="2" bldLvl="0"/>
      <p:bldP spid="35849" grpId="3" bldLvl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5602" name="Picture 6" descr="t016dd215f98dd30fdc"/>
          <p:cNvPicPr/>
          <p:nvPr/>
        </p:nvPicPr>
        <p:blipFill>
          <a:blip r:embed="rId1"/>
          <a:stretch>
            <a:fillRect/>
          </a:stretch>
        </p:blipFill>
        <p:spPr>
          <a:xfrm>
            <a:off x="519113" y="1236663"/>
            <a:ext cx="5397500" cy="4318000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25603" name="Picture 4" descr="小麦全蚀病"/>
          <p:cNvPicPr/>
          <p:nvPr/>
        </p:nvPicPr>
        <p:blipFill>
          <a:blip r:embed="rId2"/>
          <a:stretch>
            <a:fillRect/>
          </a:stretch>
        </p:blipFill>
        <p:spPr>
          <a:xfrm>
            <a:off x="6249988" y="1209675"/>
            <a:ext cx="5400675" cy="4318000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</p:pic>
      <p:grpSp>
        <p:nvGrpSpPr>
          <p:cNvPr id="25604" name="组合 25603"/>
          <p:cNvGrpSpPr/>
          <p:nvPr/>
        </p:nvGrpSpPr>
        <p:grpSpPr>
          <a:xfrm>
            <a:off x="230188" y="207963"/>
            <a:ext cx="2944812" cy="771525"/>
            <a:chOff x="145" y="131"/>
            <a:chExt cx="1855" cy="486"/>
          </a:xfrm>
        </p:grpSpPr>
        <p:pic>
          <p:nvPicPr>
            <p:cNvPr id="36868" name="Picture 10" descr="10-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5" y="131"/>
              <a:ext cx="481" cy="48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6869" name="文本框 25605"/>
            <p:cNvSpPr txBox="1"/>
            <p:nvPr/>
          </p:nvSpPr>
          <p:spPr>
            <a:xfrm>
              <a:off x="670" y="165"/>
              <a:ext cx="1330" cy="36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>
                <a:spcBef>
                  <a:spcPct val="50000"/>
                </a:spcBef>
              </a:pPr>
              <a:r>
                <a:rPr lang="zh-CN" altLang="en-US" sz="3200" b="1" dirty="0">
                  <a:solidFill>
                    <a:srgbClr val="77EC28"/>
                  </a:solidFill>
                  <a:latin typeface="Calibri" panose="020F0502020204030204" pitchFamily="34" charset="0"/>
                  <a:ea typeface="华文彩云" pitchFamily="2" charset="-122"/>
                </a:rPr>
                <a:t>全蚀病</a:t>
              </a:r>
              <a:endParaRPr lang="zh-CN" altLang="en-US" sz="3200" b="1" dirty="0">
                <a:solidFill>
                  <a:srgbClr val="77EC28"/>
                </a:solidFill>
                <a:latin typeface="Calibri" panose="020F0502020204030204" pitchFamily="34" charset="0"/>
                <a:ea typeface="华文彩云" pitchFamily="2" charset="-122"/>
              </a:endParaRPr>
            </a:p>
          </p:txBody>
        </p:sp>
      </p:grpSp>
      <p:sp>
        <p:nvSpPr>
          <p:cNvPr id="25607" name="文本框 25606"/>
          <p:cNvSpPr txBox="1"/>
          <p:nvPr/>
        </p:nvSpPr>
        <p:spPr>
          <a:xfrm>
            <a:off x="4468813" y="5942013"/>
            <a:ext cx="3062288" cy="466725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pPr fontAlgn="base">
              <a:spcBef>
                <a:spcPct val="50000"/>
              </a:spcBef>
            </a:pPr>
            <a:r>
              <a:rPr lang="zh-CN" altLang="en-US" sz="2400" b="1" strike="noStrike" noProof="1" dirty="0">
                <a:effectLst>
                  <a:outerShdw blurRad="38100" dist="38100" dir="2700000">
                    <a:srgbClr val="C0C0C0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  <a:t>小麦全蚀病成片发生</a:t>
            </a:r>
            <a:endParaRPr lang="zh-CN" altLang="en-US" sz="2400" b="1" strike="noStrike" noProof="1" dirty="0">
              <a:effectLst>
                <a:outerShdw blurRad="38100" dist="38100" dir="2700000">
                  <a:srgbClr val="C0C0C0"/>
                </a:outerShdw>
              </a:effectLst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3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7889" name="Picture 2" descr="4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1112" y="0"/>
            <a:ext cx="12241212" cy="6881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5" name="Picture 3" descr="4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5263" y="-3175"/>
            <a:ext cx="254000" cy="6521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6" name="Picture 4" descr="4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63" y="6297613"/>
            <a:ext cx="273050" cy="384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7" name="Picture 5" descr="4-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930275"/>
            <a:ext cx="11568113" cy="4641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20" name="Text Box 8"/>
          <p:cNvSpPr txBox="1"/>
          <p:nvPr/>
        </p:nvSpPr>
        <p:spPr>
          <a:xfrm>
            <a:off x="1363663" y="2438400"/>
            <a:ext cx="8318500" cy="30130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fontAlgn="base">
              <a:buClrTx/>
              <a:buFont typeface="Wingdings" panose="05000000000000000000" pitchFamily="2" charset="2"/>
              <a:buChar char="ü"/>
            </a:pPr>
            <a:r>
              <a:rPr lang="zh-CN" altLang="en-US" sz="2400" strike="noStrike" noProof="1" dirty="0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小麦全蚀病菌是一种</a:t>
            </a:r>
            <a:r>
              <a:rPr lang="zh-CN" altLang="en-US" sz="2400" b="1" strike="noStrike" noProof="1" dirty="0">
                <a:solidFill>
                  <a:srgbClr val="CC33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土壤寄居菌。</a:t>
            </a:r>
            <a:r>
              <a:rPr lang="zh-CN" altLang="en-US" sz="2400" strike="noStrike" noProof="1" dirty="0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该菌主要以</a:t>
            </a:r>
            <a:r>
              <a:rPr lang="zh-CN" altLang="en-US" sz="2400" b="1" strike="noStrike" noProof="1" dirty="0">
                <a:solidFill>
                  <a:srgbClr val="CC33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菌丝</a:t>
            </a:r>
            <a:r>
              <a:rPr lang="zh-CN" altLang="en-US" sz="2400" strike="noStrike" noProof="1" dirty="0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遗留在土壤中的病残体或混有病残体未腐熟的粪肥及混有</a:t>
            </a:r>
            <a:r>
              <a:rPr lang="zh-CN" altLang="en-US" sz="2400" b="1" strike="noStrike" noProof="1" dirty="0">
                <a:solidFill>
                  <a:srgbClr val="CC33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病残体的种子上越冬、越夏</a:t>
            </a:r>
            <a:r>
              <a:rPr lang="zh-CN" altLang="en-US" sz="2400" strike="noStrike" noProof="1" dirty="0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。 </a:t>
            </a:r>
            <a:endParaRPr lang="zh-CN" altLang="en-US" sz="2400" b="1" strike="noStrike" noProof="1" dirty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fontAlgn="base">
              <a:buClrTx/>
              <a:buFont typeface="Wingdings" panose="05000000000000000000" pitchFamily="2" charset="2"/>
              <a:buChar char="ü"/>
            </a:pPr>
            <a:r>
              <a:rPr lang="zh-CN" altLang="en-US" sz="2400" b="1" strike="noStrike" noProof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病菌发育适宜温度</a:t>
            </a:r>
            <a:r>
              <a:rPr lang="en-US" altLang="zh-CN" sz="2400" u="sng" strike="noStrike" noProof="1">
                <a:solidFill>
                  <a:srgbClr val="9B2613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19-24℃</a:t>
            </a:r>
            <a:r>
              <a:rPr lang="zh-CN" altLang="en-US" sz="2400" b="1" strike="noStrike" noProof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。</a:t>
            </a:r>
            <a:endParaRPr lang="zh-CN" altLang="en-US" sz="2400" b="1" strike="noStrike" noProof="1" dirty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fontAlgn="base">
              <a:buClrTx/>
              <a:buFont typeface="Wingdings" panose="05000000000000000000" pitchFamily="2" charset="2"/>
              <a:buChar char="ü"/>
            </a:pPr>
            <a:r>
              <a:rPr lang="zh-CN" altLang="en-US" sz="2400" b="1" strike="noStrike" noProof="1" dirty="0">
                <a:solidFill>
                  <a:srgbClr val="CC33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土壤潮湿</a:t>
            </a:r>
            <a:r>
              <a:rPr lang="zh-CN" altLang="en-US" sz="2400" b="1" strike="noStrike" noProof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有利于病害发生和扩展，水浇地较旱地发病重。</a:t>
            </a:r>
            <a:endParaRPr lang="zh-CN" altLang="en-US" sz="2400" b="1" strike="noStrike" noProof="1" dirty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fontAlgn="base">
              <a:buClrTx/>
              <a:buFont typeface="Wingdings" panose="05000000000000000000" pitchFamily="2" charset="2"/>
              <a:buChar char="ü"/>
            </a:pPr>
            <a:r>
              <a:rPr lang="zh-CN" altLang="en-US" sz="2400" b="1" strike="noStrike" noProof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根系发达品种抗病较强。</a:t>
            </a:r>
            <a:endParaRPr lang="zh-CN" altLang="en-US" sz="2400" b="1" strike="noStrike" noProof="1" dirty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fontAlgn="base">
              <a:buClrTx/>
              <a:buFont typeface="Wingdings" panose="05000000000000000000" pitchFamily="2" charset="2"/>
              <a:buChar char="ü"/>
            </a:pPr>
            <a:r>
              <a:rPr lang="zh-CN" altLang="en-US" sz="2400" b="1" u="sng" strike="noStrike" noProof="1" dirty="0">
                <a:solidFill>
                  <a:srgbClr val="9B2613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冬小麦播种过早发病重</a:t>
            </a:r>
            <a:r>
              <a:rPr lang="zh-CN" altLang="en-US" sz="2400" b="1" strike="noStrike" noProof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。</a:t>
            </a:r>
            <a:endParaRPr lang="zh-CN" altLang="en-US" sz="2400" b="1" strike="noStrike" noProof="1" dirty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fontAlgn="base">
              <a:buClrTx/>
              <a:buFont typeface="Wingdings" panose="05000000000000000000" pitchFamily="2" charset="2"/>
              <a:buChar char="ü"/>
            </a:pPr>
            <a:r>
              <a:rPr lang="zh-CN" altLang="en-US" sz="2400" u="sng" strike="noStrike" noProof="1" dirty="0">
                <a:solidFill>
                  <a:srgbClr val="9B2613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连作病重，轮作病轻</a:t>
            </a:r>
            <a:r>
              <a:rPr lang="zh-CN" altLang="en-US" sz="2400" b="1" strike="noStrike" noProof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。</a:t>
            </a:r>
            <a:endParaRPr lang="zh-CN" altLang="en-US" sz="2400" b="1" strike="noStrike" noProof="1" dirty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26631" name="组合 26630"/>
          <p:cNvGrpSpPr/>
          <p:nvPr/>
        </p:nvGrpSpPr>
        <p:grpSpPr>
          <a:xfrm>
            <a:off x="230188" y="207963"/>
            <a:ext cx="2944812" cy="771525"/>
            <a:chOff x="145" y="131"/>
            <a:chExt cx="1855" cy="486"/>
          </a:xfrm>
        </p:grpSpPr>
        <p:pic>
          <p:nvPicPr>
            <p:cNvPr id="37895" name="Picture 10" descr="10-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5" y="131"/>
              <a:ext cx="481" cy="48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7896" name="文本框 26632"/>
            <p:cNvSpPr txBox="1"/>
            <p:nvPr/>
          </p:nvSpPr>
          <p:spPr>
            <a:xfrm>
              <a:off x="670" y="165"/>
              <a:ext cx="1330" cy="36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>
                <a:spcBef>
                  <a:spcPct val="50000"/>
                </a:spcBef>
              </a:pPr>
              <a:r>
                <a:rPr lang="zh-CN" altLang="en-US" sz="3200" b="1" dirty="0">
                  <a:solidFill>
                    <a:srgbClr val="77EC28"/>
                  </a:solidFill>
                  <a:latin typeface="Calibri" panose="020F0502020204030204" pitchFamily="34" charset="0"/>
                  <a:ea typeface="华文彩云" pitchFamily="2" charset="-122"/>
                </a:rPr>
                <a:t>全蚀病</a:t>
              </a:r>
              <a:endParaRPr lang="zh-CN" altLang="en-US" sz="3200" b="1" dirty="0">
                <a:solidFill>
                  <a:srgbClr val="77EC28"/>
                </a:solidFill>
                <a:latin typeface="Calibri" panose="020F0502020204030204" pitchFamily="34" charset="0"/>
                <a:ea typeface="华文彩云" pitchFamily="2" charset="-122"/>
              </a:endParaRPr>
            </a:p>
          </p:txBody>
        </p:sp>
      </p:grpSp>
      <p:sp>
        <p:nvSpPr>
          <p:cNvPr id="37897" name="Text Box 7"/>
          <p:cNvSpPr txBox="1"/>
          <p:nvPr/>
        </p:nvSpPr>
        <p:spPr>
          <a:xfrm>
            <a:off x="912813" y="1146175"/>
            <a:ext cx="6515100" cy="6413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 eaLnBrk="0" hangingPunct="0"/>
            <a:r>
              <a:rPr lang="zh-CN" altLang="en-US" sz="3600" b="1" dirty="0">
                <a:solidFill>
                  <a:srgbClr val="777777"/>
                </a:solidFill>
                <a:latin typeface="Calibri" panose="020F0502020204030204" pitchFamily="34" charset="0"/>
                <a:ea typeface="黑体" panose="02010600030101010101" pitchFamily="49" charset="-122"/>
              </a:rPr>
              <a:t>发病条件</a:t>
            </a:r>
            <a:endParaRPr lang="zh-CN" altLang="en-US" sz="3600" b="1" dirty="0">
              <a:solidFill>
                <a:srgbClr val="777777"/>
              </a:solidFill>
              <a:latin typeface="Calibri" panose="020F0502020204030204" pitchFamily="34" charset="0"/>
              <a:ea typeface="黑体" panose="0201060003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3" dur="5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0" grpId="0" bldLvl="0"/>
      <p:bldP spid="37897" grpId="0" bldLvl="0"/>
      <p:bldP spid="37897" grpId="1" bldLvl="0"/>
      <p:bldP spid="37897" grpId="2" bldLvl="0"/>
      <p:bldP spid="37897" grpId="3" bldLvl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8913" name="Picture 2" descr="4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1112" y="0"/>
            <a:ext cx="12241212" cy="6881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5" name="Picture 3" descr="4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5263" y="-3175"/>
            <a:ext cx="254000" cy="6521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6" name="Picture 4" descr="4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63" y="6297613"/>
            <a:ext cx="273050" cy="384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7" name="Picture 5" descr="4-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930275"/>
            <a:ext cx="11568113" cy="46418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7654" name="组合 27653"/>
          <p:cNvGrpSpPr/>
          <p:nvPr/>
        </p:nvGrpSpPr>
        <p:grpSpPr>
          <a:xfrm>
            <a:off x="230188" y="207963"/>
            <a:ext cx="2944812" cy="771525"/>
            <a:chOff x="145" y="131"/>
            <a:chExt cx="1855" cy="486"/>
          </a:xfrm>
        </p:grpSpPr>
        <p:pic>
          <p:nvPicPr>
            <p:cNvPr id="38918" name="Picture 10" descr="10-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5" y="131"/>
              <a:ext cx="481" cy="48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919" name="文本框 27655"/>
            <p:cNvSpPr txBox="1"/>
            <p:nvPr/>
          </p:nvSpPr>
          <p:spPr>
            <a:xfrm>
              <a:off x="670" y="165"/>
              <a:ext cx="1330" cy="36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>
                <a:spcBef>
                  <a:spcPct val="50000"/>
                </a:spcBef>
              </a:pPr>
              <a:r>
                <a:rPr lang="zh-CN" altLang="en-US" sz="3200" b="1" dirty="0">
                  <a:solidFill>
                    <a:srgbClr val="77EC28"/>
                  </a:solidFill>
                  <a:latin typeface="Calibri" panose="020F0502020204030204" pitchFamily="34" charset="0"/>
                  <a:ea typeface="华文彩云" pitchFamily="2" charset="-122"/>
                </a:rPr>
                <a:t>全蚀病</a:t>
              </a:r>
              <a:endParaRPr lang="zh-CN" altLang="en-US" sz="3200" b="1" dirty="0">
                <a:solidFill>
                  <a:srgbClr val="77EC28"/>
                </a:solidFill>
                <a:latin typeface="Calibri" panose="020F0502020204030204" pitchFamily="34" charset="0"/>
                <a:ea typeface="华文彩云" pitchFamily="2" charset="-122"/>
              </a:endParaRPr>
            </a:p>
          </p:txBody>
        </p:sp>
      </p:grpSp>
      <p:sp>
        <p:nvSpPr>
          <p:cNvPr id="13319" name="Text Box 7"/>
          <p:cNvSpPr txBox="1"/>
          <p:nvPr/>
        </p:nvSpPr>
        <p:spPr>
          <a:xfrm>
            <a:off x="627063" y="866775"/>
            <a:ext cx="2990850" cy="6413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 eaLnBrk="0" hangingPunct="0"/>
            <a:r>
              <a:rPr lang="zh-CN" altLang="en-US" sz="3600" b="1" dirty="0">
                <a:solidFill>
                  <a:srgbClr val="777777"/>
                </a:solidFill>
                <a:latin typeface="Calibri" panose="020F0502020204030204" pitchFamily="34" charset="0"/>
                <a:ea typeface="黑体" panose="02010600030101010101" pitchFamily="49" charset="-122"/>
              </a:rPr>
              <a:t>防治要点</a:t>
            </a:r>
            <a:endParaRPr lang="zh-CN" altLang="en-US" sz="3600" b="1" dirty="0">
              <a:solidFill>
                <a:srgbClr val="777777"/>
              </a:solidFill>
              <a:latin typeface="Calibri" panose="020F0502020204030204" pitchFamily="34" charset="0"/>
              <a:ea typeface="黑体" panose="02010600030101010101" pitchFamily="49" charset="-122"/>
            </a:endParaRPr>
          </a:p>
        </p:txBody>
      </p:sp>
      <p:sp>
        <p:nvSpPr>
          <p:cNvPr id="27658" name="Text Box 8"/>
          <p:cNvSpPr txBox="1"/>
          <p:nvPr/>
        </p:nvSpPr>
        <p:spPr>
          <a:xfrm>
            <a:off x="476250" y="1485900"/>
            <a:ext cx="10758488" cy="22828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 eaLnBrk="0" hangingPunct="0"/>
            <a:r>
              <a:rPr lang="zh-CN" altLang="en-US" sz="2400" b="1" u="sng" dirty="0">
                <a:solidFill>
                  <a:srgbClr val="A81D0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土壤处理：</a:t>
            </a:r>
            <a:r>
              <a:rPr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全蚀病重发区亩用</a:t>
            </a:r>
            <a:r>
              <a:rPr lang="en-US" altLang="zh-CN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50%</a:t>
            </a:r>
            <a:r>
              <a:rPr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多菌灵</a:t>
            </a:r>
            <a:r>
              <a:rPr lang="en-US" altLang="zh-CN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公斤</a:t>
            </a:r>
            <a:r>
              <a:rPr lang="en-US" altLang="zh-CN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+15%</a:t>
            </a:r>
            <a:r>
              <a:rPr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粉锈宁</a:t>
            </a:r>
            <a:r>
              <a:rPr lang="en-US" altLang="zh-CN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公斤</a:t>
            </a:r>
            <a:r>
              <a:rPr lang="en-US" altLang="zh-CN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+100</a:t>
            </a:r>
            <a:r>
              <a:rPr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公斤水，</a:t>
            </a:r>
            <a:r>
              <a:rPr lang="zh-CN" altLang="en-US" sz="2400" b="1" dirty="0">
                <a:solidFill>
                  <a:srgbClr val="CC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随水灌入土中或喷于地表</a:t>
            </a:r>
            <a:r>
              <a:rPr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，然后耕翻整地。或亩用</a:t>
            </a:r>
            <a:r>
              <a:rPr lang="en-US" altLang="zh-CN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50%</a:t>
            </a:r>
            <a:r>
              <a:rPr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多菌灵或</a:t>
            </a:r>
            <a:r>
              <a:rPr lang="en-US" altLang="zh-CN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70%</a:t>
            </a:r>
            <a:r>
              <a:rPr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甲托</a:t>
            </a:r>
            <a:r>
              <a:rPr lang="en-US" altLang="zh-CN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公斤</a:t>
            </a:r>
            <a:r>
              <a:rPr lang="en-US" altLang="zh-CN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+ 100</a:t>
            </a:r>
            <a:r>
              <a:rPr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公斤水喷于地表或兑细土</a:t>
            </a:r>
            <a:r>
              <a:rPr lang="en-US" altLang="zh-CN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50</a:t>
            </a:r>
            <a:r>
              <a:rPr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公斤</a:t>
            </a:r>
            <a:r>
              <a:rPr lang="zh-CN" altLang="en-US" sz="2400" b="1" dirty="0">
                <a:solidFill>
                  <a:srgbClr val="CC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撒于地表</a:t>
            </a:r>
            <a:r>
              <a:rPr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，耕翻整地。</a:t>
            </a:r>
            <a:endParaRPr lang="zh-CN" altLang="en-US" sz="2400" b="1" dirty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0" indent="0" eaLnBrk="0" hangingPunct="0"/>
            <a:r>
              <a:rPr lang="zh-CN" altLang="en-US" sz="2400" b="1" u="sng" dirty="0">
                <a:solidFill>
                  <a:srgbClr val="A81D0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种子处理：</a:t>
            </a:r>
            <a:r>
              <a:rPr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用敌委丹</a:t>
            </a:r>
            <a:r>
              <a:rPr lang="en-US" altLang="zh-CN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50-100</a:t>
            </a:r>
            <a:r>
              <a:rPr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毫升加</a:t>
            </a:r>
            <a:r>
              <a:rPr lang="zh-CN" altLang="en-US" sz="2400" b="1" dirty="0">
                <a:solidFill>
                  <a:srgbClr val="CC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适乐时</a:t>
            </a:r>
            <a:r>
              <a:rPr lang="en-US" altLang="zh-CN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10-20</a:t>
            </a:r>
            <a:r>
              <a:rPr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毫升，兑水</a:t>
            </a:r>
            <a:r>
              <a:rPr lang="en-US" altLang="zh-CN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100-150</a:t>
            </a:r>
            <a:r>
              <a:rPr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毫升混匀后可拌麦种</a:t>
            </a:r>
            <a:r>
              <a:rPr lang="en-US" altLang="zh-CN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10</a:t>
            </a:r>
            <a:r>
              <a:rPr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公斤或用</a:t>
            </a:r>
            <a:r>
              <a:rPr lang="en-US" altLang="zh-CN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12.5%</a:t>
            </a:r>
            <a:r>
              <a:rPr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全蚀净</a:t>
            </a:r>
            <a:r>
              <a:rPr lang="en-US" altLang="zh-CN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200ml+2.5</a:t>
            </a:r>
            <a:r>
              <a:rPr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公斤水，</a:t>
            </a:r>
            <a:r>
              <a:rPr lang="zh-CN" altLang="en-US" sz="2400" b="1" dirty="0">
                <a:solidFill>
                  <a:srgbClr val="CC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拌麦种</a:t>
            </a:r>
            <a:r>
              <a:rPr lang="en-US" altLang="zh-CN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100</a:t>
            </a:r>
            <a:r>
              <a:rPr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公斤，堆闷</a:t>
            </a:r>
            <a:r>
              <a:rPr lang="en-US" altLang="zh-CN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4-8</a:t>
            </a:r>
            <a:r>
              <a:rPr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小时，晾干播种。</a:t>
            </a:r>
            <a:endParaRPr lang="zh-CN" altLang="en-US" sz="2400" b="1" dirty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8922" name="图片 27658" descr="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2350" y="3752850"/>
            <a:ext cx="6897688" cy="25923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0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9" presetClass="entr" presetSubtype="0" accel="10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9" grpId="0" bldLvl="0"/>
      <p:bldP spid="13319" grpId="1" bldLvl="0"/>
      <p:bldP spid="13319" grpId="2" bldLvl="0"/>
      <p:bldP spid="13319" grpId="3" bldLvl="0"/>
      <p:bldP spid="13319" grpId="4" bldLvl="0"/>
      <p:bldP spid="27658" grpId="0" bldLvl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9937" name="文本占位符 60417"/>
          <p:cNvSpPr>
            <a:spLocks noGrp="1"/>
          </p:cNvSpPr>
          <p:nvPr>
            <p:ph type="body"/>
          </p:nvPr>
        </p:nvSpPr>
        <p:spPr>
          <a:xfrm>
            <a:off x="0" y="1825625"/>
            <a:ext cx="10515600" cy="4351338"/>
          </a:xfrm>
          <a:ln/>
        </p:spPr>
        <p:txBody>
          <a:bodyPr anchor="t"/>
          <a:p>
            <a:pPr lvl="0" indent="-228600">
              <a:buNone/>
            </a:pPr>
            <a:endParaRPr lang="zh-CN" altLang="en-US" dirty="0"/>
          </a:p>
        </p:txBody>
      </p:sp>
      <p:sp>
        <p:nvSpPr>
          <p:cNvPr id="60419" name="矩形 60418" descr="小麦拌种11"/>
          <p:cNvSpPr/>
          <p:nvPr/>
        </p:nvSpPr>
        <p:spPr>
          <a:xfrm>
            <a:off x="982663" y="476250"/>
            <a:ext cx="4394200" cy="3024188"/>
          </a:xfrm>
          <a:prstGeom prst="rect">
            <a:avLst/>
          </a:prstGeom>
          <a:blipFill rotWithShape="0">
            <a:blip r:embed="rId1"/>
            <a:stretch>
              <a:fillRect/>
            </a:stretch>
          </a:blip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pPr lvl="0" indent="0" eaLnBrk="0" hangingPunct="0"/>
            <a:endParaRPr lang="zh-CN" altLang="en-US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60420" name="矩形 60419" descr="小麦拌种22"/>
          <p:cNvSpPr/>
          <p:nvPr/>
        </p:nvSpPr>
        <p:spPr>
          <a:xfrm>
            <a:off x="6096000" y="476250"/>
            <a:ext cx="4392613" cy="3024188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pPr lvl="0" indent="0" eaLnBrk="0" hangingPunct="0"/>
            <a:endParaRPr lang="zh-CN" altLang="en-US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60421" name="矩形 60420" descr="小麦拌种33"/>
          <p:cNvSpPr/>
          <p:nvPr/>
        </p:nvSpPr>
        <p:spPr>
          <a:xfrm>
            <a:off x="982663" y="3573463"/>
            <a:ext cx="4394200" cy="3024187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pPr lvl="0" indent="0" eaLnBrk="0" hangingPunct="0"/>
            <a:endParaRPr lang="zh-CN" altLang="en-US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60422" name="矩形 60421" descr="小麦拌种4"/>
          <p:cNvSpPr/>
          <p:nvPr/>
        </p:nvSpPr>
        <p:spPr>
          <a:xfrm>
            <a:off x="6096000" y="3573463"/>
            <a:ext cx="4392613" cy="3024187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pPr lvl="0" indent="0" eaLnBrk="0" hangingPunct="0"/>
            <a:endParaRPr lang="zh-CN" altLang="en-US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9942" name="文本框 60422"/>
          <p:cNvSpPr txBox="1"/>
          <p:nvPr/>
        </p:nvSpPr>
        <p:spPr>
          <a:xfrm>
            <a:off x="5519738" y="2781300"/>
            <a:ext cx="488950" cy="1439863"/>
          </a:xfrm>
          <a:prstGeom prst="rect">
            <a:avLst/>
          </a:prstGeom>
          <a:noFill/>
          <a:ln w="9525">
            <a:noFill/>
          </a:ln>
        </p:spPr>
        <p:txBody>
          <a:bodyPr vert="eaVert" anchor="t">
            <a:spAutoFit/>
          </a:bodyPr>
          <a:p>
            <a:pPr lvl="0" indent="0" eaLnBrk="0" hangingPunct="0">
              <a:spcBef>
                <a:spcPct val="50000"/>
              </a:spcBef>
            </a:pPr>
            <a:r>
              <a:rPr lang="zh-CN" alt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小麦拌种</a:t>
            </a:r>
            <a:endParaRPr lang="zh-CN" altLang="en-US" sz="2000" b="1" dirty="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0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60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60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0961" name="Picture 2" descr="2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0637" y="0"/>
            <a:ext cx="12230100" cy="68754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7" name="Picture 3" descr="2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63" y="293688"/>
            <a:ext cx="1250950" cy="828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8" name="Picture 4" descr="2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6663" y="6099175"/>
            <a:ext cx="593725" cy="593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9" name="Picture 5" descr="2-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00" y="649288"/>
            <a:ext cx="1747838" cy="257333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0965" name="组合 28677"/>
          <p:cNvGrpSpPr/>
          <p:nvPr/>
        </p:nvGrpSpPr>
        <p:grpSpPr>
          <a:xfrm>
            <a:off x="2741613" y="3765550"/>
            <a:ext cx="1003300" cy="1036638"/>
            <a:chOff x="1861" y="2355"/>
            <a:chExt cx="632" cy="653"/>
          </a:xfrm>
        </p:grpSpPr>
        <p:pic>
          <p:nvPicPr>
            <p:cNvPr id="40966" name="图片 28678" descr="图片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1" y="2355"/>
              <a:ext cx="561" cy="65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0967" name="Text Box 11"/>
            <p:cNvSpPr txBox="1"/>
            <p:nvPr/>
          </p:nvSpPr>
          <p:spPr>
            <a:xfrm>
              <a:off x="1925" y="2467"/>
              <a:ext cx="568" cy="19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/>
              <a:r>
                <a:rPr lang="zh-CN" altLang="en-US" sz="1400" dirty="0">
                  <a:solidFill>
                    <a:srgbClr val="2306FA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白粉病</a:t>
              </a:r>
              <a:endParaRPr lang="zh-CN" altLang="en-US" sz="1400">
                <a:solidFill>
                  <a:srgbClr val="2306FA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40968" name="组合 28680"/>
          <p:cNvGrpSpPr/>
          <p:nvPr/>
        </p:nvGrpSpPr>
        <p:grpSpPr>
          <a:xfrm>
            <a:off x="1382713" y="3738563"/>
            <a:ext cx="1003300" cy="1036637"/>
            <a:chOff x="1861" y="2355"/>
            <a:chExt cx="632" cy="653"/>
          </a:xfrm>
        </p:grpSpPr>
        <p:pic>
          <p:nvPicPr>
            <p:cNvPr id="40969" name="图片 28681" descr="图片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1" y="2355"/>
              <a:ext cx="561" cy="65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0970" name="Text Box 11"/>
            <p:cNvSpPr txBox="1"/>
            <p:nvPr/>
          </p:nvSpPr>
          <p:spPr>
            <a:xfrm>
              <a:off x="1925" y="2467"/>
              <a:ext cx="568" cy="19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/>
              <a:r>
                <a:rPr lang="zh-CN" altLang="en-US" sz="1400" dirty="0">
                  <a:solidFill>
                    <a:srgbClr val="2306FA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赤霉病</a:t>
              </a:r>
              <a:endParaRPr lang="zh-CN" altLang="en-US" sz="1400">
                <a:solidFill>
                  <a:srgbClr val="2306FA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40971" name="组合 28683"/>
          <p:cNvGrpSpPr/>
          <p:nvPr/>
        </p:nvGrpSpPr>
        <p:grpSpPr>
          <a:xfrm>
            <a:off x="4043363" y="3765550"/>
            <a:ext cx="1003300" cy="1036638"/>
            <a:chOff x="1861" y="2355"/>
            <a:chExt cx="632" cy="653"/>
          </a:xfrm>
        </p:grpSpPr>
        <p:pic>
          <p:nvPicPr>
            <p:cNvPr id="40972" name="图片 28684" descr="图片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1" y="2355"/>
              <a:ext cx="561" cy="65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0973" name="Text Box 11"/>
            <p:cNvSpPr txBox="1"/>
            <p:nvPr/>
          </p:nvSpPr>
          <p:spPr>
            <a:xfrm>
              <a:off x="1925" y="2467"/>
              <a:ext cx="568" cy="19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/>
              <a:r>
                <a:rPr lang="zh-CN" altLang="en-US" sz="1400" dirty="0">
                  <a:solidFill>
                    <a:srgbClr val="2306FA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锈病</a:t>
              </a:r>
              <a:endParaRPr lang="zh-CN" altLang="en-US" sz="1400" dirty="0">
                <a:solidFill>
                  <a:srgbClr val="2306FA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40974" name="组合 28686"/>
          <p:cNvGrpSpPr/>
          <p:nvPr/>
        </p:nvGrpSpPr>
        <p:grpSpPr>
          <a:xfrm>
            <a:off x="5243513" y="3752850"/>
            <a:ext cx="1003300" cy="1036638"/>
            <a:chOff x="1861" y="2355"/>
            <a:chExt cx="632" cy="653"/>
          </a:xfrm>
        </p:grpSpPr>
        <p:pic>
          <p:nvPicPr>
            <p:cNvPr id="40975" name="图片 28687" descr="图片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1" y="2355"/>
              <a:ext cx="561" cy="65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0976" name="Text Box 11"/>
            <p:cNvSpPr txBox="1"/>
            <p:nvPr/>
          </p:nvSpPr>
          <p:spPr>
            <a:xfrm>
              <a:off x="1925" y="2467"/>
              <a:ext cx="568" cy="19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/>
              <a:r>
                <a:rPr lang="zh-CN" altLang="en-US" sz="1400" dirty="0">
                  <a:solidFill>
                    <a:srgbClr val="2306FA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全蚀病</a:t>
              </a:r>
              <a:endParaRPr lang="zh-CN" altLang="en-US" sz="1400">
                <a:solidFill>
                  <a:srgbClr val="2306FA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40977" name="组合 28689"/>
          <p:cNvGrpSpPr/>
          <p:nvPr/>
        </p:nvGrpSpPr>
        <p:grpSpPr>
          <a:xfrm>
            <a:off x="6519863" y="3738563"/>
            <a:ext cx="1003300" cy="1036637"/>
            <a:chOff x="1861" y="2355"/>
            <a:chExt cx="632" cy="653"/>
          </a:xfrm>
        </p:grpSpPr>
        <p:pic>
          <p:nvPicPr>
            <p:cNvPr id="40978" name="图片 28690" descr="图片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1" y="2355"/>
              <a:ext cx="561" cy="65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0979" name="Text Box 11"/>
            <p:cNvSpPr txBox="1"/>
            <p:nvPr/>
          </p:nvSpPr>
          <p:spPr>
            <a:xfrm>
              <a:off x="1925" y="2467"/>
              <a:ext cx="568" cy="19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/>
              <a:r>
                <a:rPr lang="zh-CN" altLang="en-US" sz="1400" dirty="0">
                  <a:solidFill>
                    <a:srgbClr val="2306FA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纹枯病</a:t>
              </a:r>
              <a:endParaRPr lang="zh-CN" altLang="en-US" sz="1400">
                <a:solidFill>
                  <a:srgbClr val="2306FA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40980" name="组合 28692"/>
          <p:cNvGrpSpPr/>
          <p:nvPr/>
        </p:nvGrpSpPr>
        <p:grpSpPr>
          <a:xfrm>
            <a:off x="7675563" y="3738563"/>
            <a:ext cx="1003300" cy="1036637"/>
            <a:chOff x="1861" y="2355"/>
            <a:chExt cx="632" cy="653"/>
          </a:xfrm>
        </p:grpSpPr>
        <p:pic>
          <p:nvPicPr>
            <p:cNvPr id="40981" name="图片 28693" descr="图片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1" y="2355"/>
              <a:ext cx="561" cy="65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0982" name="Text Box 11"/>
            <p:cNvSpPr txBox="1"/>
            <p:nvPr/>
          </p:nvSpPr>
          <p:spPr>
            <a:xfrm>
              <a:off x="1925" y="2467"/>
              <a:ext cx="568" cy="19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/>
              <a:r>
                <a:rPr lang="zh-CN" altLang="en-US" sz="1400" dirty="0">
                  <a:solidFill>
                    <a:srgbClr val="2306FA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蚜虫</a:t>
              </a:r>
              <a:endParaRPr lang="zh-CN" altLang="en-US" sz="1400">
                <a:solidFill>
                  <a:srgbClr val="2306FA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40983" name="组合 28695"/>
          <p:cNvGrpSpPr/>
          <p:nvPr/>
        </p:nvGrpSpPr>
        <p:grpSpPr>
          <a:xfrm>
            <a:off x="8883650" y="3738563"/>
            <a:ext cx="1003300" cy="1036637"/>
            <a:chOff x="1861" y="2355"/>
            <a:chExt cx="632" cy="653"/>
          </a:xfrm>
        </p:grpSpPr>
        <p:pic>
          <p:nvPicPr>
            <p:cNvPr id="40984" name="图片 28696" descr="图片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1" y="2355"/>
              <a:ext cx="561" cy="65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0985" name="Text Box 11"/>
            <p:cNvSpPr txBox="1"/>
            <p:nvPr/>
          </p:nvSpPr>
          <p:spPr>
            <a:xfrm>
              <a:off x="1925" y="2467"/>
              <a:ext cx="568" cy="19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/>
              <a:r>
                <a:rPr lang="zh-CN" altLang="en-US" sz="1400" dirty="0">
                  <a:solidFill>
                    <a:srgbClr val="2306FA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吸浆虫</a:t>
              </a:r>
              <a:endParaRPr lang="zh-CN" altLang="en-US" sz="1400">
                <a:solidFill>
                  <a:srgbClr val="2306FA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40986" name="组合 28698"/>
          <p:cNvGrpSpPr/>
          <p:nvPr/>
        </p:nvGrpSpPr>
        <p:grpSpPr>
          <a:xfrm>
            <a:off x="6303963" y="3267075"/>
            <a:ext cx="1322387" cy="1555750"/>
            <a:chOff x="2331" y="739"/>
            <a:chExt cx="749" cy="879"/>
          </a:xfrm>
        </p:grpSpPr>
        <p:pic>
          <p:nvPicPr>
            <p:cNvPr id="40987" name="Picture 7" descr="8-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31" y="739"/>
              <a:ext cx="749" cy="87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0988" name="Text Box 11"/>
            <p:cNvSpPr txBox="1"/>
            <p:nvPr/>
          </p:nvSpPr>
          <p:spPr>
            <a:xfrm>
              <a:off x="2404" y="907"/>
              <a:ext cx="538" cy="22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pPr lvl="0" indent="0" eaLnBrk="0" hangingPunct="0"/>
              <a:r>
                <a:rPr lang="zh-CN" altLang="en-US" sz="2000" b="1" dirty="0">
                  <a:solidFill>
                    <a:schemeClr val="hlink"/>
                  </a:solidFill>
                  <a:latin typeface="Helvetica LT Std Cond Blk" charset="0"/>
                  <a:ea typeface="宋体" panose="02010600030101010101" pitchFamily="2" charset="-122"/>
                </a:rPr>
                <a:t>纹枯病</a:t>
              </a:r>
              <a:endParaRPr lang="zh-CN" altLang="en-US" sz="2000" b="1" dirty="0">
                <a:solidFill>
                  <a:schemeClr val="hlink"/>
                </a:solidFill>
                <a:latin typeface="Helvetica LT Std Cond Blk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40989" name="组合 28701"/>
          <p:cNvGrpSpPr/>
          <p:nvPr/>
        </p:nvGrpSpPr>
        <p:grpSpPr>
          <a:xfrm>
            <a:off x="10199688" y="3716338"/>
            <a:ext cx="1003300" cy="1036637"/>
            <a:chOff x="1861" y="2355"/>
            <a:chExt cx="632" cy="653"/>
          </a:xfrm>
        </p:grpSpPr>
        <p:pic>
          <p:nvPicPr>
            <p:cNvPr id="40990" name="图片 28702" descr="图片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1" y="2355"/>
              <a:ext cx="561" cy="65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0991" name="Text Box 11"/>
            <p:cNvSpPr txBox="1"/>
            <p:nvPr/>
          </p:nvSpPr>
          <p:spPr>
            <a:xfrm>
              <a:off x="1925" y="2467"/>
              <a:ext cx="568" cy="23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/>
              <a:r>
                <a:rPr lang="zh-CN" altLang="en-US" dirty="0">
                  <a:solidFill>
                    <a:srgbClr val="2306FA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杂草</a:t>
              </a:r>
              <a:endParaRPr lang="zh-CN" altLang="en-US">
                <a:solidFill>
                  <a:srgbClr val="2306FA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1985" name="Picture 2" descr="4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1112" y="0"/>
            <a:ext cx="12241212" cy="6881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5" name="Picture 3" descr="4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5263" y="-3175"/>
            <a:ext cx="254000" cy="6521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6" name="Picture 4" descr="4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63" y="6297613"/>
            <a:ext cx="273050" cy="384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7" name="Picture 5" descr="4-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930275"/>
            <a:ext cx="11568113" cy="4641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20" name="Text Box 8"/>
          <p:cNvSpPr txBox="1"/>
          <p:nvPr/>
        </p:nvSpPr>
        <p:spPr>
          <a:xfrm>
            <a:off x="1363663" y="1879600"/>
            <a:ext cx="9501188" cy="12969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0" indent="0" eaLnBrk="0" hangingPunc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</a:pPr>
            <a:r>
              <a:rPr lang="zh-CN" altLang="en-US" sz="2400" b="1" u="sng" dirty="0">
                <a:solidFill>
                  <a:srgbClr val="9B2613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</a:rPr>
              <a:t>病苗枯死</a:t>
            </a:r>
            <a:r>
              <a:rPr lang="zh-CN" altLang="en-US" sz="2400" b="1" dirty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：</a:t>
            </a:r>
            <a:r>
              <a:rPr lang="zh-CN" altLang="zh-CN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3-4</a:t>
            </a:r>
            <a:r>
              <a:rPr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叶期，第一叶鞘上出现中间灰色，四周褐色的病斑。</a:t>
            </a:r>
            <a:endParaRPr lang="zh-CN" altLang="en-US" sz="2400" b="1" dirty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0" indent="0" eaLnBrk="0" hangingPunc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</a:pPr>
            <a:endParaRPr lang="zh-CN" altLang="en-US" sz="2400" b="1" dirty="0">
              <a:solidFill>
                <a:schemeClr val="tx2"/>
              </a:solidFill>
              <a:latin typeface="微软雅黑" pitchFamily="34" charset="-122"/>
              <a:ea typeface="微软雅黑" pitchFamily="34" charset="-122"/>
            </a:endParaRPr>
          </a:p>
          <a:p>
            <a:pPr lvl="0" indent="0" eaLnBrk="0" hangingPunc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</a:pPr>
            <a:r>
              <a:rPr lang="zh-CN" altLang="en-US" sz="2400" b="1" u="sng" dirty="0">
                <a:solidFill>
                  <a:srgbClr val="9B2613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</a:rPr>
              <a:t>花秆烂茎</a:t>
            </a:r>
            <a:r>
              <a:rPr lang="en-US" altLang="zh-CN" sz="2400" b="1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:</a:t>
            </a:r>
            <a:r>
              <a:rPr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拔节后在基部叶鞘上形成云纹状病斑。</a:t>
            </a:r>
            <a:r>
              <a:rPr lang="zh-CN" altLang="en-US" sz="2400" b="1" dirty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endParaRPr lang="zh-CN" altLang="en-US" sz="2400" b="1" dirty="0">
              <a:solidFill>
                <a:schemeClr val="tx2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9703" name="组合 29702"/>
          <p:cNvGrpSpPr/>
          <p:nvPr/>
        </p:nvGrpSpPr>
        <p:grpSpPr>
          <a:xfrm>
            <a:off x="230188" y="207963"/>
            <a:ext cx="2944812" cy="771525"/>
            <a:chOff x="145" y="131"/>
            <a:chExt cx="1855" cy="486"/>
          </a:xfrm>
        </p:grpSpPr>
        <p:pic>
          <p:nvPicPr>
            <p:cNvPr id="41991" name="Picture 10" descr="10-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5" y="131"/>
              <a:ext cx="481" cy="48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1992" name="文本框 29704"/>
            <p:cNvSpPr txBox="1"/>
            <p:nvPr/>
          </p:nvSpPr>
          <p:spPr>
            <a:xfrm>
              <a:off x="670" y="165"/>
              <a:ext cx="1330" cy="36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>
                <a:spcBef>
                  <a:spcPct val="50000"/>
                </a:spcBef>
              </a:pPr>
              <a:r>
                <a:rPr lang="zh-CN" altLang="en-US" sz="3200" b="1" dirty="0">
                  <a:solidFill>
                    <a:srgbClr val="77EC28"/>
                  </a:solidFill>
                  <a:latin typeface="Calibri" panose="020F0502020204030204" pitchFamily="34" charset="0"/>
                  <a:ea typeface="华文彩云" pitchFamily="2" charset="-122"/>
                </a:rPr>
                <a:t>纹枯病</a:t>
              </a:r>
              <a:endParaRPr lang="zh-CN" altLang="en-US" sz="3200" b="1" dirty="0">
                <a:solidFill>
                  <a:srgbClr val="77EC28"/>
                </a:solidFill>
                <a:latin typeface="Calibri" panose="020F0502020204030204" pitchFamily="34" charset="0"/>
                <a:ea typeface="华文彩云" pitchFamily="2" charset="-122"/>
              </a:endParaRPr>
            </a:p>
          </p:txBody>
        </p:sp>
      </p:grpSp>
      <p:sp>
        <p:nvSpPr>
          <p:cNvPr id="13319" name="Text Box 7"/>
          <p:cNvSpPr txBox="1"/>
          <p:nvPr/>
        </p:nvSpPr>
        <p:spPr>
          <a:xfrm>
            <a:off x="912813" y="1146175"/>
            <a:ext cx="6515100" cy="6413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 eaLnBrk="0" hangingPunct="0"/>
            <a:r>
              <a:rPr lang="zh-CN" altLang="en-US" sz="3600" b="1" dirty="0">
                <a:solidFill>
                  <a:srgbClr val="777777"/>
                </a:solidFill>
                <a:latin typeface="Calibri" panose="020F0502020204030204" pitchFamily="34" charset="0"/>
                <a:ea typeface="黑体" panose="02010600030101010101" pitchFamily="49" charset="-122"/>
              </a:rPr>
              <a:t>症状识别</a:t>
            </a:r>
            <a:endParaRPr lang="zh-CN" altLang="en-US" sz="3600" b="1" dirty="0">
              <a:solidFill>
                <a:srgbClr val="777777"/>
              </a:solidFill>
              <a:latin typeface="Calibri" panose="020F0502020204030204" pitchFamily="34" charset="0"/>
              <a:ea typeface="黑体" panose="02010600030101010101" pitchFamily="49" charset="-122"/>
            </a:endParaRPr>
          </a:p>
        </p:txBody>
      </p:sp>
      <p:pic>
        <p:nvPicPr>
          <p:cNvPr id="29707" name="Picture 8"/>
          <p:cNvPicPr/>
          <p:nvPr/>
        </p:nvPicPr>
        <p:blipFill>
          <a:blip r:embed="rId6"/>
          <a:stretch>
            <a:fillRect/>
          </a:stretch>
        </p:blipFill>
        <p:spPr>
          <a:xfrm>
            <a:off x="1522413" y="3455988"/>
            <a:ext cx="3597275" cy="2519362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29708" name="Picture 9" descr="2005517101327"/>
          <p:cNvPicPr/>
          <p:nvPr/>
        </p:nvPicPr>
        <p:blipFill>
          <a:blip r:embed="rId7"/>
          <a:stretch>
            <a:fillRect/>
          </a:stretch>
        </p:blipFill>
        <p:spPr>
          <a:xfrm>
            <a:off x="5818188" y="3444875"/>
            <a:ext cx="3598862" cy="2519363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3" dur="5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9" presetClass="entr" presetSubtype="0" accel="10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4" dur="500"/>
                                        <p:tgtEl>
                                          <p:spTgt spid="29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7" dur="500"/>
                                        <p:tgtEl>
                                          <p:spTgt spid="29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0" grpId="0" bldLvl="0"/>
      <p:bldP spid="13319" grpId="0" bldLvl="0"/>
      <p:bldP spid="13319" grpId="1" bldLvl="0"/>
      <p:bldP spid="13319" grpId="2" bldLvl="0"/>
      <p:bldP spid="13319" grpId="3" bldLvl="0"/>
      <p:bldP spid="13319" grpId="4" bldLvl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3009" name="Picture 2" descr="4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1112" y="0"/>
            <a:ext cx="12241212" cy="6881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5" name="Picture 3" descr="4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5263" y="-3175"/>
            <a:ext cx="254000" cy="6521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6" name="Picture 4" descr="4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63" y="6297613"/>
            <a:ext cx="273050" cy="384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7" name="Picture 5" descr="4-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930275"/>
            <a:ext cx="11568113" cy="46418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0726" name="组合 30725"/>
          <p:cNvGrpSpPr/>
          <p:nvPr/>
        </p:nvGrpSpPr>
        <p:grpSpPr>
          <a:xfrm>
            <a:off x="230188" y="207963"/>
            <a:ext cx="2944812" cy="771525"/>
            <a:chOff x="145" y="131"/>
            <a:chExt cx="1855" cy="486"/>
          </a:xfrm>
        </p:grpSpPr>
        <p:pic>
          <p:nvPicPr>
            <p:cNvPr id="43014" name="Picture 10" descr="10-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5" y="131"/>
              <a:ext cx="481" cy="48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3015" name="文本框 30727"/>
            <p:cNvSpPr txBox="1"/>
            <p:nvPr/>
          </p:nvSpPr>
          <p:spPr>
            <a:xfrm>
              <a:off x="670" y="165"/>
              <a:ext cx="1330" cy="36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>
                <a:spcBef>
                  <a:spcPct val="50000"/>
                </a:spcBef>
              </a:pPr>
              <a:r>
                <a:rPr lang="zh-CN" altLang="en-US" sz="3200" b="1" dirty="0">
                  <a:solidFill>
                    <a:srgbClr val="77EC28"/>
                  </a:solidFill>
                  <a:latin typeface="Calibri" panose="020F0502020204030204" pitchFamily="34" charset="0"/>
                  <a:ea typeface="华文彩云" pitchFamily="2" charset="-122"/>
                </a:rPr>
                <a:t>纹枯病</a:t>
              </a:r>
              <a:endParaRPr lang="zh-CN" altLang="en-US" sz="3200" b="1" dirty="0">
                <a:solidFill>
                  <a:srgbClr val="77EC28"/>
                </a:solidFill>
                <a:latin typeface="Calibri" panose="020F0502020204030204" pitchFamily="34" charset="0"/>
                <a:ea typeface="华文彩云" pitchFamily="2" charset="-122"/>
              </a:endParaRPr>
            </a:p>
          </p:txBody>
        </p:sp>
      </p:grpSp>
      <p:sp>
        <p:nvSpPr>
          <p:cNvPr id="13319" name="Text Box 7"/>
          <p:cNvSpPr txBox="1"/>
          <p:nvPr/>
        </p:nvSpPr>
        <p:spPr>
          <a:xfrm>
            <a:off x="6024563" y="1174750"/>
            <a:ext cx="2990850" cy="6413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 eaLnBrk="0" hangingPunct="0"/>
            <a:r>
              <a:rPr lang="zh-CN" altLang="en-US" sz="3600" b="1" dirty="0">
                <a:solidFill>
                  <a:srgbClr val="777777"/>
                </a:solidFill>
                <a:latin typeface="Calibri" panose="020F0502020204030204" pitchFamily="34" charset="0"/>
                <a:ea typeface="黑体" panose="02010600030101010101" pitchFamily="49" charset="-122"/>
              </a:rPr>
              <a:t>防治要点</a:t>
            </a:r>
            <a:endParaRPr lang="zh-CN" altLang="en-US" sz="3600" b="1" dirty="0">
              <a:solidFill>
                <a:srgbClr val="777777"/>
              </a:solidFill>
              <a:latin typeface="Calibri" panose="020F0502020204030204" pitchFamily="34" charset="0"/>
              <a:ea typeface="黑体" panose="02010600030101010101" pitchFamily="49" charset="-122"/>
            </a:endParaRPr>
          </a:p>
        </p:txBody>
      </p:sp>
      <p:sp>
        <p:nvSpPr>
          <p:cNvPr id="13320" name="Text Box 8"/>
          <p:cNvSpPr txBox="1"/>
          <p:nvPr/>
        </p:nvSpPr>
        <p:spPr>
          <a:xfrm>
            <a:off x="5964238" y="1906588"/>
            <a:ext cx="5092700" cy="4108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fontAlgn="base">
              <a:buClrTx/>
              <a:buFont typeface="微软雅黑" pitchFamily="34" charset="-122"/>
              <a:buChar char="※"/>
            </a:pPr>
            <a:r>
              <a:rPr lang="zh-CN" altLang="en-US" sz="2400" b="1" strike="noStrike" noProof="1" dirty="0">
                <a:solidFill>
                  <a:schemeClr val="hlink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药剂拌种</a:t>
            </a:r>
            <a:r>
              <a:rPr lang="zh-CN" altLang="en-US" sz="2400" b="1" strike="noStrike" noProof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：用</a:t>
            </a:r>
            <a:r>
              <a:rPr lang="zh-CN" altLang="en-US" sz="2400" b="1" u="sng" strike="noStrike" noProof="1" dirty="0">
                <a:solidFill>
                  <a:srgbClr val="A81D06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三唑类杀菌剂进行种子处理</a:t>
            </a:r>
            <a:r>
              <a:rPr lang="zh-CN" altLang="en-US" sz="2400" b="1" strike="noStrike" noProof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。用</a:t>
            </a:r>
            <a:r>
              <a:rPr lang="en-US" altLang="zh-CN" sz="2400" b="1" strike="noStrike" noProof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2.5</a:t>
            </a:r>
            <a:r>
              <a:rPr lang="zh-CN" altLang="en-US" sz="2400" b="1" strike="noStrike" noProof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％适乐时种衣剂</a:t>
            </a:r>
            <a:r>
              <a:rPr lang="en-US" altLang="zh-CN" sz="2400" b="1" strike="noStrike" noProof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10ml</a:t>
            </a:r>
            <a:r>
              <a:rPr lang="zh-CN" altLang="en-US" sz="2400" b="1" strike="noStrike" noProof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拌小麦种子</a:t>
            </a:r>
            <a:r>
              <a:rPr lang="en-US" altLang="zh-CN" sz="2400" b="1" strike="noStrike" noProof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10</a:t>
            </a:r>
            <a:r>
              <a:rPr lang="zh-CN" altLang="en-US" sz="2400" b="1" strike="noStrike" noProof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公斤、</a:t>
            </a:r>
            <a:r>
              <a:rPr lang="en-US" altLang="zh-CN" sz="2400" b="1" strike="noStrike" noProof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12.5%</a:t>
            </a:r>
            <a:r>
              <a:rPr lang="zh-CN" altLang="en-US" sz="2400" b="1" strike="noStrike" noProof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禾果利可湿性粉剂</a:t>
            </a:r>
            <a:r>
              <a:rPr lang="en-US" altLang="zh-CN" sz="2400" b="1" strike="noStrike" noProof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20-30</a:t>
            </a:r>
            <a:r>
              <a:rPr lang="zh-CN" altLang="en-US" sz="2400" b="1" strike="noStrike" noProof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克拌小麦种子</a:t>
            </a:r>
            <a:r>
              <a:rPr lang="en-US" altLang="zh-CN" sz="2400" b="1" strike="noStrike" noProof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50</a:t>
            </a:r>
            <a:r>
              <a:rPr lang="zh-CN" altLang="en-US" sz="2400" b="1" strike="noStrike" noProof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公斤或用</a:t>
            </a:r>
            <a:r>
              <a:rPr lang="en-US" altLang="zh-CN" sz="2400" b="1" strike="noStrike" noProof="1" dirty="0">
                <a:solidFill>
                  <a:srgbClr val="CC33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52%</a:t>
            </a:r>
            <a:r>
              <a:rPr lang="zh-CN" altLang="en-US" sz="2400" b="1" strike="noStrike" noProof="1" dirty="0">
                <a:solidFill>
                  <a:srgbClr val="CC33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吡虫啉苯醚甲环唑咯菌腈悬浮种衣剂</a:t>
            </a:r>
            <a:r>
              <a:rPr lang="zh-CN" altLang="en-US" sz="2400" b="1" strike="noStrike" noProof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，均匀喷洒在种子上，翻拌均匀，稍闷即可播种。</a:t>
            </a:r>
            <a:endParaRPr lang="zh-CN" altLang="en-US" sz="2400" b="1" strike="noStrike" noProof="1" dirty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fontAlgn="base">
              <a:buClrTx/>
              <a:buFont typeface="微软雅黑" pitchFamily="34" charset="-122"/>
              <a:buChar char="※"/>
            </a:pPr>
            <a:r>
              <a:rPr lang="zh-CN" altLang="en-US" sz="2400" b="1" strike="noStrike" noProof="1" dirty="0">
                <a:solidFill>
                  <a:schemeClr val="hlink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药剂防治</a:t>
            </a:r>
            <a:r>
              <a:rPr lang="zh-CN" altLang="en-US" sz="2400" b="1" strike="noStrike" noProof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：小麦</a:t>
            </a:r>
            <a:r>
              <a:rPr lang="zh-CN" altLang="en-US" sz="2400" b="1" u="sng" strike="noStrike" noProof="1" dirty="0">
                <a:solidFill>
                  <a:srgbClr val="A81D06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返青－拔节期</a:t>
            </a:r>
            <a:r>
              <a:rPr lang="zh-CN" altLang="en-US" sz="2400" b="1" strike="noStrike" noProof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选用</a:t>
            </a:r>
            <a:r>
              <a:rPr lang="en-US" altLang="zh-CN" sz="2400" b="1" strike="noStrike" noProof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15</a:t>
            </a:r>
            <a:r>
              <a:rPr lang="zh-CN" altLang="en-US" sz="2400" b="1" strike="noStrike" noProof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％</a:t>
            </a:r>
            <a:r>
              <a:rPr lang="zh-CN" altLang="en-US" sz="2400" b="1" u="sng" strike="noStrike" noProof="1" dirty="0">
                <a:solidFill>
                  <a:srgbClr val="A81D06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三唑酮</a:t>
            </a:r>
            <a:r>
              <a:rPr lang="en-US" altLang="zh-CN" sz="2400" b="1" strike="noStrike" noProof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200</a:t>
            </a:r>
            <a:r>
              <a:rPr lang="zh-CN" altLang="en-US" sz="2400" b="1" strike="noStrike" noProof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克或</a:t>
            </a:r>
            <a:r>
              <a:rPr lang="en-US" altLang="zh-CN" sz="2400" b="1" strike="noStrike" noProof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12.5</a:t>
            </a:r>
            <a:r>
              <a:rPr lang="zh-CN" altLang="en-US" sz="2400" b="1" strike="noStrike" noProof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％烯唑醇</a:t>
            </a:r>
            <a:r>
              <a:rPr lang="en-US" altLang="zh-CN" sz="2400" b="1" strike="noStrike" noProof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500</a:t>
            </a:r>
            <a:r>
              <a:rPr lang="zh-CN" altLang="en-US" sz="2400" b="1" strike="noStrike" noProof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克进行防治，</a:t>
            </a:r>
            <a:r>
              <a:rPr lang="zh-CN" altLang="en-US" sz="2400" b="1" u="sng" strike="noStrike" noProof="1" dirty="0">
                <a:solidFill>
                  <a:srgbClr val="A81D06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隔</a:t>
            </a:r>
            <a:r>
              <a:rPr lang="en-US" altLang="zh-CN" sz="2400" b="1" u="sng" strike="noStrike" noProof="1" dirty="0">
                <a:solidFill>
                  <a:srgbClr val="A81D06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7-10</a:t>
            </a:r>
            <a:r>
              <a:rPr lang="zh-CN" altLang="en-US" sz="2400" b="1" u="sng" strike="noStrike" noProof="1" dirty="0">
                <a:solidFill>
                  <a:srgbClr val="A81D06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天</a:t>
            </a:r>
            <a:r>
              <a:rPr lang="zh-CN" altLang="en-US" sz="2400" b="1" strike="noStrike" noProof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施一次药，连续防治</a:t>
            </a:r>
            <a:r>
              <a:rPr lang="en-US" altLang="zh-CN" sz="2400" b="1" strike="noStrike" noProof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2-3</a:t>
            </a:r>
            <a:r>
              <a:rPr lang="zh-CN" altLang="en-US" sz="2400" b="1" strike="noStrike" noProof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次。</a:t>
            </a:r>
            <a:endParaRPr lang="zh-CN" altLang="en-US" sz="2400" b="1" strike="noStrike" noProof="1" dirty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43018" name="图片 30730" descr="F670B9FDD8AF097E3DDE66922BD9437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6050" y="1628775"/>
            <a:ext cx="2770188" cy="4259263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0" dur="5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9" presetClass="entr" presetSubtype="0" accel="10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9" grpId="0" bldLvl="0"/>
      <p:bldP spid="13319" grpId="1" bldLvl="0"/>
      <p:bldP spid="13319" grpId="2" bldLvl="0"/>
      <p:bldP spid="13319" grpId="3" bldLvl="0"/>
      <p:bldP spid="13319" grpId="4" bldLvl="0"/>
      <p:bldP spid="13320" grpId="0" bldLvl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4033" name="Picture 2" descr="4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41213" cy="6881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4" name="Picture 3" descr="4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5263" y="-3175"/>
            <a:ext cx="254000" cy="6521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5" name="Picture 4" descr="4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63" y="6297613"/>
            <a:ext cx="273050" cy="384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6" name="Picture 5" descr="4-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08050"/>
            <a:ext cx="11568113" cy="4641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20" name="Text Box 8"/>
          <p:cNvSpPr txBox="1"/>
          <p:nvPr/>
        </p:nvSpPr>
        <p:spPr>
          <a:xfrm>
            <a:off x="804863" y="2032000"/>
            <a:ext cx="6543675" cy="30130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0" indent="0" eaLnBrk="0" hangingPunct="0"/>
            <a:r>
              <a:rPr lang="zh-CN" altLang="en-US" sz="2400" b="1" u="sng" dirty="0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</a:rPr>
              <a:t>适麦丹（苯醚</a:t>
            </a:r>
            <a:r>
              <a:rPr lang="en-US" altLang="en-US" sz="2000" b="1" u="sng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rPr>
              <a:t>·</a:t>
            </a:r>
            <a:r>
              <a:rPr lang="zh-CN" altLang="en-US" sz="2400" b="1" u="sng" dirty="0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</a:rPr>
              <a:t>咯菌腈）</a:t>
            </a:r>
            <a:r>
              <a:rPr lang="zh-CN" altLang="en-US" sz="2400" dirty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400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4.8%</a:t>
            </a:r>
            <a:r>
              <a:rPr lang="zh-CN" altLang="en-US" sz="2400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水悬浮剂，是先正达公司推出，用于小麦包衣防治小麦病害的种衣剂，对小麦全蚀病、纹枯病、根腐病等根部病害，以及黑腥病等穗部病害防效显著。还能促进小麦出苗，增加冬前分蘖， 提高小麦产量和品质。</a:t>
            </a:r>
            <a:br>
              <a:rPr lang="zh-CN" altLang="en-US" sz="2400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</a:br>
            <a:r>
              <a:rPr lang="zh-CN" altLang="en-US" sz="2400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使用方法：适麦丹</a:t>
            </a:r>
            <a:r>
              <a:rPr lang="en-US" altLang="zh-CN" sz="2400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100-300</a:t>
            </a:r>
            <a:r>
              <a:rPr lang="zh-CN" altLang="en-US" sz="2400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毫升加适量水稀释后拌麦种</a:t>
            </a:r>
            <a:r>
              <a:rPr lang="en-US" altLang="zh-CN" sz="2400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100</a:t>
            </a:r>
            <a:r>
              <a:rPr lang="zh-CN" altLang="en-US" sz="2400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公斤，充分搅拌均匀，晾干即可。</a:t>
            </a:r>
            <a:endParaRPr lang="zh-CN" altLang="en-US" sz="2400" dirty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44038" name="组合 31750"/>
          <p:cNvGrpSpPr/>
          <p:nvPr/>
        </p:nvGrpSpPr>
        <p:grpSpPr>
          <a:xfrm>
            <a:off x="230188" y="207963"/>
            <a:ext cx="3724275" cy="771525"/>
            <a:chOff x="145" y="131"/>
            <a:chExt cx="1855" cy="486"/>
          </a:xfrm>
        </p:grpSpPr>
        <p:pic>
          <p:nvPicPr>
            <p:cNvPr id="44039" name="Picture 10" descr="10-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5" y="131"/>
              <a:ext cx="481" cy="48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4040" name="文本框 31752"/>
            <p:cNvSpPr txBox="1"/>
            <p:nvPr/>
          </p:nvSpPr>
          <p:spPr>
            <a:xfrm>
              <a:off x="670" y="165"/>
              <a:ext cx="1330" cy="36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>
                <a:spcBef>
                  <a:spcPct val="50000"/>
                </a:spcBef>
              </a:pPr>
              <a:r>
                <a:rPr lang="zh-CN" altLang="en-US" sz="3200" b="1" dirty="0">
                  <a:solidFill>
                    <a:srgbClr val="77EC28"/>
                  </a:solidFill>
                  <a:latin typeface="Calibri" panose="020F0502020204030204" pitchFamily="34" charset="0"/>
                  <a:ea typeface="华文彩云" pitchFamily="2" charset="-122"/>
                </a:rPr>
                <a:t>防治根部病害</a:t>
              </a:r>
              <a:endParaRPr lang="zh-CN" altLang="en-US" sz="3200" b="1" dirty="0">
                <a:solidFill>
                  <a:srgbClr val="77EC28"/>
                </a:solidFill>
                <a:latin typeface="Calibri" panose="020F0502020204030204" pitchFamily="34" charset="0"/>
                <a:ea typeface="华文彩云" pitchFamily="2" charset="-122"/>
              </a:endParaRPr>
            </a:p>
          </p:txBody>
        </p:sp>
      </p:grpSp>
      <p:sp>
        <p:nvSpPr>
          <p:cNvPr id="44041" name="Text Box 7"/>
          <p:cNvSpPr txBox="1"/>
          <p:nvPr/>
        </p:nvSpPr>
        <p:spPr>
          <a:xfrm>
            <a:off x="912813" y="1146175"/>
            <a:ext cx="6515100" cy="6413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 eaLnBrk="0" hangingPunct="0"/>
            <a:r>
              <a:rPr lang="zh-CN" altLang="en-US" sz="3600" b="1" dirty="0">
                <a:solidFill>
                  <a:srgbClr val="777777"/>
                </a:solidFill>
                <a:latin typeface="Calibri" panose="020F0502020204030204" pitchFamily="34" charset="0"/>
                <a:ea typeface="黑体" panose="02010600030101010101" pitchFamily="49" charset="-122"/>
              </a:rPr>
              <a:t>近年来小麦拌种理想药剂</a:t>
            </a:r>
            <a:endParaRPr lang="zh-CN" altLang="en-US" sz="3600" b="1" dirty="0">
              <a:solidFill>
                <a:srgbClr val="777777"/>
              </a:solidFill>
              <a:latin typeface="Calibri" panose="020F0502020204030204" pitchFamily="34" charset="0"/>
              <a:ea typeface="黑体" panose="02010600030101010101" pitchFamily="49" charset="-122"/>
            </a:endParaRPr>
          </a:p>
        </p:txBody>
      </p:sp>
      <p:pic>
        <p:nvPicPr>
          <p:cNvPr id="44042" name="图片 3175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0300" y="1973263"/>
            <a:ext cx="3124200" cy="3051175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44043" name="文本框 31755"/>
          <p:cNvSpPr txBox="1"/>
          <p:nvPr/>
        </p:nvSpPr>
        <p:spPr>
          <a:xfrm>
            <a:off x="2063750" y="5661025"/>
            <a:ext cx="2232025" cy="3667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 eaLnBrk="0" hangingPunct="0">
              <a:spcBef>
                <a:spcPct val="50000"/>
              </a:spcBef>
            </a:pPr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409" name="Picture 2" descr="4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1112" y="0"/>
            <a:ext cx="12241212" cy="6881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59" name="Picture 3" descr="4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5263" y="-3175"/>
            <a:ext cx="254000" cy="6521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0" name="Picture 4" descr="4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1513" y="6297613"/>
            <a:ext cx="273050" cy="384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1" name="Picture 5" descr="10-1"/>
          <p:cNvPicPr>
            <a:picLocks noChangeAspect="1"/>
          </p:cNvPicPr>
          <p:nvPr/>
        </p:nvPicPr>
        <p:blipFill>
          <a:blip r:embed="rId4"/>
          <a:srcRect r="8557"/>
          <a:stretch>
            <a:fillRect/>
          </a:stretch>
        </p:blipFill>
        <p:spPr>
          <a:xfrm>
            <a:off x="2068513" y="3284538"/>
            <a:ext cx="9317037" cy="24717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2" name="Picture 6" descr="4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1388" y="3598863"/>
            <a:ext cx="461962" cy="6556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3" name="Picture 7" descr="5-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2350" y="3248025"/>
            <a:ext cx="776288" cy="788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4" name="Picture 8" descr="5-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4038" y="3857625"/>
            <a:ext cx="660400" cy="671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6" name="Picture 10" descr="10-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1000" y="2155825"/>
            <a:ext cx="763588" cy="771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7" name="Picture 11" descr="10-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54400" y="1978025"/>
            <a:ext cx="1035050" cy="1189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8" name="Picture 12" descr="10-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24350" y="2117725"/>
            <a:ext cx="938213" cy="723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9" name="Picture 13" descr="10-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41888" y="1912938"/>
            <a:ext cx="773112" cy="904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20" name="Picture 14" descr="10-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13350" y="2733675"/>
            <a:ext cx="1498600" cy="1749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21" name="Picture 15" descr="10-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81750" y="1524000"/>
            <a:ext cx="952500" cy="1171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22" name="Picture 16" descr="10-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88150" y="2193925"/>
            <a:ext cx="1116013" cy="16589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23" name="Picture 17" descr="10-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96188" y="1479550"/>
            <a:ext cx="1028700" cy="10779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24" name="直接连接符 8208"/>
          <p:cNvSpPr/>
          <p:nvPr/>
        </p:nvSpPr>
        <p:spPr>
          <a:xfrm flipV="1">
            <a:off x="3052763" y="2327275"/>
            <a:ext cx="8001000" cy="631825"/>
          </a:xfrm>
          <a:prstGeom prst="line">
            <a:avLst/>
          </a:prstGeom>
          <a:ln w="7620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17425" name="Picture 10" descr="10-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8038" y="1690688"/>
            <a:ext cx="765175" cy="771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26" name="Picture 13" descr="10-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80513" y="1497013"/>
            <a:ext cx="771525" cy="9048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212" name="文本框 8211"/>
          <p:cNvSpPr txBox="1"/>
          <p:nvPr/>
        </p:nvSpPr>
        <p:spPr>
          <a:xfrm>
            <a:off x="2576513" y="4725988"/>
            <a:ext cx="8445500" cy="42703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 eaLnBrk="0" hangingPunct="0">
              <a:spcBef>
                <a:spcPct val="50000"/>
              </a:spcBef>
            </a:pPr>
            <a:r>
              <a:rPr lang="en-US" altLang="zh-CN" sz="2200">
                <a:latin typeface="Calibri" panose="020F0502020204030204" pitchFamily="34" charset="0"/>
                <a:ea typeface="宋体" panose="02010600030101010101" pitchFamily="2" charset="-122"/>
              </a:rPr>
              <a:t>2006  2007  2008  2009  2010  2011  2012  2013  2014  2015</a:t>
            </a:r>
            <a:endParaRPr lang="en-US" altLang="zh-CN" sz="2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7428" name="文本框 8212"/>
          <p:cNvSpPr txBox="1"/>
          <p:nvPr/>
        </p:nvSpPr>
        <p:spPr>
          <a:xfrm>
            <a:off x="3027363" y="2303463"/>
            <a:ext cx="552450" cy="27463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 eaLnBrk="0" hangingPunct="0">
              <a:spcBef>
                <a:spcPct val="50000"/>
              </a:spcBef>
            </a:pPr>
            <a:r>
              <a:rPr lang="en-US" altLang="zh-CN" sz="1200">
                <a:latin typeface="Calibri" panose="020F0502020204030204" pitchFamily="34" charset="0"/>
                <a:ea typeface="宋体" panose="02010600030101010101" pitchFamily="2" charset="-122"/>
              </a:rPr>
              <a:t>382</a:t>
            </a:r>
            <a:endParaRPr lang="en-US" altLang="zh-CN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7429" name="文本框 8213"/>
          <p:cNvSpPr txBox="1"/>
          <p:nvPr/>
        </p:nvSpPr>
        <p:spPr>
          <a:xfrm>
            <a:off x="3754438" y="2143125"/>
            <a:ext cx="550862" cy="27463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 eaLnBrk="0" hangingPunct="0">
              <a:spcBef>
                <a:spcPct val="50000"/>
              </a:spcBef>
            </a:pPr>
            <a:r>
              <a:rPr lang="en-US" altLang="zh-CN" sz="1200">
                <a:latin typeface="Calibri" panose="020F0502020204030204" pitchFamily="34" charset="0"/>
                <a:ea typeface="宋体" panose="02010600030101010101" pitchFamily="2" charset="-122"/>
              </a:rPr>
              <a:t>384</a:t>
            </a:r>
            <a:endParaRPr lang="en-US" altLang="zh-CN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7430" name="文本框 8214"/>
          <p:cNvSpPr txBox="1"/>
          <p:nvPr/>
        </p:nvSpPr>
        <p:spPr>
          <a:xfrm>
            <a:off x="4332288" y="2209800"/>
            <a:ext cx="550862" cy="27463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 eaLnBrk="0" hangingPunct="0">
              <a:spcBef>
                <a:spcPct val="50000"/>
              </a:spcBef>
            </a:pPr>
            <a:r>
              <a:rPr lang="en-US" altLang="zh-CN" sz="1200">
                <a:latin typeface="Calibri" panose="020F0502020204030204" pitchFamily="34" charset="0"/>
                <a:ea typeface="宋体" panose="02010600030101010101" pitchFamily="2" charset="-122"/>
              </a:rPr>
              <a:t>388</a:t>
            </a:r>
            <a:endParaRPr lang="en-US" altLang="zh-CN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7431" name="文本框 8215"/>
          <p:cNvSpPr txBox="1"/>
          <p:nvPr/>
        </p:nvSpPr>
        <p:spPr>
          <a:xfrm>
            <a:off x="5059363" y="2089150"/>
            <a:ext cx="552450" cy="27463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 eaLnBrk="0" hangingPunct="0">
              <a:spcBef>
                <a:spcPct val="50000"/>
              </a:spcBef>
            </a:pPr>
            <a:r>
              <a:rPr lang="en-US" altLang="zh-CN" sz="1200">
                <a:latin typeface="Calibri" panose="020F0502020204030204" pitchFamily="34" charset="0"/>
                <a:ea typeface="宋体" panose="02010600030101010101" pitchFamily="2" charset="-122"/>
              </a:rPr>
              <a:t>389</a:t>
            </a:r>
            <a:endParaRPr lang="en-US" altLang="zh-CN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7432" name="文本框 8216"/>
          <p:cNvSpPr txBox="1"/>
          <p:nvPr/>
        </p:nvSpPr>
        <p:spPr>
          <a:xfrm>
            <a:off x="5772150" y="3783013"/>
            <a:ext cx="550863" cy="27463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 eaLnBrk="0" hangingPunct="0">
              <a:spcBef>
                <a:spcPct val="50000"/>
              </a:spcBef>
            </a:pPr>
            <a:r>
              <a:rPr lang="en-US" altLang="zh-CN" sz="1200">
                <a:latin typeface="Calibri" panose="020F0502020204030204" pitchFamily="34" charset="0"/>
                <a:ea typeface="宋体" panose="02010600030101010101" pitchFamily="2" charset="-122"/>
              </a:rPr>
              <a:t>398</a:t>
            </a:r>
            <a:endParaRPr lang="en-US" altLang="zh-CN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7433" name="文本框 8217"/>
          <p:cNvSpPr txBox="1"/>
          <p:nvPr/>
        </p:nvSpPr>
        <p:spPr>
          <a:xfrm>
            <a:off x="6551613" y="1792288"/>
            <a:ext cx="552450" cy="27463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 eaLnBrk="0" hangingPunct="0">
              <a:spcBef>
                <a:spcPct val="50000"/>
              </a:spcBef>
            </a:pPr>
            <a:r>
              <a:rPr lang="en-US" altLang="zh-CN" sz="1200">
                <a:latin typeface="Calibri" panose="020F0502020204030204" pitchFamily="34" charset="0"/>
                <a:ea typeface="宋体" panose="02010600030101010101" pitchFamily="2" charset="-122"/>
              </a:rPr>
              <a:t>401</a:t>
            </a:r>
            <a:endParaRPr lang="en-US" altLang="zh-CN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7434" name="文本框 8218"/>
          <p:cNvSpPr txBox="1"/>
          <p:nvPr/>
        </p:nvSpPr>
        <p:spPr>
          <a:xfrm>
            <a:off x="7265988" y="3259138"/>
            <a:ext cx="550862" cy="27463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 eaLnBrk="0" hangingPunct="0">
              <a:spcBef>
                <a:spcPct val="50000"/>
              </a:spcBef>
            </a:pPr>
            <a:r>
              <a:rPr lang="en-US" altLang="zh-CN" sz="1200">
                <a:latin typeface="Calibri" panose="020F0502020204030204" pitchFamily="34" charset="0"/>
                <a:ea typeface="宋体" panose="02010600030101010101" pitchFamily="2" charset="-122"/>
              </a:rPr>
              <a:t>448</a:t>
            </a:r>
            <a:endParaRPr lang="en-US" altLang="zh-CN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7435" name="文本框 8219"/>
          <p:cNvSpPr txBox="1"/>
          <p:nvPr/>
        </p:nvSpPr>
        <p:spPr>
          <a:xfrm>
            <a:off x="7881938" y="1847850"/>
            <a:ext cx="550862" cy="27463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 eaLnBrk="0" hangingPunct="0">
              <a:spcBef>
                <a:spcPct val="50000"/>
              </a:spcBef>
            </a:pPr>
            <a:r>
              <a:rPr lang="en-US" altLang="zh-CN" sz="1200">
                <a:latin typeface="Calibri" panose="020F0502020204030204" pitchFamily="34" charset="0"/>
                <a:ea typeface="宋体" panose="02010600030101010101" pitchFamily="2" charset="-122"/>
              </a:rPr>
              <a:t>471</a:t>
            </a:r>
            <a:endParaRPr lang="en-US" altLang="zh-CN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7436" name="文本框 8220"/>
          <p:cNvSpPr txBox="1"/>
          <p:nvPr/>
        </p:nvSpPr>
        <p:spPr>
          <a:xfrm>
            <a:off x="8542338" y="1820863"/>
            <a:ext cx="550862" cy="27463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 eaLnBrk="0" hangingPunct="0">
              <a:spcBef>
                <a:spcPct val="50000"/>
              </a:spcBef>
            </a:pPr>
            <a:r>
              <a:rPr lang="en-US" altLang="zh-CN" sz="1200">
                <a:latin typeface="Calibri" panose="020F0502020204030204" pitchFamily="34" charset="0"/>
                <a:ea typeface="宋体" panose="02010600030101010101" pitchFamily="2" charset="-122"/>
              </a:rPr>
              <a:t>475</a:t>
            </a:r>
            <a:endParaRPr lang="en-US" altLang="zh-CN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7437" name="文本框 8221"/>
          <p:cNvSpPr txBox="1"/>
          <p:nvPr/>
        </p:nvSpPr>
        <p:spPr>
          <a:xfrm>
            <a:off x="9351963" y="1671638"/>
            <a:ext cx="549275" cy="27463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 eaLnBrk="0" hangingPunct="0">
              <a:spcBef>
                <a:spcPct val="50000"/>
              </a:spcBef>
            </a:pPr>
            <a:r>
              <a:rPr lang="en-US" altLang="zh-CN" sz="1200">
                <a:latin typeface="Calibri" panose="020F0502020204030204" pitchFamily="34" charset="0"/>
                <a:ea typeface="宋体" panose="02010600030101010101" pitchFamily="2" charset="-122"/>
              </a:rPr>
              <a:t>501</a:t>
            </a:r>
            <a:endParaRPr lang="en-US" altLang="zh-CN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8223" name="矩形 8222"/>
          <p:cNvSpPr/>
          <p:nvPr/>
        </p:nvSpPr>
        <p:spPr>
          <a:xfrm>
            <a:off x="4360863" y="5265738"/>
            <a:ext cx="4568825" cy="361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 eaLnBrk="0" hangingPunct="0"/>
            <a:r>
              <a:rPr lang="zh-CN" altLang="en-US" sz="2800" b="1"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latin typeface="华文新魏" charset="0"/>
                <a:ea typeface="华文新魏" charset="0"/>
              </a:rPr>
              <a:t>馆陶县近10年小麦单产（公斤）</a:t>
            </a:r>
            <a:endParaRPr lang="zh-CN" altLang="en-US" sz="2800" b="1"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FFFFFF"/>
              </a:solidFill>
              <a:latin typeface="华文新魏" charset="0"/>
              <a:ea typeface="华文新魏" charset="0"/>
            </a:endParaRPr>
          </a:p>
        </p:txBody>
      </p:sp>
      <p:pic>
        <p:nvPicPr>
          <p:cNvPr id="4" name="Picture 10" descr="10-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388" y="220663"/>
            <a:ext cx="765175" cy="771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225" name="文本框 8224"/>
          <p:cNvSpPr txBox="1"/>
          <p:nvPr/>
        </p:nvSpPr>
        <p:spPr>
          <a:xfrm>
            <a:off x="1014413" y="274638"/>
            <a:ext cx="2795587" cy="57943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 eaLnBrk="0" hangingPunct="0">
              <a:spcBef>
                <a:spcPct val="50000"/>
              </a:spcBef>
            </a:pPr>
            <a:r>
              <a:rPr lang="zh-CN" altLang="en-US" sz="3200" b="1" dirty="0">
                <a:solidFill>
                  <a:srgbClr val="77EC28"/>
                </a:solidFill>
                <a:latin typeface="Calibri" panose="020F0502020204030204" pitchFamily="34" charset="0"/>
                <a:ea typeface="华文彩云" pitchFamily="2" charset="-122"/>
              </a:rPr>
              <a:t>小麦产量概况</a:t>
            </a:r>
            <a:endParaRPr lang="zh-CN" altLang="en-US" sz="3200" b="1" dirty="0">
              <a:solidFill>
                <a:srgbClr val="77EC28"/>
              </a:solidFill>
              <a:latin typeface="Calibri" panose="020F0502020204030204" pitchFamily="34" charset="0"/>
              <a:ea typeface="华文彩云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500"/>
                                        <p:tgtEl>
                                          <p:spTgt spid="8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4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8" dur="80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9" dur="80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80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359"/>
                            </p:stCondLst>
                            <p:childTnLst>
                              <p:par>
                                <p:cTn id="5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12" grpId="0"/>
      <p:bldP spid="822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057" name="Rectangle 2"/>
          <p:cNvSpPr>
            <a:spLocks noGrp="1"/>
          </p:cNvSpPr>
          <p:nvPr>
            <p:ph idx="4294967295"/>
          </p:nvPr>
        </p:nvSpPr>
        <p:spPr>
          <a:xfrm>
            <a:off x="239713" y="1196975"/>
            <a:ext cx="11952287" cy="2735263"/>
          </a:xfrm>
          <a:ln>
            <a:solidFill>
              <a:srgbClr val="FF00FF"/>
            </a:solidFill>
            <a:miter/>
          </a:ln>
        </p:spPr>
        <p:txBody>
          <a:bodyPr wrap="square" lIns="80247" tIns="40123" rIns="80247" bIns="40123" anchor="t"/>
          <a:p>
            <a:pPr lvl="0" indent="-228600">
              <a:lnSpc>
                <a:spcPct val="130000"/>
              </a:lnSpc>
            </a:pPr>
            <a:r>
              <a:rPr lang="zh-CN" altLang="en-US" sz="1800" b="1" dirty="0"/>
              <a:t>小麦纹枯病：咯菌腈；苯醚甲环唑；戊唑醇；种菌唑；</a:t>
            </a:r>
            <a:r>
              <a:rPr lang="zh-CN" altLang="en-US" sz="1800" b="1" dirty="0">
                <a:latin typeface="宋体" panose="02010600030101010101" pitchFamily="2" charset="-122"/>
                <a:ea typeface="Times New Roman" panose="02020603050405020304" pitchFamily="18" charset="0"/>
              </a:rPr>
              <a:t>适麦丹；</a:t>
            </a:r>
            <a:endParaRPr lang="zh-CN" altLang="en-US" sz="1800" b="1" dirty="0"/>
          </a:p>
          <a:p>
            <a:pPr lvl="0" indent="-228600">
              <a:lnSpc>
                <a:spcPct val="130000"/>
              </a:lnSpc>
              <a:buNone/>
            </a:pPr>
            <a:r>
              <a:rPr lang="zh-CN" altLang="en-US" sz="1800" b="1" dirty="0">
                <a:latin typeface="宋体" panose="02010600030101010101" pitchFamily="2" charset="-122"/>
                <a:ea typeface="Times New Roman" panose="02020603050405020304" pitchFamily="18" charset="0"/>
              </a:rPr>
              <a:t>               噻呋菌胺；氟唑菌苯胺，相关产品复配制剂</a:t>
            </a:r>
            <a:endParaRPr lang="zh-CN" altLang="en-US" sz="1800" b="1" dirty="0">
              <a:latin typeface="宋体" panose="02010600030101010101" pitchFamily="2" charset="-122"/>
              <a:ea typeface="Times New Roman" panose="02020603050405020304" pitchFamily="18" charset="0"/>
            </a:endParaRPr>
          </a:p>
          <a:p>
            <a:pPr lvl="0" indent="-228600">
              <a:lnSpc>
                <a:spcPct val="130000"/>
              </a:lnSpc>
            </a:pPr>
            <a:r>
              <a:rPr lang="zh-CN" altLang="en-US" sz="1800" b="1" dirty="0"/>
              <a:t>小麦全蚀病：</a:t>
            </a:r>
            <a:r>
              <a:rPr lang="zh-CN" altLang="en-US" sz="1800" b="1" dirty="0">
                <a:latin typeface="宋体" panose="02010600030101010101" pitchFamily="2" charset="-122"/>
                <a:ea typeface="Times New Roman" panose="02020603050405020304" pitchFamily="18" charset="0"/>
              </a:rPr>
              <a:t>硅噻菌胺；适麦丹； </a:t>
            </a:r>
            <a:r>
              <a:rPr lang="en-US" altLang="zh-CN" sz="1800" b="1" err="1"/>
              <a:t>Kinto</a:t>
            </a:r>
            <a:r>
              <a:rPr lang="zh-CN" altLang="en-US" sz="1800" b="1" dirty="0"/>
              <a:t>（灭菌唑和咪鲜胺）；</a:t>
            </a:r>
            <a:endParaRPr lang="zh-CN" altLang="en-US" sz="1800" b="1" dirty="0"/>
          </a:p>
          <a:p>
            <a:pPr lvl="0" indent="-228600">
              <a:lnSpc>
                <a:spcPct val="130000"/>
              </a:lnSpc>
              <a:buNone/>
            </a:pPr>
            <a:r>
              <a:rPr lang="zh-CN" altLang="en-US" sz="1800" b="1" dirty="0">
                <a:latin typeface="宋体" panose="02010600030101010101" pitchFamily="2" charset="-122"/>
                <a:ea typeface="Times New Roman" panose="02020603050405020304" pitchFamily="18" charset="0"/>
              </a:rPr>
              <a:t>               氰烯菌酯</a:t>
            </a:r>
            <a:r>
              <a:rPr lang="en-US" altLang="zh-CN" sz="1800" b="1" dirty="0">
                <a:latin typeface="宋体" panose="02010600030101010101" pitchFamily="2" charset="-122"/>
                <a:ea typeface="Times New Roman" panose="02020603050405020304" pitchFamily="18" charset="0"/>
              </a:rPr>
              <a:t>+</a:t>
            </a:r>
            <a:r>
              <a:rPr lang="zh-CN" altLang="en-US" sz="1800" b="1" dirty="0">
                <a:latin typeface="宋体" panose="02010600030101010101" pitchFamily="2" charset="-122"/>
                <a:ea typeface="Times New Roman" panose="02020603050405020304" pitchFamily="18" charset="0"/>
              </a:rPr>
              <a:t>苯醚甲环唑</a:t>
            </a:r>
            <a:endParaRPr lang="zh-CN" altLang="en-US" sz="1800" b="1" dirty="0"/>
          </a:p>
          <a:p>
            <a:pPr lvl="0" indent="-228600">
              <a:lnSpc>
                <a:spcPct val="130000"/>
              </a:lnSpc>
            </a:pPr>
            <a:r>
              <a:rPr lang="zh-CN" altLang="en-US" sz="1800" b="1" dirty="0">
                <a:ea typeface="Times New Roman" panose="02020603050405020304" pitchFamily="18" charset="0"/>
              </a:rPr>
              <a:t>小麦根腐病：戊唑醇；满适金；</a:t>
            </a:r>
            <a:r>
              <a:rPr lang="zh-CN" altLang="en-US" sz="1800" b="1" dirty="0">
                <a:latin typeface="宋体" panose="02010600030101010101" pitchFamily="2" charset="-122"/>
                <a:ea typeface="Times New Roman" panose="02020603050405020304" pitchFamily="18" charset="0"/>
              </a:rPr>
              <a:t>适麦丹；</a:t>
            </a:r>
            <a:endParaRPr lang="zh-CN" altLang="en-US" sz="1800" b="1">
              <a:latin typeface="宋体" panose="02010600030101010101" pitchFamily="2" charset="-122"/>
              <a:ea typeface="Times New Roman" panose="02020603050405020304" pitchFamily="18" charset="0"/>
            </a:endParaRPr>
          </a:p>
        </p:txBody>
      </p:sp>
      <p:sp>
        <p:nvSpPr>
          <p:cNvPr id="45058" name="Rectangle 3"/>
          <p:cNvSpPr>
            <a:spLocks noGrp="1"/>
          </p:cNvSpPr>
          <p:nvPr>
            <p:ph type="title"/>
          </p:nvPr>
        </p:nvSpPr>
        <p:spPr>
          <a:xfrm>
            <a:off x="1200150" y="260350"/>
            <a:ext cx="9231313" cy="706438"/>
          </a:xfrm>
          <a:ln/>
        </p:spPr>
        <p:txBody>
          <a:bodyPr wrap="square" lIns="80247" tIns="40123" rIns="80247" bIns="40123" anchor="ctr"/>
          <a:p>
            <a:pPr lvl="0"/>
            <a:r>
              <a:rPr lang="zh-CN" altLang="en-US" sz="3000" b="1" dirty="0">
                <a:latin typeface="黑体" panose="02010600030101010101" pitchFamily="49" charset="-122"/>
                <a:ea typeface="黑体" panose="02010600030101010101" pitchFamily="49" charset="-122"/>
              </a:rPr>
              <a:t>小麦土传真菌病害种子处理有效药剂</a:t>
            </a:r>
            <a:endParaRPr lang="zh-CN" altLang="en-US" sz="3000" b="1" dirty="0"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pic>
        <p:nvPicPr>
          <p:cNvPr id="45059" name="Picture 107" descr="05102024"/>
          <p:cNvPicPr>
            <a:picLocks noChangeAspect="1"/>
          </p:cNvPicPr>
          <p:nvPr/>
        </p:nvPicPr>
        <p:blipFill>
          <a:blip r:embed="rId1"/>
          <a:srcRect l="20598" r="20567"/>
          <a:stretch>
            <a:fillRect/>
          </a:stretch>
        </p:blipFill>
        <p:spPr>
          <a:xfrm>
            <a:off x="334963" y="4149725"/>
            <a:ext cx="1920875" cy="2447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060" name="Picture 2" descr="c:\users\administrator\appdata\roaming\360se6\User Data\temp\IMG_20130729_1337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550" y="4149725"/>
            <a:ext cx="2206625" cy="24336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061" name="Picture 4" descr="c:\users\administrator\appdata\roaming\360se6\User Data\temp\u=1262784681,2652142934&amp;fm=15&amp;gp=0.jpg"/>
          <p:cNvPicPr>
            <a:picLocks noChangeAspect="1"/>
          </p:cNvPicPr>
          <p:nvPr/>
        </p:nvPicPr>
        <p:blipFill>
          <a:blip r:embed="rId3"/>
          <a:srcRect l="5177" t="13745" r="11974" b="7219"/>
          <a:stretch>
            <a:fillRect/>
          </a:stretch>
        </p:blipFill>
        <p:spPr>
          <a:xfrm>
            <a:off x="4872038" y="4149725"/>
            <a:ext cx="3873500" cy="2492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062" name="Picture 108" descr="049b156ab267f7b94a7e50821ae5cf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8100" y="4149725"/>
            <a:ext cx="3263900" cy="24479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7105" name="Picture 2" descr="2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0637" y="0"/>
            <a:ext cx="12230100" cy="68754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7" name="Picture 3" descr="2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63" y="293688"/>
            <a:ext cx="1250950" cy="828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8" name="Picture 4" descr="2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6663" y="6099175"/>
            <a:ext cx="593725" cy="593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9" name="Picture 5" descr="2-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00" y="649288"/>
            <a:ext cx="1747838" cy="257333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7109" name="组合 32773"/>
          <p:cNvGrpSpPr/>
          <p:nvPr/>
        </p:nvGrpSpPr>
        <p:grpSpPr>
          <a:xfrm>
            <a:off x="2741613" y="3765550"/>
            <a:ext cx="1003300" cy="1036638"/>
            <a:chOff x="1861" y="2355"/>
            <a:chExt cx="632" cy="653"/>
          </a:xfrm>
        </p:grpSpPr>
        <p:pic>
          <p:nvPicPr>
            <p:cNvPr id="47110" name="图片 32774" descr="图片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1" y="2355"/>
              <a:ext cx="561" cy="65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7111" name="Text Box 11"/>
            <p:cNvSpPr txBox="1"/>
            <p:nvPr/>
          </p:nvSpPr>
          <p:spPr>
            <a:xfrm>
              <a:off x="1925" y="2467"/>
              <a:ext cx="568" cy="19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/>
              <a:r>
                <a:rPr lang="zh-CN" altLang="en-US" sz="1400" dirty="0">
                  <a:solidFill>
                    <a:srgbClr val="2306FA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白粉病</a:t>
              </a:r>
              <a:endParaRPr lang="zh-CN" altLang="en-US" sz="1400">
                <a:solidFill>
                  <a:srgbClr val="2306FA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47112" name="组合 32776"/>
          <p:cNvGrpSpPr/>
          <p:nvPr/>
        </p:nvGrpSpPr>
        <p:grpSpPr>
          <a:xfrm>
            <a:off x="1382713" y="3738563"/>
            <a:ext cx="1003300" cy="1036637"/>
            <a:chOff x="1861" y="2355"/>
            <a:chExt cx="632" cy="653"/>
          </a:xfrm>
        </p:grpSpPr>
        <p:pic>
          <p:nvPicPr>
            <p:cNvPr id="47113" name="图片 32777" descr="图片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1" y="2355"/>
              <a:ext cx="561" cy="65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7114" name="Text Box 11"/>
            <p:cNvSpPr txBox="1"/>
            <p:nvPr/>
          </p:nvSpPr>
          <p:spPr>
            <a:xfrm>
              <a:off x="1925" y="2467"/>
              <a:ext cx="568" cy="19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/>
              <a:r>
                <a:rPr lang="zh-CN" altLang="en-US" sz="1400" dirty="0">
                  <a:solidFill>
                    <a:srgbClr val="2306FA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赤霉病</a:t>
              </a:r>
              <a:endParaRPr lang="zh-CN" altLang="en-US" sz="1400">
                <a:solidFill>
                  <a:srgbClr val="2306FA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47115" name="组合 32779"/>
          <p:cNvGrpSpPr/>
          <p:nvPr/>
        </p:nvGrpSpPr>
        <p:grpSpPr>
          <a:xfrm>
            <a:off x="4043363" y="3765550"/>
            <a:ext cx="1003300" cy="1036638"/>
            <a:chOff x="1861" y="2355"/>
            <a:chExt cx="632" cy="653"/>
          </a:xfrm>
        </p:grpSpPr>
        <p:pic>
          <p:nvPicPr>
            <p:cNvPr id="47116" name="图片 32780" descr="图片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1" y="2355"/>
              <a:ext cx="561" cy="65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7117" name="Text Box 11"/>
            <p:cNvSpPr txBox="1"/>
            <p:nvPr/>
          </p:nvSpPr>
          <p:spPr>
            <a:xfrm>
              <a:off x="1925" y="2467"/>
              <a:ext cx="568" cy="19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/>
              <a:r>
                <a:rPr lang="zh-CN" altLang="en-US" sz="1400" dirty="0">
                  <a:solidFill>
                    <a:srgbClr val="2306FA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锈病</a:t>
              </a:r>
              <a:endParaRPr lang="zh-CN" altLang="en-US" sz="1400" dirty="0">
                <a:solidFill>
                  <a:srgbClr val="2306FA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47118" name="组合 32782"/>
          <p:cNvGrpSpPr/>
          <p:nvPr/>
        </p:nvGrpSpPr>
        <p:grpSpPr>
          <a:xfrm>
            <a:off x="5243513" y="3752850"/>
            <a:ext cx="1003300" cy="1036638"/>
            <a:chOff x="1861" y="2355"/>
            <a:chExt cx="632" cy="653"/>
          </a:xfrm>
        </p:grpSpPr>
        <p:pic>
          <p:nvPicPr>
            <p:cNvPr id="47119" name="图片 32783" descr="图片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1" y="2355"/>
              <a:ext cx="561" cy="65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7120" name="Text Box 11"/>
            <p:cNvSpPr txBox="1"/>
            <p:nvPr/>
          </p:nvSpPr>
          <p:spPr>
            <a:xfrm>
              <a:off x="1925" y="2467"/>
              <a:ext cx="568" cy="19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/>
              <a:r>
                <a:rPr lang="zh-CN" altLang="en-US" sz="1400" dirty="0">
                  <a:solidFill>
                    <a:srgbClr val="2306FA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全蚀病</a:t>
              </a:r>
              <a:endParaRPr lang="zh-CN" altLang="en-US" sz="1400">
                <a:solidFill>
                  <a:srgbClr val="2306FA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47121" name="组合 32785"/>
          <p:cNvGrpSpPr/>
          <p:nvPr/>
        </p:nvGrpSpPr>
        <p:grpSpPr>
          <a:xfrm>
            <a:off x="6519863" y="3738563"/>
            <a:ext cx="1003300" cy="1036637"/>
            <a:chOff x="1861" y="2355"/>
            <a:chExt cx="632" cy="653"/>
          </a:xfrm>
        </p:grpSpPr>
        <p:pic>
          <p:nvPicPr>
            <p:cNvPr id="47122" name="图片 32786" descr="图片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1" y="2355"/>
              <a:ext cx="561" cy="65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7123" name="Text Box 11"/>
            <p:cNvSpPr txBox="1"/>
            <p:nvPr/>
          </p:nvSpPr>
          <p:spPr>
            <a:xfrm>
              <a:off x="1925" y="2467"/>
              <a:ext cx="568" cy="19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/>
              <a:r>
                <a:rPr lang="zh-CN" altLang="en-US" sz="1400" dirty="0">
                  <a:solidFill>
                    <a:srgbClr val="2306FA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纹枯病</a:t>
              </a:r>
              <a:endParaRPr lang="zh-CN" altLang="en-US" sz="1400">
                <a:solidFill>
                  <a:srgbClr val="2306FA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47124" name="组合 32788"/>
          <p:cNvGrpSpPr/>
          <p:nvPr/>
        </p:nvGrpSpPr>
        <p:grpSpPr>
          <a:xfrm>
            <a:off x="7675563" y="3738563"/>
            <a:ext cx="1003300" cy="1036637"/>
            <a:chOff x="1861" y="2355"/>
            <a:chExt cx="632" cy="653"/>
          </a:xfrm>
        </p:grpSpPr>
        <p:pic>
          <p:nvPicPr>
            <p:cNvPr id="47125" name="图片 32789" descr="图片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1" y="2355"/>
              <a:ext cx="561" cy="65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7126" name="Text Box 11"/>
            <p:cNvSpPr txBox="1"/>
            <p:nvPr/>
          </p:nvSpPr>
          <p:spPr>
            <a:xfrm>
              <a:off x="1925" y="2467"/>
              <a:ext cx="568" cy="19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/>
              <a:r>
                <a:rPr lang="zh-CN" altLang="en-US" sz="1400" dirty="0">
                  <a:solidFill>
                    <a:srgbClr val="2306FA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蚜虫</a:t>
              </a:r>
              <a:endParaRPr lang="zh-CN" altLang="en-US" sz="1400">
                <a:solidFill>
                  <a:srgbClr val="2306FA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47127" name="组合 32791"/>
          <p:cNvGrpSpPr/>
          <p:nvPr/>
        </p:nvGrpSpPr>
        <p:grpSpPr>
          <a:xfrm>
            <a:off x="8883650" y="3738563"/>
            <a:ext cx="1003300" cy="1036637"/>
            <a:chOff x="1861" y="2355"/>
            <a:chExt cx="632" cy="653"/>
          </a:xfrm>
        </p:grpSpPr>
        <p:pic>
          <p:nvPicPr>
            <p:cNvPr id="47128" name="图片 32792" descr="图片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1" y="2355"/>
              <a:ext cx="561" cy="65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7129" name="Text Box 11"/>
            <p:cNvSpPr txBox="1"/>
            <p:nvPr/>
          </p:nvSpPr>
          <p:spPr>
            <a:xfrm>
              <a:off x="1925" y="2467"/>
              <a:ext cx="568" cy="19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/>
              <a:r>
                <a:rPr lang="zh-CN" altLang="en-US" sz="1400" dirty="0">
                  <a:solidFill>
                    <a:srgbClr val="2306FA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吸浆虫</a:t>
              </a:r>
              <a:endParaRPr lang="zh-CN" altLang="en-US" sz="1400">
                <a:solidFill>
                  <a:srgbClr val="2306FA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47130" name="组合 32794"/>
          <p:cNvGrpSpPr/>
          <p:nvPr/>
        </p:nvGrpSpPr>
        <p:grpSpPr>
          <a:xfrm>
            <a:off x="7473950" y="3254375"/>
            <a:ext cx="1322388" cy="1555750"/>
            <a:chOff x="2331" y="739"/>
            <a:chExt cx="749" cy="879"/>
          </a:xfrm>
        </p:grpSpPr>
        <p:pic>
          <p:nvPicPr>
            <p:cNvPr id="47131" name="Picture 7" descr="8-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31" y="739"/>
              <a:ext cx="749" cy="87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7132" name="Text Box 11"/>
            <p:cNvSpPr txBox="1"/>
            <p:nvPr/>
          </p:nvSpPr>
          <p:spPr>
            <a:xfrm>
              <a:off x="2404" y="907"/>
              <a:ext cx="473" cy="22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pPr lvl="0" indent="0" eaLnBrk="0" hangingPunct="0"/>
              <a:r>
                <a:rPr lang="en-US" altLang="zh-CN" sz="2000" b="1" dirty="0">
                  <a:solidFill>
                    <a:schemeClr val="hlink"/>
                  </a:solidFill>
                  <a:latin typeface="Helvetica LT Std Cond Blk" charset="0"/>
                  <a:ea typeface="宋体" panose="02010600030101010101" pitchFamily="2" charset="-122"/>
                </a:rPr>
                <a:t>  </a:t>
              </a:r>
              <a:r>
                <a:rPr lang="zh-CN" altLang="en-US" sz="2000" b="1" dirty="0">
                  <a:solidFill>
                    <a:schemeClr val="hlink"/>
                  </a:solidFill>
                  <a:latin typeface="Helvetica LT Std Cond Blk" charset="0"/>
                  <a:ea typeface="宋体" panose="02010600030101010101" pitchFamily="2" charset="-122"/>
                </a:rPr>
                <a:t>蚜虫</a:t>
              </a:r>
              <a:endParaRPr lang="zh-CN" altLang="en-US" sz="2000" b="1" dirty="0">
                <a:solidFill>
                  <a:schemeClr val="hlink"/>
                </a:solidFill>
                <a:latin typeface="Helvetica LT Std Cond Blk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47133" name="组合 32797"/>
          <p:cNvGrpSpPr/>
          <p:nvPr/>
        </p:nvGrpSpPr>
        <p:grpSpPr>
          <a:xfrm>
            <a:off x="10199688" y="3716338"/>
            <a:ext cx="1003300" cy="1036637"/>
            <a:chOff x="1861" y="2355"/>
            <a:chExt cx="632" cy="653"/>
          </a:xfrm>
        </p:grpSpPr>
        <p:pic>
          <p:nvPicPr>
            <p:cNvPr id="47134" name="图片 32798" descr="图片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1" y="2355"/>
              <a:ext cx="561" cy="65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7135" name="Text Box 11"/>
            <p:cNvSpPr txBox="1"/>
            <p:nvPr/>
          </p:nvSpPr>
          <p:spPr>
            <a:xfrm>
              <a:off x="1925" y="2467"/>
              <a:ext cx="568" cy="23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/>
              <a:r>
                <a:rPr lang="zh-CN" altLang="en-US" dirty="0">
                  <a:solidFill>
                    <a:srgbClr val="2306FA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杂草</a:t>
              </a:r>
              <a:endParaRPr lang="zh-CN" altLang="en-US">
                <a:solidFill>
                  <a:srgbClr val="2306FA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8129" name="Picture 2" descr="4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1112" y="0"/>
            <a:ext cx="12241212" cy="6881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5" name="Picture 3" descr="4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5263" y="-3175"/>
            <a:ext cx="254000" cy="6521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6" name="Picture 4" descr="4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63" y="6297613"/>
            <a:ext cx="273050" cy="384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7" name="Picture 5" descr="4-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930275"/>
            <a:ext cx="11568113" cy="4641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798" name="Text Box 8"/>
          <p:cNvSpPr txBox="1"/>
          <p:nvPr/>
        </p:nvSpPr>
        <p:spPr>
          <a:xfrm>
            <a:off x="550863" y="1655763"/>
            <a:ext cx="10618788" cy="1187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fontAlgn="base"/>
            <a:r>
              <a:rPr lang="zh-CN" altLang="en-US" sz="2400" b="1" strike="noStrike" noProof="1" dirty="0">
                <a:solidFill>
                  <a:schemeClr val="tx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麦蚜种类主要包括：</a:t>
            </a:r>
            <a:r>
              <a:rPr lang="zh-CN" altLang="en-US" sz="2400" b="1" strike="noStrike" noProof="1" dirty="0">
                <a:solidFill>
                  <a:srgbClr val="CC33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麦长管蚜</a:t>
            </a:r>
            <a:r>
              <a:rPr lang="zh-CN" altLang="en-US" sz="2400" b="1" strike="noStrike" noProof="1" dirty="0">
                <a:solidFill>
                  <a:schemeClr val="tx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（优势种）、</a:t>
            </a:r>
            <a:r>
              <a:rPr lang="zh-CN" altLang="en-US" sz="2400" b="1" strike="noStrike" noProof="1" dirty="0">
                <a:solidFill>
                  <a:srgbClr val="CC33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麦二叉蚜</a:t>
            </a:r>
            <a:r>
              <a:rPr lang="zh-CN" altLang="en-US" sz="2400" b="1" strike="noStrike" noProof="1" dirty="0">
                <a:solidFill>
                  <a:schemeClr val="tx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和</a:t>
            </a:r>
            <a:r>
              <a:rPr lang="zh-CN" altLang="en-US" sz="2400" b="1" strike="noStrike" noProof="1" dirty="0">
                <a:solidFill>
                  <a:srgbClr val="CC33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禾谷缢管蚜</a:t>
            </a:r>
            <a:r>
              <a:rPr lang="zh-CN" altLang="en-US" sz="2400" b="1" strike="noStrike" noProof="1" dirty="0">
                <a:solidFill>
                  <a:schemeClr val="tx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三种。</a:t>
            </a:r>
            <a:endParaRPr lang="zh-CN" altLang="en-US" sz="2400" b="1" strike="noStrike" noProof="1" dirty="0">
              <a:solidFill>
                <a:schemeClr val="tx2"/>
              </a:solidFill>
              <a:effectLst>
                <a:outerShdw blurRad="38100" dist="38100" dir="2700000">
                  <a:srgbClr val="C0C0C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fontAlgn="base"/>
            <a:r>
              <a:rPr lang="zh-CN" altLang="en-US" sz="2400" b="1" strike="noStrike" noProof="1" dirty="0">
                <a:solidFill>
                  <a:schemeClr val="tx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成蚜、若蚜刺吸麦株叶片、茎秆和嫩穗的汁液，使叶片出现黄斑或全部枯黄，生长停滞，分蘖减少，籽粒饥瘦或不能结实。</a:t>
            </a:r>
            <a:endParaRPr lang="zh-CN" altLang="en-US" sz="2400" b="1" strike="noStrike" noProof="1" dirty="0">
              <a:solidFill>
                <a:schemeClr val="tx2"/>
              </a:solidFill>
              <a:effectLst>
                <a:outerShdw blurRad="38100" dist="38100" dir="2700000">
                  <a:srgbClr val="C0C0C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33799" name="组合 33798"/>
          <p:cNvGrpSpPr/>
          <p:nvPr/>
        </p:nvGrpSpPr>
        <p:grpSpPr>
          <a:xfrm>
            <a:off x="230188" y="207963"/>
            <a:ext cx="2944812" cy="771525"/>
            <a:chOff x="145" y="131"/>
            <a:chExt cx="1855" cy="486"/>
          </a:xfrm>
        </p:grpSpPr>
        <p:pic>
          <p:nvPicPr>
            <p:cNvPr id="48135" name="Picture 10" descr="10-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5" y="131"/>
              <a:ext cx="481" cy="48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8136" name="文本框 33800"/>
            <p:cNvSpPr txBox="1"/>
            <p:nvPr/>
          </p:nvSpPr>
          <p:spPr>
            <a:xfrm>
              <a:off x="670" y="165"/>
              <a:ext cx="1330" cy="36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>
                <a:spcBef>
                  <a:spcPct val="50000"/>
                </a:spcBef>
              </a:pPr>
              <a:r>
                <a:rPr lang="zh-CN" altLang="en-US" sz="3200" b="1" dirty="0">
                  <a:solidFill>
                    <a:srgbClr val="77EC28"/>
                  </a:solidFill>
                  <a:latin typeface="Calibri" panose="020F0502020204030204" pitchFamily="34" charset="0"/>
                  <a:ea typeface="华文彩云" pitchFamily="2" charset="-122"/>
                </a:rPr>
                <a:t>蚜虫</a:t>
              </a:r>
              <a:endParaRPr lang="zh-CN" altLang="en-US" sz="3200" b="1" dirty="0">
                <a:solidFill>
                  <a:srgbClr val="77EC28"/>
                </a:solidFill>
                <a:latin typeface="Calibri" panose="020F0502020204030204" pitchFamily="34" charset="0"/>
                <a:ea typeface="华文彩云" pitchFamily="2" charset="-122"/>
              </a:endParaRPr>
            </a:p>
          </p:txBody>
        </p:sp>
      </p:grpSp>
      <p:sp>
        <p:nvSpPr>
          <p:cNvPr id="48137" name="Text Box 7"/>
          <p:cNvSpPr txBox="1"/>
          <p:nvPr/>
        </p:nvSpPr>
        <p:spPr>
          <a:xfrm>
            <a:off x="595313" y="1044575"/>
            <a:ext cx="2136775" cy="6413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 eaLnBrk="0" hangingPunct="0"/>
            <a:r>
              <a:rPr lang="zh-CN" altLang="en-US" sz="3600" b="1" dirty="0">
                <a:solidFill>
                  <a:srgbClr val="777777"/>
                </a:solidFill>
                <a:latin typeface="Calibri" panose="020F0502020204030204" pitchFamily="34" charset="0"/>
                <a:ea typeface="黑体" panose="02010600030101010101" pitchFamily="49" charset="-122"/>
              </a:rPr>
              <a:t>形态识别</a:t>
            </a:r>
            <a:endParaRPr lang="zh-CN" altLang="en-US" sz="3600" b="1" dirty="0">
              <a:solidFill>
                <a:srgbClr val="777777"/>
              </a:solidFill>
              <a:latin typeface="Calibri" panose="020F0502020204030204" pitchFamily="34" charset="0"/>
              <a:ea typeface="黑体" panose="02010600030101010101" pitchFamily="49" charset="-122"/>
            </a:endParaRPr>
          </a:p>
        </p:txBody>
      </p:sp>
      <p:pic>
        <p:nvPicPr>
          <p:cNvPr id="33803" name="Picture 2" descr="麦长管蚜-"/>
          <p:cNvPicPr/>
          <p:nvPr/>
        </p:nvPicPr>
        <p:blipFill>
          <a:blip r:embed="rId6"/>
          <a:stretch>
            <a:fillRect/>
          </a:stretch>
        </p:blipFill>
        <p:spPr>
          <a:xfrm>
            <a:off x="430213" y="3286125"/>
            <a:ext cx="3600450" cy="2590800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33804" name="Picture 3" descr="禾缢管蚜有无翅"/>
          <p:cNvPicPr/>
          <p:nvPr/>
        </p:nvPicPr>
        <p:blipFill>
          <a:blip r:embed="rId7"/>
          <a:stretch>
            <a:fillRect/>
          </a:stretch>
        </p:blipFill>
        <p:spPr>
          <a:xfrm>
            <a:off x="4222750" y="3284538"/>
            <a:ext cx="3598863" cy="2570162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33805" name="Picture 9"/>
          <p:cNvPicPr/>
          <p:nvPr/>
        </p:nvPicPr>
        <p:blipFill>
          <a:blip r:embed="rId8"/>
          <a:stretch>
            <a:fillRect/>
          </a:stretch>
        </p:blipFill>
        <p:spPr>
          <a:xfrm>
            <a:off x="7980363" y="3284538"/>
            <a:ext cx="3597275" cy="2546350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33806" name="文本框 33805"/>
          <p:cNvSpPr txBox="1"/>
          <p:nvPr/>
        </p:nvSpPr>
        <p:spPr>
          <a:xfrm>
            <a:off x="1277938" y="5956300"/>
            <a:ext cx="1828800" cy="396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fontAlgn="base">
              <a:spcBef>
                <a:spcPct val="50000"/>
              </a:spcBef>
            </a:pPr>
            <a:r>
              <a:rPr lang="zh-CN" altLang="en-US" sz="2000" b="1" strike="noStrike" noProof="1" dirty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  <a:t>麦二叉蚜</a:t>
            </a:r>
            <a:endParaRPr lang="zh-CN" altLang="en-US" sz="2000" b="1" strike="noStrike" noProof="1" dirty="0">
              <a:solidFill>
                <a:srgbClr val="FF0000"/>
              </a:solidFill>
              <a:effectLst>
                <a:outerShdw blurRad="38100" dist="38100" dir="2700000">
                  <a:srgbClr val="C0C0C0"/>
                </a:outerShdw>
              </a:effectLst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33807" name="文本框 33806"/>
          <p:cNvSpPr txBox="1"/>
          <p:nvPr/>
        </p:nvSpPr>
        <p:spPr>
          <a:xfrm>
            <a:off x="9315450" y="5973763"/>
            <a:ext cx="1828800" cy="396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fontAlgn="base">
              <a:spcBef>
                <a:spcPct val="50000"/>
              </a:spcBef>
            </a:pPr>
            <a:r>
              <a:rPr lang="zh-CN" altLang="en-US" sz="2000" b="1" strike="noStrike" noProof="1" dirty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  <a:t>麦长管蚜</a:t>
            </a:r>
            <a:endParaRPr lang="zh-CN" altLang="en-US" sz="2000" b="1" strike="noStrike" noProof="1" dirty="0">
              <a:solidFill>
                <a:srgbClr val="FF0000"/>
              </a:solidFill>
              <a:effectLst>
                <a:outerShdw blurRad="38100" dist="38100" dir="2700000">
                  <a:srgbClr val="C0C0C0"/>
                </a:outerShdw>
              </a:effectLst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33808" name="文本框 33807"/>
          <p:cNvSpPr txBox="1"/>
          <p:nvPr/>
        </p:nvSpPr>
        <p:spPr>
          <a:xfrm>
            <a:off x="5097463" y="5930900"/>
            <a:ext cx="1828800" cy="396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fontAlgn="base">
              <a:spcBef>
                <a:spcPct val="50000"/>
              </a:spcBef>
            </a:pPr>
            <a:r>
              <a:rPr lang="zh-CN" altLang="en-US" sz="2000" b="1" strike="noStrike" noProof="1" dirty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  <a:t>禾谷缢管蚜</a:t>
            </a:r>
            <a:endParaRPr lang="zh-CN" altLang="en-US" sz="2000" b="1" strike="noStrike" noProof="1" dirty="0">
              <a:solidFill>
                <a:srgbClr val="FF0000"/>
              </a:solidFill>
              <a:effectLst>
                <a:outerShdw blurRad="38100" dist="38100" dir="2700000">
                  <a:srgbClr val="C0C0C0"/>
                </a:outerShdw>
              </a:effectLst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3" dur="5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33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33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33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33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33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33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8" grpId="0" bldLvl="0"/>
      <p:bldP spid="48137" grpId="0" bldLvl="0"/>
      <p:bldP spid="48137" grpId="1" bldLvl="0"/>
      <p:bldP spid="48137" grpId="2" bldLvl="0"/>
      <p:bldP spid="48137" grpId="3" bldLvl="0"/>
      <p:bldP spid="33806" grpId="0"/>
      <p:bldP spid="33807" grpId="0"/>
      <p:bldP spid="3380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9153" name="Picture 2" descr="4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1112" y="0"/>
            <a:ext cx="12241212" cy="6881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5" name="Picture 3" descr="4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5263" y="-3175"/>
            <a:ext cx="254000" cy="6521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6" name="Picture 4" descr="4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63" y="6297613"/>
            <a:ext cx="273050" cy="384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9156" name="Picture 5" descr="4-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930275"/>
            <a:ext cx="11568113" cy="46418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9157" name="组合 61445"/>
          <p:cNvGrpSpPr/>
          <p:nvPr/>
        </p:nvGrpSpPr>
        <p:grpSpPr>
          <a:xfrm>
            <a:off x="230188" y="207963"/>
            <a:ext cx="2944812" cy="771525"/>
            <a:chOff x="145" y="131"/>
            <a:chExt cx="1855" cy="486"/>
          </a:xfrm>
        </p:grpSpPr>
        <p:pic>
          <p:nvPicPr>
            <p:cNvPr id="49158" name="Picture 10" descr="10-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5" y="131"/>
              <a:ext cx="481" cy="48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9159" name="文本框 61447"/>
            <p:cNvSpPr txBox="1"/>
            <p:nvPr/>
          </p:nvSpPr>
          <p:spPr>
            <a:xfrm>
              <a:off x="670" y="165"/>
              <a:ext cx="1330" cy="36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>
                <a:spcBef>
                  <a:spcPct val="50000"/>
                </a:spcBef>
              </a:pPr>
              <a:r>
                <a:rPr lang="zh-CN" altLang="en-US" sz="3200" b="1" dirty="0">
                  <a:solidFill>
                    <a:srgbClr val="77EC28"/>
                  </a:solidFill>
                  <a:latin typeface="Calibri" panose="020F0502020204030204" pitchFamily="34" charset="0"/>
                  <a:ea typeface="华文彩云" pitchFamily="2" charset="-122"/>
                </a:rPr>
                <a:t>蚜虫</a:t>
              </a:r>
              <a:endParaRPr lang="zh-CN" altLang="en-US" sz="3200" b="1" dirty="0">
                <a:solidFill>
                  <a:srgbClr val="77EC28"/>
                </a:solidFill>
                <a:latin typeface="Calibri" panose="020F0502020204030204" pitchFamily="34" charset="0"/>
                <a:ea typeface="华文彩云" pitchFamily="2" charset="-122"/>
              </a:endParaRPr>
            </a:p>
          </p:txBody>
        </p:sp>
      </p:grpSp>
      <p:sp>
        <p:nvSpPr>
          <p:cNvPr id="49160" name="Text Box 7"/>
          <p:cNvSpPr txBox="1"/>
          <p:nvPr/>
        </p:nvSpPr>
        <p:spPr>
          <a:xfrm>
            <a:off x="595313" y="1044575"/>
            <a:ext cx="3484562" cy="6413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 eaLnBrk="0" hangingPunct="0"/>
            <a:r>
              <a:rPr lang="zh-CN" altLang="en-US" sz="3600" b="1" dirty="0">
                <a:solidFill>
                  <a:srgbClr val="777777"/>
                </a:solidFill>
                <a:latin typeface="Calibri" panose="020F0502020204030204" pitchFamily="34" charset="0"/>
                <a:ea typeface="黑体" panose="02010600030101010101" pitchFamily="49" charset="-122"/>
              </a:rPr>
              <a:t>越冬和繁殖特点</a:t>
            </a:r>
            <a:endParaRPr lang="zh-CN" altLang="en-US" sz="3600" b="1" dirty="0">
              <a:solidFill>
                <a:srgbClr val="777777"/>
              </a:solidFill>
              <a:latin typeface="Calibri" panose="020F0502020204030204" pitchFamily="34" charset="0"/>
              <a:ea typeface="黑体" panose="02010600030101010101" pitchFamily="49" charset="-122"/>
            </a:endParaRPr>
          </a:p>
        </p:txBody>
      </p:sp>
      <p:sp>
        <p:nvSpPr>
          <p:cNvPr id="49161" name="矩形 61449"/>
          <p:cNvSpPr/>
          <p:nvPr/>
        </p:nvSpPr>
        <p:spPr>
          <a:xfrm>
            <a:off x="838200" y="1825625"/>
            <a:ext cx="7129463" cy="3763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marL="228600" lvl="0" indent="-228600" eaLnBrk="0" hangingPunc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zh-CN" altLang="en-US" sz="2800" dirty="0">
                <a:latin typeface="Arial" panose="020B0604020202020204" pitchFamily="34" charset="0"/>
                <a:ea typeface="宋体" panose="02010600030101010101" pitchFamily="2" charset="-122"/>
              </a:rPr>
              <a:t>越冬场所：</a:t>
            </a:r>
            <a:r>
              <a:rPr lang="zh-CN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南方无越冬期</a:t>
            </a:r>
            <a:r>
              <a:rPr lang="zh-CN" altLang="en-US" sz="2800" dirty="0">
                <a:latin typeface="Arial" panose="020B0604020202020204" pitchFamily="34" charset="0"/>
                <a:ea typeface="宋体" panose="02010600030101010101" pitchFamily="2" charset="-122"/>
              </a:rPr>
              <a:t>，北方多以卵在</a:t>
            </a:r>
            <a:r>
              <a:rPr lang="zh-CN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花椒枝条、石榴树枝条、麦苗枯叶上、杂草上、土缝内越冬</a:t>
            </a:r>
            <a:r>
              <a:rPr lang="zh-CN" altLang="en-US" sz="2800" dirty="0">
                <a:latin typeface="Arial" panose="020B0604020202020204" pitchFamily="34" charset="0"/>
                <a:ea typeface="宋体" panose="02010600030101010101" pitchFamily="2" charset="-122"/>
              </a:rPr>
              <a:t>，而且越向北，以卵越冬率越高。 </a:t>
            </a:r>
            <a:endParaRPr lang="zh-CN" altLang="en-US" sz="2800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228600" lvl="0" indent="-228600" eaLnBrk="0" hangingPunc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zh-CN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每只雌蚜虫每代产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50∼60</a:t>
            </a:r>
            <a:r>
              <a:rPr lang="zh-CN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只幼蚜，每年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10-30</a:t>
            </a:r>
            <a:r>
              <a:rPr lang="zh-CN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代。</a:t>
            </a:r>
            <a:r>
              <a:rPr lang="zh-CN" altLang="en-US" sz="2800" dirty="0">
                <a:latin typeface="Arial" panose="020B0604020202020204" pitchFamily="34" charset="0"/>
                <a:ea typeface="宋体" panose="02010600030101010101" pitchFamily="2" charset="-122"/>
              </a:rPr>
              <a:t>雌性蚜虫一生下来就能够生育，而且蚜虫不需要雄性就可以怀孕，如果人类以蚜虫的速度繁殖后代，则一个女人一天生下的婴儿可以坐满一个网球场。 </a:t>
            </a:r>
            <a:endParaRPr lang="zh-CN" altLang="en-US" sz="28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9162" name="竖卷形 61450" descr="蚜虫在花椒树上越冬"/>
          <p:cNvSpPr/>
          <p:nvPr/>
        </p:nvSpPr>
        <p:spPr>
          <a:xfrm>
            <a:off x="7896225" y="1989138"/>
            <a:ext cx="2736850" cy="4464050"/>
          </a:xfrm>
          <a:prstGeom prst="verticalScroll">
            <a:avLst>
              <a:gd name="adj" fmla="val 12500"/>
            </a:avLst>
          </a:prstGeom>
          <a:blipFill rotWithShape="1">
            <a:blip r:embed="rId6"/>
            <a:stretch>
              <a:fillRect/>
            </a:stretch>
          </a:blip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pPr lvl="0" indent="0" eaLnBrk="0" hangingPunct="0"/>
            <a:endParaRPr lang="zh-CN" altLang="en-US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60" grpId="0" bldLvl="0"/>
      <p:bldP spid="49160" grpId="1" bldLvl="0"/>
      <p:bldP spid="49160" grpId="2" bldLvl="0"/>
      <p:bldP spid="49160" grpId="3" bldLvl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0177" name="图片 66561" descr="42B572E0D9DD89702198CF2785CE78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75313" y="658813"/>
            <a:ext cx="6516687" cy="4032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0178" name="图片 66562" descr="E6B621084A722F6B7E503247A487B7B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6738"/>
            <a:ext cx="5449888" cy="4086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0179" name="文本框 66563"/>
          <p:cNvSpPr txBox="1"/>
          <p:nvPr/>
        </p:nvSpPr>
        <p:spPr>
          <a:xfrm>
            <a:off x="4295775" y="5516563"/>
            <a:ext cx="2735263" cy="409575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80247" tIns="40123" rIns="80247" bIns="40123" anchor="t">
            <a:spAutoFit/>
          </a:bodyPr>
          <a:p>
            <a:pPr lvl="0" indent="0" defTabSz="803275" eaLnBrk="0" hangingPunct="0">
              <a:spcBef>
                <a:spcPct val="50000"/>
              </a:spcBef>
            </a:pPr>
            <a:r>
              <a:rPr lang="zh-CN" altLang="en-US" sz="2100" b="1" dirty="0">
                <a:latin typeface="Calibri" panose="020F0502020204030204" pitchFamily="34" charset="0"/>
                <a:ea typeface="宋体" panose="02010600030101010101" pitchFamily="2" charset="-122"/>
              </a:rPr>
              <a:t>蚜虫发生预警预报</a:t>
            </a:r>
            <a:endParaRPr lang="zh-CN" altLang="en-US" sz="2100" b="1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0180" name="文本框 66564"/>
          <p:cNvSpPr txBox="1"/>
          <p:nvPr/>
        </p:nvSpPr>
        <p:spPr>
          <a:xfrm>
            <a:off x="7535863" y="4941888"/>
            <a:ext cx="2881312" cy="298450"/>
          </a:xfrm>
          <a:prstGeom prst="rect">
            <a:avLst/>
          </a:prstGeom>
          <a:noFill/>
          <a:ln w="9525" cap="flat" cmpd="sng">
            <a:solidFill>
              <a:srgbClr val="3366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43983" tIns="21991" rIns="43983" bIns="21991" anchor="t">
            <a:spAutoFit/>
          </a:bodyPr>
          <a:p>
            <a:pPr lvl="0" indent="0" defTabSz="803275" eaLnBrk="0" hangingPunct="0">
              <a:spcBef>
                <a:spcPct val="50000"/>
              </a:spcBef>
            </a:pPr>
            <a:r>
              <a:rPr lang="zh-CN" altLang="en-US" sz="1600" dirty="0">
                <a:latin typeface="Calibri" panose="020F0502020204030204" pitchFamily="34" charset="0"/>
                <a:ea typeface="宋体" panose="02010600030101010101" pitchFamily="2" charset="-122"/>
              </a:rPr>
              <a:t>农业部和中国气象台联合发布</a:t>
            </a:r>
            <a:endParaRPr lang="zh-CN" altLang="en-US" sz="16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0181" name="文本框 66565"/>
          <p:cNvSpPr txBox="1"/>
          <p:nvPr/>
        </p:nvSpPr>
        <p:spPr>
          <a:xfrm>
            <a:off x="982663" y="4868863"/>
            <a:ext cx="3457575" cy="298450"/>
          </a:xfrm>
          <a:prstGeom prst="rect">
            <a:avLst/>
          </a:prstGeom>
          <a:noFill/>
          <a:ln w="9525" cap="flat" cmpd="sng">
            <a:solidFill>
              <a:srgbClr val="3366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43983" tIns="21991" rIns="43983" bIns="21991" anchor="t">
            <a:spAutoFit/>
          </a:bodyPr>
          <a:p>
            <a:pPr lvl="0" indent="0" defTabSz="803275" eaLnBrk="0" hangingPunct="0">
              <a:spcBef>
                <a:spcPct val="50000"/>
              </a:spcBef>
            </a:pPr>
            <a:r>
              <a:rPr lang="zh-CN" altLang="en-US" sz="1600" dirty="0">
                <a:latin typeface="Calibri" panose="020F0502020204030204" pitchFamily="34" charset="0"/>
                <a:ea typeface="宋体" panose="02010600030101010101" pitchFamily="2" charset="-122"/>
              </a:rPr>
              <a:t>河北省农业厅和省气象台联合发布</a:t>
            </a:r>
            <a:endParaRPr lang="zh-CN" altLang="en-US" sz="16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01" name="Picture 2" descr="4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1112" y="0"/>
            <a:ext cx="12241212" cy="6881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5" name="Picture 3" descr="4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5263" y="-3175"/>
            <a:ext cx="254000" cy="6521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6" name="Picture 4" descr="4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63" y="6297613"/>
            <a:ext cx="273050" cy="384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7" name="Picture 5" descr="4-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930275"/>
            <a:ext cx="11568113" cy="46418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4822" name="组合 34821"/>
          <p:cNvGrpSpPr/>
          <p:nvPr/>
        </p:nvGrpSpPr>
        <p:grpSpPr>
          <a:xfrm>
            <a:off x="230188" y="207963"/>
            <a:ext cx="2944812" cy="771525"/>
            <a:chOff x="145" y="131"/>
            <a:chExt cx="1855" cy="486"/>
          </a:xfrm>
        </p:grpSpPr>
        <p:pic>
          <p:nvPicPr>
            <p:cNvPr id="51206" name="Picture 10" descr="10-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5" y="131"/>
              <a:ext cx="481" cy="48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1207" name="文本框 34823"/>
            <p:cNvSpPr txBox="1"/>
            <p:nvPr/>
          </p:nvSpPr>
          <p:spPr>
            <a:xfrm>
              <a:off x="670" y="165"/>
              <a:ext cx="1330" cy="36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>
                <a:spcBef>
                  <a:spcPct val="50000"/>
                </a:spcBef>
              </a:pPr>
              <a:r>
                <a:rPr lang="zh-CN" altLang="en-US" sz="3200" b="1" dirty="0">
                  <a:solidFill>
                    <a:srgbClr val="77EC28"/>
                  </a:solidFill>
                  <a:latin typeface="Calibri" panose="020F0502020204030204" pitchFamily="34" charset="0"/>
                  <a:ea typeface="华文彩云" pitchFamily="2" charset="-122"/>
                </a:rPr>
                <a:t>蚜虫</a:t>
              </a:r>
              <a:endParaRPr lang="zh-CN" altLang="en-US" sz="3200" b="1" dirty="0">
                <a:solidFill>
                  <a:srgbClr val="77EC28"/>
                </a:solidFill>
                <a:latin typeface="Calibri" panose="020F0502020204030204" pitchFamily="34" charset="0"/>
                <a:ea typeface="华文彩云" pitchFamily="2" charset="-122"/>
              </a:endParaRPr>
            </a:p>
          </p:txBody>
        </p:sp>
      </p:grpSp>
      <p:sp>
        <p:nvSpPr>
          <p:cNvPr id="13319" name="Text Box 7"/>
          <p:cNvSpPr txBox="1"/>
          <p:nvPr/>
        </p:nvSpPr>
        <p:spPr>
          <a:xfrm>
            <a:off x="6024563" y="1174750"/>
            <a:ext cx="2990850" cy="6413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 eaLnBrk="0" hangingPunct="0"/>
            <a:r>
              <a:rPr lang="zh-CN" altLang="en-US" sz="3600" b="1" dirty="0">
                <a:solidFill>
                  <a:srgbClr val="777777"/>
                </a:solidFill>
                <a:latin typeface="Calibri" panose="020F0502020204030204" pitchFamily="34" charset="0"/>
                <a:ea typeface="黑体" panose="02010600030101010101" pitchFamily="49" charset="-122"/>
              </a:rPr>
              <a:t>防治要点</a:t>
            </a:r>
            <a:endParaRPr lang="zh-CN" altLang="en-US" sz="3600" b="1" dirty="0">
              <a:solidFill>
                <a:srgbClr val="777777"/>
              </a:solidFill>
              <a:latin typeface="Calibri" panose="020F0502020204030204" pitchFamily="34" charset="0"/>
              <a:ea typeface="黑体" panose="02010600030101010101" pitchFamily="49" charset="-122"/>
            </a:endParaRPr>
          </a:p>
        </p:txBody>
      </p:sp>
      <p:sp>
        <p:nvSpPr>
          <p:cNvPr id="13320" name="Text Box 8"/>
          <p:cNvSpPr txBox="1"/>
          <p:nvPr/>
        </p:nvSpPr>
        <p:spPr>
          <a:xfrm>
            <a:off x="5980113" y="2228850"/>
            <a:ext cx="5575300" cy="26479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0" indent="0" eaLnBrk="0" hangingPunct="0"/>
            <a:r>
              <a:rPr lang="zh-CN" altLang="en-US" sz="2400" b="1" u="sng" dirty="0">
                <a:solidFill>
                  <a:srgbClr val="9B2613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</a:rPr>
              <a:t>防治指标</a:t>
            </a:r>
            <a:r>
              <a:rPr lang="zh-CN" altLang="en-US" sz="2400" b="1" dirty="0">
                <a:solidFill>
                  <a:schemeClr val="tx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</a:rPr>
              <a:t>：</a:t>
            </a:r>
            <a:r>
              <a:rPr lang="zh-CN" altLang="en-US" sz="2400" b="1" dirty="0">
                <a:solidFill>
                  <a:schemeClr val="tx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有蚜株率超过</a:t>
            </a:r>
            <a:r>
              <a:rPr lang="zh-CN" altLang="zh-CN" sz="2400" b="1" dirty="0">
                <a:solidFill>
                  <a:schemeClr val="tx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30</a:t>
            </a:r>
            <a:r>
              <a:rPr lang="zh-CN" altLang="en-US" sz="2400" b="1" dirty="0">
                <a:solidFill>
                  <a:schemeClr val="tx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％，百株蚜量</a:t>
            </a:r>
            <a:r>
              <a:rPr lang="zh-CN" altLang="zh-CN" sz="2400" b="1" dirty="0">
                <a:solidFill>
                  <a:schemeClr val="tx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800-1000</a:t>
            </a:r>
            <a:r>
              <a:rPr lang="zh-CN" altLang="en-US" sz="2400" b="1" dirty="0">
                <a:solidFill>
                  <a:schemeClr val="tx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头，蚜虫：天敌比大于</a:t>
            </a:r>
            <a:r>
              <a:rPr lang="zh-CN" altLang="zh-CN" sz="2400" b="1" dirty="0">
                <a:solidFill>
                  <a:schemeClr val="tx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150</a:t>
            </a:r>
            <a:r>
              <a:rPr lang="zh-CN" altLang="en-US" sz="2400" b="1" dirty="0">
                <a:solidFill>
                  <a:schemeClr val="tx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  <a:r>
              <a:rPr lang="zh-CN" altLang="zh-CN" sz="2400" b="1" dirty="0">
                <a:solidFill>
                  <a:schemeClr val="tx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en-US" sz="2400" b="1" dirty="0">
                <a:solidFill>
                  <a:schemeClr val="tx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，且气象预报短期内无中到大雨。</a:t>
            </a:r>
            <a:endParaRPr lang="zh-CN" altLang="en-US" sz="2400" b="1" dirty="0">
              <a:solidFill>
                <a:schemeClr val="tx2"/>
              </a:solidFill>
              <a:effectLst>
                <a:outerShdw blurRad="38100" dist="38100" dir="2700000">
                  <a:srgbClr val="C0C0C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0" indent="0" eaLnBrk="0" hangingPunct="0"/>
            <a:endParaRPr lang="zh-CN" altLang="en-US" sz="2400" b="1" dirty="0">
              <a:solidFill>
                <a:schemeClr val="tx2"/>
              </a:solidFill>
              <a:effectLst>
                <a:outerShdw blurRad="38100" dist="38100" dir="2700000">
                  <a:srgbClr val="C0C0C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0" indent="0" eaLnBrk="0" hangingPunct="0"/>
            <a:r>
              <a:rPr lang="zh-CN" altLang="en-US" sz="2400" b="1" u="sng" dirty="0">
                <a:solidFill>
                  <a:srgbClr val="9B2613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</a:rPr>
              <a:t>防治要点</a:t>
            </a:r>
            <a:r>
              <a:rPr lang="zh-CN" altLang="en-US" sz="2400" b="1" dirty="0">
                <a:solidFill>
                  <a:schemeClr val="tx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</a:rPr>
              <a:t>：</a:t>
            </a:r>
            <a:r>
              <a:rPr lang="zh-CN" altLang="zh-CN" sz="2400" b="1" dirty="0">
                <a:solidFill>
                  <a:schemeClr val="tx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10%</a:t>
            </a:r>
            <a:r>
              <a:rPr lang="zh-CN" altLang="en-US" sz="2400" b="1" dirty="0">
                <a:solidFill>
                  <a:srgbClr val="CC33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吡虫啉</a:t>
            </a:r>
            <a:r>
              <a:rPr lang="zh-CN" altLang="zh-CN" sz="2400" b="1" dirty="0">
                <a:solidFill>
                  <a:schemeClr val="tx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1000</a:t>
            </a:r>
            <a:r>
              <a:rPr lang="zh-CN" altLang="en-US" sz="2400" b="1" dirty="0">
                <a:solidFill>
                  <a:schemeClr val="tx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倍液；或</a:t>
            </a:r>
            <a:r>
              <a:rPr lang="zh-CN" altLang="zh-CN" sz="2400" b="1" dirty="0">
                <a:solidFill>
                  <a:schemeClr val="tx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50%</a:t>
            </a:r>
            <a:r>
              <a:rPr lang="zh-CN" altLang="en-US" sz="2400" b="1" dirty="0">
                <a:solidFill>
                  <a:schemeClr val="tx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氧乐果</a:t>
            </a:r>
            <a:r>
              <a:rPr lang="zh-CN" altLang="zh-CN" sz="2400" b="1" dirty="0">
                <a:solidFill>
                  <a:schemeClr val="tx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1000-1500</a:t>
            </a:r>
            <a:r>
              <a:rPr lang="zh-CN" altLang="en-US" sz="2400" b="1" dirty="0">
                <a:solidFill>
                  <a:schemeClr val="tx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倍液；或</a:t>
            </a:r>
            <a:r>
              <a:rPr lang="zh-CN" altLang="zh-CN" sz="2400" b="1" dirty="0">
                <a:solidFill>
                  <a:schemeClr val="tx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5%</a:t>
            </a:r>
            <a:r>
              <a:rPr lang="zh-CN" altLang="en-US" sz="2400" b="1" dirty="0">
                <a:solidFill>
                  <a:srgbClr val="CC33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啶虫脒</a:t>
            </a:r>
            <a:r>
              <a:rPr lang="zh-CN" altLang="zh-CN" sz="2400" b="1" dirty="0">
                <a:solidFill>
                  <a:schemeClr val="tx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2000-3000</a:t>
            </a:r>
            <a:r>
              <a:rPr lang="zh-CN" altLang="en-US" sz="2400" b="1" dirty="0">
                <a:solidFill>
                  <a:schemeClr val="tx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倍液，喷雾。</a:t>
            </a:r>
            <a:endParaRPr lang="zh-CN" altLang="en-US" sz="2400" b="1" dirty="0">
              <a:solidFill>
                <a:schemeClr val="tx2"/>
              </a:solidFill>
              <a:effectLst>
                <a:outerShdw blurRad="38100" dist="38100" dir="2700000">
                  <a:srgbClr val="C0C0C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1210" name="圆角矩形 34829" descr="小麦蚜虫叶片"/>
          <p:cNvSpPr/>
          <p:nvPr/>
        </p:nvSpPr>
        <p:spPr>
          <a:xfrm>
            <a:off x="1128713" y="1412875"/>
            <a:ext cx="3527425" cy="2303463"/>
          </a:xfrm>
          <a:prstGeom prst="roundRect">
            <a:avLst>
              <a:gd name="adj" fmla="val 16667"/>
            </a:avLst>
          </a:prstGeom>
          <a:blipFill rotWithShape="1">
            <a:blip r:embed="rId6"/>
            <a:stretch>
              <a:fillRect/>
            </a:stretch>
          </a:blipFill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pPr lvl="0" indent="0" eaLnBrk="0" hangingPunct="0"/>
            <a:endParaRPr lang="zh-CN" altLang="en-US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51211" name="圆角矩形 34831" descr="小麦蚜虫危害麦穗"/>
          <p:cNvSpPr/>
          <p:nvPr/>
        </p:nvSpPr>
        <p:spPr>
          <a:xfrm>
            <a:off x="1128713" y="3933825"/>
            <a:ext cx="3527425" cy="2303463"/>
          </a:xfrm>
          <a:prstGeom prst="roundRect">
            <a:avLst>
              <a:gd name="adj" fmla="val 16667"/>
            </a:avLst>
          </a:prstGeom>
          <a:blipFill rotWithShape="1">
            <a:blip r:embed="rId7"/>
            <a:stretch>
              <a:fillRect/>
            </a:stretch>
          </a:blipFill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pPr lvl="0" indent="0" eaLnBrk="0" hangingPunct="0"/>
            <a:endParaRPr lang="zh-CN" altLang="en-US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4833" name="矩形 34832"/>
          <p:cNvSpPr/>
          <p:nvPr/>
        </p:nvSpPr>
        <p:spPr>
          <a:xfrm>
            <a:off x="7391400" y="4941888"/>
            <a:ext cx="3097213" cy="10287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  <a:normAutofit/>
          </a:bodyPr>
          <a:p>
            <a:pPr algn="ctr" eaLnBrk="0" hangingPunct="0"/>
            <a:r>
              <a:rPr lang="zh-CN" altLang="en-US" sz="3600">
                <a:ln w="9525" cap="flat" cmpd="sng">
                  <a:solidFill>
                    <a:srgbClr val="CC99FF"/>
                  </a:solidFill>
                  <a:prstDash val="solid"/>
                  <a:round/>
                  <a:headEnd type="none" w="med" len="med"/>
                  <a:tailEnd type="none" w="med" len="med"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  <a:tileRect/>
                </a:gradFill>
                <a:effectLst>
                  <a:outerShdw dist="53882" dir="2699999" algn="ctr" rotWithShape="0">
                    <a:srgbClr val="9999FF">
                      <a:alpha val="80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吡虫啉拌种效果较好</a:t>
            </a:r>
            <a:endParaRPr lang="zh-CN" altLang="en-US" sz="3600">
              <a:ln w="9525" cap="flat" cmpd="sng">
                <a:solidFill>
                  <a:srgbClr val="CC99FF"/>
                </a:solidFill>
                <a:prstDash val="solid"/>
                <a:round/>
                <a:headEnd type="none" w="med" len="med"/>
                <a:tailEnd type="none" w="med" len="med"/>
              </a:ln>
              <a:gradFill rotWithShape="0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  <a:tileRect/>
              </a:gradFill>
              <a:effectLst>
                <a:outerShdw dist="53882" dir="2699999" algn="ctr" rotWithShape="0">
                  <a:srgbClr val="9999FF">
                    <a:alpha val="80000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0" dur="5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9" presetClass="entr" presetSubtype="0" accel="10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4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9" grpId="0" bldLvl="0"/>
      <p:bldP spid="13319" grpId="1" bldLvl="0"/>
      <p:bldP spid="13319" grpId="2" bldLvl="0"/>
      <p:bldP spid="13319" grpId="3" bldLvl="0"/>
      <p:bldP spid="13319" grpId="4" bldLvl="0"/>
      <p:bldP spid="13320" grpId="0" bldLvl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2225" name="标题 64513"/>
          <p:cNvSpPr>
            <a:spLocks noGrp="1"/>
          </p:cNvSpPr>
          <p:nvPr>
            <p:ph type="title"/>
          </p:nvPr>
        </p:nvSpPr>
        <p:spPr>
          <a:ln/>
        </p:spPr>
        <p:txBody>
          <a:bodyPr anchor="ctr"/>
          <a:p>
            <a:endParaRPr lang="zh-CN" altLang="en-US" dirty="0"/>
          </a:p>
        </p:txBody>
      </p:sp>
      <p:sp>
        <p:nvSpPr>
          <p:cNvPr id="52226" name="文本占位符 64514"/>
          <p:cNvSpPr>
            <a:spLocks noGrp="1"/>
          </p:cNvSpPr>
          <p:nvPr>
            <p:ph idx="1"/>
          </p:nvPr>
        </p:nvSpPr>
        <p:spPr>
          <a:ln/>
        </p:spPr>
        <p:txBody>
          <a:bodyPr anchor="t"/>
          <a:p>
            <a:endParaRPr lang="en-US" altLang="zh-CN" dirty="0"/>
          </a:p>
          <a:p>
            <a:endParaRPr lang="en-US" altLang="zh-CN" dirty="0"/>
          </a:p>
        </p:txBody>
      </p:sp>
      <p:pic>
        <p:nvPicPr>
          <p:cNvPr id="52227" name="图片 645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361863" cy="65643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3249" name="图片 6553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41300" y="0"/>
            <a:ext cx="129159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0" name="直接连接符 65538"/>
          <p:cNvSpPr/>
          <p:nvPr/>
        </p:nvSpPr>
        <p:spPr>
          <a:xfrm>
            <a:off x="1847850" y="4292600"/>
            <a:ext cx="7416800" cy="0"/>
          </a:xfrm>
          <a:prstGeom prst="line">
            <a:avLst/>
          </a:prstGeom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3251" name="直接连接符 65539"/>
          <p:cNvSpPr/>
          <p:nvPr/>
        </p:nvSpPr>
        <p:spPr>
          <a:xfrm>
            <a:off x="911225" y="4221163"/>
            <a:ext cx="647700" cy="0"/>
          </a:xfrm>
          <a:prstGeom prst="line">
            <a:avLst/>
          </a:prstGeom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4273" name="Picture 2" descr="2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8100" y="0"/>
            <a:ext cx="12230100" cy="68754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7" name="Picture 3" descr="2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63" y="293688"/>
            <a:ext cx="1250950" cy="828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8" name="Picture 4" descr="2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6663" y="6099175"/>
            <a:ext cx="593725" cy="593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9" name="Picture 5" descr="2-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00" y="649288"/>
            <a:ext cx="1747838" cy="257333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4277" name="组合 35845"/>
          <p:cNvGrpSpPr/>
          <p:nvPr/>
        </p:nvGrpSpPr>
        <p:grpSpPr>
          <a:xfrm>
            <a:off x="2741613" y="3765550"/>
            <a:ext cx="1003300" cy="1036638"/>
            <a:chOff x="1861" y="2355"/>
            <a:chExt cx="632" cy="653"/>
          </a:xfrm>
        </p:grpSpPr>
        <p:pic>
          <p:nvPicPr>
            <p:cNvPr id="54278" name="图片 35846" descr="图片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1" y="2355"/>
              <a:ext cx="561" cy="65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4279" name="Text Box 11"/>
            <p:cNvSpPr txBox="1"/>
            <p:nvPr/>
          </p:nvSpPr>
          <p:spPr>
            <a:xfrm>
              <a:off x="1925" y="2467"/>
              <a:ext cx="568" cy="19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/>
              <a:r>
                <a:rPr lang="zh-CN" altLang="en-US" sz="1400" dirty="0">
                  <a:solidFill>
                    <a:srgbClr val="2306FA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白粉病</a:t>
              </a:r>
              <a:endParaRPr lang="zh-CN" altLang="en-US" sz="1400">
                <a:solidFill>
                  <a:srgbClr val="2306FA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54280" name="组合 35848"/>
          <p:cNvGrpSpPr/>
          <p:nvPr/>
        </p:nvGrpSpPr>
        <p:grpSpPr>
          <a:xfrm>
            <a:off x="1382713" y="3738563"/>
            <a:ext cx="1003300" cy="1036637"/>
            <a:chOff x="1861" y="2355"/>
            <a:chExt cx="632" cy="653"/>
          </a:xfrm>
        </p:grpSpPr>
        <p:pic>
          <p:nvPicPr>
            <p:cNvPr id="54281" name="图片 35849" descr="图片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1" y="2355"/>
              <a:ext cx="561" cy="65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4282" name="Text Box 11"/>
            <p:cNvSpPr txBox="1"/>
            <p:nvPr/>
          </p:nvSpPr>
          <p:spPr>
            <a:xfrm>
              <a:off x="1925" y="2467"/>
              <a:ext cx="568" cy="19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/>
              <a:r>
                <a:rPr lang="zh-CN" altLang="en-US" sz="1400" dirty="0">
                  <a:solidFill>
                    <a:srgbClr val="2306FA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赤霉病</a:t>
              </a:r>
              <a:endParaRPr lang="zh-CN" altLang="en-US" sz="1400">
                <a:solidFill>
                  <a:srgbClr val="2306FA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54283" name="组合 35851"/>
          <p:cNvGrpSpPr/>
          <p:nvPr/>
        </p:nvGrpSpPr>
        <p:grpSpPr>
          <a:xfrm>
            <a:off x="4043363" y="3765550"/>
            <a:ext cx="1003300" cy="1036638"/>
            <a:chOff x="1861" y="2355"/>
            <a:chExt cx="632" cy="653"/>
          </a:xfrm>
        </p:grpSpPr>
        <p:pic>
          <p:nvPicPr>
            <p:cNvPr id="54284" name="图片 35852" descr="图片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1" y="2355"/>
              <a:ext cx="561" cy="65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4285" name="Text Box 11"/>
            <p:cNvSpPr txBox="1"/>
            <p:nvPr/>
          </p:nvSpPr>
          <p:spPr>
            <a:xfrm>
              <a:off x="1925" y="2467"/>
              <a:ext cx="568" cy="19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/>
              <a:r>
                <a:rPr lang="zh-CN" altLang="en-US" sz="1400" dirty="0">
                  <a:solidFill>
                    <a:srgbClr val="2306FA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锈病</a:t>
              </a:r>
              <a:endParaRPr lang="zh-CN" altLang="en-US" sz="1400" dirty="0">
                <a:solidFill>
                  <a:srgbClr val="2306FA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54286" name="组合 35854"/>
          <p:cNvGrpSpPr/>
          <p:nvPr/>
        </p:nvGrpSpPr>
        <p:grpSpPr>
          <a:xfrm>
            <a:off x="5243513" y="3752850"/>
            <a:ext cx="1003300" cy="1036638"/>
            <a:chOff x="1861" y="2355"/>
            <a:chExt cx="632" cy="653"/>
          </a:xfrm>
        </p:grpSpPr>
        <p:pic>
          <p:nvPicPr>
            <p:cNvPr id="54287" name="图片 35855" descr="图片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1" y="2355"/>
              <a:ext cx="561" cy="65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4288" name="Text Box 11"/>
            <p:cNvSpPr txBox="1"/>
            <p:nvPr/>
          </p:nvSpPr>
          <p:spPr>
            <a:xfrm>
              <a:off x="1925" y="2467"/>
              <a:ext cx="568" cy="19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/>
              <a:r>
                <a:rPr lang="zh-CN" altLang="en-US" sz="1400" dirty="0">
                  <a:solidFill>
                    <a:srgbClr val="2306FA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全蚀病</a:t>
              </a:r>
              <a:endParaRPr lang="zh-CN" altLang="en-US" sz="1400">
                <a:solidFill>
                  <a:srgbClr val="2306FA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54289" name="组合 35857"/>
          <p:cNvGrpSpPr/>
          <p:nvPr/>
        </p:nvGrpSpPr>
        <p:grpSpPr>
          <a:xfrm>
            <a:off x="6519863" y="3738563"/>
            <a:ext cx="1003300" cy="1036637"/>
            <a:chOff x="1861" y="2355"/>
            <a:chExt cx="632" cy="653"/>
          </a:xfrm>
        </p:grpSpPr>
        <p:pic>
          <p:nvPicPr>
            <p:cNvPr id="54290" name="图片 35858" descr="图片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1" y="2355"/>
              <a:ext cx="561" cy="65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4291" name="Text Box 11"/>
            <p:cNvSpPr txBox="1"/>
            <p:nvPr/>
          </p:nvSpPr>
          <p:spPr>
            <a:xfrm>
              <a:off x="1925" y="2467"/>
              <a:ext cx="568" cy="19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/>
              <a:r>
                <a:rPr lang="zh-CN" altLang="en-US" sz="1400" dirty="0">
                  <a:solidFill>
                    <a:srgbClr val="2306FA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纹枯病</a:t>
              </a:r>
              <a:endParaRPr lang="zh-CN" altLang="en-US" sz="1400">
                <a:solidFill>
                  <a:srgbClr val="2306FA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54292" name="组合 35860"/>
          <p:cNvGrpSpPr/>
          <p:nvPr/>
        </p:nvGrpSpPr>
        <p:grpSpPr>
          <a:xfrm>
            <a:off x="7675563" y="3738563"/>
            <a:ext cx="1003300" cy="1036637"/>
            <a:chOff x="1861" y="2355"/>
            <a:chExt cx="632" cy="653"/>
          </a:xfrm>
        </p:grpSpPr>
        <p:pic>
          <p:nvPicPr>
            <p:cNvPr id="54293" name="图片 35861" descr="图片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1" y="2355"/>
              <a:ext cx="561" cy="65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4294" name="Text Box 11"/>
            <p:cNvSpPr txBox="1"/>
            <p:nvPr/>
          </p:nvSpPr>
          <p:spPr>
            <a:xfrm>
              <a:off x="1925" y="2467"/>
              <a:ext cx="568" cy="19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/>
              <a:r>
                <a:rPr lang="zh-CN" altLang="en-US" sz="1400" dirty="0">
                  <a:solidFill>
                    <a:srgbClr val="2306FA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蚜虫</a:t>
              </a:r>
              <a:endParaRPr lang="zh-CN" altLang="en-US" sz="1400">
                <a:solidFill>
                  <a:srgbClr val="2306FA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54295" name="组合 35863"/>
          <p:cNvGrpSpPr/>
          <p:nvPr/>
        </p:nvGrpSpPr>
        <p:grpSpPr>
          <a:xfrm>
            <a:off x="8883650" y="3738563"/>
            <a:ext cx="1003300" cy="1036637"/>
            <a:chOff x="1861" y="2355"/>
            <a:chExt cx="632" cy="653"/>
          </a:xfrm>
        </p:grpSpPr>
        <p:pic>
          <p:nvPicPr>
            <p:cNvPr id="54296" name="图片 35864" descr="图片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1" y="2355"/>
              <a:ext cx="561" cy="65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4297" name="Text Box 11"/>
            <p:cNvSpPr txBox="1"/>
            <p:nvPr/>
          </p:nvSpPr>
          <p:spPr>
            <a:xfrm>
              <a:off x="1925" y="2467"/>
              <a:ext cx="568" cy="19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/>
              <a:r>
                <a:rPr lang="zh-CN" altLang="en-US" sz="1400" dirty="0">
                  <a:solidFill>
                    <a:srgbClr val="2306FA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吸浆虫</a:t>
              </a:r>
              <a:endParaRPr lang="zh-CN" altLang="en-US" sz="1400">
                <a:solidFill>
                  <a:srgbClr val="2306FA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54298" name="组合 35866"/>
          <p:cNvGrpSpPr/>
          <p:nvPr/>
        </p:nvGrpSpPr>
        <p:grpSpPr>
          <a:xfrm>
            <a:off x="8672513" y="3255963"/>
            <a:ext cx="1320800" cy="1555750"/>
            <a:chOff x="2331" y="739"/>
            <a:chExt cx="749" cy="879"/>
          </a:xfrm>
        </p:grpSpPr>
        <p:pic>
          <p:nvPicPr>
            <p:cNvPr id="54299" name="Picture 7" descr="8-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31" y="739"/>
              <a:ext cx="749" cy="87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4300" name="Text Box 11"/>
            <p:cNvSpPr txBox="1"/>
            <p:nvPr/>
          </p:nvSpPr>
          <p:spPr>
            <a:xfrm>
              <a:off x="2404" y="907"/>
              <a:ext cx="538" cy="22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pPr lvl="0" indent="0" eaLnBrk="0" hangingPunct="0"/>
              <a:r>
                <a:rPr lang="zh-CN" altLang="en-US" sz="2000" b="1" dirty="0">
                  <a:solidFill>
                    <a:schemeClr val="hlink"/>
                  </a:solidFill>
                  <a:latin typeface="Helvetica LT Std Cond Blk" charset="0"/>
                  <a:ea typeface="宋体" panose="02010600030101010101" pitchFamily="2" charset="-122"/>
                </a:rPr>
                <a:t>吸浆虫</a:t>
              </a:r>
              <a:endParaRPr lang="zh-CN" altLang="en-US" sz="2000" b="1" dirty="0">
                <a:solidFill>
                  <a:schemeClr val="hlink"/>
                </a:solidFill>
                <a:latin typeface="Helvetica LT Std Cond Blk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54301" name="组合 35869"/>
          <p:cNvGrpSpPr/>
          <p:nvPr/>
        </p:nvGrpSpPr>
        <p:grpSpPr>
          <a:xfrm>
            <a:off x="10199688" y="3716338"/>
            <a:ext cx="1003300" cy="1036637"/>
            <a:chOff x="1861" y="2355"/>
            <a:chExt cx="632" cy="653"/>
          </a:xfrm>
        </p:grpSpPr>
        <p:pic>
          <p:nvPicPr>
            <p:cNvPr id="54302" name="图片 35870" descr="图片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1" y="2355"/>
              <a:ext cx="561" cy="65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4303" name="Text Box 11"/>
            <p:cNvSpPr txBox="1"/>
            <p:nvPr/>
          </p:nvSpPr>
          <p:spPr>
            <a:xfrm>
              <a:off x="1925" y="2467"/>
              <a:ext cx="568" cy="23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/>
              <a:r>
                <a:rPr lang="zh-CN" altLang="en-US" dirty="0">
                  <a:solidFill>
                    <a:srgbClr val="2306FA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杂草</a:t>
              </a:r>
              <a:endParaRPr lang="zh-CN" altLang="en-US">
                <a:solidFill>
                  <a:srgbClr val="2306FA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5297" name="Picture 2" descr="4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1112" y="0"/>
            <a:ext cx="12241212" cy="6881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5" name="Picture 3" descr="4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5263" y="-3175"/>
            <a:ext cx="254000" cy="6521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6" name="Picture 4" descr="4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63" y="6297613"/>
            <a:ext cx="273050" cy="384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7" name="Picture 5" descr="4-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930275"/>
            <a:ext cx="11568113" cy="4641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20" name="Text Box 8"/>
          <p:cNvSpPr txBox="1"/>
          <p:nvPr/>
        </p:nvSpPr>
        <p:spPr>
          <a:xfrm>
            <a:off x="1270000" y="1744663"/>
            <a:ext cx="10922000" cy="15525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0" indent="0" eaLnBrk="0" hangingPunct="0"/>
            <a:endParaRPr lang="en-US" altLang="zh-CN" sz="2400" b="1" dirty="0">
              <a:solidFill>
                <a:schemeClr val="tx2"/>
              </a:solidFill>
              <a:latin typeface="微软雅黑" pitchFamily="34" charset="-122"/>
              <a:ea typeface="微软雅黑" pitchFamily="34" charset="-122"/>
            </a:endParaRPr>
          </a:p>
          <a:p>
            <a:pPr lvl="0" indent="0" eaLnBrk="0" hangingPunct="0"/>
            <a:r>
              <a:rPr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主要有两种，即小麦红吸浆虫和黄吸浆虫。</a:t>
            </a:r>
            <a:r>
              <a:rPr lang="zh-CN" altLang="en-US" sz="2400" b="1" u="sng" dirty="0">
                <a:solidFill>
                  <a:srgbClr val="9B2613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在邯郸市发生的是小麦红吸浆虫</a:t>
            </a:r>
            <a:r>
              <a:rPr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zh-CN" altLang="en-US" sz="2400" b="1" dirty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0" indent="0" eaLnBrk="0" hangingPunct="0"/>
            <a:r>
              <a:rPr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成虫体桔红色，前翅透明。</a:t>
            </a:r>
            <a:endParaRPr lang="zh-CN" altLang="en-US" sz="2400" b="1" dirty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0" indent="0" eaLnBrk="0" hangingPunct="0"/>
            <a:r>
              <a:rPr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幼虫体长约</a:t>
            </a:r>
            <a:r>
              <a:rPr lang="en-US" altLang="zh-CN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2-3mm</a:t>
            </a:r>
            <a:r>
              <a:rPr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，椭圆形，橙黄色，头小，无足，蛆形。</a:t>
            </a:r>
            <a:endParaRPr lang="zh-CN" altLang="en-US" sz="2400" b="1" dirty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36871" name="组合 36870"/>
          <p:cNvGrpSpPr/>
          <p:nvPr/>
        </p:nvGrpSpPr>
        <p:grpSpPr>
          <a:xfrm>
            <a:off x="230188" y="207963"/>
            <a:ext cx="2944812" cy="771525"/>
            <a:chOff x="145" y="131"/>
            <a:chExt cx="1855" cy="486"/>
          </a:xfrm>
        </p:grpSpPr>
        <p:pic>
          <p:nvPicPr>
            <p:cNvPr id="55303" name="Picture 10" descr="10-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5" y="131"/>
              <a:ext cx="481" cy="48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5304" name="文本框 36872"/>
            <p:cNvSpPr txBox="1"/>
            <p:nvPr/>
          </p:nvSpPr>
          <p:spPr>
            <a:xfrm>
              <a:off x="670" y="165"/>
              <a:ext cx="1330" cy="36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>
                <a:spcBef>
                  <a:spcPct val="50000"/>
                </a:spcBef>
              </a:pPr>
              <a:r>
                <a:rPr lang="zh-CN" altLang="en-US" sz="3200" b="1" dirty="0">
                  <a:solidFill>
                    <a:srgbClr val="77EC28"/>
                  </a:solidFill>
                  <a:latin typeface="Calibri" panose="020F0502020204030204" pitchFamily="34" charset="0"/>
                  <a:ea typeface="华文彩云" pitchFamily="2" charset="-122"/>
                </a:rPr>
                <a:t>吸浆虫</a:t>
              </a:r>
              <a:endParaRPr lang="zh-CN" altLang="en-US" sz="3200" b="1" dirty="0">
                <a:solidFill>
                  <a:srgbClr val="77EC28"/>
                </a:solidFill>
                <a:latin typeface="Calibri" panose="020F0502020204030204" pitchFamily="34" charset="0"/>
                <a:ea typeface="华文彩云" pitchFamily="2" charset="-122"/>
              </a:endParaRPr>
            </a:p>
          </p:txBody>
        </p:sp>
      </p:grpSp>
      <p:sp>
        <p:nvSpPr>
          <p:cNvPr id="55305" name="Text Box 7"/>
          <p:cNvSpPr txBox="1"/>
          <p:nvPr/>
        </p:nvSpPr>
        <p:spPr>
          <a:xfrm>
            <a:off x="912813" y="1146175"/>
            <a:ext cx="6515100" cy="6413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 eaLnBrk="0" hangingPunct="0"/>
            <a:r>
              <a:rPr lang="zh-CN" altLang="en-US" sz="3600" b="1" dirty="0">
                <a:solidFill>
                  <a:srgbClr val="777777"/>
                </a:solidFill>
                <a:latin typeface="Calibri" panose="020F0502020204030204" pitchFamily="34" charset="0"/>
                <a:ea typeface="黑体" panose="02010600030101010101" pitchFamily="49" charset="-122"/>
              </a:rPr>
              <a:t>形态识别</a:t>
            </a:r>
            <a:endParaRPr lang="zh-CN" altLang="en-US" sz="3600" b="1" dirty="0">
              <a:solidFill>
                <a:srgbClr val="777777"/>
              </a:solidFill>
              <a:latin typeface="Calibri" panose="020F0502020204030204" pitchFamily="34" charset="0"/>
              <a:ea typeface="黑体" panose="02010600030101010101" pitchFamily="49" charset="-122"/>
            </a:endParaRPr>
          </a:p>
        </p:txBody>
      </p:sp>
      <p:pic>
        <p:nvPicPr>
          <p:cNvPr id="36875" name="Picture 4" descr="DSCN3354"/>
          <p:cNvPicPr/>
          <p:nvPr/>
        </p:nvPicPr>
        <p:blipFill>
          <a:blip r:embed="rId6"/>
          <a:stretch>
            <a:fillRect/>
          </a:stretch>
        </p:blipFill>
        <p:spPr>
          <a:xfrm>
            <a:off x="1395413" y="3584575"/>
            <a:ext cx="3600450" cy="2519363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36876" name="Picture 5" descr="DSCN0114"/>
          <p:cNvPicPr/>
          <p:nvPr/>
        </p:nvPicPr>
        <p:blipFill>
          <a:blip r:embed="rId7"/>
          <a:stretch>
            <a:fillRect/>
          </a:stretch>
        </p:blipFill>
        <p:spPr>
          <a:xfrm>
            <a:off x="5592763" y="3603625"/>
            <a:ext cx="3600450" cy="2519363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3" dur="500"/>
                                        <p:tgtEl>
                                          <p:spTgt spid="36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7" dur="500"/>
                                        <p:tgtEl>
                                          <p:spTgt spid="36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0" dur="500"/>
                                        <p:tgtEl>
                                          <p:spTgt spid="36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0" grpId="0" bldLvl="0"/>
      <p:bldP spid="55305" grpId="0" bldLvl="0"/>
      <p:bldP spid="55305" grpId="1" bldLvl="0"/>
      <p:bldP spid="55305" grpId="2" bldLvl="0"/>
      <p:bldP spid="55305" grpId="3" bldLvl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8433" name="Picture 2" descr="4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41213" cy="6881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4" name="Picture 3" descr="4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5263" y="-3175"/>
            <a:ext cx="254000" cy="6521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5" name="Picture 4" descr="4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1513" y="6297613"/>
            <a:ext cx="273050" cy="384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6" name="Picture 10" descr="10-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388" y="220663"/>
            <a:ext cx="765175" cy="771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7" name="文本框 57349"/>
          <p:cNvSpPr txBox="1"/>
          <p:nvPr/>
        </p:nvSpPr>
        <p:spPr>
          <a:xfrm>
            <a:off x="1014413" y="274638"/>
            <a:ext cx="3568700" cy="57943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 eaLnBrk="0" hangingPunct="0">
              <a:spcBef>
                <a:spcPct val="50000"/>
              </a:spcBef>
            </a:pPr>
            <a:r>
              <a:rPr lang="zh-CN" altLang="en-US" sz="3200" b="1" dirty="0">
                <a:solidFill>
                  <a:srgbClr val="77EC28"/>
                </a:solidFill>
                <a:latin typeface="Calibri" panose="020F0502020204030204" pitchFamily="34" charset="0"/>
                <a:ea typeface="华文彩云" pitchFamily="2" charset="-122"/>
              </a:rPr>
              <a:t>小麦主要病虫草害</a:t>
            </a:r>
            <a:endParaRPr lang="zh-CN" altLang="en-US" sz="3200" b="1" dirty="0">
              <a:solidFill>
                <a:srgbClr val="77EC28"/>
              </a:solidFill>
              <a:latin typeface="Calibri" panose="020F0502020204030204" pitchFamily="34" charset="0"/>
              <a:ea typeface="华文彩云" pitchFamily="2" charset="-122"/>
            </a:endParaRPr>
          </a:p>
        </p:txBody>
      </p:sp>
      <p:grpSp>
        <p:nvGrpSpPr>
          <p:cNvPr id="18438" name="组合 57350"/>
          <p:cNvGrpSpPr/>
          <p:nvPr/>
        </p:nvGrpSpPr>
        <p:grpSpPr>
          <a:xfrm>
            <a:off x="3503613" y="1412875"/>
            <a:ext cx="4752975" cy="4248150"/>
            <a:chOff x="1626" y="843"/>
            <a:chExt cx="2538" cy="2538"/>
          </a:xfrm>
        </p:grpSpPr>
        <p:sp>
          <p:nvSpPr>
            <p:cNvPr id="18439" name="AutoShape 3"/>
            <p:cNvSpPr/>
            <p:nvPr/>
          </p:nvSpPr>
          <p:spPr>
            <a:xfrm rot="-4902382">
              <a:off x="2812" y="1290"/>
              <a:ext cx="499" cy="182"/>
            </a:xfrm>
            <a:prstGeom prst="rightArrow">
              <a:avLst>
                <a:gd name="adj1" fmla="val 35166"/>
                <a:gd name="adj2" fmla="val 111015"/>
              </a:avLst>
            </a:prstGeom>
            <a:gradFill rotWithShape="1">
              <a:gsLst>
                <a:gs pos="0">
                  <a:srgbClr val="000000">
                    <a:alpha val="0"/>
                  </a:srgbClr>
                </a:gs>
                <a:gs pos="100000">
                  <a:schemeClr val="tx2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vert="eaVert" wrap="none" anchor="ctr"/>
            <a:p>
              <a:pPr lvl="0" indent="0" eaLnBrk="1" hangingPunct="1"/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440" name="AutoShape 4"/>
            <p:cNvSpPr/>
            <p:nvPr/>
          </p:nvSpPr>
          <p:spPr>
            <a:xfrm rot="3465783">
              <a:off x="3052" y="2699"/>
              <a:ext cx="499" cy="182"/>
            </a:xfrm>
            <a:prstGeom prst="rightArrow">
              <a:avLst>
                <a:gd name="adj1" fmla="val 35166"/>
                <a:gd name="adj2" fmla="val 111015"/>
              </a:avLst>
            </a:prstGeom>
            <a:gradFill rotWithShape="1">
              <a:gsLst>
                <a:gs pos="0">
                  <a:srgbClr val="000000">
                    <a:alpha val="0"/>
                  </a:srgbClr>
                </a:gs>
                <a:gs pos="100000">
                  <a:schemeClr val="tx2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rot="10800000" vert="eaVert" wrap="none" anchor="ctr"/>
            <a:p>
              <a:pPr lvl="0" indent="0" eaLnBrk="1" hangingPunct="1"/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441" name="AutoShape 5"/>
            <p:cNvSpPr/>
            <p:nvPr/>
          </p:nvSpPr>
          <p:spPr>
            <a:xfrm rot="-6738245">
              <a:off x="2332" y="1386"/>
              <a:ext cx="499" cy="182"/>
            </a:xfrm>
            <a:prstGeom prst="rightArrow">
              <a:avLst>
                <a:gd name="adj1" fmla="val 35166"/>
                <a:gd name="adj2" fmla="val 111015"/>
              </a:avLst>
            </a:prstGeom>
            <a:gradFill rotWithShape="1">
              <a:gsLst>
                <a:gs pos="0">
                  <a:srgbClr val="000000">
                    <a:alpha val="0"/>
                  </a:srgbClr>
                </a:gs>
                <a:gs pos="100000">
                  <a:schemeClr val="tx2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vert="eaVert" wrap="none" anchor="ctr"/>
            <a:p>
              <a:pPr lvl="0" indent="0" eaLnBrk="1" hangingPunct="1"/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442" name="AutoShape 6"/>
            <p:cNvSpPr/>
            <p:nvPr/>
          </p:nvSpPr>
          <p:spPr>
            <a:xfrm rot="8028664">
              <a:off x="2044" y="2490"/>
              <a:ext cx="499" cy="182"/>
            </a:xfrm>
            <a:prstGeom prst="rightArrow">
              <a:avLst>
                <a:gd name="adj1" fmla="val 35166"/>
                <a:gd name="adj2" fmla="val 111015"/>
              </a:avLst>
            </a:prstGeom>
            <a:gradFill rotWithShape="1">
              <a:gsLst>
                <a:gs pos="0">
                  <a:srgbClr val="000000">
                    <a:alpha val="0"/>
                  </a:srgbClr>
                </a:gs>
                <a:gs pos="100000">
                  <a:schemeClr val="tx2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rot="10800000" vert="eaVert" wrap="none" anchor="ctr"/>
            <a:p>
              <a:pPr lvl="0" indent="0" eaLnBrk="1" hangingPunct="1"/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443" name="AutoShape 7"/>
            <p:cNvSpPr/>
            <p:nvPr/>
          </p:nvSpPr>
          <p:spPr>
            <a:xfrm rot="-2947467">
              <a:off x="3211" y="1515"/>
              <a:ext cx="499" cy="182"/>
            </a:xfrm>
            <a:prstGeom prst="rightArrow">
              <a:avLst>
                <a:gd name="adj1" fmla="val 35166"/>
                <a:gd name="adj2" fmla="val 111015"/>
              </a:avLst>
            </a:prstGeom>
            <a:gradFill rotWithShape="1">
              <a:gsLst>
                <a:gs pos="0">
                  <a:srgbClr val="000000">
                    <a:alpha val="0"/>
                  </a:srgbClr>
                </a:gs>
                <a:gs pos="100000">
                  <a:schemeClr val="tx2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vert="eaVert" wrap="none" anchor="ctr"/>
            <a:p>
              <a:pPr lvl="0" indent="0" eaLnBrk="1" hangingPunct="1"/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444" name="AutoShape 8"/>
            <p:cNvSpPr/>
            <p:nvPr/>
          </p:nvSpPr>
          <p:spPr>
            <a:xfrm rot="10381904">
              <a:off x="1900" y="2044"/>
              <a:ext cx="544" cy="182"/>
            </a:xfrm>
            <a:prstGeom prst="rightArrow">
              <a:avLst>
                <a:gd name="adj1" fmla="val 35166"/>
                <a:gd name="adj2" fmla="val 121027"/>
              </a:avLst>
            </a:prstGeom>
            <a:gradFill rotWithShape="1">
              <a:gsLst>
                <a:gs pos="0">
                  <a:srgbClr val="000000">
                    <a:alpha val="0"/>
                  </a:srgbClr>
                </a:gs>
                <a:gs pos="100000">
                  <a:schemeClr val="tx2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rot="10800000" wrap="none" anchor="ctr"/>
            <a:p>
              <a:pPr lvl="0" indent="0" eaLnBrk="1" hangingPunct="1"/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445" name="Oval 9"/>
            <p:cNvSpPr/>
            <p:nvPr/>
          </p:nvSpPr>
          <p:spPr>
            <a:xfrm>
              <a:off x="1740" y="1958"/>
              <a:ext cx="2358" cy="310"/>
            </a:xfrm>
            <a:prstGeom prst="ellipse">
              <a:avLst/>
            </a:pr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p>
              <a:pPr lvl="0" indent="0" eaLnBrk="1" hangingPunct="1"/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pic>
          <p:nvPicPr>
            <p:cNvPr id="18446" name="Group 10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2298" y="939"/>
              <a:ext cx="234" cy="23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8447" name="Group 13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1626" y="2091"/>
              <a:ext cx="234" cy="23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8448" name="Group 16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2536" y="3147"/>
              <a:ext cx="234" cy="23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8449" name="Group 19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3016" y="843"/>
              <a:ext cx="234" cy="23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8450" name="Group 22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3930" y="1753"/>
              <a:ext cx="234" cy="23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8451" name="Group 25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3400" y="3017"/>
              <a:ext cx="234" cy="238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18452" name="组合 57364"/>
            <p:cNvGrpSpPr/>
            <p:nvPr/>
          </p:nvGrpSpPr>
          <p:grpSpPr>
            <a:xfrm>
              <a:off x="2396" y="1695"/>
              <a:ext cx="1065" cy="928"/>
              <a:chOff x="0" y="82"/>
              <a:chExt cx="1065" cy="928"/>
            </a:xfrm>
          </p:grpSpPr>
          <p:sp>
            <p:nvSpPr>
              <p:cNvPr id="18453" name="Oval 32"/>
              <p:cNvSpPr/>
              <p:nvPr/>
            </p:nvSpPr>
            <p:spPr>
              <a:xfrm>
                <a:off x="0" y="389"/>
                <a:ext cx="1065" cy="287"/>
              </a:xfrm>
              <a:prstGeom prst="ellipse">
                <a:avLst/>
              </a:prstGeom>
              <a:gradFill rotWithShape="1">
                <a:gsLst>
                  <a:gs pos="0">
                    <a:srgbClr val="006161"/>
                  </a:gs>
                  <a:gs pos="100000">
                    <a:schemeClr val="hlink">
                      <a:alpha val="0"/>
                    </a:schemeClr>
                  </a:gs>
                </a:gsLst>
                <a:lin ang="18900000" scaled="1"/>
                <a:tileRect/>
              </a:gradFill>
              <a:ln w="9525">
                <a:noFill/>
              </a:ln>
            </p:spPr>
            <p:txBody>
              <a:bodyPr anchor="ctr">
                <a:spAutoFit/>
              </a:bodyPr>
              <a:p>
                <a:pPr lvl="0" indent="0" eaLnBrk="1" hangingPunct="1"/>
                <a:endParaRPr lang="zh-CN" altLang="en-US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8454" name="Oval 33"/>
              <p:cNvSpPr/>
              <p:nvPr/>
            </p:nvSpPr>
            <p:spPr>
              <a:xfrm>
                <a:off x="64" y="406"/>
                <a:ext cx="959" cy="287"/>
              </a:xfrm>
              <a:prstGeom prst="ellipse">
                <a:avLst/>
              </a:prstGeom>
              <a:solidFill>
                <a:srgbClr val="333333"/>
              </a:solidFill>
              <a:ln w="9525">
                <a:noFill/>
              </a:ln>
            </p:spPr>
            <p:txBody>
              <a:bodyPr anchor="ctr">
                <a:spAutoFit/>
              </a:bodyPr>
              <a:p>
                <a:pPr lvl="0" indent="0" eaLnBrk="1" hangingPunct="1"/>
                <a:endParaRPr lang="zh-CN" altLang="en-US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8455" name="Oval 34"/>
              <p:cNvSpPr/>
              <p:nvPr/>
            </p:nvSpPr>
            <p:spPr>
              <a:xfrm>
                <a:off x="78" y="82"/>
                <a:ext cx="927" cy="928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vert="eaVert" wrap="none" anchor="ctr"/>
              <a:p>
                <a:pPr lvl="0" indent="0" eaLnBrk="1" hangingPunct="1"/>
                <a:endParaRPr lang="zh-CN" altLang="en-US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8456" name="Oval 35"/>
              <p:cNvSpPr/>
              <p:nvPr/>
            </p:nvSpPr>
            <p:spPr>
              <a:xfrm>
                <a:off x="89" y="88"/>
                <a:ext cx="906" cy="904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vert="eaVert" wrap="none" anchor="ctr"/>
              <a:p>
                <a:pPr lvl="0" indent="0" eaLnBrk="1" hangingPunct="1"/>
                <a:endParaRPr lang="zh-CN" altLang="en-US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8457" name="Oval 36"/>
              <p:cNvSpPr/>
              <p:nvPr/>
            </p:nvSpPr>
            <p:spPr>
              <a:xfrm>
                <a:off x="99" y="97"/>
                <a:ext cx="861" cy="845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vert="eaVert" wrap="none" anchor="ctr"/>
              <a:p>
                <a:pPr lvl="0" indent="0" eaLnBrk="1" hangingPunct="1"/>
                <a:endParaRPr lang="zh-CN" altLang="en-US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8458" name="Oval 37"/>
              <p:cNvSpPr/>
              <p:nvPr/>
            </p:nvSpPr>
            <p:spPr>
              <a:xfrm>
                <a:off x="150" y="120"/>
                <a:ext cx="765" cy="687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vert="eaVert" wrap="none" anchor="ctr"/>
              <a:p>
                <a:pPr lvl="0" indent="0" eaLnBrk="1" hangingPunct="1"/>
                <a:endParaRPr lang="zh-CN" altLang="en-US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pic>
          <p:nvPicPr>
            <p:cNvPr id="18459" name="Group 45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1864" y="2763"/>
              <a:ext cx="234" cy="23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8460" name="AutoShape 48"/>
            <p:cNvSpPr/>
            <p:nvPr/>
          </p:nvSpPr>
          <p:spPr>
            <a:xfrm rot="6120252">
              <a:off x="2476" y="2778"/>
              <a:ext cx="499" cy="182"/>
            </a:xfrm>
            <a:prstGeom prst="rightArrow">
              <a:avLst>
                <a:gd name="adj1" fmla="val 35166"/>
                <a:gd name="adj2" fmla="val 111015"/>
              </a:avLst>
            </a:prstGeom>
            <a:gradFill rotWithShape="1">
              <a:gsLst>
                <a:gs pos="0">
                  <a:srgbClr val="000000">
                    <a:alpha val="0"/>
                  </a:srgbClr>
                </a:gs>
                <a:gs pos="100000">
                  <a:schemeClr val="tx2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rot="10800000" vert="eaVert" wrap="none" anchor="ctr"/>
            <a:p>
              <a:pPr lvl="0" indent="0" eaLnBrk="1" hangingPunct="1"/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pic>
          <p:nvPicPr>
            <p:cNvPr id="18461" name="Group 49"/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3880" y="2425"/>
              <a:ext cx="234" cy="23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8462" name="AutoShape 52"/>
            <p:cNvSpPr/>
            <p:nvPr/>
          </p:nvSpPr>
          <p:spPr>
            <a:xfrm rot="1296976">
              <a:off x="3404" y="2285"/>
              <a:ext cx="499" cy="182"/>
            </a:xfrm>
            <a:prstGeom prst="rightArrow">
              <a:avLst>
                <a:gd name="adj1" fmla="val 35166"/>
                <a:gd name="adj2" fmla="val 111015"/>
              </a:avLst>
            </a:prstGeom>
            <a:gradFill rotWithShape="1">
              <a:gsLst>
                <a:gs pos="0">
                  <a:srgbClr val="000000">
                    <a:alpha val="0"/>
                  </a:srgbClr>
                </a:gs>
                <a:gs pos="100000">
                  <a:schemeClr val="tx2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p>
              <a:pPr lvl="0" indent="0" eaLnBrk="1" hangingPunct="1"/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pic>
          <p:nvPicPr>
            <p:cNvPr id="18463" name="Group 53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1768" y="1419"/>
              <a:ext cx="234" cy="23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8464" name="AutoShape 56"/>
            <p:cNvSpPr/>
            <p:nvPr/>
          </p:nvSpPr>
          <p:spPr>
            <a:xfrm rot="-9217024">
              <a:off x="2012" y="1613"/>
              <a:ext cx="499" cy="182"/>
            </a:xfrm>
            <a:prstGeom prst="rightArrow">
              <a:avLst>
                <a:gd name="adj1" fmla="val 35166"/>
                <a:gd name="adj2" fmla="val 111015"/>
              </a:avLst>
            </a:prstGeom>
            <a:gradFill rotWithShape="1">
              <a:gsLst>
                <a:gs pos="0">
                  <a:srgbClr val="000000">
                    <a:alpha val="0"/>
                  </a:srgbClr>
                </a:gs>
                <a:gs pos="100000">
                  <a:schemeClr val="tx2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rot="10800000" wrap="none" anchor="ctr"/>
            <a:p>
              <a:pPr lvl="0" indent="0" eaLnBrk="1" hangingPunct="1"/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pic>
          <p:nvPicPr>
            <p:cNvPr id="18465" name="Group 57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3642" y="1177"/>
              <a:ext cx="234" cy="23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8466" name="AutoShape 60"/>
            <p:cNvSpPr/>
            <p:nvPr/>
          </p:nvSpPr>
          <p:spPr>
            <a:xfrm>
              <a:off x="3404" y="1805"/>
              <a:ext cx="499" cy="182"/>
            </a:xfrm>
            <a:prstGeom prst="rightArrow">
              <a:avLst>
                <a:gd name="adj1" fmla="val 35166"/>
                <a:gd name="adj2" fmla="val 111015"/>
              </a:avLst>
            </a:prstGeom>
            <a:gradFill rotWithShape="1">
              <a:gsLst>
                <a:gs pos="0">
                  <a:srgbClr val="000000">
                    <a:alpha val="0"/>
                  </a:srgbClr>
                </a:gs>
                <a:gs pos="100000">
                  <a:schemeClr val="tx2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p>
              <a:pPr lvl="0" indent="0" eaLnBrk="1" hangingPunct="1"/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18467" name="矩形 57379"/>
          <p:cNvSpPr/>
          <p:nvPr/>
        </p:nvSpPr>
        <p:spPr>
          <a:xfrm>
            <a:off x="5303838" y="3284538"/>
            <a:ext cx="13716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zh-CN" altLang="en-US" sz="3600" b="1">
                <a:ln w="12700" cap="flat" cmpd="sng">
                  <a:solidFill>
                    <a:srgbClr val="EAEAEA"/>
                  </a:solidFill>
                  <a:prstDash val="solid"/>
                  <a:round/>
                  <a:headEnd type="none" w="med" len="med"/>
                  <a:tailEnd type="none" w="med" len="med"/>
                </a:ln>
                <a:gradFill rotWithShape="0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80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病虫害</a:t>
            </a:r>
            <a:endParaRPr lang="zh-CN" altLang="en-US" sz="3600" b="1">
              <a:ln w="12700" cap="flat" cmpd="sng">
                <a:solidFill>
                  <a:srgbClr val="EAEAEA"/>
                </a:solidFill>
                <a:prstDash val="solid"/>
                <a:round/>
                <a:headEnd type="none" w="med" len="med"/>
                <a:tailEnd type="none" w="med" len="med"/>
              </a:ln>
              <a:gradFill rotWithShape="0">
                <a:gsLst>
                  <a:gs pos="0">
                    <a:srgbClr val="A603AB">
                      <a:alpha val="100000"/>
                    </a:srgbClr>
                  </a:gs>
                  <a:gs pos="12000">
                    <a:srgbClr val="E81766">
                      <a:alpha val="100000"/>
                    </a:srgbClr>
                  </a:gs>
                  <a:gs pos="27000">
                    <a:srgbClr val="EE3F17">
                      <a:alpha val="100000"/>
                    </a:srgbClr>
                  </a:gs>
                  <a:gs pos="48000">
                    <a:srgbClr val="FFFF00">
                      <a:alpha val="100000"/>
                    </a:srgbClr>
                  </a:gs>
                  <a:gs pos="64999">
                    <a:srgbClr val="1A8D48">
                      <a:alpha val="100000"/>
                    </a:srgbClr>
                  </a:gs>
                  <a:gs pos="78999">
                    <a:srgbClr val="0819FB">
                      <a:alpha val="100000"/>
                    </a:srgbClr>
                  </a:gs>
                  <a:gs pos="100000">
                    <a:srgbClr val="A603AB">
                      <a:alpha val="100000"/>
                    </a:srgbClr>
                  </a:gs>
                </a:gsLst>
                <a:lin ang="0" scaled="1"/>
                <a:tileRect/>
              </a:gradFill>
              <a:effectLst>
                <a:outerShdw dist="35921" dir="2699999" sy="50000" kx="2115830" algn="bl" rotWithShape="0">
                  <a:srgbClr val="C0C0C0">
                    <a:alpha val="80000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8468" name="矩形 57380"/>
          <p:cNvSpPr/>
          <p:nvPr/>
        </p:nvSpPr>
        <p:spPr>
          <a:xfrm>
            <a:off x="2855913" y="4868863"/>
            <a:ext cx="914400" cy="31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zh-CN" altLang="en-US" sz="240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纹枯病</a:t>
            </a:r>
            <a:endParaRPr lang="zh-CN" altLang="en-US" sz="2400">
              <a:ln w="19050" cap="flat" cmpd="sng">
                <a:solidFill>
                  <a:srgbClr val="99CCFF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8469" name="矩形 57381"/>
          <p:cNvSpPr/>
          <p:nvPr/>
        </p:nvSpPr>
        <p:spPr>
          <a:xfrm>
            <a:off x="7967663" y="1844675"/>
            <a:ext cx="914400" cy="31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zh-CN" altLang="en-US" sz="240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白粉病</a:t>
            </a:r>
            <a:endParaRPr lang="zh-CN" altLang="en-US" sz="2400">
              <a:ln w="19050" cap="flat" cmpd="sng">
                <a:solidFill>
                  <a:srgbClr val="99CCFF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8470" name="矩形 57382"/>
          <p:cNvSpPr/>
          <p:nvPr/>
        </p:nvSpPr>
        <p:spPr>
          <a:xfrm>
            <a:off x="8401050" y="2997200"/>
            <a:ext cx="914400" cy="31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zh-CN" altLang="en-US" sz="240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锈病</a:t>
            </a:r>
            <a:endParaRPr lang="zh-CN" altLang="en-US" sz="2400">
              <a:ln w="19050" cap="flat" cmpd="sng">
                <a:solidFill>
                  <a:srgbClr val="99CCFF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8471" name="矩形 57383"/>
          <p:cNvSpPr/>
          <p:nvPr/>
        </p:nvSpPr>
        <p:spPr>
          <a:xfrm>
            <a:off x="8256588" y="4221163"/>
            <a:ext cx="914400" cy="31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zh-CN" altLang="en-US" sz="240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黑穗病</a:t>
            </a:r>
            <a:endParaRPr lang="zh-CN" altLang="en-US" sz="2400">
              <a:ln w="19050" cap="flat" cmpd="sng">
                <a:solidFill>
                  <a:srgbClr val="99CCFF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8472" name="矩形 57384"/>
          <p:cNvSpPr/>
          <p:nvPr/>
        </p:nvSpPr>
        <p:spPr>
          <a:xfrm>
            <a:off x="4800600" y="5805488"/>
            <a:ext cx="914400" cy="31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zh-CN" altLang="en-US" sz="240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根腐病</a:t>
            </a:r>
            <a:endParaRPr lang="zh-CN" altLang="en-US" sz="2400">
              <a:ln w="19050" cap="flat" cmpd="sng">
                <a:solidFill>
                  <a:srgbClr val="99CCFF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8473" name="矩形 57385"/>
          <p:cNvSpPr/>
          <p:nvPr/>
        </p:nvSpPr>
        <p:spPr>
          <a:xfrm>
            <a:off x="2640013" y="2205038"/>
            <a:ext cx="863600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zh-CN" altLang="en-US" sz="240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阔叶和禾本科</a:t>
            </a:r>
            <a:endParaRPr lang="zh-CN" altLang="en-US" sz="2400">
              <a:ln w="19050" cap="flat" cmpd="sng">
                <a:solidFill>
                  <a:srgbClr val="99CCFF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8474" name="矩形 57416"/>
          <p:cNvSpPr/>
          <p:nvPr/>
        </p:nvSpPr>
        <p:spPr>
          <a:xfrm>
            <a:off x="6024563" y="836613"/>
            <a:ext cx="914400" cy="31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zh-CN" altLang="en-US" sz="240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赤霉病</a:t>
            </a:r>
            <a:endParaRPr lang="zh-CN" altLang="en-US" sz="2400">
              <a:ln w="19050" cap="flat" cmpd="sng">
                <a:solidFill>
                  <a:srgbClr val="99CCFF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8475" name="矩形 57417"/>
          <p:cNvSpPr/>
          <p:nvPr/>
        </p:nvSpPr>
        <p:spPr>
          <a:xfrm>
            <a:off x="7391400" y="5300663"/>
            <a:ext cx="914400" cy="31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zh-CN" altLang="en-US" sz="240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全蚀病</a:t>
            </a:r>
            <a:endParaRPr lang="zh-CN" altLang="en-US" sz="2400">
              <a:ln w="19050" cap="flat" cmpd="sng">
                <a:solidFill>
                  <a:srgbClr val="99CCFF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8476" name="矩形 57418"/>
          <p:cNvSpPr/>
          <p:nvPr/>
        </p:nvSpPr>
        <p:spPr>
          <a:xfrm>
            <a:off x="3935413" y="836613"/>
            <a:ext cx="914400" cy="31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zh-CN" altLang="en-US" sz="240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吸浆虫</a:t>
            </a:r>
            <a:endParaRPr lang="zh-CN" altLang="en-US" sz="2400">
              <a:ln w="19050" cap="flat" cmpd="sng">
                <a:solidFill>
                  <a:srgbClr val="99CCFF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8477" name="矩形 57419"/>
          <p:cNvSpPr/>
          <p:nvPr/>
        </p:nvSpPr>
        <p:spPr>
          <a:xfrm>
            <a:off x="2422525" y="3573463"/>
            <a:ext cx="914400" cy="31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zh-CN" altLang="en-US" sz="240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蚜虫</a:t>
            </a:r>
            <a:endParaRPr lang="zh-CN" altLang="en-US" sz="2400">
              <a:ln w="19050" cap="flat" cmpd="sng">
                <a:solidFill>
                  <a:srgbClr val="99CCFF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8478" name="矩形 57424"/>
          <p:cNvSpPr/>
          <p:nvPr/>
        </p:nvSpPr>
        <p:spPr>
          <a:xfrm>
            <a:off x="6022975" y="836613"/>
            <a:ext cx="914400" cy="31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zh-CN" altLang="en-US" sz="240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赤霉病</a:t>
            </a:r>
            <a:endParaRPr lang="zh-CN" altLang="en-US" sz="2400">
              <a:ln w="19050" cap="flat" cmpd="sng">
                <a:solidFill>
                  <a:srgbClr val="99CCFF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6321" name="Picture 2" descr="4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1112" y="0"/>
            <a:ext cx="12241212" cy="6881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5" name="Picture 3" descr="4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5263" y="-3175"/>
            <a:ext cx="254000" cy="6521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6" name="Picture 4" descr="4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63" y="6297613"/>
            <a:ext cx="273050" cy="384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7" name="Picture 5" descr="4-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44563"/>
            <a:ext cx="11568113" cy="46418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7894" name="组合 37893"/>
          <p:cNvGrpSpPr/>
          <p:nvPr/>
        </p:nvGrpSpPr>
        <p:grpSpPr>
          <a:xfrm>
            <a:off x="230188" y="207963"/>
            <a:ext cx="2944812" cy="771525"/>
            <a:chOff x="145" y="131"/>
            <a:chExt cx="1855" cy="486"/>
          </a:xfrm>
        </p:grpSpPr>
        <p:pic>
          <p:nvPicPr>
            <p:cNvPr id="56326" name="Picture 10" descr="10-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5" y="131"/>
              <a:ext cx="481" cy="48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6327" name="文本框 37895"/>
            <p:cNvSpPr txBox="1"/>
            <p:nvPr/>
          </p:nvSpPr>
          <p:spPr>
            <a:xfrm>
              <a:off x="670" y="165"/>
              <a:ext cx="1330" cy="36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>
                <a:spcBef>
                  <a:spcPct val="50000"/>
                </a:spcBef>
              </a:pPr>
              <a:r>
                <a:rPr lang="zh-CN" altLang="en-US" sz="3200" b="1" dirty="0">
                  <a:solidFill>
                    <a:srgbClr val="77EC28"/>
                  </a:solidFill>
                  <a:latin typeface="Calibri" panose="020F0502020204030204" pitchFamily="34" charset="0"/>
                  <a:ea typeface="华文彩云" pitchFamily="2" charset="-122"/>
                </a:rPr>
                <a:t>吸浆虫</a:t>
              </a:r>
              <a:endParaRPr lang="zh-CN" altLang="en-US" sz="3200" b="1" dirty="0">
                <a:solidFill>
                  <a:srgbClr val="77EC28"/>
                </a:solidFill>
                <a:latin typeface="Calibri" panose="020F0502020204030204" pitchFamily="34" charset="0"/>
                <a:ea typeface="华文彩云" pitchFamily="2" charset="-122"/>
              </a:endParaRPr>
            </a:p>
          </p:txBody>
        </p:sp>
      </p:grpSp>
      <p:pic>
        <p:nvPicPr>
          <p:cNvPr id="37897" name="Picture 6" descr="200551710528"/>
          <p:cNvPicPr/>
          <p:nvPr/>
        </p:nvPicPr>
        <p:blipFill>
          <a:blip r:embed="rId6"/>
          <a:stretch>
            <a:fillRect/>
          </a:stretch>
        </p:blipFill>
        <p:spPr>
          <a:xfrm>
            <a:off x="6799263" y="2487613"/>
            <a:ext cx="1798637" cy="1079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8" name="Picture 7" descr="200551710538"/>
          <p:cNvPicPr/>
          <p:nvPr/>
        </p:nvPicPr>
        <p:blipFill>
          <a:blip r:embed="rId7"/>
          <a:stretch>
            <a:fillRect/>
          </a:stretch>
        </p:blipFill>
        <p:spPr>
          <a:xfrm>
            <a:off x="2933700" y="2446338"/>
            <a:ext cx="1801813" cy="1079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9" name="Picture 8" descr="200551710545"/>
          <p:cNvPicPr/>
          <p:nvPr/>
        </p:nvPicPr>
        <p:blipFill>
          <a:blip r:embed="rId8"/>
          <a:stretch>
            <a:fillRect/>
          </a:stretch>
        </p:blipFill>
        <p:spPr>
          <a:xfrm>
            <a:off x="6794500" y="1295400"/>
            <a:ext cx="1801813" cy="1079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900" name="Picture 9" descr="200551710550"/>
          <p:cNvPicPr/>
          <p:nvPr/>
        </p:nvPicPr>
        <p:blipFill>
          <a:blip r:embed="rId9"/>
          <a:stretch>
            <a:fillRect/>
          </a:stretch>
        </p:blipFill>
        <p:spPr>
          <a:xfrm>
            <a:off x="2933700" y="1244600"/>
            <a:ext cx="1801813" cy="1079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901" name="Picture 10" descr="200551710559"/>
          <p:cNvPicPr/>
          <p:nvPr/>
        </p:nvPicPr>
        <p:blipFill>
          <a:blip r:embed="rId10"/>
          <a:stretch>
            <a:fillRect/>
          </a:stretch>
        </p:blipFill>
        <p:spPr>
          <a:xfrm>
            <a:off x="4876800" y="1270000"/>
            <a:ext cx="1801813" cy="1079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902" name="Picture 11" descr="20055171066"/>
          <p:cNvPicPr/>
          <p:nvPr/>
        </p:nvPicPr>
        <p:blipFill>
          <a:blip r:embed="rId11"/>
          <a:stretch>
            <a:fillRect/>
          </a:stretch>
        </p:blipFill>
        <p:spPr>
          <a:xfrm>
            <a:off x="4883150" y="2473325"/>
            <a:ext cx="1801813" cy="1079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903" name="Picture 12" descr="20055171062"/>
          <p:cNvPicPr/>
          <p:nvPr/>
        </p:nvPicPr>
        <p:blipFill>
          <a:blip r:embed="rId12"/>
          <a:stretch>
            <a:fillRect/>
          </a:stretch>
        </p:blipFill>
        <p:spPr>
          <a:xfrm>
            <a:off x="2916238" y="3643313"/>
            <a:ext cx="1800225" cy="1079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904" name="Picture 13" descr="200551710535"/>
          <p:cNvPicPr/>
          <p:nvPr/>
        </p:nvPicPr>
        <p:blipFill>
          <a:blip r:embed="rId13"/>
          <a:stretch>
            <a:fillRect/>
          </a:stretch>
        </p:blipFill>
        <p:spPr>
          <a:xfrm>
            <a:off x="4851400" y="3644900"/>
            <a:ext cx="1801813" cy="1079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905" name="Picture 14" descr="200551710553"/>
          <p:cNvPicPr/>
          <p:nvPr/>
        </p:nvPicPr>
        <p:blipFill>
          <a:blip r:embed="rId14"/>
          <a:stretch>
            <a:fillRect/>
          </a:stretch>
        </p:blipFill>
        <p:spPr>
          <a:xfrm>
            <a:off x="6802438" y="3683000"/>
            <a:ext cx="1800225" cy="1079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906" name="Picture 15" descr="200551710615"/>
          <p:cNvPicPr/>
          <p:nvPr/>
        </p:nvPicPr>
        <p:blipFill>
          <a:blip r:embed="rId15"/>
          <a:stretch>
            <a:fillRect/>
          </a:stretch>
        </p:blipFill>
        <p:spPr>
          <a:xfrm>
            <a:off x="2919413" y="4854575"/>
            <a:ext cx="1798637" cy="1079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907" name="Picture 16" descr="200551710611"/>
          <p:cNvPicPr/>
          <p:nvPr/>
        </p:nvPicPr>
        <p:blipFill>
          <a:blip r:embed="rId16"/>
          <a:stretch>
            <a:fillRect/>
          </a:stretch>
        </p:blipFill>
        <p:spPr>
          <a:xfrm>
            <a:off x="4851400" y="4851400"/>
            <a:ext cx="1801813" cy="1079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908" name="Picture 17" descr="200551710542"/>
          <p:cNvPicPr/>
          <p:nvPr/>
        </p:nvPicPr>
        <p:blipFill>
          <a:blip r:embed="rId17"/>
          <a:stretch>
            <a:fillRect/>
          </a:stretch>
        </p:blipFill>
        <p:spPr>
          <a:xfrm>
            <a:off x="6786563" y="4878388"/>
            <a:ext cx="1798637" cy="1079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0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79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79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79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79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79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79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78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78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79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79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79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79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379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379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379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379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379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379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379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379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379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379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379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379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379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379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379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379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379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379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379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379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379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379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7345" name="Picture 2" descr="4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1112" y="0"/>
            <a:ext cx="12241212" cy="6881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5" name="Picture 3" descr="4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5263" y="-3175"/>
            <a:ext cx="254000" cy="6521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6" name="Picture 4" descr="4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63" y="6297613"/>
            <a:ext cx="273050" cy="384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7" name="Picture 5" descr="4-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930275"/>
            <a:ext cx="11568113" cy="4641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20" name="Text Box 8"/>
          <p:cNvSpPr txBox="1"/>
          <p:nvPr/>
        </p:nvSpPr>
        <p:spPr>
          <a:xfrm>
            <a:off x="798513" y="1917700"/>
            <a:ext cx="10186987" cy="25304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 eaLnBrk="0" hangingPunct="0">
              <a:buFont typeface="Wingdings" panose="05000000000000000000" pitchFamily="2" charset="2"/>
              <a:buChar char="Ø"/>
            </a:pPr>
            <a:r>
              <a:rPr lang="zh-CN" altLang="en-US" sz="20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小麦红吸浆虫</a:t>
            </a:r>
            <a:r>
              <a:rPr lang="zh-CN" altLang="en-US" sz="2000" u="sng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每年发生</a:t>
            </a:r>
            <a:r>
              <a:rPr lang="en-US" altLang="zh-CN" sz="2000" u="sng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en-US" sz="2000" u="sng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代</a:t>
            </a:r>
            <a:r>
              <a:rPr lang="zh-CN" altLang="en-US" sz="20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或多年完成一代，以末龄幼虫在土壤中结圆茧越夏或越冬。</a:t>
            </a:r>
            <a:endParaRPr lang="zh-CN" altLang="en-US" sz="2000" b="1" dirty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0" indent="0" eaLnBrk="0" hangingPunct="0">
              <a:buFont typeface="Wingdings" panose="05000000000000000000" pitchFamily="2" charset="2"/>
              <a:buChar char="Ø"/>
            </a:pPr>
            <a:r>
              <a:rPr lang="zh-CN" altLang="en-US" sz="20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该虫畏光，中午多潜伏在麦株下部丛间，多在早、晚活动，每次产卵</a:t>
            </a:r>
            <a:r>
              <a:rPr lang="en-US" altLang="zh-CN" sz="20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60</a:t>
            </a:r>
            <a:r>
              <a:rPr lang="zh-CN" altLang="en-US" sz="20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～</a:t>
            </a:r>
            <a:r>
              <a:rPr lang="en-US" altLang="zh-CN" sz="20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70</a:t>
            </a:r>
            <a:r>
              <a:rPr lang="zh-CN" altLang="en-US" sz="20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粒，成虫寿命约</a:t>
            </a:r>
            <a:r>
              <a:rPr lang="en-US" altLang="zh-CN" sz="20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30</a:t>
            </a:r>
            <a:r>
              <a:rPr lang="zh-CN" altLang="en-US" sz="20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多天，卵期</a:t>
            </a:r>
            <a:r>
              <a:rPr lang="en-US" altLang="zh-CN" sz="20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5</a:t>
            </a:r>
            <a:r>
              <a:rPr lang="zh-CN" altLang="en-US" sz="20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～</a:t>
            </a:r>
            <a:r>
              <a:rPr lang="en-US" altLang="zh-CN" sz="20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7</a:t>
            </a:r>
            <a:r>
              <a:rPr lang="zh-CN" altLang="en-US" sz="20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天，初孵幼虫从内外颖缝隙处钻入麦壳中，附在子房或刚灌浆的麦粒上为害</a:t>
            </a:r>
            <a:r>
              <a:rPr lang="en-US" altLang="zh-CN" sz="20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15</a:t>
            </a:r>
            <a:r>
              <a:rPr lang="zh-CN" altLang="en-US" sz="20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～</a:t>
            </a:r>
            <a:r>
              <a:rPr lang="en-US" altLang="zh-CN" sz="20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20</a:t>
            </a:r>
            <a:r>
              <a:rPr lang="zh-CN" altLang="en-US" sz="20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天，经</a:t>
            </a:r>
            <a:r>
              <a:rPr lang="en-US" altLang="zh-CN" sz="20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zh-CN" altLang="en-US" sz="20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次蜕皮，幼虫短缩变硬，</a:t>
            </a:r>
            <a:r>
              <a:rPr lang="zh-CN" altLang="en-US" sz="2000" u="sng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开始在麦壳里蛰伏，</a:t>
            </a:r>
            <a:r>
              <a:rPr lang="zh-CN" altLang="en-US" sz="20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抵御干热天气，这时小麦已进入</a:t>
            </a:r>
            <a:r>
              <a:rPr lang="zh-CN" altLang="en-US" sz="2000" u="sng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蜡熟期</a:t>
            </a:r>
            <a:r>
              <a:rPr lang="zh-CN" altLang="en-US" sz="2000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zh-CN" altLang="en-US" sz="2000" dirty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0" indent="0" eaLnBrk="0" hangingPunct="0">
              <a:buFont typeface="Wingdings" panose="05000000000000000000" pitchFamily="2" charset="2"/>
              <a:buChar char="Ø"/>
            </a:pPr>
            <a:r>
              <a:rPr lang="zh-CN" altLang="en-US" sz="20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遇有湿度大或雨露时，苏醒后再蜕一层皮爬出颖外，弹落在地上，从土缝中钻入</a:t>
            </a:r>
            <a:r>
              <a:rPr lang="en-US" altLang="zh-CN" sz="20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10cm</a:t>
            </a:r>
            <a:r>
              <a:rPr lang="zh-CN" altLang="en-US" sz="20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处结茧越夏或越冬。该虫有</a:t>
            </a:r>
            <a:r>
              <a:rPr lang="zh-CN" altLang="en-US" sz="2000" u="sng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多年休眠习性</a:t>
            </a:r>
            <a:r>
              <a:rPr lang="zh-CN" altLang="en-US" sz="2000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zh-CN" altLang="en-US" sz="20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遇有春旱年份吸浆虫不能破茧化蛹，有的已破茧，又能重新结茧再次休眠，</a:t>
            </a:r>
            <a:r>
              <a:rPr lang="zh-CN" altLang="en-US" sz="2000" u="sng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休眠期有的可长达</a:t>
            </a:r>
            <a:r>
              <a:rPr lang="en-US" altLang="zh-CN" sz="2000" u="sng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12</a:t>
            </a:r>
            <a:r>
              <a:rPr lang="zh-CN" altLang="en-US" sz="2000" u="sng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年</a:t>
            </a:r>
            <a:r>
              <a:rPr lang="zh-CN" altLang="en-US" sz="2000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zh-CN" altLang="en-US" sz="2000" dirty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38919" name="组合 38918"/>
          <p:cNvGrpSpPr/>
          <p:nvPr/>
        </p:nvGrpSpPr>
        <p:grpSpPr>
          <a:xfrm>
            <a:off x="230188" y="207963"/>
            <a:ext cx="2944812" cy="771525"/>
            <a:chOff x="145" y="131"/>
            <a:chExt cx="1855" cy="486"/>
          </a:xfrm>
        </p:grpSpPr>
        <p:pic>
          <p:nvPicPr>
            <p:cNvPr id="57351" name="Picture 10" descr="10-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5" y="131"/>
              <a:ext cx="481" cy="48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7352" name="文本框 38920"/>
            <p:cNvSpPr txBox="1"/>
            <p:nvPr/>
          </p:nvSpPr>
          <p:spPr>
            <a:xfrm>
              <a:off x="670" y="165"/>
              <a:ext cx="1330" cy="36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>
                <a:spcBef>
                  <a:spcPct val="50000"/>
                </a:spcBef>
              </a:pPr>
              <a:r>
                <a:rPr lang="zh-CN" altLang="en-US" sz="3200" b="1" dirty="0">
                  <a:solidFill>
                    <a:srgbClr val="77EC28"/>
                  </a:solidFill>
                  <a:latin typeface="Calibri" panose="020F0502020204030204" pitchFamily="34" charset="0"/>
                  <a:ea typeface="华文彩云" pitchFamily="2" charset="-122"/>
                </a:rPr>
                <a:t>吸浆虫</a:t>
              </a:r>
              <a:endParaRPr lang="zh-CN" altLang="en-US" sz="3200" b="1" dirty="0">
                <a:solidFill>
                  <a:srgbClr val="77EC28"/>
                </a:solidFill>
                <a:latin typeface="Calibri" panose="020F0502020204030204" pitchFamily="34" charset="0"/>
                <a:ea typeface="华文彩云" pitchFamily="2" charset="-122"/>
              </a:endParaRPr>
            </a:p>
          </p:txBody>
        </p:sp>
      </p:grpSp>
      <p:sp>
        <p:nvSpPr>
          <p:cNvPr id="57353" name="Text Box 7"/>
          <p:cNvSpPr txBox="1"/>
          <p:nvPr/>
        </p:nvSpPr>
        <p:spPr>
          <a:xfrm>
            <a:off x="912813" y="1146175"/>
            <a:ext cx="6515100" cy="6413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 eaLnBrk="0" hangingPunct="0"/>
            <a:r>
              <a:rPr lang="zh-CN" altLang="en-US" sz="3600" b="1" dirty="0">
                <a:solidFill>
                  <a:srgbClr val="777777"/>
                </a:solidFill>
                <a:latin typeface="Calibri" panose="020F0502020204030204" pitchFamily="34" charset="0"/>
                <a:ea typeface="黑体" panose="02010600030101010101" pitchFamily="49" charset="-122"/>
              </a:rPr>
              <a:t>生活习性</a:t>
            </a:r>
            <a:endParaRPr lang="zh-CN" altLang="en-US" sz="3600" b="1" dirty="0">
              <a:solidFill>
                <a:srgbClr val="777777"/>
              </a:solidFill>
              <a:latin typeface="Calibri" panose="020F0502020204030204" pitchFamily="34" charset="0"/>
              <a:ea typeface="黑体" panose="0201060003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3" dur="5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0" grpId="0" bldLvl="0"/>
      <p:bldP spid="57353" grpId="0" bldLvl="0"/>
      <p:bldP spid="57353" grpId="1" bldLvl="0"/>
      <p:bldP spid="57353" grpId="2" bldLvl="0"/>
      <p:bldP spid="57353" grpId="3" bldLvl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8369" name="Picture 2" descr="4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1112" y="0"/>
            <a:ext cx="12241212" cy="6881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5" name="Picture 3" descr="4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5263" y="-3175"/>
            <a:ext cx="254000" cy="6521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6" name="Picture 4" descr="4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63" y="6297613"/>
            <a:ext cx="273050" cy="384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7" name="Picture 5" descr="4-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44563"/>
            <a:ext cx="11568113" cy="46418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9942" name="组合 39941"/>
          <p:cNvGrpSpPr/>
          <p:nvPr/>
        </p:nvGrpSpPr>
        <p:grpSpPr>
          <a:xfrm>
            <a:off x="230188" y="207963"/>
            <a:ext cx="2944812" cy="771525"/>
            <a:chOff x="145" y="131"/>
            <a:chExt cx="1855" cy="486"/>
          </a:xfrm>
        </p:grpSpPr>
        <p:pic>
          <p:nvPicPr>
            <p:cNvPr id="58374" name="Picture 10" descr="10-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5" y="131"/>
              <a:ext cx="481" cy="48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8375" name="文本框 39943"/>
            <p:cNvSpPr txBox="1"/>
            <p:nvPr/>
          </p:nvSpPr>
          <p:spPr>
            <a:xfrm>
              <a:off x="670" y="165"/>
              <a:ext cx="1330" cy="36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>
                <a:spcBef>
                  <a:spcPct val="50000"/>
                </a:spcBef>
              </a:pPr>
              <a:r>
                <a:rPr lang="zh-CN" altLang="en-US" sz="3200" b="1" dirty="0">
                  <a:solidFill>
                    <a:srgbClr val="77EC28"/>
                  </a:solidFill>
                  <a:latin typeface="Calibri" panose="020F0502020204030204" pitchFamily="34" charset="0"/>
                  <a:ea typeface="华文彩云" pitchFamily="2" charset="-122"/>
                </a:rPr>
                <a:t>吸浆虫</a:t>
              </a:r>
              <a:endParaRPr lang="zh-CN" altLang="en-US" sz="3200" b="1" dirty="0">
                <a:solidFill>
                  <a:srgbClr val="77EC28"/>
                </a:solidFill>
                <a:latin typeface="Calibri" panose="020F0502020204030204" pitchFamily="34" charset="0"/>
                <a:ea typeface="华文彩云" pitchFamily="2" charset="-122"/>
              </a:endParaRPr>
            </a:p>
          </p:txBody>
        </p:sp>
      </p:grpSp>
      <p:grpSp>
        <p:nvGrpSpPr>
          <p:cNvPr id="39945" name="组合 39944"/>
          <p:cNvGrpSpPr>
            <a:grpSpLocks noChangeAspect="1"/>
          </p:cNvGrpSpPr>
          <p:nvPr/>
        </p:nvGrpSpPr>
        <p:grpSpPr>
          <a:xfrm>
            <a:off x="2386013" y="17463"/>
            <a:ext cx="6000750" cy="6202362"/>
            <a:chOff x="2524" y="705"/>
            <a:chExt cx="2735" cy="2826"/>
          </a:xfrm>
        </p:grpSpPr>
        <p:sp>
          <p:nvSpPr>
            <p:cNvPr id="58377" name="矩形 39945"/>
            <p:cNvSpPr>
              <a:spLocks noChangeAspect="1" noTextEdit="1"/>
            </p:cNvSpPr>
            <p:nvPr/>
          </p:nvSpPr>
          <p:spPr>
            <a:xfrm>
              <a:off x="2524" y="705"/>
              <a:ext cx="2735" cy="282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/>
            <a:p>
              <a:pPr lvl="0" indent="0" eaLnBrk="0" hangingPunct="0"/>
              <a:endParaRPr lang="zh-CN" altLang="en-US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58378" name="_s39947"/>
            <p:cNvSpPr>
              <a:spLocks noTextEdit="1"/>
            </p:cNvSpPr>
            <p:nvPr/>
          </p:nvSpPr>
          <p:spPr>
            <a:xfrm>
              <a:off x="3158" y="894"/>
              <a:ext cx="1469" cy="1469"/>
            </a:xfrm>
            <a:custGeom>
              <a:avLst/>
              <a:gdLst/>
              <a:ahLst/>
              <a:cxnLst>
                <a:cxn ang="270">
                  <a:pos x="9110" y="132"/>
                </a:cxn>
                <a:cxn ang="270">
                  <a:pos x="7139" y="2578"/>
                </a:cxn>
                <a:cxn ang="270">
                  <a:pos x="9673" y="3688"/>
                </a:cxn>
                <a:cxn ang="270">
                  <a:pos x="12211" y="-2626"/>
                </a:cxn>
                <a:cxn ang="270">
                  <a:pos x="16216" y="2319"/>
                </a:cxn>
                <a:cxn ang="270">
                  <a:pos x="11270" y="6324"/>
                </a:cxn>
              </a:cxnLst>
              <a:pathLst>
                <a:path w="21600" h="21600">
                  <a:moveTo>
                    <a:pt x="11552" y="3639"/>
                  </a:moveTo>
                  <a:cubicBezTo>
                    <a:pt x="11305" y="3613"/>
                    <a:pt x="11053" y="3600"/>
                    <a:pt x="10799" y="3600"/>
                  </a:cubicBezTo>
                  <a:cubicBezTo>
                    <a:pt x="9755" y="3600"/>
                    <a:pt x="8763" y="3822"/>
                    <a:pt x="7868" y="4222"/>
                  </a:cubicBezTo>
                  <a:lnTo>
                    <a:pt x="6407" y="933"/>
                  </a:lnTo>
                  <a:cubicBezTo>
                    <a:pt x="7748" y="332"/>
                    <a:pt x="9235" y="-1"/>
                    <a:pt x="10800" y="-1"/>
                  </a:cubicBezTo>
                  <a:cubicBezTo>
                    <a:pt x="11183" y="-1"/>
                    <a:pt x="11561" y="19"/>
                    <a:pt x="11930" y="57"/>
                  </a:cubicBezTo>
                  <a:lnTo>
                    <a:pt x="12211" y="-2626"/>
                  </a:lnTo>
                  <a:lnTo>
                    <a:pt x="16216" y="2319"/>
                  </a:lnTo>
                  <a:lnTo>
                    <a:pt x="11270" y="6324"/>
                  </a:lnTo>
                  <a:lnTo>
                    <a:pt x="11552" y="3639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58379" name="_s39948"/>
            <p:cNvSpPr>
              <a:spLocks noTextEdit="1"/>
            </p:cNvSpPr>
            <p:nvPr/>
          </p:nvSpPr>
          <p:spPr>
            <a:xfrm rot="4320000">
              <a:off x="3624" y="1232"/>
              <a:ext cx="1469" cy="1469"/>
            </a:xfrm>
            <a:custGeom>
              <a:avLst/>
              <a:gdLst/>
              <a:ahLst/>
              <a:cxnLst>
                <a:cxn ang="270">
                  <a:pos x="9110" y="132"/>
                </a:cxn>
                <a:cxn ang="270">
                  <a:pos x="7139" y="2578"/>
                </a:cxn>
                <a:cxn ang="270">
                  <a:pos x="9673" y="3688"/>
                </a:cxn>
                <a:cxn ang="270">
                  <a:pos x="12211" y="-2626"/>
                </a:cxn>
                <a:cxn ang="270">
                  <a:pos x="16216" y="2319"/>
                </a:cxn>
                <a:cxn ang="270">
                  <a:pos x="11270" y="6324"/>
                </a:cxn>
              </a:cxnLst>
              <a:pathLst>
                <a:path w="21600" h="21600">
                  <a:moveTo>
                    <a:pt x="11552" y="3639"/>
                  </a:moveTo>
                  <a:cubicBezTo>
                    <a:pt x="11305" y="3613"/>
                    <a:pt x="11053" y="3600"/>
                    <a:pt x="10799" y="3600"/>
                  </a:cubicBezTo>
                  <a:cubicBezTo>
                    <a:pt x="9755" y="3600"/>
                    <a:pt x="8763" y="3822"/>
                    <a:pt x="7868" y="4222"/>
                  </a:cubicBezTo>
                  <a:lnTo>
                    <a:pt x="6407" y="933"/>
                  </a:lnTo>
                  <a:cubicBezTo>
                    <a:pt x="7748" y="332"/>
                    <a:pt x="9235" y="-1"/>
                    <a:pt x="10800" y="-1"/>
                  </a:cubicBezTo>
                  <a:cubicBezTo>
                    <a:pt x="11183" y="-1"/>
                    <a:pt x="11561" y="19"/>
                    <a:pt x="11930" y="57"/>
                  </a:cubicBezTo>
                  <a:lnTo>
                    <a:pt x="12211" y="-2626"/>
                  </a:lnTo>
                  <a:lnTo>
                    <a:pt x="16216" y="2319"/>
                  </a:lnTo>
                  <a:lnTo>
                    <a:pt x="11270" y="6324"/>
                  </a:lnTo>
                  <a:lnTo>
                    <a:pt x="11552" y="3639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58380" name="_s39949"/>
            <p:cNvSpPr>
              <a:spLocks noTextEdit="1"/>
            </p:cNvSpPr>
            <p:nvPr/>
          </p:nvSpPr>
          <p:spPr>
            <a:xfrm rot="8640000">
              <a:off x="3447" y="1780"/>
              <a:ext cx="1469" cy="1469"/>
            </a:xfrm>
            <a:custGeom>
              <a:avLst/>
              <a:gdLst/>
              <a:ahLst/>
              <a:cxnLst>
                <a:cxn ang="270">
                  <a:pos x="9110" y="132"/>
                </a:cxn>
                <a:cxn ang="270">
                  <a:pos x="7139" y="2578"/>
                </a:cxn>
                <a:cxn ang="270">
                  <a:pos x="9673" y="3688"/>
                </a:cxn>
                <a:cxn ang="270">
                  <a:pos x="12211" y="-2626"/>
                </a:cxn>
                <a:cxn ang="270">
                  <a:pos x="16216" y="2319"/>
                </a:cxn>
                <a:cxn ang="270">
                  <a:pos x="11270" y="6324"/>
                </a:cxn>
              </a:cxnLst>
              <a:pathLst>
                <a:path w="21600" h="21600">
                  <a:moveTo>
                    <a:pt x="11552" y="3639"/>
                  </a:moveTo>
                  <a:cubicBezTo>
                    <a:pt x="11305" y="3613"/>
                    <a:pt x="11053" y="3600"/>
                    <a:pt x="10799" y="3600"/>
                  </a:cubicBezTo>
                  <a:cubicBezTo>
                    <a:pt x="9755" y="3600"/>
                    <a:pt x="8763" y="3822"/>
                    <a:pt x="7868" y="4222"/>
                  </a:cubicBezTo>
                  <a:lnTo>
                    <a:pt x="6407" y="933"/>
                  </a:lnTo>
                  <a:cubicBezTo>
                    <a:pt x="7748" y="332"/>
                    <a:pt x="9235" y="-1"/>
                    <a:pt x="10800" y="-1"/>
                  </a:cubicBezTo>
                  <a:cubicBezTo>
                    <a:pt x="11183" y="-1"/>
                    <a:pt x="11561" y="19"/>
                    <a:pt x="11930" y="57"/>
                  </a:cubicBezTo>
                  <a:lnTo>
                    <a:pt x="12211" y="-2626"/>
                  </a:lnTo>
                  <a:lnTo>
                    <a:pt x="16216" y="2319"/>
                  </a:lnTo>
                  <a:lnTo>
                    <a:pt x="11270" y="6324"/>
                  </a:lnTo>
                  <a:lnTo>
                    <a:pt x="11552" y="3639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58381" name="_s39950"/>
            <p:cNvSpPr>
              <a:spLocks noTextEdit="1"/>
            </p:cNvSpPr>
            <p:nvPr/>
          </p:nvSpPr>
          <p:spPr>
            <a:xfrm rot="-8640000">
              <a:off x="2870" y="1781"/>
              <a:ext cx="1469" cy="1469"/>
            </a:xfrm>
            <a:custGeom>
              <a:avLst/>
              <a:gdLst/>
              <a:ahLst/>
              <a:cxnLst>
                <a:cxn ang="270">
                  <a:pos x="9110" y="132"/>
                </a:cxn>
                <a:cxn ang="270">
                  <a:pos x="7139" y="2578"/>
                </a:cxn>
                <a:cxn ang="270">
                  <a:pos x="9673" y="3688"/>
                </a:cxn>
                <a:cxn ang="270">
                  <a:pos x="12211" y="-2626"/>
                </a:cxn>
                <a:cxn ang="270">
                  <a:pos x="16216" y="2319"/>
                </a:cxn>
                <a:cxn ang="270">
                  <a:pos x="11270" y="6324"/>
                </a:cxn>
              </a:cxnLst>
              <a:pathLst>
                <a:path w="21600" h="21600">
                  <a:moveTo>
                    <a:pt x="11552" y="3639"/>
                  </a:moveTo>
                  <a:cubicBezTo>
                    <a:pt x="11305" y="3613"/>
                    <a:pt x="11053" y="3600"/>
                    <a:pt x="10799" y="3600"/>
                  </a:cubicBezTo>
                  <a:cubicBezTo>
                    <a:pt x="9755" y="3600"/>
                    <a:pt x="8763" y="3822"/>
                    <a:pt x="7868" y="4222"/>
                  </a:cubicBezTo>
                  <a:lnTo>
                    <a:pt x="6407" y="933"/>
                  </a:lnTo>
                  <a:cubicBezTo>
                    <a:pt x="7748" y="332"/>
                    <a:pt x="9235" y="-1"/>
                    <a:pt x="10800" y="-1"/>
                  </a:cubicBezTo>
                  <a:cubicBezTo>
                    <a:pt x="11183" y="-1"/>
                    <a:pt x="11561" y="19"/>
                    <a:pt x="11930" y="57"/>
                  </a:cubicBezTo>
                  <a:lnTo>
                    <a:pt x="12211" y="-2626"/>
                  </a:lnTo>
                  <a:lnTo>
                    <a:pt x="16216" y="2319"/>
                  </a:lnTo>
                  <a:lnTo>
                    <a:pt x="11270" y="6324"/>
                  </a:lnTo>
                  <a:lnTo>
                    <a:pt x="11552" y="3639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58382" name="_s39951"/>
            <p:cNvSpPr>
              <a:spLocks noTextEdit="1"/>
            </p:cNvSpPr>
            <p:nvPr/>
          </p:nvSpPr>
          <p:spPr>
            <a:xfrm rot="-4320000">
              <a:off x="2692" y="1233"/>
              <a:ext cx="1469" cy="1469"/>
            </a:xfrm>
            <a:custGeom>
              <a:avLst/>
              <a:gdLst/>
              <a:ahLst/>
              <a:cxnLst>
                <a:cxn ang="270">
                  <a:pos x="9110" y="132"/>
                </a:cxn>
                <a:cxn ang="270">
                  <a:pos x="7139" y="2578"/>
                </a:cxn>
                <a:cxn ang="270">
                  <a:pos x="9673" y="3688"/>
                </a:cxn>
                <a:cxn ang="270">
                  <a:pos x="12211" y="-2626"/>
                </a:cxn>
                <a:cxn ang="270">
                  <a:pos x="16216" y="2319"/>
                </a:cxn>
                <a:cxn ang="270">
                  <a:pos x="11270" y="6324"/>
                </a:cxn>
              </a:cxnLst>
              <a:pathLst>
                <a:path w="21600" h="21600">
                  <a:moveTo>
                    <a:pt x="11552" y="3639"/>
                  </a:moveTo>
                  <a:cubicBezTo>
                    <a:pt x="11305" y="3613"/>
                    <a:pt x="11053" y="3600"/>
                    <a:pt x="10799" y="3600"/>
                  </a:cubicBezTo>
                  <a:cubicBezTo>
                    <a:pt x="9755" y="3600"/>
                    <a:pt x="8763" y="3822"/>
                    <a:pt x="7868" y="4222"/>
                  </a:cubicBezTo>
                  <a:lnTo>
                    <a:pt x="6407" y="933"/>
                  </a:lnTo>
                  <a:cubicBezTo>
                    <a:pt x="7748" y="332"/>
                    <a:pt x="9235" y="-1"/>
                    <a:pt x="10800" y="-1"/>
                  </a:cubicBezTo>
                  <a:cubicBezTo>
                    <a:pt x="11183" y="-1"/>
                    <a:pt x="11561" y="19"/>
                    <a:pt x="11930" y="57"/>
                  </a:cubicBezTo>
                  <a:lnTo>
                    <a:pt x="12211" y="-2626"/>
                  </a:lnTo>
                  <a:lnTo>
                    <a:pt x="16216" y="2319"/>
                  </a:lnTo>
                  <a:lnTo>
                    <a:pt x="11270" y="6324"/>
                  </a:lnTo>
                  <a:lnTo>
                    <a:pt x="11552" y="3639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58383" name="_s39952"/>
            <p:cNvSpPr/>
            <p:nvPr/>
          </p:nvSpPr>
          <p:spPr>
            <a:xfrm>
              <a:off x="4269" y="956"/>
              <a:ext cx="540" cy="540"/>
            </a:xfrm>
            <a:prstGeom prst="rect">
              <a:avLst/>
            </a:prstGeom>
            <a:solidFill>
              <a:schemeClr val="folHlink"/>
            </a:solidFill>
            <a:ln w="9525">
              <a:noFill/>
            </a:ln>
            <a:effectLst>
              <a:outerShdw dist="53882" dir="18900000" algn="ctr" rotWithShape="0">
                <a:schemeClr val="accent2"/>
              </a:outerShdw>
            </a:effectLst>
          </p:spPr>
          <p:txBody>
            <a:bodyPr wrap="none" lIns="0" tIns="0" rIns="0" bIns="0" anchor="ctr"/>
            <a:p>
              <a:pPr lvl="0" indent="0" algn="ctr" eaLnBrk="1" hangingPunct="1"/>
              <a:r>
                <a:rPr lang="en-US" altLang="zh-CN" sz="1600" dirty="0">
                  <a:latin typeface="Calibri" panose="020F0502020204030204" pitchFamily="34" charset="0"/>
                  <a:ea typeface="宋体" panose="02010600030101010101" pitchFamily="2" charset="-122"/>
                </a:rPr>
                <a:t>4</a:t>
              </a:r>
              <a:r>
                <a:rPr lang="zh-CN" altLang="en-US" sz="1600" dirty="0">
                  <a:latin typeface="Calibri" panose="020F0502020204030204" pitchFamily="34" charset="0"/>
                  <a:ea typeface="宋体" panose="02010600030101010101" pitchFamily="2" charset="-122"/>
                </a:rPr>
                <a:t>月下旬</a:t>
              </a:r>
              <a:endParaRPr lang="zh-CN" altLang="en-US" sz="1600" dirty="0">
                <a:latin typeface="Calibri" panose="020F0502020204030204" pitchFamily="34" charset="0"/>
                <a:ea typeface="宋体" panose="02010600030101010101" pitchFamily="2" charset="-122"/>
              </a:endParaRPr>
            </a:p>
            <a:p>
              <a:pPr lvl="0" indent="0" algn="ctr" eaLnBrk="1" hangingPunct="1"/>
              <a:r>
                <a:rPr lang="zh-CN" altLang="en-US" sz="1600" dirty="0">
                  <a:latin typeface="Calibri" panose="020F0502020204030204" pitchFamily="34" charset="0"/>
                  <a:ea typeface="宋体" panose="02010600030101010101" pitchFamily="2" charset="-122"/>
                </a:rPr>
                <a:t>结茧化蛹</a:t>
              </a:r>
              <a:endParaRPr lang="zh-CN" altLang="en-US" sz="1600" dirty="0"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8384" name="_s39953"/>
            <p:cNvSpPr/>
            <p:nvPr/>
          </p:nvSpPr>
          <p:spPr>
            <a:xfrm>
              <a:off x="2575" y="2189"/>
              <a:ext cx="540" cy="540"/>
            </a:xfrm>
            <a:prstGeom prst="rect">
              <a:avLst/>
            </a:prstGeom>
            <a:solidFill>
              <a:schemeClr val="folHlink"/>
            </a:solidFill>
            <a:ln w="9525">
              <a:noFill/>
            </a:ln>
            <a:effectLst>
              <a:outerShdw dist="53882" dir="18900000" algn="ctr" rotWithShape="0">
                <a:schemeClr val="accent2"/>
              </a:outerShdw>
            </a:effectLst>
          </p:spPr>
          <p:txBody>
            <a:bodyPr wrap="none" lIns="0" tIns="0" rIns="0" bIns="0" anchor="ctr"/>
            <a:p>
              <a:pPr lvl="0" indent="0" algn="ctr" eaLnBrk="1" hangingPunct="1"/>
              <a:r>
                <a:rPr lang="zh-CN" altLang="en-US" sz="1600" dirty="0">
                  <a:latin typeface="Calibri" panose="020F0502020204030204" pitchFamily="34" charset="0"/>
                  <a:ea typeface="宋体" panose="02010600030101010101" pitchFamily="2" charset="-122"/>
                </a:rPr>
                <a:t>小麦收获</a:t>
              </a:r>
              <a:endParaRPr lang="zh-CN" altLang="en-US" sz="1600" dirty="0">
                <a:latin typeface="Calibri" panose="020F0502020204030204" pitchFamily="34" charset="0"/>
                <a:ea typeface="宋体" panose="02010600030101010101" pitchFamily="2" charset="-122"/>
              </a:endParaRPr>
            </a:p>
            <a:p>
              <a:pPr lvl="0" indent="0" algn="ctr" eaLnBrk="1" hangingPunct="1"/>
              <a:r>
                <a:rPr lang="zh-CN" altLang="en-US" sz="1600" dirty="0">
                  <a:latin typeface="Calibri" panose="020F0502020204030204" pitchFamily="34" charset="0"/>
                  <a:ea typeface="宋体" panose="02010600030101010101" pitchFamily="2" charset="-122"/>
                </a:rPr>
                <a:t>钻土越冬</a:t>
              </a:r>
              <a:endParaRPr lang="zh-CN" altLang="en-US" sz="1600" dirty="0"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8385" name="_s39954"/>
            <p:cNvSpPr/>
            <p:nvPr/>
          </p:nvSpPr>
          <p:spPr>
            <a:xfrm>
              <a:off x="2974" y="957"/>
              <a:ext cx="540" cy="540"/>
            </a:xfrm>
            <a:prstGeom prst="rect">
              <a:avLst/>
            </a:prstGeom>
            <a:solidFill>
              <a:schemeClr val="folHlink"/>
            </a:solidFill>
            <a:ln w="9525">
              <a:noFill/>
            </a:ln>
            <a:effectLst>
              <a:outerShdw dist="53882" dir="18900000" algn="ctr" rotWithShape="0">
                <a:schemeClr val="accent2"/>
              </a:outerShdw>
            </a:effectLst>
          </p:spPr>
          <p:txBody>
            <a:bodyPr wrap="none" lIns="0" tIns="0" rIns="0" bIns="0" anchor="ctr"/>
            <a:p>
              <a:pPr lvl="0" indent="0" algn="ctr" eaLnBrk="0" hangingPunct="0"/>
              <a:r>
                <a:rPr lang="en-US" altLang="zh-CN" sz="1600" dirty="0">
                  <a:latin typeface="Calibri" panose="020F0502020204030204" pitchFamily="34" charset="0"/>
                  <a:ea typeface="宋体" panose="02010600030101010101" pitchFamily="2" charset="-122"/>
                </a:rPr>
                <a:t>3</a:t>
              </a:r>
              <a:r>
                <a:rPr lang="zh-CN" altLang="en-US" sz="1600" dirty="0">
                  <a:latin typeface="Calibri" panose="020F0502020204030204" pitchFamily="34" charset="0"/>
                  <a:ea typeface="宋体" panose="02010600030101010101" pitchFamily="2" charset="-122"/>
                </a:rPr>
                <a:t>月下旬破茧</a:t>
              </a:r>
              <a:endParaRPr lang="zh-CN" altLang="en-US" sz="1600" dirty="0">
                <a:latin typeface="Calibri" panose="020F0502020204030204" pitchFamily="34" charset="0"/>
                <a:ea typeface="宋体" panose="02010600030101010101" pitchFamily="2" charset="-122"/>
              </a:endParaRPr>
            </a:p>
            <a:p>
              <a:pPr lvl="0" indent="0" algn="ctr" eaLnBrk="0" hangingPunct="0"/>
              <a:r>
                <a:rPr lang="zh-CN" altLang="en-US" sz="1600" dirty="0">
                  <a:latin typeface="Calibri" panose="020F0502020204030204" pitchFamily="34" charset="0"/>
                  <a:ea typeface="宋体" panose="02010600030101010101" pitchFamily="2" charset="-122"/>
                </a:rPr>
                <a:t>出土到表土层</a:t>
              </a:r>
              <a:endParaRPr lang="zh-CN" altLang="en-US" sz="1600" dirty="0"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8386" name="_s39955"/>
            <p:cNvSpPr/>
            <p:nvPr/>
          </p:nvSpPr>
          <p:spPr>
            <a:xfrm>
              <a:off x="4670" y="2187"/>
              <a:ext cx="540" cy="540"/>
            </a:xfrm>
            <a:prstGeom prst="rect">
              <a:avLst/>
            </a:prstGeom>
            <a:solidFill>
              <a:schemeClr val="folHlink"/>
            </a:solidFill>
            <a:ln w="9525">
              <a:noFill/>
            </a:ln>
            <a:effectLst>
              <a:outerShdw dist="53882" dir="18900000" algn="ctr" rotWithShape="0">
                <a:schemeClr val="accent2"/>
              </a:outerShdw>
            </a:effectLst>
          </p:spPr>
          <p:txBody>
            <a:bodyPr wrap="none" lIns="0" tIns="0" rIns="0" bIns="0" anchor="ctr"/>
            <a:p>
              <a:pPr lvl="0" indent="0" algn="ctr" eaLnBrk="0" hangingPunct="0"/>
              <a:r>
                <a:rPr lang="en-US" altLang="zh-CN" sz="1600" dirty="0">
                  <a:latin typeface="Calibri" panose="020F0502020204030204" pitchFamily="34" charset="0"/>
                  <a:ea typeface="宋体" panose="02010600030101010101" pitchFamily="2" charset="-122"/>
                </a:rPr>
                <a:t>4</a:t>
              </a:r>
              <a:r>
                <a:rPr lang="zh-CN" altLang="en-US" sz="1600" dirty="0">
                  <a:latin typeface="Calibri" panose="020F0502020204030204" pitchFamily="34" charset="0"/>
                  <a:ea typeface="宋体" panose="02010600030101010101" pitchFamily="2" charset="-122"/>
                </a:rPr>
                <a:t>月下旬</a:t>
              </a:r>
              <a:endParaRPr lang="zh-CN" altLang="en-US" sz="1600" dirty="0">
                <a:latin typeface="Calibri" panose="020F0502020204030204" pitchFamily="34" charset="0"/>
                <a:ea typeface="宋体" panose="02010600030101010101" pitchFamily="2" charset="-122"/>
              </a:endParaRPr>
            </a:p>
            <a:p>
              <a:pPr lvl="0" indent="0" algn="ctr" eaLnBrk="0" hangingPunct="0"/>
              <a:r>
                <a:rPr lang="zh-CN" altLang="en-US" sz="1600" dirty="0">
                  <a:latin typeface="Calibri" panose="020F0502020204030204" pitchFamily="34" charset="0"/>
                  <a:ea typeface="宋体" panose="02010600030101010101" pitchFamily="2" charset="-122"/>
                </a:rPr>
                <a:t>羽化产卵</a:t>
              </a:r>
              <a:endParaRPr lang="zh-CN" altLang="en-US" sz="1600" dirty="0"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8387" name="_s39956"/>
            <p:cNvSpPr/>
            <p:nvPr/>
          </p:nvSpPr>
          <p:spPr>
            <a:xfrm>
              <a:off x="3623" y="2949"/>
              <a:ext cx="540" cy="540"/>
            </a:xfrm>
            <a:prstGeom prst="rect">
              <a:avLst/>
            </a:prstGeom>
            <a:solidFill>
              <a:schemeClr val="folHlink"/>
            </a:solidFill>
            <a:ln w="9525">
              <a:noFill/>
            </a:ln>
            <a:effectLst>
              <a:outerShdw dist="53882" dir="18900000" algn="ctr" rotWithShape="0">
                <a:schemeClr val="accent2"/>
              </a:outerShdw>
            </a:effectLst>
          </p:spPr>
          <p:txBody>
            <a:bodyPr wrap="none" lIns="0" tIns="0" rIns="0" bIns="0" anchor="ctr"/>
            <a:p>
              <a:pPr lvl="0" indent="0" algn="ctr" eaLnBrk="0" hangingPunct="0"/>
              <a:r>
                <a:rPr lang="en-US" altLang="zh-CN" sz="1600" dirty="0">
                  <a:latin typeface="Calibri" panose="020F0502020204030204" pitchFamily="34" charset="0"/>
                  <a:ea typeface="宋体" panose="02010600030101010101" pitchFamily="2" charset="-122"/>
                </a:rPr>
                <a:t>5</a:t>
              </a:r>
              <a:r>
                <a:rPr lang="zh-CN" altLang="en-US" sz="1600" dirty="0">
                  <a:latin typeface="Calibri" panose="020F0502020204030204" pitchFamily="34" charset="0"/>
                  <a:ea typeface="宋体" panose="02010600030101010101" pitchFamily="2" charset="-122"/>
                </a:rPr>
                <a:t>月上中旬</a:t>
              </a:r>
              <a:endParaRPr lang="zh-CN" altLang="en-US" sz="1600" dirty="0">
                <a:latin typeface="Calibri" panose="020F0502020204030204" pitchFamily="34" charset="0"/>
                <a:ea typeface="宋体" panose="02010600030101010101" pitchFamily="2" charset="-122"/>
              </a:endParaRPr>
            </a:p>
            <a:p>
              <a:pPr lvl="0" indent="0" algn="ctr" eaLnBrk="0" hangingPunct="0"/>
              <a:r>
                <a:rPr lang="zh-CN" altLang="en-US" sz="1600" dirty="0">
                  <a:latin typeface="Calibri" panose="020F0502020204030204" pitchFamily="34" charset="0"/>
                  <a:ea typeface="宋体" panose="02010600030101010101" pitchFamily="2" charset="-122"/>
                </a:rPr>
                <a:t>集中危害</a:t>
              </a:r>
              <a:endParaRPr lang="zh-CN" altLang="en-US" sz="1600" dirty="0"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pic>
        <p:nvPicPr>
          <p:cNvPr id="39957" name="图片 39956" descr="12470588_090634394110_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0513" y="2092325"/>
            <a:ext cx="2725737" cy="23844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0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39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Dgm spid="3994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9393" name="Picture 2" descr="4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1112" y="0"/>
            <a:ext cx="12241212" cy="6881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9394" name="Picture 3" descr="4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5263" y="-3175"/>
            <a:ext cx="254000" cy="6521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9395" name="Picture 4" descr="4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63" y="6297613"/>
            <a:ext cx="273050" cy="384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9396" name="Picture 5" descr="4-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930275"/>
            <a:ext cx="11568113" cy="46418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9397" name="组合 40965"/>
          <p:cNvGrpSpPr/>
          <p:nvPr/>
        </p:nvGrpSpPr>
        <p:grpSpPr>
          <a:xfrm>
            <a:off x="230188" y="207963"/>
            <a:ext cx="2944812" cy="771525"/>
            <a:chOff x="145" y="131"/>
            <a:chExt cx="1855" cy="486"/>
          </a:xfrm>
        </p:grpSpPr>
        <p:pic>
          <p:nvPicPr>
            <p:cNvPr id="59398" name="Picture 10" descr="10-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5" y="131"/>
              <a:ext cx="481" cy="48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9399" name="文本框 40967"/>
            <p:cNvSpPr txBox="1"/>
            <p:nvPr/>
          </p:nvSpPr>
          <p:spPr>
            <a:xfrm>
              <a:off x="670" y="165"/>
              <a:ext cx="1330" cy="36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>
                <a:spcBef>
                  <a:spcPct val="50000"/>
                </a:spcBef>
              </a:pPr>
              <a:r>
                <a:rPr lang="zh-CN" altLang="en-US" sz="3200" b="1" dirty="0">
                  <a:solidFill>
                    <a:srgbClr val="77EC28"/>
                  </a:solidFill>
                  <a:latin typeface="Calibri" panose="020F0502020204030204" pitchFamily="34" charset="0"/>
                  <a:ea typeface="华文彩云" pitchFamily="2" charset="-122"/>
                </a:rPr>
                <a:t>吸浆虫</a:t>
              </a:r>
              <a:endParaRPr lang="zh-CN" altLang="en-US" sz="3200" b="1" dirty="0">
                <a:solidFill>
                  <a:srgbClr val="77EC28"/>
                </a:solidFill>
                <a:latin typeface="Calibri" panose="020F0502020204030204" pitchFamily="34" charset="0"/>
                <a:ea typeface="华文彩云" pitchFamily="2" charset="-122"/>
              </a:endParaRPr>
            </a:p>
          </p:txBody>
        </p:sp>
      </p:grpSp>
      <p:pic>
        <p:nvPicPr>
          <p:cNvPr id="59400" name="图片 40968" descr="IMG_20150408_1047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" y="762000"/>
            <a:ext cx="2560638" cy="2590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9401" name="图片 40969" descr="IMG_20150408_1048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7600" y="2209800"/>
            <a:ext cx="3556000" cy="1978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9402" name="图片 40970" descr="IMG_20150408_1420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" y="3886200"/>
            <a:ext cx="2484438" cy="2514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9403" name="图片 40971" descr="IMG_20150408_1601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20000" y="3733800"/>
            <a:ext cx="2636838" cy="2667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9404" name="文本框 40972"/>
          <p:cNvSpPr txBox="1"/>
          <p:nvPr/>
        </p:nvSpPr>
        <p:spPr>
          <a:xfrm>
            <a:off x="1206500" y="3352800"/>
            <a:ext cx="1524000" cy="457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 eaLnBrk="1" hangingPunct="1">
              <a:spcBef>
                <a:spcPct val="50000"/>
              </a:spcBef>
            </a:pPr>
            <a:r>
              <a:rPr lang="zh-CN" altLang="en-US" sz="2400" b="1" dirty="0">
                <a:solidFill>
                  <a:schemeClr val="hlink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取土</a:t>
            </a:r>
            <a:endParaRPr lang="zh-CN" altLang="en-US" sz="2400" b="1" dirty="0">
              <a:solidFill>
                <a:schemeClr val="hlink"/>
              </a:solidFill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59405" name="文本框 40973"/>
          <p:cNvSpPr txBox="1"/>
          <p:nvPr/>
        </p:nvSpPr>
        <p:spPr>
          <a:xfrm>
            <a:off x="3454400" y="5105400"/>
            <a:ext cx="1524000" cy="457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 eaLnBrk="1" hangingPunct="1">
              <a:spcBef>
                <a:spcPct val="50000"/>
              </a:spcBef>
            </a:pPr>
            <a:r>
              <a:rPr lang="zh-CN" altLang="en-US" sz="2400" b="1" dirty="0">
                <a:solidFill>
                  <a:schemeClr val="hlink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淘土</a:t>
            </a:r>
            <a:endParaRPr lang="zh-CN" altLang="en-US" sz="2400" b="1" dirty="0">
              <a:solidFill>
                <a:schemeClr val="hlink"/>
              </a:solidFill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59406" name="文本框 40974"/>
          <p:cNvSpPr txBox="1"/>
          <p:nvPr/>
        </p:nvSpPr>
        <p:spPr>
          <a:xfrm>
            <a:off x="6502400" y="5105400"/>
            <a:ext cx="1524000" cy="457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 eaLnBrk="1" hangingPunct="1">
              <a:spcBef>
                <a:spcPct val="50000"/>
              </a:spcBef>
            </a:pPr>
            <a:r>
              <a:rPr lang="zh-CN" altLang="en-US" sz="2400" b="1" dirty="0">
                <a:solidFill>
                  <a:schemeClr val="hlink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查虫</a:t>
            </a:r>
            <a:endParaRPr lang="zh-CN" altLang="en-US" sz="2400" b="1" dirty="0">
              <a:solidFill>
                <a:schemeClr val="hlink"/>
              </a:solidFill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59407" name="文本框 40975"/>
          <p:cNvSpPr txBox="1"/>
          <p:nvPr/>
        </p:nvSpPr>
        <p:spPr>
          <a:xfrm>
            <a:off x="4572000" y="4267200"/>
            <a:ext cx="2032000" cy="457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 eaLnBrk="1" hangingPunct="1">
              <a:spcBef>
                <a:spcPct val="50000"/>
              </a:spcBef>
            </a:pPr>
            <a:r>
              <a:rPr lang="zh-CN" altLang="en-US" sz="2400" b="1" dirty="0">
                <a:solidFill>
                  <a:schemeClr val="hlink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地表虫体</a:t>
            </a:r>
            <a:endParaRPr lang="zh-CN" altLang="en-US" sz="2400" b="1" dirty="0">
              <a:solidFill>
                <a:schemeClr val="hlink"/>
              </a:solidFill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59408" name="文本框 40976"/>
          <p:cNvSpPr txBox="1"/>
          <p:nvPr/>
        </p:nvSpPr>
        <p:spPr>
          <a:xfrm>
            <a:off x="7823200" y="3200400"/>
            <a:ext cx="2032000" cy="457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 eaLnBrk="1" hangingPunct="1">
              <a:spcBef>
                <a:spcPct val="50000"/>
              </a:spcBef>
            </a:pPr>
            <a:r>
              <a:rPr lang="zh-CN" altLang="en-US" sz="2400" b="1" dirty="0">
                <a:solidFill>
                  <a:schemeClr val="hlink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分层取土</a:t>
            </a:r>
            <a:endParaRPr lang="zh-CN" altLang="en-US" sz="2400" b="1" dirty="0">
              <a:solidFill>
                <a:schemeClr val="hlink"/>
              </a:solidFill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59409" name="左箭头 40977"/>
          <p:cNvSpPr/>
          <p:nvPr/>
        </p:nvSpPr>
        <p:spPr>
          <a:xfrm>
            <a:off x="3149600" y="5257800"/>
            <a:ext cx="304800" cy="228600"/>
          </a:xfrm>
          <a:prstGeom prst="leftArrow">
            <a:avLst>
              <a:gd name="adj1" fmla="val 50000"/>
              <a:gd name="adj2" fmla="val 3332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pPr lvl="0" indent="0" eaLnBrk="0" hangingPunct="0"/>
            <a:endParaRPr lang="zh-CN" altLang="en-US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59410" name="左箭头 40978"/>
          <p:cNvSpPr/>
          <p:nvPr/>
        </p:nvSpPr>
        <p:spPr>
          <a:xfrm rot="10606529">
            <a:off x="6146800" y="5257800"/>
            <a:ext cx="304800" cy="228600"/>
          </a:xfrm>
          <a:prstGeom prst="leftArrow">
            <a:avLst>
              <a:gd name="adj1" fmla="val 50000"/>
              <a:gd name="adj2" fmla="val 3332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pPr lvl="0" indent="0" eaLnBrk="0" hangingPunct="0"/>
            <a:endParaRPr lang="zh-CN" altLang="en-US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59411" name="图片 40979" descr="IMG_20150408_10474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50163" y="622300"/>
            <a:ext cx="2560637" cy="2590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9412" name="椭圆 40980"/>
          <p:cNvSpPr/>
          <p:nvPr/>
        </p:nvSpPr>
        <p:spPr>
          <a:xfrm>
            <a:off x="8088313" y="2171700"/>
            <a:ext cx="1524000" cy="533400"/>
          </a:xfrm>
          <a:prstGeom prst="ellipse">
            <a:avLst/>
          </a:prstGeom>
          <a:noFill/>
          <a:ln w="9525" cap="flat" cmpd="sng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pPr lvl="0" indent="0" eaLnBrk="0" hangingPunct="0"/>
            <a:endParaRPr lang="zh-CN" altLang="en-US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1988" name="图片 41987" descr="1C6FADA920678DFD94BF76F4B539FA63"/>
          <p:cNvPicPr/>
          <p:nvPr/>
        </p:nvPicPr>
        <p:blipFill>
          <a:blip r:embed="rId1"/>
          <a:stretch>
            <a:fillRect/>
          </a:stretch>
        </p:blipFill>
        <p:spPr>
          <a:xfrm>
            <a:off x="6167438" y="1196975"/>
            <a:ext cx="3867150" cy="5367338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1991" name="组合 41990"/>
          <p:cNvGrpSpPr/>
          <p:nvPr/>
        </p:nvGrpSpPr>
        <p:grpSpPr>
          <a:xfrm>
            <a:off x="1055688" y="692150"/>
            <a:ext cx="4248150" cy="5832475"/>
            <a:chOff x="665" y="436"/>
            <a:chExt cx="2676" cy="3674"/>
          </a:xfrm>
        </p:grpSpPr>
        <p:sp>
          <p:nvSpPr>
            <p:cNvPr id="60419" name="六边形 41988" descr="小麦吸浆虫图片1"/>
            <p:cNvSpPr/>
            <p:nvPr/>
          </p:nvSpPr>
          <p:spPr>
            <a:xfrm>
              <a:off x="665" y="436"/>
              <a:ext cx="2676" cy="1769"/>
            </a:xfrm>
            <a:prstGeom prst="hexagon">
              <a:avLst>
                <a:gd name="adj" fmla="val 37817"/>
                <a:gd name="vf" fmla="val 115470"/>
              </a:avLst>
            </a:prstGeom>
            <a:blipFill rotWithShape="1">
              <a:blip r:embed="rId2"/>
              <a:stretch>
                <a:fillRect/>
              </a:stretch>
            </a:blipFill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p>
              <a:pPr lvl="0" indent="0" eaLnBrk="0" hangingPunct="0"/>
              <a:endParaRPr lang="zh-CN" altLang="en-US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60420" name="六边形 41989" descr="小麦吸浆虫图片2"/>
            <p:cNvSpPr/>
            <p:nvPr/>
          </p:nvSpPr>
          <p:spPr>
            <a:xfrm>
              <a:off x="665" y="2341"/>
              <a:ext cx="2676" cy="1769"/>
            </a:xfrm>
            <a:prstGeom prst="hexagon">
              <a:avLst>
                <a:gd name="adj" fmla="val 37817"/>
                <a:gd name="vf" fmla="val 115470"/>
              </a:avLst>
            </a:prstGeom>
            <a:blipFill rotWithShape="1">
              <a:blip r:embed="rId3"/>
              <a:stretch>
                <a:fillRect/>
              </a:stretch>
            </a:blipFill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p>
              <a:pPr lvl="0" indent="0" eaLnBrk="0" hangingPunct="0"/>
              <a:endParaRPr lang="zh-CN" altLang="en-US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2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1441" name="图片 52227" descr="QQ截图20160623091847小麦吸浆虫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500187" y="-514350"/>
            <a:ext cx="15192375" cy="78867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2465" name="图片 53251" descr="QQ截图20160623092220馆陶小麦吸浆虫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481137" y="-509587"/>
            <a:ext cx="15154275" cy="78771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3489" name="Picture 2" descr="4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1112" y="0"/>
            <a:ext cx="12241212" cy="6881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7" name="Picture 3" descr="4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5263" y="-3175"/>
            <a:ext cx="254000" cy="6521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8" name="Picture 4" descr="4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6308725"/>
            <a:ext cx="271463" cy="384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3492" name="Picture 5" descr="5-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600" y="4397375"/>
            <a:ext cx="774700" cy="787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3493" name="Picture 6" descr="5-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2300" y="927100"/>
            <a:ext cx="776288" cy="788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2" name="Picture 8" descr="7-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7463" y="276225"/>
            <a:ext cx="6318250" cy="6321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93" name="Text Box 9"/>
          <p:cNvSpPr txBox="1"/>
          <p:nvPr/>
        </p:nvSpPr>
        <p:spPr>
          <a:xfrm>
            <a:off x="8101013" y="981075"/>
            <a:ext cx="1606550" cy="519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lvl="0" indent="0" eaLnBrk="0" hangingPunct="0"/>
            <a:r>
              <a:rPr lang="zh-CN" altLang="en-US" sz="2800" b="1" dirty="0">
                <a:solidFill>
                  <a:srgbClr val="99CC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Calibri" panose="020F0502020204030204" pitchFamily="34" charset="0"/>
                <a:ea typeface="微软雅黑" pitchFamily="34" charset="-122"/>
              </a:rPr>
              <a:t>隐蔽性强</a:t>
            </a:r>
            <a:endParaRPr lang="zh-CN" altLang="en-US" sz="2800" b="1" dirty="0">
              <a:solidFill>
                <a:srgbClr val="99CC00"/>
              </a:solidFill>
              <a:effectLst>
                <a:outerShdw blurRad="38100" dist="38100" dir="2700000">
                  <a:srgbClr val="C0C0C0"/>
                </a:outerShdw>
              </a:effectLst>
              <a:latin typeface="Calibri" panose="020F0502020204030204" pitchFamily="34" charset="0"/>
              <a:ea typeface="微软雅黑" pitchFamily="34" charset="-122"/>
            </a:endParaRPr>
          </a:p>
        </p:txBody>
      </p:sp>
      <p:sp>
        <p:nvSpPr>
          <p:cNvPr id="16394" name="Text Box 10"/>
          <p:cNvSpPr txBox="1"/>
          <p:nvPr/>
        </p:nvSpPr>
        <p:spPr>
          <a:xfrm>
            <a:off x="5478463" y="2679700"/>
            <a:ext cx="1250950" cy="519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lvl="0" indent="0" eaLnBrk="0" hangingPunct="0"/>
            <a:r>
              <a:rPr lang="zh-CN" altLang="en-US" sz="2800" b="1" dirty="0">
                <a:solidFill>
                  <a:srgbClr val="99CC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Calibri" panose="020F0502020204030204" pitchFamily="34" charset="0"/>
                <a:ea typeface="微软雅黑" pitchFamily="34" charset="-122"/>
              </a:rPr>
              <a:t>个体小</a:t>
            </a:r>
            <a:endParaRPr lang="zh-CN" altLang="en-US" sz="2800" b="1" dirty="0">
              <a:solidFill>
                <a:srgbClr val="99CC00"/>
              </a:solidFill>
              <a:effectLst>
                <a:outerShdw blurRad="38100" dist="38100" dir="2700000">
                  <a:srgbClr val="C0C0C0"/>
                </a:outerShdw>
              </a:effectLst>
              <a:latin typeface="Calibri" panose="020F0502020204030204" pitchFamily="34" charset="0"/>
              <a:ea typeface="微软雅黑" pitchFamily="34" charset="-122"/>
            </a:endParaRPr>
          </a:p>
        </p:txBody>
      </p:sp>
      <p:sp>
        <p:nvSpPr>
          <p:cNvPr id="16395" name="Text Box 11"/>
          <p:cNvSpPr txBox="1"/>
          <p:nvPr/>
        </p:nvSpPr>
        <p:spPr>
          <a:xfrm>
            <a:off x="7010400" y="5367338"/>
            <a:ext cx="1606550" cy="519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lvl="0" indent="0" eaLnBrk="0" hangingPunct="0"/>
            <a:r>
              <a:rPr lang="zh-CN" altLang="en-US" sz="2800" b="1" dirty="0">
                <a:solidFill>
                  <a:srgbClr val="99CC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Calibri" panose="020F0502020204030204" pitchFamily="34" charset="0"/>
                <a:ea typeface="微软雅黑" pitchFamily="34" charset="-122"/>
              </a:rPr>
              <a:t>危害严重</a:t>
            </a:r>
            <a:endParaRPr lang="zh-CN" altLang="en-US" sz="2800" b="1" dirty="0">
              <a:solidFill>
                <a:srgbClr val="99CC00"/>
              </a:solidFill>
              <a:effectLst>
                <a:outerShdw blurRad="38100" dist="38100" dir="2700000">
                  <a:srgbClr val="C0C0C0"/>
                </a:outerShdw>
              </a:effectLst>
              <a:latin typeface="Calibri" panose="020F0502020204030204" pitchFamily="34" charset="0"/>
              <a:ea typeface="微软雅黑" pitchFamily="34" charset="-122"/>
            </a:endParaRPr>
          </a:p>
        </p:txBody>
      </p:sp>
      <p:sp>
        <p:nvSpPr>
          <p:cNvPr id="16396" name="Text Box 12"/>
          <p:cNvSpPr txBox="1"/>
          <p:nvPr/>
        </p:nvSpPr>
        <p:spPr>
          <a:xfrm>
            <a:off x="9620250" y="3656013"/>
            <a:ext cx="1606550" cy="519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lvl="0" indent="0" eaLnBrk="0" hangingPunct="0"/>
            <a:r>
              <a:rPr lang="zh-CN" altLang="en-US" sz="2800" b="1" dirty="0">
                <a:solidFill>
                  <a:srgbClr val="99CC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Calibri" panose="020F0502020204030204" pitchFamily="34" charset="0"/>
                <a:ea typeface="微软雅黑" pitchFamily="34" charset="-122"/>
              </a:rPr>
              <a:t>防治期短</a:t>
            </a:r>
            <a:endParaRPr lang="zh-CN" altLang="en-US" sz="2800" b="1" dirty="0">
              <a:solidFill>
                <a:srgbClr val="99CC00"/>
              </a:solidFill>
              <a:effectLst>
                <a:outerShdw blurRad="38100" dist="38100" dir="2700000">
                  <a:srgbClr val="C0C0C0"/>
                </a:outerShdw>
              </a:effectLst>
              <a:latin typeface="Calibri" panose="020F0502020204030204" pitchFamily="34" charset="0"/>
              <a:ea typeface="微软雅黑" pitchFamily="34" charset="-122"/>
            </a:endParaRPr>
          </a:p>
        </p:txBody>
      </p:sp>
      <p:sp>
        <p:nvSpPr>
          <p:cNvPr id="43020" name="爆炸形 2 43019"/>
          <p:cNvSpPr/>
          <p:nvPr/>
        </p:nvSpPr>
        <p:spPr>
          <a:xfrm>
            <a:off x="7234238" y="2379663"/>
            <a:ext cx="2003425" cy="1693862"/>
          </a:xfrm>
          <a:prstGeom prst="irregularSeal2">
            <a:avLst/>
          </a:prstGeom>
          <a:solidFill>
            <a:srgbClr val="77EC28"/>
          </a:solidFill>
          <a:ln w="9525">
            <a:noFill/>
          </a:ln>
        </p:spPr>
        <p:txBody>
          <a:bodyPr wrap="none" anchor="ctr"/>
          <a:p>
            <a:pPr lvl="0" indent="0" algn="ctr" eaLnBrk="0" hangingPunct="0"/>
            <a:r>
              <a:rPr lang="zh-CN" alt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华文彩云" pitchFamily="2" charset="-122"/>
              </a:rPr>
              <a:t>发生特点</a:t>
            </a:r>
            <a:endParaRPr lang="zh-CN" altLang="en-US" sz="2400" b="1" dirty="0">
              <a:solidFill>
                <a:schemeClr val="bg1"/>
              </a:solidFill>
              <a:latin typeface="Calibri" panose="020F0502020204030204" pitchFamily="34" charset="0"/>
              <a:ea typeface="华文彩云" pitchFamily="2" charset="-122"/>
            </a:endParaRPr>
          </a:p>
        </p:txBody>
      </p:sp>
      <p:grpSp>
        <p:nvGrpSpPr>
          <p:cNvPr id="43021" name="组合 43020"/>
          <p:cNvGrpSpPr/>
          <p:nvPr/>
        </p:nvGrpSpPr>
        <p:grpSpPr>
          <a:xfrm>
            <a:off x="230188" y="207963"/>
            <a:ext cx="3294062" cy="771525"/>
            <a:chOff x="145" y="131"/>
            <a:chExt cx="1855" cy="486"/>
          </a:xfrm>
        </p:grpSpPr>
        <p:pic>
          <p:nvPicPr>
            <p:cNvPr id="63501" name="Picture 10" descr="10-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5" y="131"/>
              <a:ext cx="481" cy="48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3502" name="文本框 43022"/>
            <p:cNvSpPr txBox="1"/>
            <p:nvPr/>
          </p:nvSpPr>
          <p:spPr>
            <a:xfrm>
              <a:off x="670" y="165"/>
              <a:ext cx="1330" cy="36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>
                <a:spcBef>
                  <a:spcPct val="50000"/>
                </a:spcBef>
              </a:pPr>
              <a:r>
                <a:rPr lang="zh-CN" altLang="en-US" sz="3200" b="1" dirty="0">
                  <a:solidFill>
                    <a:srgbClr val="77EC28"/>
                  </a:solidFill>
                  <a:latin typeface="Calibri" panose="020F0502020204030204" pitchFamily="34" charset="0"/>
                  <a:ea typeface="华文彩云" pitchFamily="2" charset="-122"/>
                </a:rPr>
                <a:t>小麦吸浆虫</a:t>
              </a:r>
              <a:endParaRPr lang="zh-CN" altLang="en-US" sz="3200" b="1" dirty="0">
                <a:solidFill>
                  <a:srgbClr val="77EC28"/>
                </a:solidFill>
                <a:latin typeface="Calibri" panose="020F0502020204030204" pitchFamily="34" charset="0"/>
                <a:ea typeface="华文彩云" pitchFamily="2" charset="-122"/>
              </a:endParaRPr>
            </a:p>
          </p:txBody>
        </p:sp>
      </p:grpSp>
      <p:sp>
        <p:nvSpPr>
          <p:cNvPr id="43024" name="流程图: 可选过程 43023"/>
          <p:cNvSpPr/>
          <p:nvPr/>
        </p:nvSpPr>
        <p:spPr>
          <a:xfrm>
            <a:off x="569913" y="2474913"/>
            <a:ext cx="579437" cy="1652587"/>
          </a:xfrm>
          <a:prstGeom prst="flowChartAlternateProcess">
            <a:avLst/>
          </a:prstGeom>
          <a:solidFill>
            <a:srgbClr val="77EC28"/>
          </a:solidFill>
          <a:ln w="9525">
            <a:noFill/>
          </a:ln>
        </p:spPr>
        <p:txBody>
          <a:bodyPr wrap="none" anchor="ctr"/>
          <a:p>
            <a:pPr lvl="0" indent="0" algn="ctr" eaLnBrk="0" hangingPunct="0"/>
            <a:r>
              <a:rPr lang="zh-CN" altLang="en-US" sz="2400" dirty="0">
                <a:solidFill>
                  <a:schemeClr val="bg1"/>
                </a:solidFill>
                <a:latin typeface="Calibri" panose="020F0502020204030204" pitchFamily="34" charset="0"/>
                <a:ea typeface="华文彩云" pitchFamily="2" charset="-122"/>
              </a:rPr>
              <a:t>蛹</a:t>
            </a:r>
            <a:endParaRPr lang="zh-CN" altLang="en-US" sz="2400" dirty="0">
              <a:solidFill>
                <a:schemeClr val="bg1"/>
              </a:solidFill>
              <a:latin typeface="Calibri" panose="020F0502020204030204" pitchFamily="34" charset="0"/>
              <a:ea typeface="华文彩云" pitchFamily="2" charset="-122"/>
            </a:endParaRPr>
          </a:p>
          <a:p>
            <a:pPr lvl="0" indent="0" algn="ctr" eaLnBrk="0" hangingPunct="0"/>
            <a:r>
              <a:rPr lang="zh-CN" altLang="en-US" sz="2400" dirty="0">
                <a:solidFill>
                  <a:schemeClr val="bg1"/>
                </a:solidFill>
                <a:latin typeface="Calibri" panose="020F0502020204030204" pitchFamily="34" charset="0"/>
                <a:ea typeface="华文彩云" pitchFamily="2" charset="-122"/>
              </a:rPr>
              <a:t>期</a:t>
            </a:r>
            <a:endParaRPr lang="zh-CN" altLang="en-US" sz="2400" dirty="0">
              <a:solidFill>
                <a:schemeClr val="bg1"/>
              </a:solidFill>
              <a:latin typeface="Calibri" panose="020F0502020204030204" pitchFamily="34" charset="0"/>
              <a:ea typeface="华文彩云" pitchFamily="2" charset="-122"/>
            </a:endParaRPr>
          </a:p>
          <a:p>
            <a:pPr lvl="0" indent="0" algn="ctr" eaLnBrk="0" hangingPunct="0"/>
            <a:r>
              <a:rPr lang="zh-CN" altLang="en-US" sz="2400" dirty="0">
                <a:solidFill>
                  <a:schemeClr val="bg1"/>
                </a:solidFill>
                <a:latin typeface="Calibri" panose="020F0502020204030204" pitchFamily="34" charset="0"/>
                <a:ea typeface="华文彩云" pitchFamily="2" charset="-122"/>
              </a:rPr>
              <a:t>防</a:t>
            </a:r>
            <a:endParaRPr lang="zh-CN" altLang="en-US" sz="2400" dirty="0">
              <a:solidFill>
                <a:schemeClr val="bg1"/>
              </a:solidFill>
              <a:latin typeface="Calibri" panose="020F0502020204030204" pitchFamily="34" charset="0"/>
              <a:ea typeface="华文彩云" pitchFamily="2" charset="-122"/>
            </a:endParaRPr>
          </a:p>
          <a:p>
            <a:pPr lvl="0" indent="0" algn="ctr" eaLnBrk="0" hangingPunct="0"/>
            <a:r>
              <a:rPr lang="zh-CN" altLang="en-US" sz="2400" dirty="0">
                <a:solidFill>
                  <a:schemeClr val="bg1"/>
                </a:solidFill>
                <a:latin typeface="Calibri" panose="020F0502020204030204" pitchFamily="34" charset="0"/>
                <a:ea typeface="华文彩云" pitchFamily="2" charset="-122"/>
              </a:rPr>
              <a:t>治</a:t>
            </a:r>
            <a:endParaRPr lang="zh-CN" altLang="en-US" sz="2400" dirty="0">
              <a:solidFill>
                <a:schemeClr val="bg1"/>
              </a:solidFill>
              <a:latin typeface="Calibri" panose="020F0502020204030204" pitchFamily="34" charset="0"/>
              <a:ea typeface="华文彩云" pitchFamily="2" charset="-122"/>
            </a:endParaRPr>
          </a:p>
        </p:txBody>
      </p:sp>
      <p:sp>
        <p:nvSpPr>
          <p:cNvPr id="43025" name="文本框 43024"/>
          <p:cNvSpPr txBox="1"/>
          <p:nvPr/>
        </p:nvSpPr>
        <p:spPr>
          <a:xfrm>
            <a:off x="1435100" y="1209675"/>
            <a:ext cx="3522663" cy="52736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 eaLnBrk="0" hangingPunct="0"/>
            <a:r>
              <a:rPr lang="en-US" altLang="zh-CN" sz="2000" dirty="0">
                <a:solidFill>
                  <a:srgbClr val="45970D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1</a:t>
            </a:r>
            <a:r>
              <a:rPr lang="zh-CN" altLang="en-US" sz="2000" dirty="0">
                <a:solidFill>
                  <a:srgbClr val="45970D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、防治指标：每个样方有吸浆虫</a:t>
            </a:r>
            <a:r>
              <a:rPr lang="en-US" altLang="zh-CN" sz="2000" dirty="0">
                <a:solidFill>
                  <a:srgbClr val="45970D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2</a:t>
            </a:r>
            <a:r>
              <a:rPr lang="zh-CN" altLang="en-US" sz="2000" dirty="0">
                <a:solidFill>
                  <a:srgbClr val="45970D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头。</a:t>
            </a:r>
            <a:endParaRPr lang="zh-CN" altLang="en-US" sz="2000" dirty="0">
              <a:solidFill>
                <a:srgbClr val="45970D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  <a:p>
            <a:pPr lvl="0" indent="0" eaLnBrk="0" hangingPunct="0"/>
            <a:r>
              <a:rPr lang="en-US" altLang="zh-CN" sz="2000" dirty="0">
                <a:solidFill>
                  <a:srgbClr val="45970D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2</a:t>
            </a:r>
            <a:r>
              <a:rPr lang="zh-CN" altLang="en-US" sz="2000" dirty="0">
                <a:solidFill>
                  <a:srgbClr val="45970D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、防治适期：</a:t>
            </a:r>
            <a:r>
              <a:rPr lang="en-US" altLang="zh-CN" sz="2000" dirty="0">
                <a:solidFill>
                  <a:srgbClr val="45970D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4</a:t>
            </a:r>
            <a:r>
              <a:rPr lang="zh-CN" altLang="en-US" sz="2000" dirty="0">
                <a:solidFill>
                  <a:srgbClr val="45970D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月</a:t>
            </a:r>
            <a:r>
              <a:rPr lang="en-US" altLang="zh-CN" sz="2000" dirty="0">
                <a:solidFill>
                  <a:srgbClr val="45970D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16</a:t>
            </a:r>
            <a:r>
              <a:rPr lang="zh-CN" altLang="en-US" sz="2000" dirty="0">
                <a:solidFill>
                  <a:srgbClr val="45970D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日～</a:t>
            </a:r>
            <a:r>
              <a:rPr lang="en-US" altLang="zh-CN" sz="2000" dirty="0">
                <a:solidFill>
                  <a:srgbClr val="45970D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25</a:t>
            </a:r>
            <a:r>
              <a:rPr lang="zh-CN" altLang="en-US" sz="2000" dirty="0">
                <a:solidFill>
                  <a:srgbClr val="45970D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日，小麦孕穗至抽穗前，当大量活动幼虫集中在表土层化蛹时，是毒杀幼虫的最佳时期。</a:t>
            </a:r>
            <a:endParaRPr lang="zh-CN" altLang="en-US" sz="2000" dirty="0">
              <a:solidFill>
                <a:srgbClr val="45970D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  <a:p>
            <a:pPr lvl="0" indent="0" eaLnBrk="0" hangingPunct="0"/>
            <a:r>
              <a:rPr lang="en-US" altLang="zh-CN" sz="2000" dirty="0">
                <a:solidFill>
                  <a:srgbClr val="45970D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3</a:t>
            </a:r>
            <a:r>
              <a:rPr lang="zh-CN" altLang="en-US" sz="2000" dirty="0">
                <a:solidFill>
                  <a:srgbClr val="45970D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、防治措施：</a:t>
            </a:r>
            <a:r>
              <a:rPr lang="en-US" altLang="zh-CN" sz="2000" dirty="0">
                <a:solidFill>
                  <a:srgbClr val="45970D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2.5</a:t>
            </a:r>
            <a:r>
              <a:rPr lang="zh-CN" altLang="en-US" sz="2000" dirty="0">
                <a:solidFill>
                  <a:srgbClr val="45970D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％甲基异柳磷粉剂</a:t>
            </a:r>
            <a:r>
              <a:rPr lang="en-US" altLang="zh-CN" sz="2000" dirty="0">
                <a:solidFill>
                  <a:srgbClr val="45970D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1.5</a:t>
            </a:r>
            <a:r>
              <a:rPr lang="zh-CN" altLang="en-US" sz="2000" dirty="0">
                <a:solidFill>
                  <a:srgbClr val="45970D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～</a:t>
            </a:r>
            <a:r>
              <a:rPr lang="en-US" altLang="zh-CN" sz="2000" dirty="0">
                <a:solidFill>
                  <a:srgbClr val="45970D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2</a:t>
            </a:r>
            <a:r>
              <a:rPr lang="zh-CN" altLang="en-US" sz="2000" dirty="0">
                <a:solidFill>
                  <a:srgbClr val="45970D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公斤，或亩用</a:t>
            </a:r>
            <a:r>
              <a:rPr lang="en-US" altLang="zh-CN" sz="2000" dirty="0">
                <a:solidFill>
                  <a:srgbClr val="45970D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3</a:t>
            </a:r>
            <a:r>
              <a:rPr lang="zh-CN" altLang="en-US" sz="2000" dirty="0">
                <a:solidFill>
                  <a:srgbClr val="45970D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％辛硫磷或</a:t>
            </a:r>
            <a:r>
              <a:rPr lang="en-US" altLang="zh-CN" sz="2000" dirty="0">
                <a:solidFill>
                  <a:srgbClr val="45970D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5</a:t>
            </a:r>
            <a:r>
              <a:rPr lang="zh-CN" altLang="en-US" sz="2000" dirty="0">
                <a:solidFill>
                  <a:srgbClr val="45970D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％毒死蜱粉剂</a:t>
            </a:r>
            <a:r>
              <a:rPr lang="en-US" altLang="zh-CN" sz="2000" dirty="0">
                <a:solidFill>
                  <a:srgbClr val="45970D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900</a:t>
            </a:r>
            <a:r>
              <a:rPr lang="zh-CN" altLang="en-US" sz="2000" dirty="0">
                <a:solidFill>
                  <a:srgbClr val="45970D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～</a:t>
            </a:r>
            <a:r>
              <a:rPr lang="en-US" altLang="zh-CN" sz="2000" dirty="0">
                <a:solidFill>
                  <a:srgbClr val="45970D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1500</a:t>
            </a:r>
            <a:r>
              <a:rPr lang="zh-CN" altLang="en-US" sz="2000" dirty="0">
                <a:solidFill>
                  <a:srgbClr val="45970D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克，配制成</a:t>
            </a:r>
            <a:r>
              <a:rPr lang="en-US" altLang="zh-CN" sz="2000" dirty="0">
                <a:solidFill>
                  <a:srgbClr val="45970D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25</a:t>
            </a:r>
            <a:r>
              <a:rPr lang="zh-CN" altLang="en-US" sz="2000" dirty="0">
                <a:solidFill>
                  <a:srgbClr val="45970D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～</a:t>
            </a:r>
            <a:r>
              <a:rPr lang="en-US" altLang="zh-CN" sz="2000" dirty="0">
                <a:solidFill>
                  <a:srgbClr val="45970D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30</a:t>
            </a:r>
            <a:r>
              <a:rPr lang="zh-CN" altLang="en-US" sz="2000" dirty="0">
                <a:solidFill>
                  <a:srgbClr val="45970D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公斤毒（沙）土，顺麦垄均匀撒施地表，撒毒土前未浇水的及时浇水可提高药效。注意不要带露水撒药，要将粘在麦叶上的毒土及时借助于扫帚、树枝、拉绳索等器具使毒土弹落在地面。</a:t>
            </a:r>
            <a:endParaRPr lang="zh-CN" altLang="en-US" sz="2000">
              <a:solidFill>
                <a:srgbClr val="45970D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sp>
        <p:nvSpPr>
          <p:cNvPr id="43026" name="流程图: 可选过程 43025"/>
          <p:cNvSpPr/>
          <p:nvPr/>
        </p:nvSpPr>
        <p:spPr>
          <a:xfrm>
            <a:off x="528638" y="2473325"/>
            <a:ext cx="646112" cy="1949450"/>
          </a:xfrm>
          <a:prstGeom prst="flowChartAlternateProcess">
            <a:avLst/>
          </a:prstGeom>
          <a:solidFill>
            <a:srgbClr val="77EC28"/>
          </a:solidFill>
          <a:ln w="9525">
            <a:noFill/>
          </a:ln>
        </p:spPr>
        <p:txBody>
          <a:bodyPr wrap="none" anchor="ctr"/>
          <a:p>
            <a:pPr lvl="0" indent="0" algn="ctr" eaLnBrk="0" hangingPunct="0"/>
            <a:r>
              <a:rPr lang="zh-CN" altLang="en-US" sz="2400" dirty="0">
                <a:solidFill>
                  <a:schemeClr val="bg1"/>
                </a:solidFill>
                <a:latin typeface="Calibri" panose="020F0502020204030204" pitchFamily="34" charset="0"/>
                <a:ea typeface="华文彩云" pitchFamily="2" charset="-122"/>
              </a:rPr>
              <a:t>成</a:t>
            </a:r>
            <a:endParaRPr lang="zh-CN" altLang="en-US" sz="2400" dirty="0">
              <a:solidFill>
                <a:schemeClr val="bg1"/>
              </a:solidFill>
              <a:latin typeface="Calibri" panose="020F0502020204030204" pitchFamily="34" charset="0"/>
              <a:ea typeface="华文彩云" pitchFamily="2" charset="-122"/>
            </a:endParaRPr>
          </a:p>
          <a:p>
            <a:pPr lvl="0" indent="0" algn="ctr" eaLnBrk="0" hangingPunct="0"/>
            <a:r>
              <a:rPr lang="zh-CN" altLang="en-US" sz="2400" dirty="0">
                <a:solidFill>
                  <a:schemeClr val="bg1"/>
                </a:solidFill>
                <a:latin typeface="Calibri" panose="020F0502020204030204" pitchFamily="34" charset="0"/>
                <a:ea typeface="华文彩云" pitchFamily="2" charset="-122"/>
              </a:rPr>
              <a:t>虫</a:t>
            </a:r>
            <a:endParaRPr lang="zh-CN" altLang="en-US" sz="2400" dirty="0">
              <a:solidFill>
                <a:schemeClr val="bg1"/>
              </a:solidFill>
              <a:latin typeface="Calibri" panose="020F0502020204030204" pitchFamily="34" charset="0"/>
              <a:ea typeface="华文彩云" pitchFamily="2" charset="-122"/>
            </a:endParaRPr>
          </a:p>
          <a:p>
            <a:pPr lvl="0" indent="0" algn="ctr" eaLnBrk="0" hangingPunct="0"/>
            <a:r>
              <a:rPr lang="zh-CN" altLang="en-US" sz="2400" dirty="0">
                <a:solidFill>
                  <a:schemeClr val="bg1"/>
                </a:solidFill>
                <a:latin typeface="Calibri" panose="020F0502020204030204" pitchFamily="34" charset="0"/>
                <a:ea typeface="华文彩云" pitchFamily="2" charset="-122"/>
              </a:rPr>
              <a:t>期</a:t>
            </a:r>
            <a:endParaRPr lang="zh-CN" altLang="en-US" sz="2400" dirty="0">
              <a:solidFill>
                <a:schemeClr val="bg1"/>
              </a:solidFill>
              <a:latin typeface="Calibri" panose="020F0502020204030204" pitchFamily="34" charset="0"/>
              <a:ea typeface="华文彩云" pitchFamily="2" charset="-122"/>
            </a:endParaRPr>
          </a:p>
          <a:p>
            <a:pPr lvl="0" indent="0" algn="ctr" eaLnBrk="0" hangingPunct="0"/>
            <a:r>
              <a:rPr lang="zh-CN" altLang="en-US" sz="2400" dirty="0">
                <a:solidFill>
                  <a:schemeClr val="bg1"/>
                </a:solidFill>
                <a:latin typeface="Calibri" panose="020F0502020204030204" pitchFamily="34" charset="0"/>
                <a:ea typeface="华文彩云" pitchFamily="2" charset="-122"/>
              </a:rPr>
              <a:t>防</a:t>
            </a:r>
            <a:endParaRPr lang="zh-CN" altLang="en-US" sz="2400" dirty="0">
              <a:solidFill>
                <a:schemeClr val="bg1"/>
              </a:solidFill>
              <a:latin typeface="Calibri" panose="020F0502020204030204" pitchFamily="34" charset="0"/>
              <a:ea typeface="华文彩云" pitchFamily="2" charset="-122"/>
            </a:endParaRPr>
          </a:p>
          <a:p>
            <a:pPr lvl="0" indent="0" algn="ctr" eaLnBrk="0" hangingPunct="0"/>
            <a:r>
              <a:rPr lang="zh-CN" altLang="en-US" sz="2400" dirty="0">
                <a:solidFill>
                  <a:schemeClr val="bg1"/>
                </a:solidFill>
                <a:latin typeface="Calibri" panose="020F0502020204030204" pitchFamily="34" charset="0"/>
                <a:ea typeface="华文彩云" pitchFamily="2" charset="-122"/>
              </a:rPr>
              <a:t>治</a:t>
            </a:r>
            <a:endParaRPr lang="zh-CN" altLang="en-US" sz="2400" dirty="0">
              <a:solidFill>
                <a:schemeClr val="bg1"/>
              </a:solidFill>
              <a:latin typeface="Calibri" panose="020F0502020204030204" pitchFamily="34" charset="0"/>
              <a:ea typeface="华文彩云" pitchFamily="2" charset="-122"/>
            </a:endParaRPr>
          </a:p>
        </p:txBody>
      </p:sp>
      <p:sp>
        <p:nvSpPr>
          <p:cNvPr id="43027" name="文本框 43026"/>
          <p:cNvSpPr txBox="1"/>
          <p:nvPr/>
        </p:nvSpPr>
        <p:spPr>
          <a:xfrm>
            <a:off x="1411288" y="1211263"/>
            <a:ext cx="3346450" cy="40544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 eaLnBrk="0" hangingPunct="0"/>
            <a:r>
              <a:rPr lang="zh-CN" altLang="en-US" sz="2000" dirty="0">
                <a:solidFill>
                  <a:srgbClr val="45970D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防治指标：</a:t>
            </a:r>
            <a:r>
              <a:rPr lang="en-US" altLang="zh-CN" sz="2000" dirty="0">
                <a:solidFill>
                  <a:srgbClr val="45970D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10</a:t>
            </a:r>
            <a:r>
              <a:rPr lang="zh-CN" altLang="en-US" sz="2000" dirty="0">
                <a:solidFill>
                  <a:srgbClr val="45970D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复网捕成虫</a:t>
            </a:r>
            <a:r>
              <a:rPr lang="en-US" altLang="zh-CN" sz="2000" dirty="0">
                <a:solidFill>
                  <a:srgbClr val="45970D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20</a:t>
            </a:r>
            <a:r>
              <a:rPr lang="zh-CN" altLang="en-US" sz="2000" dirty="0">
                <a:solidFill>
                  <a:srgbClr val="45970D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头或扒麦查虫一眼可见成虫</a:t>
            </a:r>
            <a:r>
              <a:rPr lang="en-US" altLang="zh-CN" sz="2000" dirty="0">
                <a:solidFill>
                  <a:srgbClr val="45970D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3</a:t>
            </a:r>
            <a:r>
              <a:rPr lang="zh-CN" altLang="en-US" sz="2000" dirty="0">
                <a:solidFill>
                  <a:srgbClr val="45970D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～</a:t>
            </a:r>
            <a:r>
              <a:rPr lang="en-US" altLang="zh-CN" sz="2000" dirty="0">
                <a:solidFill>
                  <a:srgbClr val="45970D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5</a:t>
            </a:r>
            <a:r>
              <a:rPr lang="zh-CN" altLang="en-US" sz="2000" dirty="0">
                <a:solidFill>
                  <a:srgbClr val="45970D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头时防治。</a:t>
            </a:r>
            <a:endParaRPr lang="zh-CN" altLang="en-US" sz="2000" dirty="0">
              <a:solidFill>
                <a:srgbClr val="45970D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  <a:p>
            <a:pPr lvl="0" indent="0" eaLnBrk="0" hangingPunct="0"/>
            <a:r>
              <a:rPr lang="zh-CN" altLang="en-US" sz="2000" dirty="0">
                <a:solidFill>
                  <a:srgbClr val="45970D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防治适期：</a:t>
            </a:r>
            <a:r>
              <a:rPr lang="en-US" altLang="zh-CN" sz="2000" dirty="0">
                <a:solidFill>
                  <a:srgbClr val="45970D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4</a:t>
            </a:r>
            <a:r>
              <a:rPr lang="zh-CN" altLang="en-US" sz="2000" dirty="0">
                <a:solidFill>
                  <a:srgbClr val="45970D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月</a:t>
            </a:r>
            <a:r>
              <a:rPr lang="en-US" altLang="zh-CN" sz="2000" dirty="0">
                <a:solidFill>
                  <a:srgbClr val="45970D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20</a:t>
            </a:r>
            <a:r>
              <a:rPr lang="zh-CN" altLang="en-US" sz="2000" dirty="0">
                <a:solidFill>
                  <a:srgbClr val="45970D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日～</a:t>
            </a:r>
            <a:r>
              <a:rPr lang="en-US" altLang="zh-CN" sz="2000" dirty="0">
                <a:solidFill>
                  <a:srgbClr val="45970D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5</a:t>
            </a:r>
            <a:r>
              <a:rPr lang="zh-CN" altLang="en-US" sz="2000" dirty="0">
                <a:solidFill>
                  <a:srgbClr val="45970D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月</a:t>
            </a:r>
            <a:r>
              <a:rPr lang="en-US" altLang="zh-CN" sz="2000" dirty="0">
                <a:solidFill>
                  <a:srgbClr val="45970D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5</a:t>
            </a:r>
            <a:r>
              <a:rPr lang="zh-CN" altLang="en-US" sz="2000" dirty="0">
                <a:solidFill>
                  <a:srgbClr val="45970D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日，在小麦抽穗期至扬花前，当抽穗率达</a:t>
            </a:r>
            <a:r>
              <a:rPr lang="en-US" altLang="zh-CN" sz="2000" dirty="0">
                <a:solidFill>
                  <a:srgbClr val="45970D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70</a:t>
            </a:r>
            <a:r>
              <a:rPr lang="zh-CN" altLang="en-US" sz="2000" dirty="0">
                <a:solidFill>
                  <a:srgbClr val="45970D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～</a:t>
            </a:r>
            <a:r>
              <a:rPr lang="en-US" altLang="zh-CN" sz="2000" dirty="0">
                <a:solidFill>
                  <a:srgbClr val="45970D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80%</a:t>
            </a:r>
            <a:r>
              <a:rPr lang="zh-CN" altLang="en-US" sz="2000" dirty="0">
                <a:solidFill>
                  <a:srgbClr val="45970D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时防治效果最好。</a:t>
            </a:r>
            <a:endParaRPr lang="zh-CN" altLang="en-US" sz="2000" dirty="0">
              <a:solidFill>
                <a:srgbClr val="45970D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  <a:p>
            <a:pPr lvl="0" indent="0" eaLnBrk="0" hangingPunct="0"/>
            <a:r>
              <a:rPr lang="zh-CN" altLang="en-US" sz="2000" dirty="0">
                <a:solidFill>
                  <a:srgbClr val="45970D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防治措施：每亩可选用</a:t>
            </a:r>
            <a:r>
              <a:rPr lang="en-US" altLang="zh-CN" sz="2000" dirty="0">
                <a:solidFill>
                  <a:srgbClr val="45970D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4.5</a:t>
            </a:r>
            <a:r>
              <a:rPr lang="zh-CN" altLang="en-US" sz="2000" dirty="0">
                <a:solidFill>
                  <a:srgbClr val="45970D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％高效氯氰菊酯、</a:t>
            </a:r>
            <a:r>
              <a:rPr lang="en-US" altLang="zh-CN" sz="2000" dirty="0">
                <a:solidFill>
                  <a:srgbClr val="45970D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50</a:t>
            </a:r>
            <a:r>
              <a:rPr lang="zh-CN" altLang="en-US" sz="2000" dirty="0">
                <a:solidFill>
                  <a:srgbClr val="45970D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％辛硫磷、</a:t>
            </a:r>
            <a:r>
              <a:rPr lang="en-US" altLang="zh-CN" sz="2000" dirty="0">
                <a:solidFill>
                  <a:srgbClr val="45970D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10</a:t>
            </a:r>
            <a:r>
              <a:rPr lang="zh-CN" altLang="en-US" sz="2000" dirty="0">
                <a:solidFill>
                  <a:srgbClr val="45970D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％吡虫啉</a:t>
            </a:r>
            <a:r>
              <a:rPr lang="en-US" altLang="zh-CN" sz="2000" dirty="0">
                <a:solidFill>
                  <a:srgbClr val="45970D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1000</a:t>
            </a:r>
            <a:r>
              <a:rPr lang="zh-CN" altLang="en-US" sz="2000" dirty="0">
                <a:solidFill>
                  <a:srgbClr val="45970D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倍液或</a:t>
            </a:r>
            <a:r>
              <a:rPr lang="en-US" altLang="zh-CN" sz="2000" dirty="0">
                <a:solidFill>
                  <a:srgbClr val="45970D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50</a:t>
            </a:r>
            <a:r>
              <a:rPr lang="zh-CN" altLang="en-US" sz="2000" dirty="0">
                <a:solidFill>
                  <a:srgbClr val="45970D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％毒死蜱</a:t>
            </a:r>
            <a:r>
              <a:rPr lang="en-US" altLang="zh-CN" sz="2000" dirty="0">
                <a:solidFill>
                  <a:srgbClr val="45970D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1500</a:t>
            </a:r>
            <a:r>
              <a:rPr lang="zh-CN" altLang="en-US" sz="2000" dirty="0">
                <a:solidFill>
                  <a:srgbClr val="45970D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倍液喷雾防治。以上药剂可单用也可混用。连续用药</a:t>
            </a:r>
            <a:r>
              <a:rPr lang="en-US" altLang="zh-CN" sz="2000" dirty="0">
                <a:solidFill>
                  <a:srgbClr val="45970D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2</a:t>
            </a:r>
            <a:r>
              <a:rPr lang="zh-CN" altLang="en-US" sz="2000" dirty="0">
                <a:solidFill>
                  <a:srgbClr val="45970D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～</a:t>
            </a:r>
            <a:r>
              <a:rPr lang="en-US" altLang="zh-CN" sz="2000" dirty="0">
                <a:solidFill>
                  <a:srgbClr val="45970D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3</a:t>
            </a:r>
            <a:r>
              <a:rPr lang="zh-CN" altLang="en-US" sz="2000" dirty="0">
                <a:solidFill>
                  <a:srgbClr val="45970D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次。</a:t>
            </a:r>
            <a:endParaRPr lang="zh-CN" altLang="en-US" sz="2000" dirty="0">
              <a:solidFill>
                <a:srgbClr val="45970D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0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0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9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5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9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5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9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5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9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5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0" dur="500"/>
                                        <p:tgtEl>
                                          <p:spTgt spid="43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400"/>
                            </p:stCondLst>
                            <p:childTnLst>
                              <p:par>
                                <p:cTn id="5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4" dur="500"/>
                                        <p:tgtEl>
                                          <p:spTgt spid="43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900"/>
                            </p:stCondLst>
                            <p:childTnLst>
                              <p:par>
                                <p:cTn id="5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8" dur="80"/>
                                        <p:tgtEl>
                                          <p:spTgt spid="430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9" dur="80"/>
                                        <p:tgtEl>
                                          <p:spTgt spid="430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80"/>
                                        <p:tgtEl>
                                          <p:spTgt spid="430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"/>
                            </p:stCondLst>
                            <p:childTnLst>
                              <p:par>
                                <p:cTn id="6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0" dur="500"/>
                                        <p:tgtEl>
                                          <p:spTgt spid="43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1"/>
                            </p:stCondLst>
                            <p:childTnLst>
                              <p:par>
                                <p:cTn id="7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4" dur="80"/>
                                        <p:tgtEl>
                                          <p:spTgt spid="430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5" dur="80"/>
                                        <p:tgtEl>
                                          <p:spTgt spid="430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80"/>
                                        <p:tgtEl>
                                          <p:spTgt spid="430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3" grpId="0" bldLvl="0"/>
      <p:bldP spid="16394" grpId="0" bldLvl="0"/>
      <p:bldP spid="16395" grpId="0" bldLvl="0"/>
      <p:bldP spid="16396" grpId="0" bldLvl="0"/>
      <p:bldP spid="43020" grpId="0" animBg="1"/>
      <p:bldP spid="43024" grpId="0" animBg="1"/>
      <p:bldP spid="43024" grpId="1" animBg="1"/>
      <p:bldP spid="43025" grpId="0"/>
      <p:bldP spid="43025" grpId="1"/>
      <p:bldP spid="43026" grpId="0" animBg="1"/>
      <p:bldP spid="4302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4513" name="Picture 2" descr="2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8100" y="0"/>
            <a:ext cx="12230100" cy="68754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7" name="Picture 3" descr="2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63" y="293688"/>
            <a:ext cx="1250950" cy="828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8" name="Picture 4" descr="2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6663" y="6099175"/>
            <a:ext cx="593725" cy="593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9" name="Picture 5" descr="2-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00" y="649288"/>
            <a:ext cx="1747838" cy="257333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4517" name="组合 84997"/>
          <p:cNvGrpSpPr/>
          <p:nvPr/>
        </p:nvGrpSpPr>
        <p:grpSpPr>
          <a:xfrm>
            <a:off x="2741613" y="3765550"/>
            <a:ext cx="1003300" cy="1036638"/>
            <a:chOff x="1861" y="2355"/>
            <a:chExt cx="632" cy="653"/>
          </a:xfrm>
        </p:grpSpPr>
        <p:pic>
          <p:nvPicPr>
            <p:cNvPr id="64518" name="图片 84998" descr="图片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1" y="2355"/>
              <a:ext cx="561" cy="65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4519" name="Text Box 11"/>
            <p:cNvSpPr txBox="1"/>
            <p:nvPr/>
          </p:nvSpPr>
          <p:spPr>
            <a:xfrm>
              <a:off x="1925" y="2467"/>
              <a:ext cx="568" cy="19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/>
              <a:r>
                <a:rPr lang="zh-CN" altLang="en-US" sz="1400" dirty="0">
                  <a:solidFill>
                    <a:srgbClr val="2306FA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白粉病</a:t>
              </a:r>
              <a:endParaRPr lang="zh-CN" altLang="en-US" sz="1400">
                <a:solidFill>
                  <a:srgbClr val="2306FA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64520" name="组合 85000"/>
          <p:cNvGrpSpPr/>
          <p:nvPr/>
        </p:nvGrpSpPr>
        <p:grpSpPr>
          <a:xfrm>
            <a:off x="1382713" y="3738563"/>
            <a:ext cx="1003300" cy="1036637"/>
            <a:chOff x="1861" y="2355"/>
            <a:chExt cx="632" cy="653"/>
          </a:xfrm>
        </p:grpSpPr>
        <p:pic>
          <p:nvPicPr>
            <p:cNvPr id="64521" name="图片 85001" descr="图片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1" y="2355"/>
              <a:ext cx="561" cy="65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4522" name="Text Box 11"/>
            <p:cNvSpPr txBox="1"/>
            <p:nvPr/>
          </p:nvSpPr>
          <p:spPr>
            <a:xfrm>
              <a:off x="1925" y="2467"/>
              <a:ext cx="568" cy="19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/>
              <a:r>
                <a:rPr lang="zh-CN" altLang="en-US" sz="1400" dirty="0">
                  <a:solidFill>
                    <a:srgbClr val="2306FA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赤霉病</a:t>
              </a:r>
              <a:endParaRPr lang="zh-CN" altLang="en-US" sz="1400">
                <a:solidFill>
                  <a:srgbClr val="2306FA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64523" name="组合 85003"/>
          <p:cNvGrpSpPr/>
          <p:nvPr/>
        </p:nvGrpSpPr>
        <p:grpSpPr>
          <a:xfrm>
            <a:off x="4043363" y="3765550"/>
            <a:ext cx="1003300" cy="1036638"/>
            <a:chOff x="1861" y="2355"/>
            <a:chExt cx="632" cy="653"/>
          </a:xfrm>
        </p:grpSpPr>
        <p:pic>
          <p:nvPicPr>
            <p:cNvPr id="64524" name="图片 85004" descr="图片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1" y="2355"/>
              <a:ext cx="561" cy="65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4525" name="Text Box 11"/>
            <p:cNvSpPr txBox="1"/>
            <p:nvPr/>
          </p:nvSpPr>
          <p:spPr>
            <a:xfrm>
              <a:off x="1925" y="2467"/>
              <a:ext cx="568" cy="19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/>
              <a:r>
                <a:rPr lang="zh-CN" altLang="en-US" sz="1400" dirty="0">
                  <a:solidFill>
                    <a:srgbClr val="2306FA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锈病</a:t>
              </a:r>
              <a:endParaRPr lang="zh-CN" altLang="en-US" sz="1400" dirty="0">
                <a:solidFill>
                  <a:srgbClr val="2306FA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64526" name="组合 85006"/>
          <p:cNvGrpSpPr/>
          <p:nvPr/>
        </p:nvGrpSpPr>
        <p:grpSpPr>
          <a:xfrm>
            <a:off x="5243513" y="3752850"/>
            <a:ext cx="1003300" cy="1036638"/>
            <a:chOff x="1861" y="2355"/>
            <a:chExt cx="632" cy="653"/>
          </a:xfrm>
        </p:grpSpPr>
        <p:pic>
          <p:nvPicPr>
            <p:cNvPr id="64527" name="图片 85007" descr="图片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1" y="2355"/>
              <a:ext cx="561" cy="65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4528" name="Text Box 11"/>
            <p:cNvSpPr txBox="1"/>
            <p:nvPr/>
          </p:nvSpPr>
          <p:spPr>
            <a:xfrm>
              <a:off x="1925" y="2467"/>
              <a:ext cx="568" cy="19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/>
              <a:r>
                <a:rPr lang="zh-CN" altLang="en-US" sz="1400" dirty="0">
                  <a:solidFill>
                    <a:srgbClr val="2306FA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全蚀病</a:t>
              </a:r>
              <a:endParaRPr lang="zh-CN" altLang="en-US" sz="1400">
                <a:solidFill>
                  <a:srgbClr val="2306FA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64529" name="组合 85009"/>
          <p:cNvGrpSpPr/>
          <p:nvPr/>
        </p:nvGrpSpPr>
        <p:grpSpPr>
          <a:xfrm>
            <a:off x="6519863" y="3738563"/>
            <a:ext cx="1003300" cy="1036637"/>
            <a:chOff x="1861" y="2355"/>
            <a:chExt cx="632" cy="653"/>
          </a:xfrm>
        </p:grpSpPr>
        <p:pic>
          <p:nvPicPr>
            <p:cNvPr id="64530" name="图片 85010" descr="图片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1" y="2355"/>
              <a:ext cx="561" cy="65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4531" name="Text Box 11"/>
            <p:cNvSpPr txBox="1"/>
            <p:nvPr/>
          </p:nvSpPr>
          <p:spPr>
            <a:xfrm>
              <a:off x="1925" y="2467"/>
              <a:ext cx="568" cy="19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/>
              <a:r>
                <a:rPr lang="zh-CN" altLang="en-US" sz="1400" dirty="0">
                  <a:solidFill>
                    <a:srgbClr val="2306FA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纹枯病</a:t>
              </a:r>
              <a:endParaRPr lang="zh-CN" altLang="en-US" sz="1400">
                <a:solidFill>
                  <a:srgbClr val="2306FA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64532" name="组合 85012"/>
          <p:cNvGrpSpPr/>
          <p:nvPr/>
        </p:nvGrpSpPr>
        <p:grpSpPr>
          <a:xfrm>
            <a:off x="7675563" y="3738563"/>
            <a:ext cx="1003300" cy="1036637"/>
            <a:chOff x="1861" y="2355"/>
            <a:chExt cx="632" cy="653"/>
          </a:xfrm>
        </p:grpSpPr>
        <p:pic>
          <p:nvPicPr>
            <p:cNvPr id="64533" name="图片 85013" descr="图片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1" y="2355"/>
              <a:ext cx="561" cy="65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4534" name="Text Box 11"/>
            <p:cNvSpPr txBox="1"/>
            <p:nvPr/>
          </p:nvSpPr>
          <p:spPr>
            <a:xfrm>
              <a:off x="1925" y="2467"/>
              <a:ext cx="568" cy="19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/>
              <a:r>
                <a:rPr lang="zh-CN" altLang="en-US" sz="1400" dirty="0">
                  <a:solidFill>
                    <a:srgbClr val="2306FA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蚜虫</a:t>
              </a:r>
              <a:endParaRPr lang="zh-CN" altLang="en-US" sz="1400">
                <a:solidFill>
                  <a:srgbClr val="2306FA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64535" name="组合 85015"/>
          <p:cNvGrpSpPr/>
          <p:nvPr/>
        </p:nvGrpSpPr>
        <p:grpSpPr>
          <a:xfrm>
            <a:off x="8883650" y="3738563"/>
            <a:ext cx="1003300" cy="1036637"/>
            <a:chOff x="1861" y="2355"/>
            <a:chExt cx="632" cy="653"/>
          </a:xfrm>
        </p:grpSpPr>
        <p:pic>
          <p:nvPicPr>
            <p:cNvPr id="64536" name="图片 85016" descr="图片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1" y="2355"/>
              <a:ext cx="561" cy="65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4537" name="Text Box 11"/>
            <p:cNvSpPr txBox="1"/>
            <p:nvPr/>
          </p:nvSpPr>
          <p:spPr>
            <a:xfrm>
              <a:off x="1925" y="2467"/>
              <a:ext cx="568" cy="19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/>
              <a:r>
                <a:rPr lang="zh-CN" altLang="en-US" sz="1400" dirty="0">
                  <a:solidFill>
                    <a:srgbClr val="2306FA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吸浆虫</a:t>
              </a:r>
              <a:endParaRPr lang="zh-CN" altLang="en-US" sz="1400">
                <a:solidFill>
                  <a:srgbClr val="2306FA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64538" name="组合 85021"/>
          <p:cNvGrpSpPr/>
          <p:nvPr/>
        </p:nvGrpSpPr>
        <p:grpSpPr>
          <a:xfrm>
            <a:off x="10199688" y="3716338"/>
            <a:ext cx="1003300" cy="1036637"/>
            <a:chOff x="1861" y="2355"/>
            <a:chExt cx="632" cy="653"/>
          </a:xfrm>
        </p:grpSpPr>
        <p:pic>
          <p:nvPicPr>
            <p:cNvPr id="64539" name="图片 85022" descr="图片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1" y="2355"/>
              <a:ext cx="561" cy="65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4540" name="Text Box 11"/>
            <p:cNvSpPr txBox="1"/>
            <p:nvPr/>
          </p:nvSpPr>
          <p:spPr>
            <a:xfrm>
              <a:off x="1925" y="2467"/>
              <a:ext cx="568" cy="23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/>
              <a:r>
                <a:rPr lang="zh-CN" altLang="en-US" dirty="0">
                  <a:solidFill>
                    <a:srgbClr val="2306FA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杂草</a:t>
              </a:r>
              <a:endParaRPr lang="zh-CN" altLang="en-US">
                <a:solidFill>
                  <a:srgbClr val="2306FA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64541" name="组合 85026"/>
          <p:cNvGrpSpPr/>
          <p:nvPr/>
        </p:nvGrpSpPr>
        <p:grpSpPr>
          <a:xfrm>
            <a:off x="10056813" y="3357563"/>
            <a:ext cx="1162050" cy="1016000"/>
            <a:chOff x="5058" y="1497"/>
            <a:chExt cx="732" cy="640"/>
          </a:xfrm>
        </p:grpSpPr>
        <p:pic>
          <p:nvPicPr>
            <p:cNvPr id="64542" name="Picture 7" descr="8-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58" y="1497"/>
              <a:ext cx="732" cy="64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4543" name="Text Box 11"/>
            <p:cNvSpPr txBox="1"/>
            <p:nvPr/>
          </p:nvSpPr>
          <p:spPr>
            <a:xfrm>
              <a:off x="5155" y="1616"/>
              <a:ext cx="438" cy="25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pPr lvl="0" indent="0" eaLnBrk="0" hangingPunct="0"/>
              <a:r>
                <a:rPr lang="zh-CN" altLang="en-US" sz="2000" b="1" dirty="0">
                  <a:solidFill>
                    <a:schemeClr val="hlink"/>
                  </a:solidFill>
                  <a:latin typeface="Helvetica LT Std Cond Blk" charset="0"/>
                  <a:ea typeface="宋体" panose="02010600030101010101" pitchFamily="2" charset="-122"/>
                </a:rPr>
                <a:t>杂草</a:t>
              </a:r>
              <a:endParaRPr lang="zh-CN" altLang="en-US" sz="2000" b="1" dirty="0">
                <a:solidFill>
                  <a:schemeClr val="hlink"/>
                </a:solidFill>
                <a:latin typeface="Helvetica LT Std Cond Blk" charset="0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3730" name="文本框 73729"/>
          <p:cNvSpPr txBox="1"/>
          <p:nvPr/>
        </p:nvSpPr>
        <p:spPr>
          <a:xfrm>
            <a:off x="0" y="476250"/>
            <a:ext cx="3000375" cy="7016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fontAlgn="base" hangingPunct="1"/>
            <a:r>
              <a:rPr lang="zh-CN" altLang="en-US" sz="4000" b="1" strike="noStrike" noProof="1" dirty="0">
                <a:solidFill>
                  <a:schemeClr val="tx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楷体_GB2312" panose="02010609030101010101" pitchFamily="49" charset="-122"/>
                <a:ea typeface="宋体" panose="02010600030101010101" pitchFamily="2" charset="-122"/>
                <a:cs typeface="+mn-ea"/>
              </a:rPr>
              <a:t>麦田杂</a:t>
            </a:r>
            <a:r>
              <a:rPr lang="zh-CN" altLang="en-US" sz="4000" b="1" strike="noStrike" noProof="1" dirty="0">
                <a:effectLst>
                  <a:outerShdw blurRad="38100" dist="38100" dir="2700000">
                    <a:srgbClr val="C0C0C0"/>
                  </a:outerShdw>
                </a:effectLst>
                <a:latin typeface="楷体_GB2312" panose="02010609030101010101" pitchFamily="49" charset="-122"/>
                <a:ea typeface="宋体" panose="02010600030101010101" pitchFamily="2" charset="-122"/>
                <a:cs typeface="+mn-ea"/>
              </a:rPr>
              <a:t>草</a:t>
            </a:r>
            <a:endParaRPr lang="en-US" altLang="zh-CN" sz="4000" b="1" strike="noStrike" noProof="1" dirty="0">
              <a:effectLst>
                <a:outerShdw blurRad="38100" dist="38100" dir="2700000">
                  <a:srgbClr val="C0C0C0"/>
                </a:outerShdw>
              </a:effectLst>
              <a:latin typeface="楷体_GB2312" panose="02010609030101010101" pitchFamily="49" charset="-122"/>
              <a:ea typeface="宋体" panose="02010600030101010101" pitchFamily="2" charset="-122"/>
            </a:endParaRPr>
          </a:p>
        </p:txBody>
      </p:sp>
      <p:sp>
        <p:nvSpPr>
          <p:cNvPr id="73731" name="文本框 73730"/>
          <p:cNvSpPr txBox="1"/>
          <p:nvPr/>
        </p:nvSpPr>
        <p:spPr>
          <a:xfrm>
            <a:off x="2351088" y="1628775"/>
            <a:ext cx="7874000" cy="946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0" indent="0" eaLnBrk="1" hangingPunct="1"/>
            <a:r>
              <a:rPr lang="zh-CN" altLang="en-US" sz="2800" b="1" dirty="0"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楷体_GB2312" panose="02010609030101010101" pitchFamily="49" charset="-122"/>
              </a:rPr>
              <a:t>单子叶</a:t>
            </a:r>
            <a:r>
              <a:rPr lang="zh-CN" altLang="zh-CN" sz="2800" b="1" dirty="0"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楷体_GB2312" panose="02010609030101010101" pitchFamily="49" charset="-122"/>
              </a:rPr>
              <a:t>: </a:t>
            </a:r>
            <a:r>
              <a:rPr lang="zh-CN" altLang="en-US" sz="2800" b="1" dirty="0"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楷体_GB2312" panose="02010609030101010101" pitchFamily="49" charset="-122"/>
              </a:rPr>
              <a:t>节节麦、雀麦、看麦娘草等</a:t>
            </a:r>
            <a:endParaRPr lang="zh-CN" altLang="en-US" sz="2800" b="1" dirty="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  <a:ea typeface="楷体_GB2312" panose="02010609030101010101" pitchFamily="49" charset="-122"/>
            </a:endParaRPr>
          </a:p>
          <a:p>
            <a:pPr lvl="0" indent="0" eaLnBrk="1" hangingPunct="1"/>
            <a:r>
              <a:rPr lang="zh-CN" altLang="en-US" sz="2800" b="1" dirty="0"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楷体_GB2312" panose="02010609030101010101" pitchFamily="49" charset="-122"/>
              </a:rPr>
              <a:t>双子叶</a:t>
            </a:r>
            <a:r>
              <a:rPr lang="zh-CN" altLang="zh-CN" sz="2800" b="1" dirty="0"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楷体_GB2312" panose="02010609030101010101" pitchFamily="49" charset="-122"/>
              </a:rPr>
              <a:t>: </a:t>
            </a:r>
            <a:r>
              <a:rPr lang="zh-CN" altLang="en-US" sz="2800" b="1" dirty="0"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楷体_GB2312" panose="02010609030101010101" pitchFamily="49" charset="-122"/>
              </a:rPr>
              <a:t>播娘蒿、麦瓶草、麦家公等</a:t>
            </a:r>
            <a:endParaRPr lang="zh-CN" altLang="en-US" sz="2800" b="1" dirty="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  <a:ea typeface="楷体_GB2312" panose="02010609030101010101" pitchFamily="49" charset="-122"/>
            </a:endParaRPr>
          </a:p>
        </p:txBody>
      </p:sp>
      <p:sp>
        <p:nvSpPr>
          <p:cNvPr id="73733" name="文本框 73732"/>
          <p:cNvSpPr txBox="1"/>
          <p:nvPr/>
        </p:nvSpPr>
        <p:spPr>
          <a:xfrm>
            <a:off x="479425" y="1700213"/>
            <a:ext cx="2689225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fontAlgn="base" hangingPunct="1">
              <a:spcBef>
                <a:spcPct val="50000"/>
              </a:spcBef>
            </a:pPr>
            <a:r>
              <a:rPr lang="zh-CN" altLang="en-US" sz="3200" b="1" strike="noStrike" noProof="1" dirty="0"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主要种类</a:t>
            </a:r>
            <a:endParaRPr lang="en-US" altLang="zh-CN" sz="3200" b="1" strike="noStrike" noProof="1" dirty="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5540" name="左大括号 73735"/>
          <p:cNvSpPr/>
          <p:nvPr/>
        </p:nvSpPr>
        <p:spPr>
          <a:xfrm>
            <a:off x="2279650" y="1773238"/>
            <a:ext cx="144463" cy="719137"/>
          </a:xfrm>
          <a:prstGeom prst="leftBrace">
            <a:avLst>
              <a:gd name="adj1" fmla="val 41460"/>
              <a:gd name="adj2" fmla="val 50000"/>
            </a:avLst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pPr lvl="0" indent="0" eaLnBrk="0" hangingPunct="0"/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73748" name="组合 73747"/>
          <p:cNvGrpSpPr/>
          <p:nvPr/>
        </p:nvGrpSpPr>
        <p:grpSpPr>
          <a:xfrm>
            <a:off x="911225" y="2708275"/>
            <a:ext cx="4321175" cy="3975100"/>
            <a:chOff x="393" y="1661"/>
            <a:chExt cx="2722" cy="2504"/>
          </a:xfrm>
        </p:grpSpPr>
        <p:sp>
          <p:nvSpPr>
            <p:cNvPr id="65542" name="文本框 73745"/>
            <p:cNvSpPr txBox="1"/>
            <p:nvPr/>
          </p:nvSpPr>
          <p:spPr>
            <a:xfrm>
              <a:off x="1209" y="3838"/>
              <a:ext cx="635" cy="327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>
                <a:spcBef>
                  <a:spcPct val="50000"/>
                </a:spcBef>
              </a:pPr>
              <a:r>
                <a:rPr lang="zh-CN" altLang="en-US" sz="2800" dirty="0">
                  <a:solidFill>
                    <a:srgbClr val="FF0000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雀麦</a:t>
              </a:r>
              <a:endParaRPr lang="zh-CN" altLang="en-US" sz="2800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pic>
          <p:nvPicPr>
            <p:cNvPr id="65543" name="图片 73746" descr="雀麦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93" y="1661"/>
              <a:ext cx="2722" cy="2086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73753" name="组合 73752"/>
          <p:cNvGrpSpPr/>
          <p:nvPr/>
        </p:nvGrpSpPr>
        <p:grpSpPr>
          <a:xfrm>
            <a:off x="6096000" y="2781300"/>
            <a:ext cx="4824413" cy="3832225"/>
            <a:chOff x="3795" y="1661"/>
            <a:chExt cx="3039" cy="2414"/>
          </a:xfrm>
        </p:grpSpPr>
        <p:pic>
          <p:nvPicPr>
            <p:cNvPr id="65545" name="图片 73750" descr="节节麦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95" y="1661"/>
              <a:ext cx="3039" cy="207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5546" name="文本框 73751"/>
            <p:cNvSpPr txBox="1"/>
            <p:nvPr/>
          </p:nvSpPr>
          <p:spPr>
            <a:xfrm>
              <a:off x="4929" y="3748"/>
              <a:ext cx="1089" cy="327"/>
            </a:xfrm>
            <a:prstGeom prst="rect">
              <a:avLst/>
            </a:prstGeom>
            <a:noFill/>
            <a:ln w="12700">
              <a:noFill/>
            </a:ln>
          </p:spPr>
          <p:txBody>
            <a:bodyPr anchor="t">
              <a:spAutoFit/>
            </a:bodyPr>
            <a:p>
              <a:pPr lvl="0" indent="0" eaLnBrk="1" hangingPunct="1">
                <a:spcBef>
                  <a:spcPct val="50000"/>
                </a:spcBef>
              </a:pPr>
              <a:r>
                <a:rPr lang="zh-CN" altLang="en-US" sz="2800" b="1" dirty="0">
                  <a:solidFill>
                    <a:srgbClr val="FF0000"/>
                  </a:solidFill>
                  <a:latin typeface="Verdana" panose="020B0604030504040204" pitchFamily="34" charset="0"/>
                  <a:ea typeface="宋体" panose="02010600030101010101" pitchFamily="2" charset="-122"/>
                </a:rPr>
                <a:t>节节麦</a:t>
              </a:r>
              <a:endParaRPr lang="zh-CN" altLang="en-US" sz="2800" b="1" dirty="0">
                <a:solidFill>
                  <a:srgbClr val="FF0000"/>
                </a:solidFill>
                <a:latin typeface="Verdana" panose="020B0604030504040204" pitchFamily="34" charset="0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3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3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457" name="Picture 2" descr="2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8100" y="0"/>
            <a:ext cx="12230100" cy="68754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7" name="Picture 3" descr="2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63" y="293688"/>
            <a:ext cx="1250950" cy="828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8" name="Picture 4" descr="2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6663" y="6099175"/>
            <a:ext cx="593725" cy="593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9" name="Picture 5" descr="2-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00" y="649288"/>
            <a:ext cx="1747838" cy="257333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9461" name="组合 11269"/>
          <p:cNvGrpSpPr/>
          <p:nvPr/>
        </p:nvGrpSpPr>
        <p:grpSpPr>
          <a:xfrm>
            <a:off x="2741613" y="3765550"/>
            <a:ext cx="1003300" cy="1036638"/>
            <a:chOff x="1861" y="2355"/>
            <a:chExt cx="632" cy="653"/>
          </a:xfrm>
        </p:grpSpPr>
        <p:pic>
          <p:nvPicPr>
            <p:cNvPr id="19462" name="图片 11270" descr="图片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1" y="2355"/>
              <a:ext cx="561" cy="65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9463" name="Text Box 11"/>
            <p:cNvSpPr txBox="1"/>
            <p:nvPr/>
          </p:nvSpPr>
          <p:spPr>
            <a:xfrm>
              <a:off x="1925" y="2467"/>
              <a:ext cx="568" cy="19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/>
              <a:r>
                <a:rPr lang="zh-CN" altLang="en-US" sz="1400" dirty="0">
                  <a:solidFill>
                    <a:srgbClr val="2306FA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白粉病</a:t>
              </a:r>
              <a:endParaRPr lang="zh-CN" altLang="en-US" sz="1400">
                <a:solidFill>
                  <a:srgbClr val="2306FA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9464" name="组合 11272"/>
          <p:cNvGrpSpPr/>
          <p:nvPr/>
        </p:nvGrpSpPr>
        <p:grpSpPr>
          <a:xfrm>
            <a:off x="1382713" y="3738563"/>
            <a:ext cx="1003300" cy="1036637"/>
            <a:chOff x="1861" y="2355"/>
            <a:chExt cx="632" cy="653"/>
          </a:xfrm>
        </p:grpSpPr>
        <p:pic>
          <p:nvPicPr>
            <p:cNvPr id="19465" name="图片 11273" descr="图片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1" y="2355"/>
              <a:ext cx="561" cy="65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9466" name="Text Box 11"/>
            <p:cNvSpPr txBox="1"/>
            <p:nvPr/>
          </p:nvSpPr>
          <p:spPr>
            <a:xfrm>
              <a:off x="1925" y="2467"/>
              <a:ext cx="568" cy="19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/>
              <a:r>
                <a:rPr lang="zh-CN" altLang="en-US" sz="1400" dirty="0">
                  <a:solidFill>
                    <a:srgbClr val="2306FA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赤霉病</a:t>
              </a:r>
              <a:endParaRPr lang="zh-CN" altLang="en-US" sz="1400">
                <a:solidFill>
                  <a:srgbClr val="2306FA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9467" name="组合 11275"/>
          <p:cNvGrpSpPr/>
          <p:nvPr/>
        </p:nvGrpSpPr>
        <p:grpSpPr>
          <a:xfrm>
            <a:off x="4043363" y="3765550"/>
            <a:ext cx="1003300" cy="1036638"/>
            <a:chOff x="1861" y="2355"/>
            <a:chExt cx="632" cy="653"/>
          </a:xfrm>
        </p:grpSpPr>
        <p:pic>
          <p:nvPicPr>
            <p:cNvPr id="19468" name="图片 11276" descr="图片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1" y="2355"/>
              <a:ext cx="561" cy="65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9469" name="Text Box 11"/>
            <p:cNvSpPr txBox="1"/>
            <p:nvPr/>
          </p:nvSpPr>
          <p:spPr>
            <a:xfrm>
              <a:off x="1925" y="2467"/>
              <a:ext cx="568" cy="19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/>
              <a:r>
                <a:rPr lang="zh-CN" altLang="en-US" sz="1400" dirty="0">
                  <a:solidFill>
                    <a:srgbClr val="2306FA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锈病</a:t>
              </a:r>
              <a:endParaRPr lang="zh-CN" altLang="en-US" sz="1400" dirty="0">
                <a:solidFill>
                  <a:srgbClr val="2306FA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9470" name="组合 11278"/>
          <p:cNvGrpSpPr/>
          <p:nvPr/>
        </p:nvGrpSpPr>
        <p:grpSpPr>
          <a:xfrm>
            <a:off x="5243513" y="3752850"/>
            <a:ext cx="1003300" cy="1036638"/>
            <a:chOff x="1861" y="2355"/>
            <a:chExt cx="632" cy="653"/>
          </a:xfrm>
        </p:grpSpPr>
        <p:pic>
          <p:nvPicPr>
            <p:cNvPr id="19471" name="图片 11279" descr="图片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1" y="2355"/>
              <a:ext cx="561" cy="65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9472" name="Text Box 11"/>
            <p:cNvSpPr txBox="1"/>
            <p:nvPr/>
          </p:nvSpPr>
          <p:spPr>
            <a:xfrm>
              <a:off x="1925" y="2467"/>
              <a:ext cx="568" cy="19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/>
              <a:r>
                <a:rPr lang="zh-CN" altLang="en-US" sz="1400" dirty="0">
                  <a:solidFill>
                    <a:srgbClr val="2306FA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全蚀病</a:t>
              </a:r>
              <a:endParaRPr lang="zh-CN" altLang="en-US" sz="1400">
                <a:solidFill>
                  <a:srgbClr val="2306FA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9473" name="组合 11281"/>
          <p:cNvGrpSpPr/>
          <p:nvPr/>
        </p:nvGrpSpPr>
        <p:grpSpPr>
          <a:xfrm>
            <a:off x="6519863" y="3738563"/>
            <a:ext cx="1003300" cy="1036637"/>
            <a:chOff x="1861" y="2355"/>
            <a:chExt cx="632" cy="653"/>
          </a:xfrm>
        </p:grpSpPr>
        <p:pic>
          <p:nvPicPr>
            <p:cNvPr id="19474" name="图片 11282" descr="图片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1" y="2355"/>
              <a:ext cx="561" cy="65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9475" name="Text Box 11"/>
            <p:cNvSpPr txBox="1"/>
            <p:nvPr/>
          </p:nvSpPr>
          <p:spPr>
            <a:xfrm>
              <a:off x="1925" y="2467"/>
              <a:ext cx="568" cy="19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/>
              <a:r>
                <a:rPr lang="zh-CN" altLang="en-US" sz="1400" dirty="0">
                  <a:solidFill>
                    <a:srgbClr val="2306FA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纹枯病</a:t>
              </a:r>
              <a:endParaRPr lang="zh-CN" altLang="en-US" sz="1400">
                <a:solidFill>
                  <a:srgbClr val="2306FA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9476" name="组合 11284"/>
          <p:cNvGrpSpPr/>
          <p:nvPr/>
        </p:nvGrpSpPr>
        <p:grpSpPr>
          <a:xfrm>
            <a:off x="7675563" y="3738563"/>
            <a:ext cx="1003300" cy="1036637"/>
            <a:chOff x="1861" y="2355"/>
            <a:chExt cx="632" cy="653"/>
          </a:xfrm>
        </p:grpSpPr>
        <p:pic>
          <p:nvPicPr>
            <p:cNvPr id="19477" name="图片 11285" descr="图片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1" y="2355"/>
              <a:ext cx="561" cy="65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9478" name="Text Box 11"/>
            <p:cNvSpPr txBox="1"/>
            <p:nvPr/>
          </p:nvSpPr>
          <p:spPr>
            <a:xfrm>
              <a:off x="1925" y="2467"/>
              <a:ext cx="568" cy="19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/>
              <a:r>
                <a:rPr lang="zh-CN" altLang="en-US" sz="1400" dirty="0">
                  <a:solidFill>
                    <a:srgbClr val="2306FA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蚜虫</a:t>
              </a:r>
              <a:endParaRPr lang="zh-CN" altLang="en-US" sz="1400">
                <a:solidFill>
                  <a:srgbClr val="2306FA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9479" name="组合 11287"/>
          <p:cNvGrpSpPr/>
          <p:nvPr/>
        </p:nvGrpSpPr>
        <p:grpSpPr>
          <a:xfrm>
            <a:off x="8904288" y="3716338"/>
            <a:ext cx="1003300" cy="1036637"/>
            <a:chOff x="1861" y="2355"/>
            <a:chExt cx="632" cy="653"/>
          </a:xfrm>
        </p:grpSpPr>
        <p:pic>
          <p:nvPicPr>
            <p:cNvPr id="19480" name="图片 11288" descr="图片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1" y="2355"/>
              <a:ext cx="561" cy="65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9481" name="Text Box 11"/>
            <p:cNvSpPr txBox="1"/>
            <p:nvPr/>
          </p:nvSpPr>
          <p:spPr>
            <a:xfrm>
              <a:off x="1925" y="2467"/>
              <a:ext cx="568" cy="19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/>
              <a:r>
                <a:rPr lang="zh-CN" altLang="en-US" sz="1400" dirty="0">
                  <a:solidFill>
                    <a:srgbClr val="2306FA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吸浆虫</a:t>
              </a:r>
              <a:endParaRPr lang="zh-CN" altLang="en-US" sz="1400">
                <a:solidFill>
                  <a:srgbClr val="2306FA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9482" name="组合 11290"/>
          <p:cNvGrpSpPr/>
          <p:nvPr/>
        </p:nvGrpSpPr>
        <p:grpSpPr>
          <a:xfrm>
            <a:off x="1200150" y="3248025"/>
            <a:ext cx="1322388" cy="1555750"/>
            <a:chOff x="2331" y="739"/>
            <a:chExt cx="749" cy="879"/>
          </a:xfrm>
        </p:grpSpPr>
        <p:pic>
          <p:nvPicPr>
            <p:cNvPr id="19483" name="Picture 7" descr="8-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31" y="739"/>
              <a:ext cx="749" cy="87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9484" name="Text Box 11"/>
            <p:cNvSpPr txBox="1"/>
            <p:nvPr/>
          </p:nvSpPr>
          <p:spPr>
            <a:xfrm>
              <a:off x="2404" y="907"/>
              <a:ext cx="538" cy="22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pPr lvl="0" indent="0" eaLnBrk="0" hangingPunct="0"/>
              <a:r>
                <a:rPr lang="zh-CN" altLang="en-US" sz="2000" b="1" dirty="0">
                  <a:solidFill>
                    <a:schemeClr val="hlink"/>
                  </a:solidFill>
                  <a:latin typeface="Helvetica LT Std Cond Blk" charset="0"/>
                  <a:ea typeface="宋体" panose="02010600030101010101" pitchFamily="2" charset="-122"/>
                </a:rPr>
                <a:t>赤霉病</a:t>
              </a:r>
              <a:endParaRPr lang="zh-CN" altLang="en-US" sz="2000" b="1" dirty="0">
                <a:solidFill>
                  <a:schemeClr val="hlink"/>
                </a:solidFill>
                <a:latin typeface="Helvetica LT Std Cond Blk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9485" name="组合 11293"/>
          <p:cNvGrpSpPr/>
          <p:nvPr/>
        </p:nvGrpSpPr>
        <p:grpSpPr>
          <a:xfrm>
            <a:off x="10199688" y="3716338"/>
            <a:ext cx="1003300" cy="1036637"/>
            <a:chOff x="1861" y="2355"/>
            <a:chExt cx="632" cy="653"/>
          </a:xfrm>
        </p:grpSpPr>
        <p:pic>
          <p:nvPicPr>
            <p:cNvPr id="19486" name="图片 11294" descr="图片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1" y="2355"/>
              <a:ext cx="561" cy="65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9487" name="Text Box 11"/>
            <p:cNvSpPr txBox="1"/>
            <p:nvPr/>
          </p:nvSpPr>
          <p:spPr>
            <a:xfrm>
              <a:off x="1925" y="2467"/>
              <a:ext cx="568" cy="23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/>
              <a:r>
                <a:rPr lang="zh-CN" altLang="en-US" dirty="0">
                  <a:solidFill>
                    <a:srgbClr val="2306FA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杂草</a:t>
              </a:r>
              <a:endParaRPr lang="zh-CN" altLang="en-US">
                <a:solidFill>
                  <a:srgbClr val="2306FA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89096" name="组合 89095"/>
          <p:cNvGrpSpPr/>
          <p:nvPr/>
        </p:nvGrpSpPr>
        <p:grpSpPr>
          <a:xfrm>
            <a:off x="623888" y="692150"/>
            <a:ext cx="5399087" cy="4972050"/>
            <a:chOff x="302" y="572"/>
            <a:chExt cx="3401" cy="3132"/>
          </a:xfrm>
        </p:grpSpPr>
        <p:pic>
          <p:nvPicPr>
            <p:cNvPr id="66562" name="图片 89093" descr="DSCN514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02" y="572"/>
              <a:ext cx="3401" cy="255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6563" name="文本框 89094"/>
            <p:cNvSpPr txBox="1"/>
            <p:nvPr/>
          </p:nvSpPr>
          <p:spPr>
            <a:xfrm>
              <a:off x="619" y="3339"/>
              <a:ext cx="3084" cy="365"/>
            </a:xfrm>
            <a:prstGeom prst="rect">
              <a:avLst/>
            </a:prstGeom>
            <a:noFill/>
            <a:ln w="12700">
              <a:noFill/>
            </a:ln>
          </p:spPr>
          <p:txBody>
            <a:bodyPr anchor="t">
              <a:spAutoFit/>
            </a:bodyPr>
            <a:p>
              <a:pPr lvl="0" indent="0" eaLnBrk="1" hangingPunct="1">
                <a:spcBef>
                  <a:spcPct val="50000"/>
                </a:spcBef>
              </a:pPr>
              <a:r>
                <a:rPr lang="zh-CN" altLang="en-US" sz="3200" b="1" dirty="0">
                  <a:solidFill>
                    <a:srgbClr val="FF0000"/>
                  </a:solidFill>
                  <a:latin typeface="Verdana" panose="020B0604030504040204" pitchFamily="34" charset="0"/>
                  <a:ea typeface="宋体" panose="02010600030101010101" pitchFamily="2" charset="-122"/>
                </a:rPr>
                <a:t>生长期节节麦与普通小麦</a:t>
              </a:r>
              <a:endParaRPr lang="zh-CN" altLang="en-US" sz="3200" b="1" dirty="0">
                <a:solidFill>
                  <a:srgbClr val="FF0000"/>
                </a:solidFill>
                <a:latin typeface="Verdana" panose="020B060403050404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89099" name="组合 89098"/>
          <p:cNvGrpSpPr/>
          <p:nvPr/>
        </p:nvGrpSpPr>
        <p:grpSpPr>
          <a:xfrm>
            <a:off x="6167438" y="692150"/>
            <a:ext cx="5327650" cy="4972050"/>
            <a:chOff x="3931" y="572"/>
            <a:chExt cx="3356" cy="3132"/>
          </a:xfrm>
        </p:grpSpPr>
        <p:pic>
          <p:nvPicPr>
            <p:cNvPr id="66565" name="图片 89096" descr="DSCN538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31" y="572"/>
              <a:ext cx="3356" cy="251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6566" name="文本框 89097"/>
            <p:cNvSpPr txBox="1"/>
            <p:nvPr/>
          </p:nvSpPr>
          <p:spPr>
            <a:xfrm>
              <a:off x="4067" y="3339"/>
              <a:ext cx="3084" cy="365"/>
            </a:xfrm>
            <a:prstGeom prst="rect">
              <a:avLst/>
            </a:prstGeom>
            <a:noFill/>
            <a:ln w="12700">
              <a:noFill/>
            </a:ln>
          </p:spPr>
          <p:txBody>
            <a:bodyPr anchor="t">
              <a:spAutoFit/>
            </a:bodyPr>
            <a:p>
              <a:pPr lvl="0" indent="0" eaLnBrk="1" hangingPunct="1">
                <a:spcBef>
                  <a:spcPct val="50000"/>
                </a:spcBef>
              </a:pPr>
              <a:r>
                <a:rPr lang="zh-CN" altLang="en-US" sz="3200" b="1" dirty="0">
                  <a:solidFill>
                    <a:srgbClr val="FF0000"/>
                  </a:solidFill>
                  <a:latin typeface="Verdana" panose="020B0604030504040204" pitchFamily="34" charset="0"/>
                  <a:ea typeface="宋体" panose="02010600030101010101" pitchFamily="2" charset="-122"/>
                </a:rPr>
                <a:t>成熟期节节麦与普通小麦</a:t>
              </a:r>
              <a:endParaRPr lang="zh-CN" altLang="en-US" sz="3200" b="1" dirty="0">
                <a:solidFill>
                  <a:srgbClr val="FF0000"/>
                </a:solidFill>
                <a:latin typeface="Verdana" panose="020B0604030504040204" pitchFamily="34" charset="0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9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9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7585" name="图片 90113" descr="DSCN925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7988" y="692150"/>
            <a:ext cx="10847387" cy="5365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6" name="文本框 90114"/>
          <p:cNvSpPr txBox="1"/>
          <p:nvPr/>
        </p:nvSpPr>
        <p:spPr>
          <a:xfrm>
            <a:off x="8543925" y="981075"/>
            <a:ext cx="1800225" cy="641350"/>
          </a:xfrm>
          <a:prstGeom prst="rect">
            <a:avLst/>
          </a:prstGeom>
          <a:noFill/>
          <a:ln w="12700">
            <a:noFill/>
          </a:ln>
        </p:spPr>
        <p:txBody>
          <a:bodyPr anchor="t">
            <a:spAutoFit/>
          </a:bodyPr>
          <a:p>
            <a:pPr lvl="0" indent="0" eaLnBrk="1" hangingPunct="1">
              <a:spcBef>
                <a:spcPct val="50000"/>
              </a:spcBef>
            </a:pPr>
            <a:r>
              <a:rPr lang="zh-CN" altLang="en-US" sz="3600" b="1" dirty="0">
                <a:solidFill>
                  <a:srgbClr val="FF0000"/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野燕麦</a:t>
            </a:r>
            <a:endParaRPr lang="zh-CN" altLang="en-US" sz="3600" b="1" dirty="0">
              <a:solidFill>
                <a:srgbClr val="FF0000"/>
              </a:solidFill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grpSp>
        <p:nvGrpSpPr>
          <p:cNvPr id="67587" name="组合 90115"/>
          <p:cNvGrpSpPr/>
          <p:nvPr/>
        </p:nvGrpSpPr>
        <p:grpSpPr>
          <a:xfrm>
            <a:off x="407988" y="692150"/>
            <a:ext cx="10847387" cy="5365750"/>
            <a:chOff x="257" y="436"/>
            <a:chExt cx="6833" cy="3380"/>
          </a:xfrm>
        </p:grpSpPr>
        <p:pic>
          <p:nvPicPr>
            <p:cNvPr id="67588" name="图片 90116" descr="DSCN925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57" y="436"/>
              <a:ext cx="6833" cy="338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7589" name="文本框 90117"/>
            <p:cNvSpPr txBox="1"/>
            <p:nvPr/>
          </p:nvSpPr>
          <p:spPr>
            <a:xfrm>
              <a:off x="5382" y="618"/>
              <a:ext cx="1134" cy="404"/>
            </a:xfrm>
            <a:prstGeom prst="rect">
              <a:avLst/>
            </a:prstGeom>
            <a:noFill/>
            <a:ln w="12700">
              <a:noFill/>
            </a:ln>
          </p:spPr>
          <p:txBody>
            <a:bodyPr anchor="t">
              <a:spAutoFit/>
            </a:bodyPr>
            <a:p>
              <a:pPr lvl="0" indent="0" eaLnBrk="1" hangingPunct="1">
                <a:spcBef>
                  <a:spcPct val="50000"/>
                </a:spcBef>
              </a:pPr>
              <a:r>
                <a:rPr lang="zh-CN" altLang="en-US" sz="3600" b="1" dirty="0">
                  <a:solidFill>
                    <a:srgbClr val="FF0000"/>
                  </a:solidFill>
                  <a:latin typeface="Verdana" panose="020B0604030504040204" pitchFamily="34" charset="0"/>
                  <a:ea typeface="宋体" panose="02010600030101010101" pitchFamily="2" charset="-122"/>
                </a:rPr>
                <a:t>野燕麦</a:t>
              </a:r>
              <a:endParaRPr lang="zh-CN" altLang="en-US" sz="3600" b="1" dirty="0">
                <a:solidFill>
                  <a:srgbClr val="FF0000"/>
                </a:solidFill>
                <a:latin typeface="Verdana" panose="020B0604030504040204" pitchFamily="34" charset="0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8609" name="文本框 86024"/>
          <p:cNvSpPr txBox="1"/>
          <p:nvPr/>
        </p:nvSpPr>
        <p:spPr>
          <a:xfrm>
            <a:off x="3313113" y="188913"/>
            <a:ext cx="4921250" cy="7620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 algn="ctr" eaLnBrk="1" hangingPunct="1"/>
            <a:r>
              <a:rPr lang="zh-CN" altLang="x-none" sz="4400" b="1" dirty="0">
                <a:latin typeface="Arial" panose="020B0604020202020204" pitchFamily="34" charset="0"/>
                <a:ea typeface="楷体_GB2312" panose="02010609030101010101" pitchFamily="49" charset="-122"/>
              </a:rPr>
              <a:t>阔叶</a:t>
            </a:r>
            <a:r>
              <a:rPr lang="en-US" altLang="x-none" sz="4400" b="1" err="1">
                <a:latin typeface="Arial" panose="020B0604020202020204" pitchFamily="34" charset="0"/>
                <a:ea typeface="楷体_GB2312" panose="02010609030101010101" pitchFamily="49" charset="-122"/>
              </a:rPr>
              <a:t>杂草</a:t>
            </a:r>
            <a:endParaRPr lang="en-US" altLang="zh-CN" sz="4400" b="1" dirty="0">
              <a:latin typeface="Arial" panose="020B0604020202020204" pitchFamily="34" charset="0"/>
              <a:ea typeface="楷体_GB2312" panose="02010609030101010101" pitchFamily="49" charset="-122"/>
            </a:endParaRPr>
          </a:p>
        </p:txBody>
      </p:sp>
      <p:grpSp>
        <p:nvGrpSpPr>
          <p:cNvPr id="86038" name="组合 86037"/>
          <p:cNvGrpSpPr/>
          <p:nvPr/>
        </p:nvGrpSpPr>
        <p:grpSpPr>
          <a:xfrm>
            <a:off x="1200150" y="1628775"/>
            <a:ext cx="10367963" cy="4560888"/>
            <a:chOff x="438" y="754"/>
            <a:chExt cx="6531" cy="2873"/>
          </a:xfrm>
        </p:grpSpPr>
        <p:grpSp>
          <p:nvGrpSpPr>
            <p:cNvPr id="68611" name="组合 86031"/>
            <p:cNvGrpSpPr/>
            <p:nvPr/>
          </p:nvGrpSpPr>
          <p:grpSpPr>
            <a:xfrm>
              <a:off x="438" y="754"/>
              <a:ext cx="2495" cy="2873"/>
              <a:chOff x="438" y="754"/>
              <a:chExt cx="2495" cy="2873"/>
            </a:xfrm>
          </p:grpSpPr>
          <p:pic>
            <p:nvPicPr>
              <p:cNvPr id="68612" name="图片 86032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438" y="754"/>
                <a:ext cx="2495" cy="243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68613" name="文本框 86033"/>
              <p:cNvSpPr txBox="1"/>
              <p:nvPr/>
            </p:nvSpPr>
            <p:spPr>
              <a:xfrm>
                <a:off x="1300" y="3339"/>
                <a:ext cx="1179" cy="2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p>
                <a:pPr lvl="0" indent="0" eaLnBrk="0" hangingPunct="0">
                  <a:spcBef>
                    <a:spcPct val="50000"/>
                  </a:spcBef>
                </a:pPr>
                <a:r>
                  <a:rPr lang="zh-CN" altLang="en-US" sz="2400" dirty="0">
                    <a:solidFill>
                      <a:srgbClr val="FF0000"/>
                    </a:solidFill>
                    <a:latin typeface="Calibri" panose="020F0502020204030204" pitchFamily="34" charset="0"/>
                    <a:ea typeface="宋体" panose="02010600030101010101" pitchFamily="2" charset="-122"/>
                  </a:rPr>
                  <a:t>看麦娘</a:t>
                </a:r>
                <a:endParaRPr lang="zh-CN" altLang="en-US" sz="2400" dirty="0">
                  <a:solidFill>
                    <a:srgbClr val="FF0000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68614" name="组合 86034"/>
            <p:cNvGrpSpPr/>
            <p:nvPr/>
          </p:nvGrpSpPr>
          <p:grpSpPr>
            <a:xfrm>
              <a:off x="3749" y="754"/>
              <a:ext cx="3220" cy="2828"/>
              <a:chOff x="3749" y="754"/>
              <a:chExt cx="3220" cy="2828"/>
            </a:xfrm>
          </p:grpSpPr>
          <p:pic>
            <p:nvPicPr>
              <p:cNvPr id="68615" name="图片 86035" descr="279926864340431735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749" y="754"/>
                <a:ext cx="3220" cy="2413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68616" name="文本框 86036"/>
              <p:cNvSpPr txBox="1"/>
              <p:nvPr/>
            </p:nvSpPr>
            <p:spPr>
              <a:xfrm>
                <a:off x="5201" y="3294"/>
                <a:ext cx="771" cy="2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p>
                <a:pPr lvl="0" indent="0" eaLnBrk="0" hangingPunct="0">
                  <a:spcBef>
                    <a:spcPct val="50000"/>
                  </a:spcBef>
                </a:pPr>
                <a:r>
                  <a:rPr lang="zh-CN" altLang="en-US" sz="2400" dirty="0">
                    <a:solidFill>
                      <a:srgbClr val="FF0000"/>
                    </a:solidFill>
                    <a:latin typeface="Calibri" panose="020F0502020204030204" pitchFamily="34" charset="0"/>
                    <a:ea typeface="宋体" panose="02010600030101010101" pitchFamily="2" charset="-122"/>
                  </a:rPr>
                  <a:t>猪秧秧</a:t>
                </a:r>
                <a:endParaRPr lang="zh-CN" altLang="en-US" sz="2400" dirty="0">
                  <a:solidFill>
                    <a:srgbClr val="FF0000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6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9633" name="文本框 87047"/>
          <p:cNvSpPr txBox="1"/>
          <p:nvPr/>
        </p:nvSpPr>
        <p:spPr>
          <a:xfrm>
            <a:off x="3313113" y="188913"/>
            <a:ext cx="4921250" cy="7620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 algn="ctr" eaLnBrk="1" hangingPunct="1"/>
            <a:r>
              <a:rPr lang="zh-CN" altLang="x-none" sz="4400" b="1" dirty="0">
                <a:latin typeface="Arial" panose="020B0604020202020204" pitchFamily="34" charset="0"/>
                <a:ea typeface="楷体_GB2312" panose="02010609030101010101" pitchFamily="49" charset="-122"/>
              </a:rPr>
              <a:t>阔叶</a:t>
            </a:r>
            <a:r>
              <a:rPr lang="en-US" altLang="x-none" sz="4400" b="1" err="1">
                <a:latin typeface="Arial" panose="020B0604020202020204" pitchFamily="34" charset="0"/>
                <a:ea typeface="楷体_GB2312" panose="02010609030101010101" pitchFamily="49" charset="-122"/>
              </a:rPr>
              <a:t>杂草</a:t>
            </a:r>
            <a:endParaRPr lang="en-US" altLang="zh-CN" sz="4400" b="1" dirty="0">
              <a:latin typeface="Arial" panose="020B0604020202020204" pitchFamily="34" charset="0"/>
              <a:ea typeface="楷体_GB2312" panose="02010609030101010101" pitchFamily="49" charset="-122"/>
            </a:endParaRPr>
          </a:p>
        </p:txBody>
      </p:sp>
      <p:grpSp>
        <p:nvGrpSpPr>
          <p:cNvPr id="87061" name="组合 87060"/>
          <p:cNvGrpSpPr/>
          <p:nvPr/>
        </p:nvGrpSpPr>
        <p:grpSpPr>
          <a:xfrm>
            <a:off x="1055688" y="981075"/>
            <a:ext cx="10298112" cy="4992688"/>
            <a:chOff x="438" y="845"/>
            <a:chExt cx="6487" cy="3145"/>
          </a:xfrm>
        </p:grpSpPr>
        <p:grpSp>
          <p:nvGrpSpPr>
            <p:cNvPr id="69635" name="组合 87054"/>
            <p:cNvGrpSpPr/>
            <p:nvPr/>
          </p:nvGrpSpPr>
          <p:grpSpPr>
            <a:xfrm>
              <a:off x="438" y="845"/>
              <a:ext cx="2903" cy="3100"/>
              <a:chOff x="438" y="845"/>
              <a:chExt cx="2903" cy="3100"/>
            </a:xfrm>
          </p:grpSpPr>
          <p:pic>
            <p:nvPicPr>
              <p:cNvPr id="69636" name="图片 87055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438" y="845"/>
                <a:ext cx="2903" cy="2689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69637" name="文本框 87056"/>
              <p:cNvSpPr txBox="1"/>
              <p:nvPr/>
            </p:nvSpPr>
            <p:spPr>
              <a:xfrm>
                <a:off x="1436" y="3657"/>
                <a:ext cx="1179" cy="2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p>
                <a:pPr lvl="0" indent="0" eaLnBrk="0" hangingPunct="0">
                  <a:spcBef>
                    <a:spcPct val="50000"/>
                  </a:spcBef>
                </a:pPr>
                <a:r>
                  <a:rPr lang="zh-CN" altLang="en-US" sz="2400" dirty="0">
                    <a:solidFill>
                      <a:srgbClr val="FF0000"/>
                    </a:solidFill>
                    <a:latin typeface="Calibri" panose="020F0502020204030204" pitchFamily="34" charset="0"/>
                    <a:ea typeface="宋体" panose="02010600030101010101" pitchFamily="2" charset="-122"/>
                  </a:rPr>
                  <a:t>麦家公</a:t>
                </a:r>
                <a:endParaRPr lang="zh-CN" altLang="en-US" sz="2400" dirty="0">
                  <a:solidFill>
                    <a:srgbClr val="FF0000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69638" name="组合 87057"/>
            <p:cNvGrpSpPr/>
            <p:nvPr/>
          </p:nvGrpSpPr>
          <p:grpSpPr>
            <a:xfrm>
              <a:off x="4203" y="845"/>
              <a:ext cx="2722" cy="3145"/>
              <a:chOff x="4203" y="845"/>
              <a:chExt cx="2722" cy="3145"/>
            </a:xfrm>
          </p:grpSpPr>
          <p:pic>
            <p:nvPicPr>
              <p:cNvPr id="69639" name="图片 87058" descr="荠菜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203" y="845"/>
                <a:ext cx="2722" cy="272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69640" name="文本框 87059"/>
              <p:cNvSpPr txBox="1"/>
              <p:nvPr/>
            </p:nvSpPr>
            <p:spPr>
              <a:xfrm>
                <a:off x="5246" y="3702"/>
                <a:ext cx="1179" cy="2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p>
                <a:pPr lvl="0" indent="0" eaLnBrk="0" hangingPunct="0">
                  <a:spcBef>
                    <a:spcPct val="50000"/>
                  </a:spcBef>
                </a:pPr>
                <a:r>
                  <a:rPr lang="zh-CN" altLang="en-US" sz="2400" dirty="0">
                    <a:solidFill>
                      <a:srgbClr val="FF0000"/>
                    </a:solidFill>
                    <a:latin typeface="Calibri" panose="020F0502020204030204" pitchFamily="34" charset="0"/>
                    <a:ea typeface="宋体" panose="02010600030101010101" pitchFamily="2" charset="-122"/>
                  </a:rPr>
                  <a:t>荠菜</a:t>
                </a:r>
                <a:endParaRPr lang="zh-CN" altLang="en-US" sz="2400" dirty="0">
                  <a:solidFill>
                    <a:srgbClr val="FF0000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7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0657" name="文本框 88071"/>
          <p:cNvSpPr txBox="1"/>
          <p:nvPr/>
        </p:nvSpPr>
        <p:spPr>
          <a:xfrm>
            <a:off x="3313113" y="188913"/>
            <a:ext cx="4921250" cy="7620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 algn="ctr" eaLnBrk="1" hangingPunct="1"/>
            <a:r>
              <a:rPr lang="zh-CN" altLang="x-none" sz="4400" b="1" dirty="0">
                <a:latin typeface="Arial" panose="020B0604020202020204" pitchFamily="34" charset="0"/>
                <a:ea typeface="楷体_GB2312" panose="02010609030101010101" pitchFamily="49" charset="-122"/>
              </a:rPr>
              <a:t>阔叶</a:t>
            </a:r>
            <a:r>
              <a:rPr lang="en-US" altLang="x-none" sz="4400" b="1" err="1">
                <a:latin typeface="Arial" panose="020B0604020202020204" pitchFamily="34" charset="0"/>
                <a:ea typeface="楷体_GB2312" panose="02010609030101010101" pitchFamily="49" charset="-122"/>
              </a:rPr>
              <a:t>杂草</a:t>
            </a:r>
            <a:endParaRPr lang="en-US" altLang="zh-CN" sz="4400" b="1" dirty="0">
              <a:latin typeface="Arial" panose="020B0604020202020204" pitchFamily="34" charset="0"/>
              <a:ea typeface="楷体_GB2312" panose="02010609030101010101" pitchFamily="49" charset="-122"/>
            </a:endParaRPr>
          </a:p>
        </p:txBody>
      </p:sp>
      <p:grpSp>
        <p:nvGrpSpPr>
          <p:cNvPr id="88085" name="组合 88084"/>
          <p:cNvGrpSpPr/>
          <p:nvPr/>
        </p:nvGrpSpPr>
        <p:grpSpPr>
          <a:xfrm>
            <a:off x="1200150" y="1412875"/>
            <a:ext cx="9218613" cy="4489450"/>
            <a:chOff x="619" y="1117"/>
            <a:chExt cx="5807" cy="2828"/>
          </a:xfrm>
        </p:grpSpPr>
        <p:grpSp>
          <p:nvGrpSpPr>
            <p:cNvPr id="70659" name="组合 88078"/>
            <p:cNvGrpSpPr/>
            <p:nvPr/>
          </p:nvGrpSpPr>
          <p:grpSpPr>
            <a:xfrm>
              <a:off x="619" y="1253"/>
              <a:ext cx="2359" cy="2692"/>
              <a:chOff x="619" y="1253"/>
              <a:chExt cx="2359" cy="2692"/>
            </a:xfrm>
          </p:grpSpPr>
          <p:pic>
            <p:nvPicPr>
              <p:cNvPr id="70660" name="图片 88079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619" y="1253"/>
                <a:ext cx="2359" cy="2313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70661" name="文本框 88080"/>
              <p:cNvSpPr txBox="1"/>
              <p:nvPr/>
            </p:nvSpPr>
            <p:spPr>
              <a:xfrm>
                <a:off x="1118" y="3657"/>
                <a:ext cx="1179" cy="2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p>
                <a:pPr lvl="0" indent="0" eaLnBrk="0" hangingPunct="0">
                  <a:spcBef>
                    <a:spcPct val="50000"/>
                  </a:spcBef>
                </a:pPr>
                <a:r>
                  <a:rPr lang="zh-CN" altLang="en-US" sz="2400" dirty="0">
                    <a:solidFill>
                      <a:srgbClr val="FF0000"/>
                    </a:solidFill>
                    <a:latin typeface="Calibri" panose="020F0502020204030204" pitchFamily="34" charset="0"/>
                    <a:ea typeface="宋体" panose="02010600030101010101" pitchFamily="2" charset="-122"/>
                  </a:rPr>
                  <a:t>麦瓶草</a:t>
                </a:r>
                <a:endParaRPr lang="zh-CN" altLang="en-US" sz="2400" dirty="0">
                  <a:solidFill>
                    <a:srgbClr val="FF0000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70662" name="组合 88081"/>
            <p:cNvGrpSpPr/>
            <p:nvPr/>
          </p:nvGrpSpPr>
          <p:grpSpPr>
            <a:xfrm>
              <a:off x="3840" y="1117"/>
              <a:ext cx="2586" cy="2828"/>
              <a:chOff x="3840" y="1117"/>
              <a:chExt cx="2586" cy="2828"/>
            </a:xfrm>
          </p:grpSpPr>
          <p:pic>
            <p:nvPicPr>
              <p:cNvPr id="70663" name="图片 88082" descr="DSCN498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840" y="1117"/>
                <a:ext cx="2586" cy="240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70664" name="矩形 88083"/>
              <p:cNvSpPr/>
              <p:nvPr/>
            </p:nvSpPr>
            <p:spPr>
              <a:xfrm>
                <a:off x="4883" y="3657"/>
                <a:ext cx="692" cy="2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p>
                <a:pPr lvl="0" indent="0" eaLnBrk="0" hangingPunct="0"/>
                <a:r>
                  <a:rPr lang="zh-CN" altLang="zh-CN" sz="2400" dirty="0">
                    <a:solidFill>
                      <a:srgbClr val="FF0000"/>
                    </a:solidFill>
                    <a:latin typeface="Calibri" panose="020F0502020204030204" pitchFamily="34" charset="0"/>
                    <a:ea typeface="宋体" panose="02010600030101010101" pitchFamily="2" charset="-122"/>
                  </a:rPr>
                  <a:t>播娘蒿</a:t>
                </a:r>
                <a:endParaRPr lang="en-US" altLang="zh-CN" sz="2400" dirty="0">
                  <a:solidFill>
                    <a:srgbClr val="FF0000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8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681" name="标题 81921"/>
          <p:cNvSpPr>
            <a:spLocks noGrp="1"/>
          </p:cNvSpPr>
          <p:nvPr>
            <p:ph type="title"/>
          </p:nvPr>
        </p:nvSpPr>
        <p:spPr>
          <a:xfrm>
            <a:off x="407988" y="188913"/>
            <a:ext cx="1728787" cy="1325562"/>
          </a:xfrm>
          <a:ln/>
        </p:spPr>
        <p:txBody>
          <a:bodyPr anchor="ctr"/>
          <a:p>
            <a:r>
              <a:rPr lang="zh-CN" altLang="en-US" dirty="0"/>
              <a:t>防治</a:t>
            </a:r>
            <a:endParaRPr lang="zh-CN" altLang="en-US" dirty="0"/>
          </a:p>
        </p:txBody>
      </p:sp>
      <p:sp>
        <p:nvSpPr>
          <p:cNvPr id="71682" name="文本占位符 81923"/>
          <p:cNvSpPr>
            <a:spLocks noGrp="1"/>
          </p:cNvSpPr>
          <p:nvPr>
            <p:ph idx="1"/>
          </p:nvPr>
        </p:nvSpPr>
        <p:spPr>
          <a:xfrm>
            <a:off x="479425" y="1628775"/>
            <a:ext cx="6769100" cy="935038"/>
          </a:xfrm>
          <a:ln w="12700">
            <a:solidFill>
              <a:srgbClr val="0000FF"/>
            </a:solidFill>
            <a:miter/>
          </a:ln>
        </p:spPr>
        <p:txBody>
          <a:bodyPr wrap="square" lIns="91440" tIns="45720" rIns="91440" bIns="45720" anchor="t"/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1800" b="1"/>
              <a:t>  </a:t>
            </a:r>
            <a:r>
              <a:rPr lang="zh-CN" altLang="en-US" sz="2000" dirty="0">
                <a:latin typeface="宋体" panose="02010600030101010101" pitchFamily="2" charset="-122"/>
              </a:rPr>
              <a:t>以播娘蒿、荠菜、藜、麦家公、麦瓶草等阔叶型杂草为主的类型区</a:t>
            </a:r>
            <a:r>
              <a:rPr lang="zh-CN" altLang="x-none" sz="2000" dirty="0">
                <a:latin typeface="宋体" panose="02010600030101010101" pitchFamily="2" charset="-122"/>
              </a:rPr>
              <a:t>，</a:t>
            </a:r>
            <a:r>
              <a:rPr lang="en-US" altLang="x-none" sz="2000" err="1">
                <a:latin typeface="宋体" panose="02010600030101010101" pitchFamily="2" charset="-122"/>
              </a:rPr>
              <a:t>防治上亩用</a:t>
            </a:r>
            <a:r>
              <a:rPr lang="zh-CN" altLang="zh-CN" sz="2000" dirty="0">
                <a:latin typeface="宋体" panose="02010600030101010101" pitchFamily="2" charset="-122"/>
              </a:rPr>
              <a:t>72%2</a:t>
            </a:r>
            <a:r>
              <a:rPr lang="zh-CN" altLang="en-US" sz="2000" dirty="0">
                <a:latin typeface="宋体" panose="02010600030101010101" pitchFamily="2" charset="-122"/>
              </a:rPr>
              <a:t>、</a:t>
            </a:r>
            <a:r>
              <a:rPr lang="zh-CN" altLang="zh-CN" sz="2000" dirty="0">
                <a:latin typeface="宋体" panose="02010600030101010101" pitchFamily="2" charset="-122"/>
              </a:rPr>
              <a:t>4-D</a:t>
            </a:r>
            <a:r>
              <a:rPr lang="zh-CN" altLang="en-US" sz="2000" dirty="0">
                <a:latin typeface="宋体" panose="02010600030101010101" pitchFamily="2" charset="-122"/>
              </a:rPr>
              <a:t>丁酯、</a:t>
            </a:r>
            <a:r>
              <a:rPr lang="zh-CN" altLang="zh-CN" sz="2000" dirty="0">
                <a:latin typeface="宋体" panose="02010600030101010101" pitchFamily="2" charset="-122"/>
              </a:rPr>
              <a:t>10%</a:t>
            </a:r>
            <a:r>
              <a:rPr lang="zh-CN" altLang="en-US" sz="2000" dirty="0">
                <a:latin typeface="宋体" panose="02010600030101010101" pitchFamily="2" charset="-122"/>
              </a:rPr>
              <a:t>苯磺隆</a:t>
            </a:r>
            <a:r>
              <a:rPr lang="zh-CN" altLang="zh-CN" sz="2000" dirty="0">
                <a:latin typeface="宋体" panose="02010600030101010101" pitchFamily="2" charset="-122"/>
              </a:rPr>
              <a:t>等</a:t>
            </a:r>
            <a:r>
              <a:rPr lang="zh-CN" altLang="en-US" sz="2000" dirty="0">
                <a:latin typeface="宋体" panose="02010600030101010101" pitchFamily="2" charset="-122"/>
              </a:rPr>
              <a:t>。</a:t>
            </a:r>
            <a:endParaRPr lang="en-US" altLang="zh-CN" sz="2000" dirty="0">
              <a:latin typeface="宋体" panose="02010600030101010101" pitchFamily="2" charset="-122"/>
            </a:endParaRPr>
          </a:p>
        </p:txBody>
      </p:sp>
      <p:sp>
        <p:nvSpPr>
          <p:cNvPr id="71683" name="矩形 81925"/>
          <p:cNvSpPr/>
          <p:nvPr/>
        </p:nvSpPr>
        <p:spPr>
          <a:xfrm>
            <a:off x="407988" y="3860800"/>
            <a:ext cx="7416800" cy="928688"/>
          </a:xfrm>
          <a:prstGeom prst="rect">
            <a:avLst/>
          </a:prstGeom>
          <a:noFill/>
          <a:ln w="12700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>
            <a:spAutoFit/>
          </a:bodyPr>
          <a:p>
            <a:pPr lvl="0" indent="0" eaLnBrk="1" hangingPunct="1">
              <a:lnSpc>
                <a:spcPct val="90000"/>
              </a:lnSpc>
              <a:spcBef>
                <a:spcPct val="50000"/>
              </a:spcBef>
            </a:pP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以猪殃殃等恶性阔叶型杂草为主的类型区，亩用</a:t>
            </a:r>
            <a:r>
              <a:rPr lang="zh-CN" altLang="zh-CN" sz="2000" dirty="0">
                <a:latin typeface="宋体" panose="02010600030101010101" pitchFamily="2" charset="-122"/>
                <a:ea typeface="宋体" panose="02010600030101010101" pitchFamily="2" charset="-122"/>
              </a:rPr>
              <a:t>2%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霸草灵</a:t>
            </a:r>
            <a:r>
              <a:rPr lang="zh-CN" altLang="zh-CN" sz="2000" dirty="0">
                <a:latin typeface="宋体" panose="02010600030101010101" pitchFamily="2" charset="-122"/>
                <a:ea typeface="宋体" panose="02010600030101010101" pitchFamily="2" charset="-122"/>
              </a:rPr>
              <a:t>10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毫升</a:t>
            </a:r>
            <a:r>
              <a:rPr lang="zh-CN" altLang="zh-CN" sz="2000" dirty="0">
                <a:latin typeface="宋体" panose="02010600030101010101" pitchFamily="2" charset="-122"/>
                <a:ea typeface="宋体" panose="02010600030101010101" pitchFamily="2" charset="-122"/>
              </a:rPr>
              <a:t>+10%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苯磺隆</a:t>
            </a:r>
            <a:r>
              <a:rPr lang="zh-CN" altLang="zh-CN" sz="2000" dirty="0">
                <a:latin typeface="宋体" panose="02010600030101010101" pitchFamily="2" charset="-122"/>
                <a:ea typeface="宋体" panose="02010600030101010101" pitchFamily="2" charset="-122"/>
              </a:rPr>
              <a:t>10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克，或</a:t>
            </a:r>
            <a:r>
              <a:rPr lang="zh-CN" altLang="zh-CN" sz="2000" dirty="0">
                <a:latin typeface="宋体" panose="02010600030101010101" pitchFamily="2" charset="-122"/>
                <a:ea typeface="宋体" panose="02010600030101010101" pitchFamily="2" charset="-122"/>
              </a:rPr>
              <a:t>6.25%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使阔得</a:t>
            </a:r>
            <a:r>
              <a:rPr lang="zh-CN" altLang="zh-CN" sz="2000" dirty="0">
                <a:latin typeface="宋体" panose="02010600030101010101" pitchFamily="2" charset="-122"/>
                <a:ea typeface="宋体" panose="02010600030101010101" pitchFamily="2" charset="-122"/>
              </a:rPr>
              <a:t>15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克</a:t>
            </a:r>
            <a:r>
              <a:rPr lang="zh-CN" altLang="zh-CN" sz="2000" dirty="0">
                <a:latin typeface="宋体" panose="02010600030101010101" pitchFamily="2" charset="-122"/>
                <a:ea typeface="宋体" panose="02010600030101010101" pitchFamily="2" charset="-122"/>
              </a:rPr>
              <a:t>+10%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苯磺隆</a:t>
            </a:r>
            <a:r>
              <a:rPr lang="zh-CN" altLang="zh-CN" sz="2000" dirty="0">
                <a:latin typeface="宋体" panose="02010600030101010101" pitchFamily="2" charset="-122"/>
                <a:ea typeface="宋体" panose="02010600030101010101" pitchFamily="2" charset="-122"/>
              </a:rPr>
              <a:t>10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克或</a:t>
            </a:r>
            <a:r>
              <a:rPr lang="zh-CN" altLang="zh-CN" sz="2000" dirty="0">
                <a:latin typeface="宋体" panose="02010600030101010101" pitchFamily="2" charset="-122"/>
                <a:ea typeface="宋体" panose="02010600030101010101" pitchFamily="2" charset="-122"/>
              </a:rPr>
              <a:t>2%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霸草灵</a:t>
            </a:r>
            <a:r>
              <a:rPr lang="zh-CN" altLang="zh-CN" sz="2000" dirty="0">
                <a:latin typeface="宋体" panose="02010600030101010101" pitchFamily="2" charset="-122"/>
                <a:ea typeface="宋体" panose="02010600030101010101" pitchFamily="2" charset="-122"/>
              </a:rPr>
              <a:t>10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毫升</a:t>
            </a:r>
            <a:r>
              <a:rPr lang="zh-CN" altLang="zh-CN" sz="2000" dirty="0">
                <a:latin typeface="宋体" panose="02010600030101010101" pitchFamily="2" charset="-122"/>
                <a:ea typeface="宋体" panose="02010600030101010101" pitchFamily="2" charset="-122"/>
              </a:rPr>
              <a:t>+10%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噻吩磺隆</a:t>
            </a:r>
            <a:r>
              <a:rPr lang="zh-CN" altLang="zh-CN" sz="2000" dirty="0">
                <a:latin typeface="宋体" panose="02010600030101010101" pitchFamily="2" charset="-122"/>
                <a:ea typeface="宋体" panose="02010600030101010101" pitchFamily="2" charset="-122"/>
              </a:rPr>
              <a:t>10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克。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1684" name="文本框 81928"/>
          <p:cNvSpPr txBox="1"/>
          <p:nvPr/>
        </p:nvSpPr>
        <p:spPr>
          <a:xfrm>
            <a:off x="479425" y="5084763"/>
            <a:ext cx="7200900" cy="1016000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>
            <a:spAutoFit/>
          </a:bodyPr>
          <a:p>
            <a:pPr lvl="0" indent="0" eaLnBrk="0" hangingPunct="0">
              <a:spcBef>
                <a:spcPct val="50000"/>
              </a:spcBef>
            </a:pP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以猪殃殃等阔叶型、看麦娘等禾本科杂草混合发生类型区，亩用</a:t>
            </a:r>
            <a:r>
              <a:rPr lang="zh-CN" altLang="zh-CN" sz="2000" dirty="0">
                <a:latin typeface="宋体" panose="02010600030101010101" pitchFamily="2" charset="-122"/>
                <a:ea typeface="宋体" panose="02010600030101010101" pitchFamily="2" charset="-122"/>
              </a:rPr>
              <a:t>2%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霸草灵</a:t>
            </a:r>
            <a:r>
              <a:rPr lang="zh-CN" altLang="zh-CN" sz="2000" dirty="0">
                <a:latin typeface="宋体" panose="02010600030101010101" pitchFamily="2" charset="-122"/>
                <a:ea typeface="宋体" panose="02010600030101010101" pitchFamily="2" charset="-122"/>
              </a:rPr>
              <a:t>10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毫升</a:t>
            </a:r>
            <a:r>
              <a:rPr lang="zh-CN" altLang="zh-CN" sz="2000" dirty="0">
                <a:latin typeface="宋体" panose="02010600030101010101" pitchFamily="2" charset="-122"/>
                <a:ea typeface="宋体" panose="02010600030101010101" pitchFamily="2" charset="-122"/>
              </a:rPr>
              <a:t>+10%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苯磺隆</a:t>
            </a:r>
            <a:r>
              <a:rPr lang="zh-CN" altLang="zh-CN" sz="2000" dirty="0">
                <a:latin typeface="宋体" panose="02010600030101010101" pitchFamily="2" charset="-122"/>
                <a:ea typeface="宋体" panose="02010600030101010101" pitchFamily="2" charset="-122"/>
              </a:rPr>
              <a:t>10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克</a:t>
            </a:r>
            <a:r>
              <a:rPr lang="zh-CN" altLang="zh-CN" sz="2000" dirty="0">
                <a:latin typeface="宋体" panose="02010600030101010101" pitchFamily="2" charset="-122"/>
                <a:ea typeface="宋体" panose="02010600030101010101" pitchFamily="2" charset="-122"/>
              </a:rPr>
              <a:t>+6.9%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骠马</a:t>
            </a:r>
            <a:r>
              <a:rPr lang="zh-CN" altLang="zh-CN" sz="2000" dirty="0">
                <a:latin typeface="宋体" panose="02010600030101010101" pitchFamily="2" charset="-122"/>
                <a:ea typeface="宋体" panose="02010600030101010101" pitchFamily="2" charset="-122"/>
              </a:rPr>
              <a:t>40-60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毫升，或</a:t>
            </a:r>
            <a:r>
              <a:rPr lang="zh-CN" altLang="zh-CN" sz="2000" dirty="0">
                <a:latin typeface="宋体" panose="02010600030101010101" pitchFamily="2" charset="-122"/>
                <a:ea typeface="宋体" panose="02010600030101010101" pitchFamily="2" charset="-122"/>
              </a:rPr>
              <a:t>6.25%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使阔得</a:t>
            </a:r>
            <a:r>
              <a:rPr lang="zh-CN" altLang="zh-CN" sz="2000" dirty="0">
                <a:latin typeface="宋体" panose="02010600030101010101" pitchFamily="2" charset="-122"/>
                <a:ea typeface="宋体" panose="02010600030101010101" pitchFamily="2" charset="-122"/>
              </a:rPr>
              <a:t>15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克</a:t>
            </a:r>
            <a:r>
              <a:rPr lang="zh-CN" altLang="zh-CN" sz="2000" dirty="0">
                <a:latin typeface="宋体" panose="02010600030101010101" pitchFamily="2" charset="-122"/>
                <a:ea typeface="宋体" panose="02010600030101010101" pitchFamily="2" charset="-122"/>
              </a:rPr>
              <a:t>+3%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世玛</a:t>
            </a:r>
            <a:r>
              <a:rPr lang="zh-CN" altLang="zh-CN" sz="2000" dirty="0">
                <a:latin typeface="宋体" panose="02010600030101010101" pitchFamily="2" charset="-122"/>
                <a:ea typeface="宋体" panose="02010600030101010101" pitchFamily="2" charset="-122"/>
              </a:rPr>
              <a:t>30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毫升。</a:t>
            </a:r>
            <a:endParaRPr lang="en-US" altLang="zh-CN" sz="20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71685" name="图片 81930" descr="IMG_20170406_14465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67663" y="333375"/>
            <a:ext cx="2495550" cy="4437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6" name="图片 81931" descr="IMG_20170406_1447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6088" y="3644900"/>
            <a:ext cx="2547937" cy="2997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87" name="矩形 81933"/>
          <p:cNvSpPr/>
          <p:nvPr/>
        </p:nvSpPr>
        <p:spPr>
          <a:xfrm>
            <a:off x="407988" y="2781300"/>
            <a:ext cx="7200900" cy="711200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>
            <a:spAutoFit/>
          </a:bodyPr>
          <a:p>
            <a:pPr lvl="0" indent="0" eaLnBrk="1" hangingPunct="1"/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以看麦娘、节节麦、雀麦、野燕麦等禾本科杂草为主的类型区</a:t>
            </a:r>
            <a:r>
              <a:rPr lang="zh-CN" altLang="x-none" sz="2000" dirty="0"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en-US" altLang="x-none" sz="2000">
                <a:latin typeface="宋体" panose="02010600030101010101" pitchFamily="2" charset="-122"/>
                <a:ea typeface="宋体" panose="02010600030101010101" pitchFamily="2" charset="-122"/>
              </a:rPr>
              <a:t>用</a:t>
            </a:r>
            <a:r>
              <a:rPr lang="zh-CN" altLang="zh-CN" sz="2000" dirty="0">
                <a:latin typeface="宋体" panose="02010600030101010101" pitchFamily="2" charset="-122"/>
                <a:ea typeface="宋体" panose="02010600030101010101" pitchFamily="2" charset="-122"/>
              </a:rPr>
              <a:t>6.9%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骠马（但对雀麦无效）或</a:t>
            </a:r>
            <a:r>
              <a:rPr lang="zh-CN" altLang="zh-CN" sz="2000" dirty="0">
                <a:latin typeface="宋体" panose="02010600030101010101" pitchFamily="2" charset="-122"/>
                <a:ea typeface="宋体" panose="02010600030101010101" pitchFamily="2" charset="-122"/>
              </a:rPr>
              <a:t>3%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世玛。</a:t>
            </a:r>
            <a:endParaRPr lang="en-US" altLang="zh-CN" sz="20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4034" name="组合 44033"/>
          <p:cNvGrpSpPr/>
          <p:nvPr/>
        </p:nvGrpSpPr>
        <p:grpSpPr>
          <a:xfrm>
            <a:off x="230188" y="207963"/>
            <a:ext cx="2944812" cy="771525"/>
            <a:chOff x="145" y="131"/>
            <a:chExt cx="1855" cy="486"/>
          </a:xfrm>
        </p:grpSpPr>
        <p:pic>
          <p:nvPicPr>
            <p:cNvPr id="72706" name="Picture 10" descr="10-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" y="131"/>
              <a:ext cx="481" cy="48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72707" name="文本框 44035"/>
            <p:cNvSpPr txBox="1"/>
            <p:nvPr/>
          </p:nvSpPr>
          <p:spPr>
            <a:xfrm>
              <a:off x="670" y="165"/>
              <a:ext cx="1330" cy="36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>
                <a:spcBef>
                  <a:spcPct val="50000"/>
                </a:spcBef>
              </a:pPr>
              <a:r>
                <a:rPr lang="zh-CN" altLang="en-US" sz="3200" b="1" dirty="0">
                  <a:solidFill>
                    <a:srgbClr val="77EC28"/>
                  </a:solidFill>
                  <a:latin typeface="Calibri" panose="020F0502020204030204" pitchFamily="34" charset="0"/>
                  <a:ea typeface="华文彩云" pitchFamily="2" charset="-122"/>
                </a:rPr>
                <a:t>综合防治</a:t>
              </a:r>
              <a:endParaRPr lang="zh-CN" altLang="en-US" sz="3200" b="1" dirty="0">
                <a:solidFill>
                  <a:srgbClr val="77EC28"/>
                </a:solidFill>
                <a:latin typeface="Calibri" panose="020F0502020204030204" pitchFamily="34" charset="0"/>
                <a:ea typeface="华文彩云" pitchFamily="2" charset="-122"/>
              </a:endParaRPr>
            </a:p>
          </p:txBody>
        </p:sp>
      </p:grpSp>
      <p:sp>
        <p:nvSpPr>
          <p:cNvPr id="44037" name="文本框 44036"/>
          <p:cNvSpPr txBox="1"/>
          <p:nvPr/>
        </p:nvSpPr>
        <p:spPr>
          <a:xfrm>
            <a:off x="1055688" y="2636838"/>
            <a:ext cx="5400675" cy="21018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fontAlgn="base">
              <a:spcBef>
                <a:spcPct val="50000"/>
              </a:spcBef>
            </a:pPr>
            <a:r>
              <a:rPr lang="zh-CN" altLang="en-US" sz="2200" b="1" strike="noStrike" noProof="1" dirty="0">
                <a:effectLst>
                  <a:outerShdw blurRad="38100" dist="38100" dir="2700000">
                    <a:srgbClr val="C0C0C0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  <a:t>防治时期</a:t>
            </a:r>
            <a:r>
              <a:rPr lang="zh-CN" altLang="en-US" sz="2200" b="1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  <a:t>：</a:t>
            </a:r>
            <a:r>
              <a:rPr lang="zh-CN" altLang="en-US" sz="2200" b="1" u="sng" strike="noStrike" noProof="1" dirty="0">
                <a:solidFill>
                  <a:srgbClr val="CC33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  <a:t>抽穗至扬花前进行第一次一喷三防</a:t>
            </a:r>
            <a:r>
              <a:rPr lang="zh-CN" altLang="en-US" sz="2200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  <a:t>，重点防治蚜虫、吸浆虫成虫、红蜘蛛、赤霉病、白粉病、锈病等，增施叶面肥，增强抗逆性。</a:t>
            </a:r>
            <a:r>
              <a:rPr lang="zh-CN" altLang="en-US" sz="2200" b="1" u="sng" strike="noStrike" noProof="1" dirty="0">
                <a:solidFill>
                  <a:srgbClr val="CC33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  <a:t>灌浆期进行第二次一喷三防</a:t>
            </a:r>
            <a:r>
              <a:rPr lang="zh-CN" altLang="en-US" sz="2200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  <a:t>，主要防治蚜虫、赤霉病、白粉病、锈病等，注意倒伏和干热风危害。</a:t>
            </a:r>
            <a:endParaRPr lang="zh-CN" altLang="en-US" sz="2200" strike="noStrike" noProof="1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4038" name="文本框 44037"/>
          <p:cNvSpPr txBox="1"/>
          <p:nvPr/>
        </p:nvSpPr>
        <p:spPr>
          <a:xfrm>
            <a:off x="6602413" y="2708275"/>
            <a:ext cx="4752975" cy="21018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fontAlgn="base">
              <a:spcBef>
                <a:spcPct val="50000"/>
              </a:spcBef>
            </a:pPr>
            <a:r>
              <a:rPr lang="zh-CN" altLang="en-US" sz="2200" b="1" strike="noStrike" noProof="1" dirty="0">
                <a:effectLst>
                  <a:outerShdw blurRad="38100" dist="38100" dir="2700000">
                    <a:srgbClr val="C0C0C0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  <a:t>防治方法</a:t>
            </a:r>
            <a:r>
              <a:rPr lang="zh-CN" altLang="en-US" sz="2200" b="1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  <a:t>：</a:t>
            </a:r>
            <a:r>
              <a:rPr lang="zh-CN" altLang="en-US" sz="2200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  <a:t>亩用</a:t>
            </a:r>
            <a:r>
              <a:rPr lang="en-US" altLang="zh-CN" sz="2200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  <a:t>25</a:t>
            </a:r>
            <a:r>
              <a:rPr lang="zh-CN" altLang="en-US" sz="2200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  <a:t>克</a:t>
            </a:r>
            <a:r>
              <a:rPr lang="en-US" altLang="zh-CN" sz="2200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  <a:t>/</a:t>
            </a:r>
            <a:r>
              <a:rPr lang="zh-CN" altLang="en-US" sz="2200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  <a:t>升</a:t>
            </a:r>
            <a:r>
              <a:rPr lang="zh-CN" altLang="en-US" sz="2200" b="1" u="sng" strike="noStrike" noProof="1" dirty="0">
                <a:solidFill>
                  <a:srgbClr val="CC33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  <a:t>高效氯氟氰菊酯乳油</a:t>
            </a:r>
            <a:r>
              <a:rPr lang="en-US" altLang="zh-CN" sz="2200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  <a:t>60</a:t>
            </a:r>
            <a:r>
              <a:rPr lang="zh-CN" altLang="en-US" sz="2200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  <a:t>毫升</a:t>
            </a:r>
            <a:r>
              <a:rPr lang="en-US" altLang="zh-CN" sz="2200" strike="noStrike" noProof="1"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  <a:t>+25%</a:t>
            </a:r>
            <a:r>
              <a:rPr lang="zh-CN" altLang="en-US" sz="2200" b="1" u="sng" strike="noStrike" noProof="1" dirty="0">
                <a:solidFill>
                  <a:srgbClr val="CC33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  <a:t>三唑酮</a:t>
            </a:r>
            <a:r>
              <a:rPr lang="zh-CN" altLang="en-US" sz="2200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  <a:t>可湿性粉剂</a:t>
            </a:r>
            <a:r>
              <a:rPr lang="en-US" altLang="zh-CN" sz="2200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  <a:t>50</a:t>
            </a:r>
            <a:r>
              <a:rPr lang="zh-CN" altLang="en-US" sz="2200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  <a:t>克</a:t>
            </a:r>
            <a:r>
              <a:rPr lang="en-US" altLang="zh-CN" sz="2200" strike="noStrike" noProof="1"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  <a:t>+</a:t>
            </a:r>
            <a:r>
              <a:rPr lang="zh-CN" altLang="en-US" sz="2200" b="1" u="sng" strike="noStrike" noProof="1" dirty="0">
                <a:solidFill>
                  <a:srgbClr val="CC33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  <a:t>磷酸二氢钾</a:t>
            </a:r>
            <a:r>
              <a:rPr lang="en-US" altLang="zh-CN" sz="2200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  <a:t>100</a:t>
            </a:r>
            <a:r>
              <a:rPr lang="zh-CN" altLang="en-US" sz="2200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  <a:t>克，兑水</a:t>
            </a:r>
            <a:r>
              <a:rPr lang="en-US" altLang="zh-CN" sz="2200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  <a:t>30</a:t>
            </a:r>
            <a:r>
              <a:rPr lang="zh-CN" altLang="en-US" sz="2200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  <a:t>公斤，均匀喷施。一定加足水量，细致喷雾。田间密度较大地块，灌浆后期注意浇水和天气的变化，防止倒伏。</a:t>
            </a:r>
            <a:endParaRPr lang="zh-CN" altLang="en-US" sz="2200" strike="noStrike" noProof="1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44039" name="图片 44038" descr="27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4813" y="912813"/>
            <a:ext cx="3810000" cy="14287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7" grpId="0"/>
      <p:bldP spid="4403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5060" name="图片 45059" descr="一喷三防实施方案通知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75500" y="333375"/>
            <a:ext cx="4335463" cy="622141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5065" name="组合 45064"/>
          <p:cNvGrpSpPr/>
          <p:nvPr/>
        </p:nvGrpSpPr>
        <p:grpSpPr>
          <a:xfrm>
            <a:off x="912813" y="476250"/>
            <a:ext cx="5759450" cy="6119813"/>
            <a:chOff x="574" y="300"/>
            <a:chExt cx="3629" cy="3855"/>
          </a:xfrm>
        </p:grpSpPr>
        <p:sp>
          <p:nvSpPr>
            <p:cNvPr id="73731" name="八边形 45060" descr="检查小麦1"/>
            <p:cNvSpPr/>
            <p:nvPr/>
          </p:nvSpPr>
          <p:spPr>
            <a:xfrm>
              <a:off x="574" y="300"/>
              <a:ext cx="1633" cy="1814"/>
            </a:xfrm>
            <a:prstGeom prst="octagon">
              <a:avLst>
                <a:gd name="adj" fmla="val 29287"/>
              </a:avLst>
            </a:prstGeom>
            <a:blipFill rotWithShape="1">
              <a:blip r:embed="rId2"/>
              <a:stretch>
                <a:fillRect/>
              </a:stretch>
            </a:blipFill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p>
              <a:pPr lvl="0" indent="0" eaLnBrk="0" hangingPunct="0"/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73732" name="八边形 45061" descr="检查小麦5"/>
            <p:cNvSpPr/>
            <p:nvPr/>
          </p:nvSpPr>
          <p:spPr>
            <a:xfrm>
              <a:off x="2570" y="2341"/>
              <a:ext cx="1633" cy="1814"/>
            </a:xfrm>
            <a:prstGeom prst="octagon">
              <a:avLst>
                <a:gd name="adj" fmla="val 29287"/>
              </a:avLst>
            </a:prstGeom>
            <a:blipFill rotWithShape="1">
              <a:blip r:embed="rId3"/>
              <a:stretch>
                <a:fillRect/>
              </a:stretch>
            </a:blipFill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p>
              <a:pPr lvl="0" indent="0" eaLnBrk="0" hangingPunct="0"/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73733" name="八边形 45062" descr="检查小麦3"/>
            <p:cNvSpPr/>
            <p:nvPr/>
          </p:nvSpPr>
          <p:spPr>
            <a:xfrm>
              <a:off x="574" y="2296"/>
              <a:ext cx="1633" cy="1814"/>
            </a:xfrm>
            <a:prstGeom prst="octagon">
              <a:avLst>
                <a:gd name="adj" fmla="val 29287"/>
              </a:avLst>
            </a:prstGeom>
            <a:blipFill rotWithShape="1">
              <a:blip r:embed="rId4"/>
              <a:stretch>
                <a:fillRect/>
              </a:stretch>
            </a:blipFill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p>
              <a:pPr lvl="0" indent="0" eaLnBrk="0" hangingPunct="0"/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73734" name="八边形 45063" descr="检查小麦2"/>
            <p:cNvSpPr/>
            <p:nvPr/>
          </p:nvSpPr>
          <p:spPr>
            <a:xfrm>
              <a:off x="2570" y="346"/>
              <a:ext cx="1633" cy="1814"/>
            </a:xfrm>
            <a:prstGeom prst="octagon">
              <a:avLst>
                <a:gd name="adj" fmla="val 29287"/>
              </a:avLst>
            </a:prstGeom>
            <a:blipFill rotWithShape="1">
              <a:blip r:embed="rId5"/>
              <a:stretch>
                <a:fillRect/>
              </a:stretch>
            </a:blipFill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p>
              <a:pPr lvl="0" indent="0" eaLnBrk="0" hangingPunct="0"/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4753" name="图片 56323" descr="QQ截图20160623100052一喷三防省会议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500187" y="-581025"/>
            <a:ext cx="15192375" cy="80200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5777" name="缺角矩形 46087" descr="物资发放"/>
          <p:cNvSpPr/>
          <p:nvPr/>
        </p:nvSpPr>
        <p:spPr>
          <a:xfrm>
            <a:off x="1847850" y="1125538"/>
            <a:ext cx="2809875" cy="2305050"/>
          </a:xfrm>
          <a:prstGeom prst="plaque">
            <a:avLst>
              <a:gd name="adj" fmla="val 16667"/>
            </a:avLst>
          </a:prstGeom>
          <a:blipFill rotWithShape="1">
            <a:blip r:embed="rId1"/>
            <a:stretch>
              <a:fillRect/>
            </a:stretch>
          </a:blip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pPr lvl="0" indent="0" eaLnBrk="0" hangingPunct="0"/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5778" name="缺角矩形 46088" descr="物资抽检"/>
          <p:cNvSpPr/>
          <p:nvPr/>
        </p:nvSpPr>
        <p:spPr>
          <a:xfrm>
            <a:off x="6096000" y="1196975"/>
            <a:ext cx="2809875" cy="2305050"/>
          </a:xfrm>
          <a:prstGeom prst="plaque">
            <a:avLst>
              <a:gd name="adj" fmla="val 16667"/>
            </a:avLst>
          </a:prstGeom>
          <a:blipFill rotWithShape="1">
            <a:blip r:embed="rId2"/>
            <a:stretch>
              <a:fillRect/>
            </a:stretch>
          </a:blip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pPr lvl="0" indent="0" eaLnBrk="0" hangingPunct="0"/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5779" name="缺角矩形 46089" descr="物资发放2"/>
          <p:cNvSpPr/>
          <p:nvPr/>
        </p:nvSpPr>
        <p:spPr>
          <a:xfrm>
            <a:off x="4008438" y="4149725"/>
            <a:ext cx="2808287" cy="2305050"/>
          </a:xfrm>
          <a:prstGeom prst="plaque">
            <a:avLst>
              <a:gd name="adj" fmla="val 16667"/>
            </a:avLst>
          </a:prstGeom>
          <a:blipFill rotWithShape="1">
            <a:blip r:embed="rId3"/>
            <a:stretch>
              <a:fillRect/>
            </a:stretch>
          </a:blip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pPr lvl="0" indent="0" eaLnBrk="0" hangingPunct="0"/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481" name="Picture 2" descr="4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1112" y="0"/>
            <a:ext cx="12241212" cy="6881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5" name="Picture 3" descr="4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5263" y="-3175"/>
            <a:ext cx="254000" cy="6521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6" name="Picture 4" descr="4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63" y="6297613"/>
            <a:ext cx="273050" cy="384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7" name="Picture 5" descr="4-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930275"/>
            <a:ext cx="11568113" cy="4641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9" name="Text Box 7"/>
          <p:cNvSpPr txBox="1"/>
          <p:nvPr/>
        </p:nvSpPr>
        <p:spPr>
          <a:xfrm>
            <a:off x="912813" y="1146175"/>
            <a:ext cx="6515100" cy="6413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 eaLnBrk="0" hangingPunct="0"/>
            <a:r>
              <a:rPr lang="zh-CN" altLang="en-US" sz="3600" b="1" dirty="0">
                <a:solidFill>
                  <a:srgbClr val="777777"/>
                </a:solidFill>
                <a:latin typeface="Calibri" panose="020F0502020204030204" pitchFamily="34" charset="0"/>
                <a:ea typeface="黑体" panose="02010600030101010101" pitchFamily="49" charset="-122"/>
              </a:rPr>
              <a:t>症状识别</a:t>
            </a:r>
            <a:endParaRPr lang="zh-CN" altLang="en-US" sz="3600" b="1" dirty="0">
              <a:solidFill>
                <a:srgbClr val="777777"/>
              </a:solidFill>
              <a:latin typeface="Calibri" panose="020F0502020204030204" pitchFamily="34" charset="0"/>
              <a:ea typeface="黑体" panose="02010600030101010101" pitchFamily="49" charset="-122"/>
            </a:endParaRPr>
          </a:p>
        </p:txBody>
      </p:sp>
      <p:grpSp>
        <p:nvGrpSpPr>
          <p:cNvPr id="12295" name="组合 12294"/>
          <p:cNvGrpSpPr/>
          <p:nvPr/>
        </p:nvGrpSpPr>
        <p:grpSpPr>
          <a:xfrm>
            <a:off x="230188" y="207963"/>
            <a:ext cx="2944812" cy="771525"/>
            <a:chOff x="145" y="131"/>
            <a:chExt cx="1855" cy="486"/>
          </a:xfrm>
        </p:grpSpPr>
        <p:pic>
          <p:nvPicPr>
            <p:cNvPr id="20487" name="Picture 10" descr="10-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5" y="131"/>
              <a:ext cx="481" cy="48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488" name="文本框 12296"/>
            <p:cNvSpPr txBox="1"/>
            <p:nvPr/>
          </p:nvSpPr>
          <p:spPr>
            <a:xfrm>
              <a:off x="670" y="165"/>
              <a:ext cx="1330" cy="36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>
                <a:spcBef>
                  <a:spcPct val="50000"/>
                </a:spcBef>
              </a:pPr>
              <a:r>
                <a:rPr lang="zh-CN" altLang="en-US" sz="3200" b="1" dirty="0">
                  <a:solidFill>
                    <a:srgbClr val="77EC28"/>
                  </a:solidFill>
                  <a:latin typeface="Calibri" panose="020F0502020204030204" pitchFamily="34" charset="0"/>
                  <a:ea typeface="华文彩云" pitchFamily="2" charset="-122"/>
                </a:rPr>
                <a:t>赤霉病</a:t>
              </a:r>
              <a:endParaRPr lang="zh-CN" altLang="en-US" sz="3200" b="1" dirty="0">
                <a:solidFill>
                  <a:srgbClr val="77EC28"/>
                </a:solidFill>
                <a:latin typeface="Calibri" panose="020F0502020204030204" pitchFamily="34" charset="0"/>
                <a:ea typeface="华文彩云" pitchFamily="2" charset="-122"/>
              </a:endParaRPr>
            </a:p>
          </p:txBody>
        </p:sp>
      </p:grpSp>
      <p:pic>
        <p:nvPicPr>
          <p:cNvPr id="12298" name="Picture 5" descr="t01bc9b0f29100775cf"/>
          <p:cNvPicPr/>
          <p:nvPr/>
        </p:nvPicPr>
        <p:blipFill>
          <a:blip r:embed="rId6"/>
          <a:stretch>
            <a:fillRect/>
          </a:stretch>
        </p:blipFill>
        <p:spPr>
          <a:xfrm>
            <a:off x="1420813" y="3757613"/>
            <a:ext cx="3600450" cy="2519362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2299" name="图片 12298"/>
          <p:cNvPicPr/>
          <p:nvPr/>
        </p:nvPicPr>
        <p:blipFill>
          <a:blip r:embed="rId7"/>
          <a:stretch>
            <a:fillRect/>
          </a:stretch>
        </p:blipFill>
        <p:spPr>
          <a:xfrm>
            <a:off x="6145213" y="3736975"/>
            <a:ext cx="3600450" cy="2519363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3320" name="Text Box 8"/>
          <p:cNvSpPr txBox="1"/>
          <p:nvPr/>
        </p:nvSpPr>
        <p:spPr>
          <a:xfrm>
            <a:off x="919163" y="1828800"/>
            <a:ext cx="9945687" cy="17399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 eaLnBrk="1" hangingPunct="1">
              <a:lnSpc>
                <a:spcPct val="90000"/>
              </a:lnSpc>
            </a:pPr>
            <a:endParaRPr lang="en-US" altLang="zh-CN" sz="2000" dirty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0" indent="0" eaLnBrk="1" hangingPunct="1">
              <a:lnSpc>
                <a:spcPct val="90000"/>
              </a:lnSpc>
            </a:pPr>
            <a:r>
              <a:rPr lang="zh-CN" altLang="en-US" sz="2000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自幼苗至抽穗期均可发生，其中影响最严重是穗腐，湿度大时产生粉红色霉状物。</a:t>
            </a:r>
            <a:endParaRPr lang="zh-CN" altLang="en-US" sz="2000" dirty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0" indent="0" eaLnBrk="1" hangingPunct="1">
              <a:lnSpc>
                <a:spcPct val="90000"/>
              </a:lnSpc>
            </a:pPr>
            <a:r>
              <a:rPr lang="zh-CN" altLang="en-US" sz="2000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病菌主要以菌丝体潜伏在稻茬或玉米、高粱、油菜、芝麻、棉、麻、豆类及杂草残体上越冬，以稻茬、玉米秆为最多，种子也可带菌。</a:t>
            </a:r>
            <a:endParaRPr lang="zh-CN" altLang="en-US" sz="2000" dirty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0" indent="0" eaLnBrk="1" hangingPunct="1">
              <a:lnSpc>
                <a:spcPct val="90000"/>
              </a:lnSpc>
            </a:pPr>
            <a:r>
              <a:rPr lang="zh-CN" altLang="en-US" sz="2000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大流行年份病穗率</a:t>
            </a:r>
            <a:r>
              <a:rPr lang="en-US" altLang="zh-CN" sz="2000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50-100%</a:t>
            </a:r>
            <a:r>
              <a:rPr lang="zh-CN" altLang="en-US" sz="2000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，减产</a:t>
            </a:r>
            <a:r>
              <a:rPr lang="en-US" altLang="zh-CN" sz="2000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10-40%</a:t>
            </a:r>
            <a:r>
              <a:rPr lang="zh-CN" altLang="en-US" sz="2000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，中流行年份病穗率</a:t>
            </a:r>
            <a:r>
              <a:rPr lang="en-US" altLang="zh-CN" sz="2000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30-50%,</a:t>
            </a:r>
            <a:r>
              <a:rPr lang="zh-CN" altLang="en-US" sz="2000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可减产</a:t>
            </a:r>
            <a:r>
              <a:rPr lang="en-US" altLang="zh-CN" sz="2000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5-15%</a:t>
            </a:r>
            <a:r>
              <a:rPr lang="zh-CN" altLang="en-US" sz="2000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zh-CN" altLang="en-US" sz="2000" dirty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0" indent="0" eaLnBrk="1" hangingPunct="1">
              <a:lnSpc>
                <a:spcPct val="90000"/>
              </a:lnSpc>
            </a:pPr>
            <a:endParaRPr lang="zh-CN" altLang="en-US" sz="2000" dirty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9" presetClass="entr" presetSubtype="0" accel="10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7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1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5" dur="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9" grpId="0" bldLvl="0"/>
      <p:bldP spid="13319" grpId="1" bldLvl="0"/>
      <p:bldP spid="13319" grpId="2" bldLvl="0"/>
      <p:bldP spid="13319" grpId="3" bldLvl="0"/>
      <p:bldP spid="13319" grpId="4" bldLvl="0"/>
      <p:bldP spid="13320" grpId="0" bldLvl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6801" name="Picture 4" descr="DSC0986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19513" y="3213100"/>
            <a:ext cx="4608512" cy="3455988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76802" name="Picture 2" descr="P10100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9600" y="476250"/>
            <a:ext cx="4537075" cy="334645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76803" name="Picture 8" descr="IMG_21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663" y="404813"/>
            <a:ext cx="4535487" cy="3402012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</p:pic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7825" name="Picture 2" descr="4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1112" y="0"/>
            <a:ext cx="12241212" cy="6881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5" name="Picture 3" descr="4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5263" y="-3175"/>
            <a:ext cx="254000" cy="6521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6" name="Picture 4" descr="4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63" y="6297613"/>
            <a:ext cx="273050" cy="384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7" name="Picture 5" descr="4-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930275"/>
            <a:ext cx="11568113" cy="46418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8134" name="组合 48133"/>
          <p:cNvGrpSpPr/>
          <p:nvPr/>
        </p:nvGrpSpPr>
        <p:grpSpPr>
          <a:xfrm>
            <a:off x="230188" y="207963"/>
            <a:ext cx="2944812" cy="771525"/>
            <a:chOff x="145" y="131"/>
            <a:chExt cx="1855" cy="486"/>
          </a:xfrm>
        </p:grpSpPr>
        <p:pic>
          <p:nvPicPr>
            <p:cNvPr id="77830" name="Picture 10" descr="10-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5" y="131"/>
              <a:ext cx="481" cy="48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77831" name="文本框 48135"/>
            <p:cNvSpPr txBox="1"/>
            <p:nvPr/>
          </p:nvSpPr>
          <p:spPr>
            <a:xfrm>
              <a:off x="670" y="165"/>
              <a:ext cx="1330" cy="36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>
                <a:spcBef>
                  <a:spcPct val="50000"/>
                </a:spcBef>
              </a:pPr>
              <a:endParaRPr lang="zh-CN" altLang="en-US" sz="3200" b="1" dirty="0">
                <a:solidFill>
                  <a:srgbClr val="77EC28"/>
                </a:solidFill>
                <a:latin typeface="Calibri" panose="020F0502020204030204" pitchFamily="34" charset="0"/>
                <a:ea typeface="华文彩云" pitchFamily="2" charset="-122"/>
              </a:endParaRPr>
            </a:p>
          </p:txBody>
        </p:sp>
      </p:grpSp>
      <p:sp>
        <p:nvSpPr>
          <p:cNvPr id="48137" name="矩形 48136"/>
          <p:cNvSpPr/>
          <p:nvPr/>
        </p:nvSpPr>
        <p:spPr>
          <a:xfrm>
            <a:off x="2887663" y="2268538"/>
            <a:ext cx="4114800" cy="10287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  <a:normAutofit/>
          </a:bodyPr>
          <a:p>
            <a:pPr algn="ctr" eaLnBrk="0" hangingPunct="0"/>
            <a:r>
              <a:rPr lang="zh-CN" altLang="en-US" sz="3600">
                <a:ln w="9525" cap="flat" cmpd="sng">
                  <a:solidFill>
                    <a:srgbClr val="CC99FF"/>
                  </a:solidFill>
                  <a:prstDash val="solid"/>
                  <a:round/>
                  <a:headEnd type="none" w="med" len="med"/>
                  <a:tailEnd type="none" w="med" len="med"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  <a:tileRect/>
                </a:gradFill>
                <a:effectLst>
                  <a:outerShdw dist="53882" dir="2699999" algn="ctr" rotWithShape="0">
                    <a:srgbClr val="9999FF">
                      <a:alpha val="80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预防为主，综合防治</a:t>
            </a:r>
            <a:endParaRPr lang="zh-CN" altLang="en-US" sz="3600">
              <a:ln w="9525" cap="flat" cmpd="sng">
                <a:solidFill>
                  <a:srgbClr val="CC99FF"/>
                </a:solidFill>
                <a:prstDash val="solid"/>
                <a:round/>
                <a:headEnd type="none" w="med" len="med"/>
                <a:tailEnd type="none" w="med" len="med"/>
              </a:ln>
              <a:gradFill rotWithShape="0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  <a:tileRect/>
              </a:gradFill>
              <a:effectLst>
                <a:outerShdw dist="53882" dir="2699999" algn="ctr" rotWithShape="0">
                  <a:srgbClr val="9999FF">
                    <a:alpha val="80000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7833" name="矩形 48137"/>
          <p:cNvSpPr/>
          <p:nvPr/>
        </p:nvSpPr>
        <p:spPr>
          <a:xfrm>
            <a:off x="2227263" y="3057525"/>
            <a:ext cx="8185150" cy="190658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marL="228600" lvl="0" indent="-228600" eaLnBrk="0" hangingPunc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</a:pPr>
            <a:endParaRPr lang="en-US" altLang="zh-CN" sz="2400" dirty="0"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marL="228600" lvl="0" indent="-228600" eaLnBrk="0" hangingPunc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Calibri" panose="020F0502020204030204" pitchFamily="34" charset="0"/>
                <a:ea typeface="宋体" panose="02010600030101010101" pitchFamily="2" charset="-122"/>
              </a:rPr>
              <a:t>治病不见病，治虫不见虫</a:t>
            </a:r>
            <a:endParaRPr lang="zh-CN" altLang="en-US" sz="2400" dirty="0"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marL="228600" lvl="0" indent="-228600" eaLnBrk="0" hangingPunc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Calibri" panose="020F0502020204030204" pitchFamily="34" charset="0"/>
                <a:ea typeface="宋体" panose="02010600030101010101" pitchFamily="2" charset="-122"/>
              </a:rPr>
              <a:t>打造“绿色植保、公共植保”的植保理念 </a:t>
            </a:r>
            <a:endParaRPr lang="zh-CN" altLang="en-US" sz="2400" dirty="0"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marL="228600" lvl="0" indent="-228600" eaLnBrk="0" hangingPunc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Calibri" panose="020F0502020204030204" pitchFamily="34" charset="0"/>
                <a:ea typeface="宋体" panose="02010600030101010101" pitchFamily="2" charset="-122"/>
              </a:rPr>
              <a:t>贯彻落实农业部</a:t>
            </a:r>
            <a:r>
              <a:rPr lang="en-US" altLang="zh-CN" sz="2400" dirty="0">
                <a:latin typeface="Calibri" panose="020F0502020204030204" pitchFamily="34" charset="0"/>
                <a:ea typeface="宋体" panose="02010600030101010101" pitchFamily="2" charset="-122"/>
              </a:rPr>
              <a:t>《</a:t>
            </a:r>
            <a:r>
              <a:rPr lang="zh-CN" altLang="en-US" sz="2400" dirty="0">
                <a:latin typeface="Calibri" panose="020F0502020204030204" pitchFamily="34" charset="0"/>
                <a:ea typeface="宋体" panose="02010600030101010101" pitchFamily="2" charset="-122"/>
              </a:rPr>
              <a:t>到</a:t>
            </a:r>
            <a:r>
              <a:rPr lang="en-US" altLang="zh-CN" sz="2400" dirty="0">
                <a:latin typeface="Calibri" panose="020F0502020204030204" pitchFamily="34" charset="0"/>
                <a:ea typeface="宋体" panose="02010600030101010101" pitchFamily="2" charset="-122"/>
              </a:rPr>
              <a:t>2020</a:t>
            </a:r>
            <a:r>
              <a:rPr lang="zh-CN" altLang="en-US" sz="2400" dirty="0">
                <a:latin typeface="Calibri" panose="020F0502020204030204" pitchFamily="34" charset="0"/>
                <a:ea typeface="宋体" panose="02010600030101010101" pitchFamily="2" charset="-122"/>
              </a:rPr>
              <a:t>年农药使用量零增长行动方案</a:t>
            </a:r>
            <a:r>
              <a:rPr lang="en-US" altLang="zh-CN" sz="2400">
                <a:latin typeface="Calibri" panose="020F0502020204030204" pitchFamily="34" charset="0"/>
                <a:ea typeface="宋体" panose="02010600030101010101" pitchFamily="2" charset="-122"/>
              </a:rPr>
              <a:t>》</a:t>
            </a:r>
            <a:endParaRPr lang="en-US" altLang="zh-CN" sz="24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0" dur="5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8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8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48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8849" name="Picture 2" descr="4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41213" cy="6881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3" name="Picture 3" descr="4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5263" y="-3175"/>
            <a:ext cx="254000" cy="6521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4" name="Picture 4" descr="4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400" y="6297613"/>
            <a:ext cx="271463" cy="384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5" name="Picture 5" descr="11-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763" y="300038"/>
            <a:ext cx="2719387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7" name="Picture 7" descr="4-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57338"/>
            <a:ext cx="11431588" cy="45878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9159" name="流程图: 可选过程 49158"/>
          <p:cNvSpPr/>
          <p:nvPr/>
        </p:nvSpPr>
        <p:spPr>
          <a:xfrm>
            <a:off x="874713" y="1317625"/>
            <a:ext cx="1558925" cy="415925"/>
          </a:xfrm>
          <a:prstGeom prst="flowChartAlternateProcess">
            <a:avLst/>
          </a:prstGeom>
          <a:solidFill>
            <a:srgbClr val="77EC28"/>
          </a:solidFill>
          <a:ln w="9525">
            <a:noFill/>
          </a:ln>
        </p:spPr>
        <p:txBody>
          <a:bodyPr wrap="none" anchor="ctr"/>
          <a:p>
            <a:pPr lvl="0" indent="0" algn="ctr" eaLnBrk="0" hangingPunct="0"/>
            <a:r>
              <a:rPr lang="zh-CN" altLang="en-US" sz="2400" dirty="0">
                <a:solidFill>
                  <a:schemeClr val="bg1"/>
                </a:solidFill>
                <a:latin typeface="Calibri" panose="020F0502020204030204" pitchFamily="34" charset="0"/>
                <a:ea typeface="华文彩云" pitchFamily="2" charset="-122"/>
              </a:rPr>
              <a:t>教师简介</a:t>
            </a:r>
            <a:endParaRPr lang="zh-CN" altLang="en-US" sz="2400" dirty="0">
              <a:solidFill>
                <a:schemeClr val="bg1"/>
              </a:solidFill>
              <a:latin typeface="Calibri" panose="020F0502020204030204" pitchFamily="34" charset="0"/>
              <a:ea typeface="华文彩云" pitchFamily="2" charset="-122"/>
            </a:endParaRPr>
          </a:p>
        </p:txBody>
      </p:sp>
      <p:sp>
        <p:nvSpPr>
          <p:cNvPr id="49160" name="文本框 49159"/>
          <p:cNvSpPr txBox="1"/>
          <p:nvPr/>
        </p:nvSpPr>
        <p:spPr>
          <a:xfrm>
            <a:off x="2984500" y="1241425"/>
            <a:ext cx="6750050" cy="10064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 eaLnBrk="0" hangingPunct="0">
              <a:spcBef>
                <a:spcPct val="50000"/>
              </a:spcBef>
            </a:pPr>
            <a:r>
              <a:rPr lang="zh-CN" altLang="en-US" sz="2000" dirty="0">
                <a:solidFill>
                  <a:srgbClr val="45970D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马建英，女，</a:t>
            </a:r>
            <a:r>
              <a:rPr lang="en-US" altLang="zh-CN" sz="2000" dirty="0">
                <a:solidFill>
                  <a:srgbClr val="45970D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34</a:t>
            </a:r>
            <a:r>
              <a:rPr lang="zh-CN" altLang="en-US" sz="2000" dirty="0">
                <a:solidFill>
                  <a:srgbClr val="45970D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岁，农学硕士学位，农艺师。工作单位：馆陶县农牧局。主要从事领域：大田作物病虫害防治及预测预报。</a:t>
            </a:r>
            <a:endParaRPr lang="zh-CN" altLang="en-US" sz="2000" dirty="0">
              <a:solidFill>
                <a:srgbClr val="45970D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sp>
        <p:nvSpPr>
          <p:cNvPr id="49161" name="流程图: 可选过程 49160"/>
          <p:cNvSpPr/>
          <p:nvPr/>
        </p:nvSpPr>
        <p:spPr>
          <a:xfrm>
            <a:off x="887413" y="2257425"/>
            <a:ext cx="1558925" cy="415925"/>
          </a:xfrm>
          <a:prstGeom prst="flowChartAlternateProcess">
            <a:avLst/>
          </a:prstGeom>
          <a:solidFill>
            <a:srgbClr val="77EC28"/>
          </a:solidFill>
          <a:ln w="9525">
            <a:noFill/>
          </a:ln>
        </p:spPr>
        <p:txBody>
          <a:bodyPr wrap="none" anchor="ctr"/>
          <a:p>
            <a:pPr lvl="0" indent="0" algn="ctr" eaLnBrk="0" hangingPunct="0"/>
            <a:r>
              <a:rPr lang="zh-CN" altLang="en-US" sz="2400" dirty="0">
                <a:solidFill>
                  <a:schemeClr val="bg1"/>
                </a:solidFill>
                <a:latin typeface="Calibri" panose="020F0502020204030204" pitchFamily="34" charset="0"/>
                <a:ea typeface="华文彩云" pitchFamily="2" charset="-122"/>
              </a:rPr>
              <a:t>学习成果</a:t>
            </a:r>
            <a:endParaRPr lang="zh-CN" altLang="en-US" sz="2400" dirty="0">
              <a:solidFill>
                <a:schemeClr val="bg1"/>
              </a:solidFill>
              <a:latin typeface="Calibri" panose="020F0502020204030204" pitchFamily="34" charset="0"/>
              <a:ea typeface="华文彩云" pitchFamily="2" charset="-122"/>
            </a:endParaRPr>
          </a:p>
        </p:txBody>
      </p:sp>
      <p:sp>
        <p:nvSpPr>
          <p:cNvPr id="49162" name="文本框 49161"/>
          <p:cNvSpPr txBox="1"/>
          <p:nvPr/>
        </p:nvSpPr>
        <p:spPr>
          <a:xfrm>
            <a:off x="2963863" y="2170113"/>
            <a:ext cx="6750050" cy="7016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 eaLnBrk="0" hangingPunct="0">
              <a:spcBef>
                <a:spcPct val="50000"/>
              </a:spcBef>
            </a:pPr>
            <a:r>
              <a:rPr lang="zh-CN" altLang="en-US" sz="2000" dirty="0">
                <a:solidFill>
                  <a:srgbClr val="45970D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通过对本知识的讲解，学生基本掌握小麦主要病虫草害发生规律和防治方法。</a:t>
            </a:r>
            <a:endParaRPr lang="zh-CN" altLang="en-US" sz="2000" dirty="0">
              <a:solidFill>
                <a:srgbClr val="45970D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sp>
        <p:nvSpPr>
          <p:cNvPr id="49163" name="流程图: 可选过程 49162"/>
          <p:cNvSpPr/>
          <p:nvPr/>
        </p:nvSpPr>
        <p:spPr>
          <a:xfrm>
            <a:off x="874713" y="2816225"/>
            <a:ext cx="1558925" cy="415925"/>
          </a:xfrm>
          <a:prstGeom prst="flowChartAlternateProcess">
            <a:avLst/>
          </a:prstGeom>
          <a:solidFill>
            <a:srgbClr val="77EC28"/>
          </a:solidFill>
          <a:ln w="9525">
            <a:noFill/>
          </a:ln>
        </p:spPr>
        <p:txBody>
          <a:bodyPr wrap="none" anchor="ctr"/>
          <a:p>
            <a:pPr lvl="0" indent="0" algn="ctr" eaLnBrk="0" hangingPunct="0"/>
            <a:r>
              <a:rPr lang="zh-CN" altLang="en-US" sz="2400" dirty="0">
                <a:solidFill>
                  <a:schemeClr val="bg1"/>
                </a:solidFill>
                <a:latin typeface="Calibri" panose="020F0502020204030204" pitchFamily="34" charset="0"/>
                <a:ea typeface="华文彩云" pitchFamily="2" charset="-122"/>
              </a:rPr>
              <a:t>学习内容</a:t>
            </a:r>
            <a:endParaRPr lang="zh-CN" altLang="en-US" sz="2400" dirty="0">
              <a:solidFill>
                <a:schemeClr val="bg1"/>
              </a:solidFill>
              <a:latin typeface="Calibri" panose="020F0502020204030204" pitchFamily="34" charset="0"/>
              <a:ea typeface="华文彩云" pitchFamily="2" charset="-122"/>
            </a:endParaRPr>
          </a:p>
        </p:txBody>
      </p:sp>
      <p:sp>
        <p:nvSpPr>
          <p:cNvPr id="49164" name="文本框 49163"/>
          <p:cNvSpPr txBox="1"/>
          <p:nvPr/>
        </p:nvSpPr>
        <p:spPr>
          <a:xfrm>
            <a:off x="2978150" y="2790825"/>
            <a:ext cx="6335713" cy="3968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 eaLnBrk="0" hangingPunct="0">
              <a:spcBef>
                <a:spcPct val="50000"/>
              </a:spcBef>
            </a:pPr>
            <a:r>
              <a:rPr lang="zh-CN" altLang="en-US" sz="2000" dirty="0">
                <a:solidFill>
                  <a:srgbClr val="45970D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小麦主要病虫草害防治技术。</a:t>
            </a:r>
            <a:endParaRPr lang="zh-CN" altLang="en-US" sz="2000" dirty="0">
              <a:solidFill>
                <a:srgbClr val="45970D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sp>
        <p:nvSpPr>
          <p:cNvPr id="49165" name="流程图: 可选过程 49164"/>
          <p:cNvSpPr/>
          <p:nvPr/>
        </p:nvSpPr>
        <p:spPr>
          <a:xfrm>
            <a:off x="874713" y="3349625"/>
            <a:ext cx="1558925" cy="415925"/>
          </a:xfrm>
          <a:prstGeom prst="flowChartAlternateProcess">
            <a:avLst/>
          </a:prstGeom>
          <a:solidFill>
            <a:srgbClr val="77EC28"/>
          </a:solidFill>
          <a:ln w="9525">
            <a:noFill/>
          </a:ln>
        </p:spPr>
        <p:txBody>
          <a:bodyPr wrap="none" anchor="ctr"/>
          <a:p>
            <a:pPr lvl="0" indent="0" algn="ctr" eaLnBrk="0" hangingPunct="0"/>
            <a:r>
              <a:rPr lang="zh-CN" altLang="en-US" sz="2400" dirty="0">
                <a:solidFill>
                  <a:schemeClr val="bg1"/>
                </a:solidFill>
                <a:latin typeface="Calibri" panose="020F0502020204030204" pitchFamily="34" charset="0"/>
                <a:ea typeface="华文彩云" pitchFamily="2" charset="-122"/>
              </a:rPr>
              <a:t>随堂练习</a:t>
            </a:r>
            <a:endParaRPr lang="zh-CN" altLang="en-US" sz="2400" dirty="0">
              <a:solidFill>
                <a:schemeClr val="bg1"/>
              </a:solidFill>
              <a:latin typeface="Calibri" panose="020F0502020204030204" pitchFamily="34" charset="0"/>
              <a:ea typeface="华文彩云" pitchFamily="2" charset="-122"/>
            </a:endParaRPr>
          </a:p>
        </p:txBody>
      </p:sp>
      <p:sp>
        <p:nvSpPr>
          <p:cNvPr id="49166" name="文本框 49165"/>
          <p:cNvSpPr txBox="1"/>
          <p:nvPr/>
        </p:nvSpPr>
        <p:spPr>
          <a:xfrm>
            <a:off x="2978150" y="3311525"/>
            <a:ext cx="6335713" cy="16160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 eaLnBrk="0" hangingPunct="0"/>
            <a:r>
              <a:rPr lang="en-US" altLang="zh-CN" sz="2000" dirty="0">
                <a:solidFill>
                  <a:srgbClr val="45970D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1.</a:t>
            </a:r>
            <a:r>
              <a:rPr lang="zh-CN" altLang="en-US" sz="2000" dirty="0">
                <a:solidFill>
                  <a:srgbClr val="45970D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列举小麦主要病害种类。</a:t>
            </a:r>
            <a:endParaRPr lang="zh-CN" altLang="en-US" sz="2000" dirty="0">
              <a:solidFill>
                <a:srgbClr val="45970D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  <a:p>
            <a:pPr lvl="0" indent="0" eaLnBrk="0" hangingPunct="0"/>
            <a:r>
              <a:rPr lang="en-US" altLang="zh-CN" sz="2000" dirty="0">
                <a:solidFill>
                  <a:srgbClr val="45970D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2.</a:t>
            </a:r>
            <a:r>
              <a:rPr lang="zh-CN" altLang="en-US" sz="2000" dirty="0">
                <a:solidFill>
                  <a:srgbClr val="45970D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小麦赤霉病防治适期。</a:t>
            </a:r>
            <a:endParaRPr lang="zh-CN" altLang="en-US" sz="2000" dirty="0">
              <a:solidFill>
                <a:srgbClr val="45970D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  <a:p>
            <a:pPr lvl="0" indent="0" eaLnBrk="0" hangingPunct="0"/>
            <a:r>
              <a:rPr lang="en-US" altLang="zh-CN" sz="2000" dirty="0">
                <a:solidFill>
                  <a:srgbClr val="45970D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3.</a:t>
            </a:r>
            <a:r>
              <a:rPr lang="zh-CN" altLang="en-US" sz="2000" dirty="0">
                <a:solidFill>
                  <a:srgbClr val="45970D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小麦全蚀病防治策略。</a:t>
            </a:r>
            <a:endParaRPr lang="zh-CN" altLang="en-US" sz="2000" dirty="0">
              <a:solidFill>
                <a:srgbClr val="45970D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  <a:p>
            <a:pPr lvl="0" indent="0" eaLnBrk="0" hangingPunct="0"/>
            <a:r>
              <a:rPr lang="en-US" altLang="zh-CN" sz="2000" dirty="0">
                <a:solidFill>
                  <a:srgbClr val="45970D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4. </a:t>
            </a:r>
            <a:r>
              <a:rPr lang="zh-CN" altLang="en-US" sz="2000" dirty="0">
                <a:solidFill>
                  <a:srgbClr val="45970D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小麦吸浆虫发生种类及小麦吸浆虫生活史。</a:t>
            </a:r>
            <a:endParaRPr lang="zh-CN" altLang="en-US" sz="2000" dirty="0">
              <a:solidFill>
                <a:srgbClr val="45970D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  <a:p>
            <a:pPr lvl="0" indent="0" eaLnBrk="0" hangingPunct="0"/>
            <a:r>
              <a:rPr lang="en-US" altLang="zh-CN" sz="2000" dirty="0">
                <a:solidFill>
                  <a:srgbClr val="45970D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5.</a:t>
            </a:r>
            <a:r>
              <a:rPr lang="zh-CN" altLang="en-US" sz="2000" dirty="0">
                <a:solidFill>
                  <a:srgbClr val="45970D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简述麦田禾本科杂草防治新技术。</a:t>
            </a:r>
            <a:endParaRPr lang="zh-CN" altLang="en-US" sz="2000" dirty="0">
              <a:solidFill>
                <a:srgbClr val="45970D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sp>
        <p:nvSpPr>
          <p:cNvPr id="49167" name="流程图: 可选过程 49166"/>
          <p:cNvSpPr/>
          <p:nvPr/>
        </p:nvSpPr>
        <p:spPr>
          <a:xfrm>
            <a:off x="874713" y="5089525"/>
            <a:ext cx="1558925" cy="415925"/>
          </a:xfrm>
          <a:prstGeom prst="flowChartAlternateProcess">
            <a:avLst/>
          </a:prstGeom>
          <a:solidFill>
            <a:srgbClr val="77EC28"/>
          </a:solidFill>
          <a:ln w="9525">
            <a:noFill/>
          </a:ln>
        </p:spPr>
        <p:txBody>
          <a:bodyPr wrap="none" anchor="ctr"/>
          <a:p>
            <a:pPr lvl="0" indent="0" algn="ctr" eaLnBrk="0" hangingPunct="0"/>
            <a:r>
              <a:rPr lang="zh-CN" altLang="en-US" sz="2400" dirty="0">
                <a:solidFill>
                  <a:schemeClr val="bg1"/>
                </a:solidFill>
                <a:latin typeface="Calibri" panose="020F0502020204030204" pitchFamily="34" charset="0"/>
                <a:ea typeface="华文彩云" pitchFamily="2" charset="-122"/>
              </a:rPr>
              <a:t>测试评价</a:t>
            </a:r>
            <a:endParaRPr lang="zh-CN" altLang="en-US" sz="2400" dirty="0">
              <a:solidFill>
                <a:schemeClr val="bg1"/>
              </a:solidFill>
              <a:latin typeface="Calibri" panose="020F0502020204030204" pitchFamily="34" charset="0"/>
              <a:ea typeface="华文彩云" pitchFamily="2" charset="-122"/>
            </a:endParaRPr>
          </a:p>
        </p:txBody>
      </p:sp>
      <p:sp>
        <p:nvSpPr>
          <p:cNvPr id="49168" name="文本框 49167"/>
          <p:cNvSpPr txBox="1"/>
          <p:nvPr/>
        </p:nvSpPr>
        <p:spPr>
          <a:xfrm>
            <a:off x="2927350" y="5013325"/>
            <a:ext cx="7777163" cy="10064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None/>
            </a:pPr>
            <a:r>
              <a:rPr lang="zh-CN" altLang="en-US" sz="2000" dirty="0">
                <a:solidFill>
                  <a:srgbClr val="45970D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学生已基本掌握本县小麦主要病虫草害发生特点和防治策略，并能熟练解决生产所遇到的实际问题，提高了种粮积极性，防治新技术得到有效推广，以后会以点带面，得到普及。</a:t>
            </a:r>
            <a:endParaRPr lang="zh-CN" altLang="en-US" sz="2000" dirty="0">
              <a:solidFill>
                <a:srgbClr val="45970D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7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4" dur="500"/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8" dur="500"/>
                                        <p:tgtEl>
                                          <p:spTgt spid="49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2" dur="500"/>
                                        <p:tgtEl>
                                          <p:spTgt spid="49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6" dur="500"/>
                                        <p:tgtEl>
                                          <p:spTgt spid="49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0" dur="500"/>
                                        <p:tgtEl>
                                          <p:spTgt spid="49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4" dur="80"/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5" dur="80"/>
                                        <p:tgtEl>
                                          <p:spTgt spid="491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80"/>
                                        <p:tgtEl>
                                          <p:spTgt spid="491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739"/>
                            </p:stCondLst>
                            <p:childTnLst>
                              <p:par>
                                <p:cTn id="4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0" dur="80"/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1" dur="80"/>
                                        <p:tgtEl>
                                          <p:spTgt spid="491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80"/>
                                        <p:tgtEl>
                                          <p:spTgt spid="491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139"/>
                            </p:stCondLst>
                            <p:childTnLst>
                              <p:par>
                                <p:cTn id="5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491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491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491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699"/>
                            </p:stCondLst>
                            <p:childTnLst>
                              <p:par>
                                <p:cTn id="6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2" dur="80"/>
                                        <p:tgtEl>
                                          <p:spTgt spid="49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3" dur="80"/>
                                        <p:tgtEl>
                                          <p:spTgt spid="49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80"/>
                                        <p:tgtEl>
                                          <p:spTgt spid="49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779"/>
                            </p:stCondLst>
                            <p:childTnLst>
                              <p:par>
                                <p:cTn id="6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8" dur="80"/>
                                        <p:tgtEl>
                                          <p:spTgt spid="491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9" dur="80"/>
                                        <p:tgtEl>
                                          <p:spTgt spid="491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80"/>
                                        <p:tgtEl>
                                          <p:spTgt spid="491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9" grpId="0" animBg="1"/>
      <p:bldP spid="49160" grpId="0"/>
      <p:bldP spid="49161" grpId="0" animBg="1"/>
      <p:bldP spid="49162" grpId="0"/>
      <p:bldP spid="49163" grpId="0" animBg="1"/>
      <p:bldP spid="49164" grpId="0"/>
      <p:bldP spid="49165" grpId="0" animBg="1"/>
      <p:bldP spid="49166" grpId="0"/>
      <p:bldP spid="49167" grpId="0" animBg="1"/>
      <p:bldP spid="49168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9873" name="Picture 2" descr="12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0162" y="-19050"/>
            <a:ext cx="12245975" cy="688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7" name="Picture 3" descr="4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5263" y="-3175"/>
            <a:ext cx="254000" cy="6521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8" name="Picture 4" descr="4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3038" y="6246813"/>
            <a:ext cx="309562" cy="436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9" name="Picture 5" descr="12-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9000" y="-23812"/>
            <a:ext cx="419100" cy="36687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0182" name="矩形 50181"/>
          <p:cNvSpPr/>
          <p:nvPr/>
        </p:nvSpPr>
        <p:spPr>
          <a:xfrm>
            <a:off x="4945063" y="3022600"/>
            <a:ext cx="933450" cy="533400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0"/>
              </a:avLst>
            </a:prstTxWarp>
            <a:normAutofit/>
          </a:bodyPr>
          <a:p>
            <a:pPr algn="ctr" eaLnBrk="0" hangingPunct="0"/>
            <a:r>
              <a:rPr lang="zh-CN" altLang="en-US" sz="3600" b="1"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幼圆" charset="0"/>
                <a:ea typeface="幼圆" charset="0"/>
              </a:rPr>
              <a:t>谢谢</a:t>
            </a:r>
            <a:endParaRPr lang="zh-CN" altLang="en-US" sz="3600" b="1"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000000"/>
              </a:solidFill>
              <a:latin typeface="幼圆" charset="0"/>
              <a:ea typeface="幼圆" charset="0"/>
            </a:endParaRPr>
          </a:p>
        </p:txBody>
      </p:sp>
      <p:sp>
        <p:nvSpPr>
          <p:cNvPr id="50183" name="矩形 50182"/>
          <p:cNvSpPr/>
          <p:nvPr/>
        </p:nvSpPr>
        <p:spPr>
          <a:xfrm>
            <a:off x="6475413" y="3060700"/>
            <a:ext cx="1200150" cy="514350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0"/>
              </a:avLst>
            </a:prstTxWarp>
            <a:normAutofit/>
          </a:bodyPr>
          <a:p>
            <a:pPr algn="ctr" fontAlgn="base"/>
            <a:r>
              <a:rPr lang="zh-CN" altLang="en-US" sz="2000" b="1" strike="noStrike" noProof="1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幼圆" charset="0"/>
                <a:ea typeface="幼圆" charset="0"/>
                <a:cs typeface="+mn-ea"/>
              </a:rPr>
              <a:t>Thank you</a:t>
            </a:r>
            <a:endParaRPr lang="zh-CN" altLang="en-US" sz="2000" b="1" strike="noStrike" noProof="1"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00"/>
              </a:solidFill>
              <a:latin typeface="幼圆" charset="0"/>
              <a:ea typeface="幼圆" charset="0"/>
            </a:endParaRPr>
          </a:p>
          <a:p>
            <a:pPr algn="ctr" fontAlgn="base"/>
            <a:r>
              <a:rPr lang="zh-CN" altLang="en-US" sz="2000" b="1" strike="noStrike" noProof="1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幼圆" charset="0"/>
                <a:ea typeface="幼圆" charset="0"/>
                <a:cs typeface="+mn-ea"/>
              </a:rPr>
              <a:t>2016.05</a:t>
            </a:r>
            <a:endParaRPr lang="zh-CN" altLang="en-US" sz="2000" b="1" strike="noStrike" noProof="1"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00"/>
              </a:solidFill>
              <a:latin typeface="幼圆" charset="0"/>
              <a:ea typeface="幼圆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0" decel="100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8" dur="5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5" name="文本占位符 58369"/>
          <p:cNvSpPr>
            <a:spLocks noGrp="1"/>
          </p:cNvSpPr>
          <p:nvPr>
            <p:ph type="body"/>
          </p:nvPr>
        </p:nvSpPr>
        <p:spPr>
          <a:xfrm>
            <a:off x="695325" y="476250"/>
            <a:ext cx="10515600" cy="4351338"/>
          </a:xfrm>
          <a:ln/>
        </p:spPr>
        <p:txBody>
          <a:bodyPr anchor="t"/>
          <a:p>
            <a:pPr lvl="0" indent="-228600">
              <a:buNone/>
            </a:pPr>
            <a:endParaRPr lang="en-US" altLang="zh-CN" sz="2400" dirty="0"/>
          </a:p>
          <a:p>
            <a:pPr lvl="0" indent="-228600"/>
            <a:r>
              <a:rPr lang="zh-CN" altLang="en-US" sz="2000" b="1" dirty="0">
                <a:solidFill>
                  <a:srgbClr val="FF0000"/>
                </a:solidFill>
                <a:latin typeface="宋体" panose="02010600030101010101" pitchFamily="2" charset="-122"/>
              </a:rPr>
              <a:t>病原：</a:t>
            </a:r>
            <a:r>
              <a:rPr lang="zh-CN" altLang="zh-CN" sz="2000" b="1" dirty="0">
                <a:latin typeface="宋体" panose="02010600030101010101" pitchFamily="2" charset="-122"/>
              </a:rPr>
              <a:t>禾谷镰刀菌（</a:t>
            </a:r>
            <a:r>
              <a:rPr lang="en-US" altLang="zh-CN" sz="2000" b="1" i="1" err="1">
                <a:latin typeface="宋体" panose="02010600030101010101" pitchFamily="2" charset="-122"/>
              </a:rPr>
              <a:t>Fusarium graminearum</a:t>
            </a:r>
            <a:r>
              <a:rPr lang="en-US" altLang="zh-CN" sz="2000" b="1" i="1">
                <a:latin typeface="宋体" panose="02010600030101010101" pitchFamily="2" charset="-122"/>
              </a:rPr>
              <a:t> </a:t>
            </a:r>
            <a:r>
              <a:rPr lang="en-US" altLang="zh-CN" sz="2000" b="1" err="1">
                <a:latin typeface="宋体" panose="02010600030101010101" pitchFamily="2" charset="-122"/>
              </a:rPr>
              <a:t>Schw</a:t>
            </a:r>
            <a:r>
              <a:rPr lang="zh-CN" altLang="zh-CN" sz="2000" b="1" dirty="0">
                <a:latin typeface="宋体" panose="02010600030101010101" pitchFamily="2" charset="-122"/>
              </a:rPr>
              <a:t>）</a:t>
            </a:r>
            <a:endParaRPr lang="en-US" altLang="zh-CN" sz="2000" b="1" dirty="0">
              <a:latin typeface="宋体" panose="02010600030101010101" pitchFamily="2" charset="-122"/>
            </a:endParaRPr>
          </a:p>
          <a:p>
            <a:pPr lvl="0" indent="-228600"/>
            <a:r>
              <a:rPr lang="zh-CN" altLang="en-US" sz="2000" b="1" dirty="0">
                <a:latin typeface="宋体" panose="02010600030101010101" pitchFamily="2" charset="-122"/>
              </a:rPr>
              <a:t>主要</a:t>
            </a:r>
            <a:r>
              <a:rPr lang="zh-CN" altLang="en-US" sz="2000" dirty="0">
                <a:latin typeface="宋体" panose="02010600030101010101" pitchFamily="2" charset="-122"/>
              </a:rPr>
              <a:t>分泌产生脱氧雪腐镰刀菌烯醇</a:t>
            </a:r>
            <a:r>
              <a:rPr lang="en-US" altLang="zh-CN" sz="2000" b="1">
                <a:latin typeface="宋体" panose="02010600030101010101" pitchFamily="2" charset="-122"/>
              </a:rPr>
              <a:t>(DON)</a:t>
            </a:r>
            <a:r>
              <a:rPr lang="zh-CN" altLang="en-US" sz="2000" dirty="0">
                <a:latin typeface="宋体" panose="02010600030101010101" pitchFamily="2" charset="-122"/>
              </a:rPr>
              <a:t>毒素，又称</a:t>
            </a:r>
            <a:r>
              <a:rPr lang="zh-CN" altLang="en-US" sz="2000" dirty="0">
                <a:solidFill>
                  <a:srgbClr val="FF0000"/>
                </a:solidFill>
                <a:latin typeface="宋体" panose="02010600030101010101" pitchFamily="2" charset="-122"/>
              </a:rPr>
              <a:t>呕吐毒素</a:t>
            </a:r>
            <a:r>
              <a:rPr lang="zh-CN" altLang="en-US" sz="2000" dirty="0">
                <a:latin typeface="宋体" panose="02010600030101010101" pitchFamily="2" charset="-122"/>
              </a:rPr>
              <a:t>。 </a:t>
            </a:r>
            <a:r>
              <a:rPr lang="en-US" altLang="zh-CN" sz="2000" dirty="0"/>
              <a:t>DON</a:t>
            </a:r>
            <a:r>
              <a:rPr lang="zh-CN" altLang="en-US" sz="2000" dirty="0"/>
              <a:t>可以干扰核糖体肚基转移酶的活性，阻碍核糖体循环，抑制蛋白质的合成。</a:t>
            </a:r>
            <a:endParaRPr lang="zh-CN" altLang="en-US" sz="2000" dirty="0">
              <a:latin typeface="宋体" panose="02010600030101010101" pitchFamily="2" charset="-122"/>
            </a:endParaRPr>
          </a:p>
          <a:p>
            <a:pPr lvl="0" indent="-228600"/>
            <a:r>
              <a:rPr lang="zh-CN" altLang="en-US" sz="2000" dirty="0">
                <a:latin typeface="宋体" panose="02010600030101010101" pitchFamily="2" charset="-122"/>
              </a:rPr>
              <a:t>当含量达到百万分之几的情况下即可造成人畜中毒</a:t>
            </a:r>
            <a:r>
              <a:rPr lang="en-US" altLang="zh-CN" sz="2000" dirty="0">
                <a:latin typeface="宋体" panose="02010600030101010101" pitchFamily="2" charset="-122"/>
              </a:rPr>
              <a:t>,</a:t>
            </a:r>
            <a:r>
              <a:rPr lang="zh-CN" altLang="en-US" sz="2000" dirty="0">
                <a:latin typeface="宋体" panose="02010600030101010101" pitchFamily="2" charset="-122"/>
              </a:rPr>
              <a:t>会引起人类和哺乳动物呕吐、腹泻、头晕、流产等症状，</a:t>
            </a:r>
            <a:r>
              <a:rPr lang="zh-CN" altLang="en-US" sz="2000" dirty="0"/>
              <a:t>相关研究认为贲门癌高发和大骨节病也和</a:t>
            </a:r>
            <a:r>
              <a:rPr lang="en-US" altLang="zh-CN" sz="2000" dirty="0"/>
              <a:t>DON</a:t>
            </a:r>
            <a:r>
              <a:rPr lang="zh-CN" altLang="en-US" sz="2000" dirty="0"/>
              <a:t>相关。</a:t>
            </a:r>
            <a:endParaRPr lang="zh-CN" altLang="en-US" sz="2000" dirty="0">
              <a:latin typeface="宋体" panose="02010600030101010101" pitchFamily="2" charset="-122"/>
            </a:endParaRPr>
          </a:p>
          <a:p>
            <a:pPr lvl="0" indent="-228600"/>
            <a:r>
              <a:rPr lang="zh-CN" altLang="en-US" sz="2000" b="1" dirty="0">
                <a:solidFill>
                  <a:srgbClr val="FF0000"/>
                </a:solidFill>
                <a:latin typeface="宋体" panose="02010600030101010101" pitchFamily="2" charset="-122"/>
              </a:rPr>
              <a:t>标准</a:t>
            </a:r>
            <a:endParaRPr lang="zh-CN" altLang="en-US" sz="2000" b="1" dirty="0">
              <a:solidFill>
                <a:srgbClr val="FF0000"/>
              </a:solidFill>
              <a:latin typeface="宋体" panose="02010600030101010101" pitchFamily="2" charset="-122"/>
            </a:endParaRPr>
          </a:p>
          <a:p>
            <a:pPr lvl="0" indent="-228600"/>
            <a:r>
              <a:rPr lang="zh-CN" altLang="en-US" sz="2000" dirty="0">
                <a:latin typeface="宋体" panose="02010600030101010101" pitchFamily="2" charset="-122"/>
              </a:rPr>
              <a:t>  德国规定</a:t>
            </a:r>
            <a:r>
              <a:rPr lang="en-US" altLang="zh-CN" sz="2000" dirty="0">
                <a:latin typeface="宋体" panose="02010600030101010101" pitchFamily="2" charset="-122"/>
              </a:rPr>
              <a:t>DON</a:t>
            </a:r>
            <a:r>
              <a:rPr lang="zh-CN" altLang="en-US" sz="2000" dirty="0">
                <a:latin typeface="宋体" panose="02010600030101010101" pitchFamily="2" charset="-122"/>
              </a:rPr>
              <a:t>毒素超过</a:t>
            </a:r>
            <a:r>
              <a:rPr lang="en-US" altLang="zh-CN" sz="2000" dirty="0">
                <a:latin typeface="宋体" panose="02010600030101010101" pitchFamily="2" charset="-122"/>
              </a:rPr>
              <a:t>0.5 mg/kg</a:t>
            </a:r>
            <a:r>
              <a:rPr lang="zh-CN" altLang="en-US" sz="2000" dirty="0">
                <a:latin typeface="宋体" panose="02010600030101010101" pitchFamily="2" charset="-122"/>
              </a:rPr>
              <a:t>不能食用。</a:t>
            </a:r>
            <a:endParaRPr lang="zh-CN" altLang="en-US" sz="2000" dirty="0">
              <a:latin typeface="宋体" panose="02010600030101010101" pitchFamily="2" charset="-122"/>
            </a:endParaRPr>
          </a:p>
          <a:p>
            <a:pPr lvl="0" indent="-228600"/>
            <a:r>
              <a:rPr lang="zh-CN" altLang="en-US" sz="2000" dirty="0">
                <a:latin typeface="宋体" panose="02010600030101010101" pitchFamily="2" charset="-122"/>
              </a:rPr>
              <a:t>  </a:t>
            </a:r>
            <a:r>
              <a:rPr lang="en-US" altLang="zh-CN" sz="2000" dirty="0">
                <a:latin typeface="宋体" panose="02010600030101010101" pitchFamily="2" charset="-122"/>
              </a:rPr>
              <a:t>FAO</a:t>
            </a:r>
            <a:r>
              <a:rPr lang="zh-CN" altLang="en-US" sz="2000" dirty="0">
                <a:latin typeface="宋体" panose="02010600030101010101" pitchFamily="2" charset="-122"/>
              </a:rPr>
              <a:t>规定麦粒</a:t>
            </a:r>
            <a:r>
              <a:rPr lang="en-US" altLang="zh-CN" sz="2000" dirty="0">
                <a:latin typeface="宋体" panose="02010600030101010101" pitchFamily="2" charset="-122"/>
              </a:rPr>
              <a:t>DON</a:t>
            </a:r>
            <a:r>
              <a:rPr lang="zh-CN" altLang="en-US" sz="2000" dirty="0">
                <a:latin typeface="宋体" panose="02010600030101010101" pitchFamily="2" charset="-122"/>
              </a:rPr>
              <a:t>毒素超过</a:t>
            </a:r>
            <a:r>
              <a:rPr lang="en-US" altLang="zh-CN" sz="2000" dirty="0">
                <a:latin typeface="宋体" panose="02010600030101010101" pitchFamily="2" charset="-122"/>
              </a:rPr>
              <a:t>1 mg/kg</a:t>
            </a:r>
            <a:r>
              <a:rPr lang="zh-CN" altLang="en-US" sz="2000" dirty="0">
                <a:latin typeface="宋体" panose="02010600030101010101" pitchFamily="2" charset="-122"/>
              </a:rPr>
              <a:t>不能食用，超过</a:t>
            </a:r>
            <a:r>
              <a:rPr lang="en-US" altLang="zh-CN" sz="2000" dirty="0">
                <a:latin typeface="宋体" panose="02010600030101010101" pitchFamily="2" charset="-122"/>
              </a:rPr>
              <a:t>5 mg/kg</a:t>
            </a:r>
            <a:r>
              <a:rPr lang="zh-CN" altLang="en-US" sz="2000" dirty="0">
                <a:latin typeface="宋体" panose="02010600030101010101" pitchFamily="2" charset="-122"/>
              </a:rPr>
              <a:t>不能作饲料。</a:t>
            </a:r>
            <a:endParaRPr lang="zh-CN" altLang="en-US" sz="2000" dirty="0">
              <a:latin typeface="宋体" panose="02010600030101010101" pitchFamily="2" charset="-122"/>
            </a:endParaRPr>
          </a:p>
          <a:p>
            <a:pPr lvl="0" indent="-228600"/>
            <a:r>
              <a:rPr lang="zh-CN" altLang="en-US" sz="2000" dirty="0">
                <a:latin typeface="宋体" panose="02010600030101010101" pitchFamily="2" charset="-122"/>
              </a:rPr>
              <a:t>  我国规定病粒超过</a:t>
            </a:r>
            <a:r>
              <a:rPr lang="en-US" altLang="zh-CN" sz="2000" dirty="0">
                <a:latin typeface="宋体" panose="02010600030101010101" pitchFamily="2" charset="-122"/>
              </a:rPr>
              <a:t>4%</a:t>
            </a:r>
            <a:r>
              <a:rPr lang="zh-CN" altLang="en-US" sz="2000" dirty="0">
                <a:latin typeface="宋体" panose="02010600030101010101" pitchFamily="2" charset="-122"/>
              </a:rPr>
              <a:t>不能收购，麦粒含</a:t>
            </a:r>
            <a:r>
              <a:rPr lang="en-US" altLang="zh-CN" sz="2000" dirty="0">
                <a:latin typeface="宋体" panose="02010600030101010101" pitchFamily="2" charset="-122"/>
              </a:rPr>
              <a:t>1 mg/kg</a:t>
            </a:r>
            <a:r>
              <a:rPr lang="zh-CN" altLang="en-US" sz="2000" dirty="0">
                <a:latin typeface="宋体" panose="02010600030101010101" pitchFamily="2" charset="-122"/>
              </a:rPr>
              <a:t>以上的</a:t>
            </a:r>
            <a:r>
              <a:rPr lang="en-US" altLang="zh-CN" sz="2000" dirty="0">
                <a:latin typeface="宋体" panose="02010600030101010101" pitchFamily="2" charset="-122"/>
              </a:rPr>
              <a:t>DON</a:t>
            </a:r>
            <a:r>
              <a:rPr lang="zh-CN" altLang="en-US" sz="2000" dirty="0">
                <a:latin typeface="宋体" panose="02010600030101010101" pitchFamily="2" charset="-122"/>
              </a:rPr>
              <a:t>毒素不能食用。</a:t>
            </a:r>
            <a:endParaRPr lang="zh-CN" altLang="en-US" sz="2000" dirty="0">
              <a:latin typeface="宋体" panose="02010600030101010101" pitchFamily="2" charset="-122"/>
            </a:endParaRPr>
          </a:p>
          <a:p>
            <a:pPr lvl="0" indent="-228600"/>
            <a:r>
              <a:rPr lang="zh-CN" altLang="en-US" sz="2000" b="1" dirty="0">
                <a:solidFill>
                  <a:srgbClr val="FF0000"/>
                </a:solidFill>
                <a:latin typeface="宋体" panose="02010600030101010101" pitchFamily="2" charset="-122"/>
              </a:rPr>
              <a:t>影响进出口</a:t>
            </a:r>
            <a:endParaRPr lang="zh-CN" altLang="en-US" sz="2000" b="1" dirty="0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21506" name="流程图: 可选过程 58370" descr="小麦赤霉病病粒"/>
          <p:cNvSpPr/>
          <p:nvPr/>
        </p:nvSpPr>
        <p:spPr>
          <a:xfrm>
            <a:off x="3719513" y="4797425"/>
            <a:ext cx="4176712" cy="1439863"/>
          </a:xfrm>
          <a:prstGeom prst="flowChartAlternateProcess">
            <a:avLst/>
          </a:prstGeom>
          <a:blipFill rotWithShape="1">
            <a:blip r:embed="rId1"/>
            <a:stretch>
              <a:fillRect/>
            </a:stretch>
          </a:blipFill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pPr lvl="0" indent="0" eaLnBrk="0" hangingPunct="0"/>
            <a:endParaRPr lang="zh-CN" altLang="en-US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2529" name="Picture 2" descr="4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1112" y="0"/>
            <a:ext cx="12241212" cy="6881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5" name="Picture 3" descr="4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5263" y="-3175"/>
            <a:ext cx="254000" cy="6521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6" name="Picture 4" descr="4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63" y="6297613"/>
            <a:ext cx="273050" cy="384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7" name="Picture 5" descr="4-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930275"/>
            <a:ext cx="11568113" cy="4641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8" name="Text Box 8"/>
          <p:cNvSpPr txBox="1"/>
          <p:nvPr/>
        </p:nvSpPr>
        <p:spPr>
          <a:xfrm>
            <a:off x="919163" y="2082800"/>
            <a:ext cx="10477500" cy="22828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 eaLnBrk="0" hangingPunct="0"/>
            <a:endParaRPr lang="en-US" altLang="zh-CN" sz="2400" b="1" dirty="0">
              <a:solidFill>
                <a:schemeClr val="tx2"/>
              </a:solidFill>
              <a:latin typeface="Calibri" panose="020F0502020204030204" pitchFamily="34" charset="0"/>
              <a:ea typeface="微软雅黑" pitchFamily="34" charset="-122"/>
            </a:endParaRPr>
          </a:p>
          <a:p>
            <a:pPr lvl="0" indent="0" eaLnBrk="0" hangingPunct="0">
              <a:buFont typeface="Wingdings" panose="05000000000000000000" pitchFamily="2" charset="2"/>
              <a:buChar char="u"/>
            </a:pPr>
            <a:r>
              <a:rPr lang="zh-CN" alt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赤霉病主要通过</a:t>
            </a:r>
            <a:r>
              <a:rPr lang="zh-CN" altLang="en-US" sz="2400" b="1" u="sng" dirty="0">
                <a:solidFill>
                  <a:srgbClr val="A81D06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风雨</a:t>
            </a:r>
            <a:r>
              <a:rPr lang="zh-CN" alt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传播，在降雨或空气潮湿的情况下，子囊孢子成熟并散落在花药上，经花丝侵染小穗发病。</a:t>
            </a:r>
            <a:endParaRPr lang="zh-CN" altLang="en-US" sz="2400" b="1" dirty="0">
              <a:solidFill>
                <a:schemeClr val="tx2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lvl="0" indent="0" eaLnBrk="0" hangingPunct="0">
              <a:buFont typeface="Wingdings" panose="05000000000000000000" pitchFamily="2" charset="2"/>
              <a:buChar char="u"/>
            </a:pPr>
            <a:r>
              <a:rPr lang="zh-CN" altLang="en-US" sz="2400" b="1" u="sng" dirty="0">
                <a:solidFill>
                  <a:srgbClr val="A81D06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晚熟、颖壳较厚</a:t>
            </a:r>
            <a:r>
              <a:rPr lang="zh-CN" alt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、不耐肥品种发病较重。</a:t>
            </a:r>
            <a:endParaRPr lang="zh-CN" altLang="en-US" sz="2400" b="1" dirty="0">
              <a:solidFill>
                <a:schemeClr val="tx2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lvl="0" indent="0" eaLnBrk="0" hangingPunct="0">
              <a:buFont typeface="Wingdings" panose="05000000000000000000" pitchFamily="2" charset="2"/>
              <a:buChar char="u"/>
            </a:pPr>
            <a:r>
              <a:rPr lang="zh-CN" alt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田间</a:t>
            </a:r>
            <a:r>
              <a:rPr lang="zh-CN" altLang="en-US" sz="2400" b="1" u="sng" dirty="0">
                <a:solidFill>
                  <a:srgbClr val="A81D06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病残体、菌量大</a:t>
            </a:r>
            <a:r>
              <a:rPr lang="zh-CN" alt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发病重。</a:t>
            </a:r>
            <a:endParaRPr lang="zh-CN" altLang="en-US" sz="2400" b="1" dirty="0">
              <a:solidFill>
                <a:schemeClr val="tx2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lvl="0" indent="0" eaLnBrk="0" hangingPunct="0">
              <a:buFont typeface="Wingdings" panose="05000000000000000000" pitchFamily="2" charset="2"/>
              <a:buChar char="u"/>
            </a:pPr>
            <a:r>
              <a:rPr lang="zh-CN" alt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地势低洼、排水不良、粘重土壤，偏施</a:t>
            </a:r>
            <a:r>
              <a:rPr lang="zh-CN" altLang="en-US" sz="2400" b="1" u="sng" dirty="0">
                <a:solidFill>
                  <a:srgbClr val="A81D06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氮肥、密度大，田间郁闭</a:t>
            </a:r>
            <a:r>
              <a:rPr lang="zh-CN" alt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发病重。</a:t>
            </a:r>
            <a:endParaRPr lang="zh-CN" altLang="en-US" sz="2400" b="1" dirty="0">
              <a:solidFill>
                <a:schemeClr val="tx2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grpSp>
        <p:nvGrpSpPr>
          <p:cNvPr id="13319" name="组合 13318"/>
          <p:cNvGrpSpPr/>
          <p:nvPr/>
        </p:nvGrpSpPr>
        <p:grpSpPr>
          <a:xfrm>
            <a:off x="230188" y="207963"/>
            <a:ext cx="2944812" cy="771525"/>
            <a:chOff x="145" y="131"/>
            <a:chExt cx="1855" cy="486"/>
          </a:xfrm>
        </p:grpSpPr>
        <p:pic>
          <p:nvPicPr>
            <p:cNvPr id="22535" name="Picture 10" descr="10-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5" y="131"/>
              <a:ext cx="481" cy="48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2536" name="文本框 13320"/>
            <p:cNvSpPr txBox="1"/>
            <p:nvPr/>
          </p:nvSpPr>
          <p:spPr>
            <a:xfrm>
              <a:off x="670" y="165"/>
              <a:ext cx="1330" cy="36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>
                <a:spcBef>
                  <a:spcPct val="50000"/>
                </a:spcBef>
              </a:pPr>
              <a:r>
                <a:rPr lang="zh-CN" altLang="en-US" sz="3200" b="1" dirty="0">
                  <a:solidFill>
                    <a:srgbClr val="77EC28"/>
                  </a:solidFill>
                  <a:latin typeface="Calibri" panose="020F0502020204030204" pitchFamily="34" charset="0"/>
                  <a:ea typeface="华文彩云" pitchFamily="2" charset="-122"/>
                </a:rPr>
                <a:t>赤霉病</a:t>
              </a:r>
              <a:endParaRPr lang="zh-CN" altLang="en-US" sz="3200" b="1" dirty="0">
                <a:solidFill>
                  <a:srgbClr val="77EC28"/>
                </a:solidFill>
                <a:latin typeface="Calibri" panose="020F0502020204030204" pitchFamily="34" charset="0"/>
                <a:ea typeface="华文彩云" pitchFamily="2" charset="-122"/>
              </a:endParaRPr>
            </a:p>
          </p:txBody>
        </p:sp>
      </p:grpSp>
      <p:sp>
        <p:nvSpPr>
          <p:cNvPr id="22537" name="Text Box 7"/>
          <p:cNvSpPr txBox="1"/>
          <p:nvPr/>
        </p:nvSpPr>
        <p:spPr>
          <a:xfrm>
            <a:off x="912813" y="1146175"/>
            <a:ext cx="6515100" cy="6413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 eaLnBrk="0" hangingPunct="0"/>
            <a:r>
              <a:rPr lang="zh-CN" altLang="en-US" sz="3600" b="1" dirty="0">
                <a:solidFill>
                  <a:srgbClr val="777777"/>
                </a:solidFill>
                <a:latin typeface="Calibri" panose="020F0502020204030204" pitchFamily="34" charset="0"/>
                <a:ea typeface="黑体" panose="02010600030101010101" pitchFamily="49" charset="-122"/>
              </a:rPr>
              <a:t>发病条件</a:t>
            </a:r>
            <a:endParaRPr lang="zh-CN" altLang="en-US" sz="3600" b="1" dirty="0">
              <a:solidFill>
                <a:srgbClr val="777777"/>
              </a:solidFill>
              <a:latin typeface="Calibri" panose="020F0502020204030204" pitchFamily="34" charset="0"/>
              <a:ea typeface="黑体" panose="0201060003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3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 bldLvl="0"/>
      <p:bldP spid="22537" grpId="0" bldLvl="0"/>
      <p:bldP spid="22537" grpId="1" bldLvl="0"/>
      <p:bldP spid="22537" grpId="2" bldLvl="0"/>
      <p:bldP spid="22537" grpId="3" bldLvl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3553" name="Picture 2" descr="4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1112" y="0"/>
            <a:ext cx="12241212" cy="6881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5" name="Picture 3" descr="4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5263" y="-3175"/>
            <a:ext cx="254000" cy="6521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6" name="Picture 4" descr="4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63" y="6297613"/>
            <a:ext cx="273050" cy="384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7" name="Picture 5" descr="4-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930275"/>
            <a:ext cx="11568113" cy="4641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20" name="Text Box 8"/>
          <p:cNvSpPr txBox="1"/>
          <p:nvPr/>
        </p:nvSpPr>
        <p:spPr>
          <a:xfrm>
            <a:off x="1363663" y="2235200"/>
            <a:ext cx="3733800" cy="22891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 eaLnBrk="0" hangingPunct="0"/>
            <a:endParaRPr lang="en-US" altLang="zh-CN" b="1" dirty="0"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lvl="0" indent="0" eaLnBrk="0" hangingPunct="0"/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药剂：氰烯菌酯、戊唑醇、甲基硫菌灵、丙环唑等。</a:t>
            </a:r>
            <a:endParaRPr lang="zh-CN" altLang="en-US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0" indent="0" eaLnBrk="0" hangingPunct="0"/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防治时期</a:t>
            </a:r>
            <a:r>
              <a:rPr lang="en-US" altLang="zh-CN" b="1" dirty="0">
                <a:latin typeface="宋体" panose="02010600030101010101" pitchFamily="2" charset="-122"/>
                <a:ea typeface="宋体" panose="02010600030101010101" pitchFamily="2" charset="-122"/>
              </a:rPr>
              <a:t>:</a:t>
            </a: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在抽穗至扬花初期进行第一次用药，亩用</a:t>
            </a:r>
            <a:r>
              <a:rPr lang="en-US" altLang="zh-CN" b="1" dirty="0">
                <a:latin typeface="宋体" panose="02010600030101010101" pitchFamily="2" charset="-122"/>
                <a:ea typeface="宋体" panose="02010600030101010101" pitchFamily="2" charset="-122"/>
              </a:rPr>
              <a:t>12.5%</a:t>
            </a: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戊唑醇乳油</a:t>
            </a:r>
            <a:r>
              <a:rPr lang="en-US" altLang="zh-CN" b="1" dirty="0">
                <a:latin typeface="宋体" panose="02010600030101010101" pitchFamily="2" charset="-122"/>
                <a:ea typeface="宋体" panose="02010600030101010101" pitchFamily="2" charset="-122"/>
              </a:rPr>
              <a:t>15</a:t>
            </a: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毫升或</a:t>
            </a:r>
            <a:r>
              <a:rPr lang="en-US" altLang="zh-CN" b="1" dirty="0">
                <a:latin typeface="宋体" panose="02010600030101010101" pitchFamily="2" charset="-122"/>
                <a:ea typeface="宋体" panose="02010600030101010101" pitchFamily="2" charset="-122"/>
              </a:rPr>
              <a:t>70%</a:t>
            </a: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甲基硫菌灵可湿性粉剂</a:t>
            </a:r>
            <a:r>
              <a:rPr lang="en-US" altLang="zh-CN" b="1" dirty="0">
                <a:latin typeface="宋体" panose="02010600030101010101" pitchFamily="2" charset="-122"/>
                <a:ea typeface="宋体" panose="02010600030101010101" pitchFamily="2" charset="-122"/>
              </a:rPr>
              <a:t>50</a:t>
            </a: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克，兑水</a:t>
            </a:r>
            <a:r>
              <a:rPr lang="en-US" altLang="zh-CN" b="1" dirty="0">
                <a:latin typeface="宋体" panose="02010600030101010101" pitchFamily="2" charset="-122"/>
                <a:ea typeface="宋体" panose="02010600030101010101" pitchFamily="2" charset="-122"/>
              </a:rPr>
              <a:t>20</a:t>
            </a: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千克喷雾。第二次可在灌浆期进行。</a:t>
            </a:r>
            <a:endParaRPr lang="zh-CN" altLang="en-US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14343" name="组合 14342"/>
          <p:cNvGrpSpPr/>
          <p:nvPr/>
        </p:nvGrpSpPr>
        <p:grpSpPr>
          <a:xfrm>
            <a:off x="230188" y="207963"/>
            <a:ext cx="2944812" cy="771525"/>
            <a:chOff x="145" y="131"/>
            <a:chExt cx="1855" cy="486"/>
          </a:xfrm>
        </p:grpSpPr>
        <p:pic>
          <p:nvPicPr>
            <p:cNvPr id="23559" name="Picture 10" descr="10-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5" y="131"/>
              <a:ext cx="481" cy="48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3560" name="文本框 14344"/>
            <p:cNvSpPr txBox="1"/>
            <p:nvPr/>
          </p:nvSpPr>
          <p:spPr>
            <a:xfrm>
              <a:off x="670" y="165"/>
              <a:ext cx="1330" cy="36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 eaLnBrk="0" hangingPunct="0">
                <a:spcBef>
                  <a:spcPct val="50000"/>
                </a:spcBef>
              </a:pPr>
              <a:r>
                <a:rPr lang="zh-CN" altLang="en-US" sz="3200" b="1" dirty="0">
                  <a:solidFill>
                    <a:srgbClr val="77EC28"/>
                  </a:solidFill>
                  <a:latin typeface="Calibri" panose="020F0502020204030204" pitchFamily="34" charset="0"/>
                  <a:ea typeface="华文彩云" pitchFamily="2" charset="-122"/>
                </a:rPr>
                <a:t>赤霉病</a:t>
              </a:r>
              <a:endParaRPr lang="zh-CN" altLang="en-US" sz="3200" b="1" dirty="0">
                <a:solidFill>
                  <a:srgbClr val="77EC28"/>
                </a:solidFill>
                <a:latin typeface="Calibri" panose="020F0502020204030204" pitchFamily="34" charset="0"/>
                <a:ea typeface="华文彩云" pitchFamily="2" charset="-122"/>
              </a:endParaRPr>
            </a:p>
          </p:txBody>
        </p:sp>
      </p:grpSp>
      <p:sp>
        <p:nvSpPr>
          <p:cNvPr id="23561" name="Text Box 7"/>
          <p:cNvSpPr txBox="1"/>
          <p:nvPr/>
        </p:nvSpPr>
        <p:spPr>
          <a:xfrm>
            <a:off x="912813" y="1146175"/>
            <a:ext cx="6515100" cy="6413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 eaLnBrk="0" hangingPunct="0"/>
            <a:r>
              <a:rPr lang="zh-CN" altLang="en-US" sz="3600" b="1" dirty="0">
                <a:solidFill>
                  <a:srgbClr val="777777"/>
                </a:solidFill>
                <a:latin typeface="Calibri" panose="020F0502020204030204" pitchFamily="34" charset="0"/>
                <a:ea typeface="黑体" panose="02010600030101010101" pitchFamily="49" charset="-122"/>
              </a:rPr>
              <a:t>防治要点</a:t>
            </a:r>
            <a:endParaRPr lang="zh-CN" altLang="en-US" sz="3600" b="1" dirty="0">
              <a:solidFill>
                <a:srgbClr val="777777"/>
              </a:solidFill>
              <a:latin typeface="Calibri" panose="020F0502020204030204" pitchFamily="34" charset="0"/>
              <a:ea typeface="黑体" panose="02010600030101010101" pitchFamily="49" charset="-122"/>
            </a:endParaRPr>
          </a:p>
        </p:txBody>
      </p:sp>
      <p:pic>
        <p:nvPicPr>
          <p:cNvPr id="14347" name="Picture 6" descr="t016b0f0298df7cd6f4"/>
          <p:cNvPicPr/>
          <p:nvPr/>
        </p:nvPicPr>
        <p:blipFill>
          <a:blip r:embed="rId6"/>
          <a:stretch>
            <a:fillRect/>
          </a:stretch>
        </p:blipFill>
        <p:spPr>
          <a:xfrm>
            <a:off x="12192000" y="6858000"/>
            <a:ext cx="3598863" cy="251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3" name="图片 1434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4313" y="1468438"/>
            <a:ext cx="3095625" cy="4670425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3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0" grpId="0" bldLvl="0"/>
      <p:bldP spid="23561" grpId="0" bldLvl="0"/>
      <p:bldP spid="23561" grpId="1" bldLvl="0"/>
      <p:bldP spid="23561" grpId="2" bldLvl="0"/>
      <p:bldP spid="23561" grpId="3" bldLvl="0"/>
    </p:bld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_3">
  <a:themeElements>
    <a:clrScheme name="Office Theme_3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Theme_3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Office Theme_3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_4">
  <a:themeElements>
    <a:clrScheme name="Office Theme_4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Theme_4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Office Theme_4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4925</Words>
  <Application>WPS 演示</Application>
  <PresentationFormat>自定义</PresentationFormat>
  <Paragraphs>565</Paragraphs>
  <Slides>63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63</vt:i4>
      </vt:variant>
    </vt:vector>
  </HeadingPairs>
  <TitlesOfParts>
    <vt:vector size="86" baseType="lpstr">
      <vt:lpstr>Arial</vt:lpstr>
      <vt:lpstr>宋体</vt:lpstr>
      <vt:lpstr>Wingdings</vt:lpstr>
      <vt:lpstr>Calibri Light</vt:lpstr>
      <vt:lpstr>Calibri</vt:lpstr>
      <vt:lpstr>华文行楷</vt:lpstr>
      <vt:lpstr>华文彩云</vt:lpstr>
      <vt:lpstr>隶书</vt:lpstr>
      <vt:lpstr>微软雅黑</vt:lpstr>
      <vt:lpstr>Helvetica LT Std Cond Blk</vt:lpstr>
      <vt:lpstr>黑体</vt:lpstr>
      <vt:lpstr>Times New Roman</vt:lpstr>
      <vt:lpstr>Tahoma</vt:lpstr>
      <vt:lpstr>楷体_GB2312</vt:lpstr>
      <vt:lpstr>Verdana</vt:lpstr>
      <vt:lpstr>华文新魏</vt:lpstr>
      <vt:lpstr>新宋体</vt:lpstr>
      <vt:lpstr>幼圆</vt:lpstr>
      <vt:lpstr>Segoe Print</vt:lpstr>
      <vt:lpstr>Courier New</vt:lpstr>
      <vt:lpstr>Office Theme</vt:lpstr>
      <vt:lpstr>Office Theme_3</vt:lpstr>
      <vt:lpstr>Office Theme_4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zuazua W</dc:creator>
  <cp:lastModifiedBy>Administrator</cp:lastModifiedBy>
  <cp:revision>313</cp:revision>
  <dcterms:created xsi:type="dcterms:W3CDTF">2016-05-26T08:02:23Z</dcterms:created>
  <dcterms:modified xsi:type="dcterms:W3CDTF">2017-06-20T09:13:02Z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2052-10.1.0.6391</vt:lpwstr>
  </property>
</Properties>
</file>