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78" r:id="rId3"/>
    <p:sldId id="266" r:id="rId4"/>
    <p:sldId id="280" r:id="rId5"/>
    <p:sldId id="284" r:id="rId6"/>
    <p:sldId id="283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82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307" r:id="rId30"/>
    <p:sldId id="308" r:id="rId31"/>
    <p:sldId id="309" r:id="rId32"/>
    <p:sldId id="310" r:id="rId33"/>
    <p:sldId id="311" r:id="rId34"/>
    <p:sldId id="312" r:id="rId35"/>
    <p:sldId id="313" r:id="rId36"/>
    <p:sldId id="314" r:id="rId37"/>
    <p:sldId id="315" r:id="rId38"/>
    <p:sldId id="316" r:id="rId39"/>
    <p:sldId id="317" r:id="rId40"/>
    <p:sldId id="318" r:id="rId42"/>
    <p:sldId id="319" r:id="rId43"/>
    <p:sldId id="320" r:id="rId44"/>
    <p:sldId id="321" r:id="rId45"/>
    <p:sldId id="332" r:id="rId46"/>
    <p:sldId id="323" r:id="rId47"/>
    <p:sldId id="324" r:id="rId48"/>
    <p:sldId id="325" r:id="rId49"/>
    <p:sldId id="326" r:id="rId50"/>
    <p:sldId id="327" r:id="rId51"/>
    <p:sldId id="328" r:id="rId52"/>
    <p:sldId id="329" r:id="rId53"/>
    <p:sldId id="330" r:id="rId54"/>
    <p:sldId id="331" r:id="rId55"/>
    <p:sldId id="279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A67A"/>
    <a:srgbClr val="F6BA00"/>
    <a:srgbClr val="FFC101"/>
    <a:srgbClr val="B28FD2"/>
    <a:srgbClr val="73DCEA"/>
    <a:srgbClr val="C3DF20"/>
    <a:srgbClr val="ED7D31"/>
    <a:srgbClr val="5B9BD5"/>
    <a:srgbClr val="218A64"/>
    <a:srgbClr val="32C6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0" autoAdjust="0"/>
    <p:restoredTop sz="94660"/>
  </p:normalViewPr>
  <p:slideViewPr>
    <p:cSldViewPr snapToGrid="0">
      <p:cViewPr>
        <p:scale>
          <a:sx n="60" d="100"/>
          <a:sy n="60" d="100"/>
        </p:scale>
        <p:origin x="2384" y="16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9" Type="http://schemas.openxmlformats.org/officeDocument/2006/relationships/tableStyles" Target="tableStyles.xml"/><Relationship Id="rId58" Type="http://schemas.openxmlformats.org/officeDocument/2006/relationships/viewProps" Target="viewProps.xml"/><Relationship Id="rId57" Type="http://schemas.openxmlformats.org/officeDocument/2006/relationships/presProps" Target="presProps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1AD64-E652-4C2E-9BC2-3AEA0C139F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31594-9A71-4118-A73E-8CE39C49C3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" Target="slide5.xml"/><Relationship Id="rId8" Type="http://schemas.openxmlformats.org/officeDocument/2006/relationships/image" Target="../media/image1.png"/><Relationship Id="rId7" Type="http://schemas.openxmlformats.org/officeDocument/2006/relationships/slide" Target="slide40.xml"/><Relationship Id="rId6" Type="http://schemas.openxmlformats.org/officeDocument/2006/relationships/slide" Target="slide33.xml"/><Relationship Id="rId5" Type="http://schemas.openxmlformats.org/officeDocument/2006/relationships/slide" Target="slide18.xml"/><Relationship Id="rId4" Type="http://schemas.openxmlformats.org/officeDocument/2006/relationships/slide" Target="slide14.xml"/><Relationship Id="rId3" Type="http://schemas.openxmlformats.org/officeDocument/2006/relationships/slide" Target="slide3.xml"/><Relationship Id="rId2" Type="http://schemas.openxmlformats.org/officeDocument/2006/relationships/slide" Target="slide16.xml"/><Relationship Id="rId10" Type="http://schemas.openxmlformats.org/officeDocument/2006/relationships/slideLayout" Target="../slideLayouts/slideLayout2.xml"/><Relationship Id="rId1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1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1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5.jpeg"/><Relationship Id="rId1" Type="http://schemas.openxmlformats.org/officeDocument/2006/relationships/image" Target="../media/image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1" Type="http://schemas.openxmlformats.org/officeDocument/2006/relationships/image" Target="../media/image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1" Type="http://schemas.openxmlformats.org/officeDocument/2006/relationships/image" Target="../media/image6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6442364" cy="71438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5671751" y="71438"/>
            <a:ext cx="6520249" cy="6786562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1"/>
          <p:cNvSpPr/>
          <p:nvPr/>
        </p:nvSpPr>
        <p:spPr>
          <a:xfrm>
            <a:off x="9106930" y="71438"/>
            <a:ext cx="3085070" cy="6786562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5888180" y="0"/>
            <a:ext cx="6303819" cy="71438"/>
          </a:xfrm>
          <a:prstGeom prst="rect">
            <a:avLst/>
          </a:prstGeom>
          <a:solidFill>
            <a:srgbClr val="2BA67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83936" y="4168737"/>
            <a:ext cx="48013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内蒙古</a:t>
            </a: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农业广播电视学校－太仆寺旗</a:t>
            </a: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分校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3936" y="1416707"/>
            <a:ext cx="6786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rgbClr val="32C6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马铃薯</a:t>
            </a:r>
            <a:r>
              <a:rPr lang="zh-CN" altLang="en-US" sz="4000" b="1" dirty="0">
                <a:solidFill>
                  <a:srgbClr val="32C6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现代化栽培的耕播技术</a:t>
            </a:r>
            <a:endParaRPr lang="en-US" altLang="zh-CN" sz="4000" b="1" dirty="0" smtClean="0">
              <a:solidFill>
                <a:srgbClr val="32C692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17752" y="4708985"/>
            <a:ext cx="303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制作人：左秀芝</a:t>
            </a:r>
            <a:r>
              <a:rPr lang="en-US" altLang="zh-CN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       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 lvl="0"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联系方式：</a:t>
            </a:r>
            <a:r>
              <a:rPr lang="en-US" altLang="zh-CN" sz="2000" dirty="0" smtClean="0">
                <a:solidFill>
                  <a:schemeClr val="bg1">
                    <a:lumMod val="6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13947926087</a:t>
            </a:r>
            <a:endParaRPr lang="zh-CN" altLang="en-US" sz="2000" dirty="0">
              <a:solidFill>
                <a:schemeClr val="bg1">
                  <a:lumMod val="6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17752" y="2084198"/>
            <a:ext cx="78327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Tillage and Sowing Techniques of Modern Potato Cultivation</a:t>
            </a:r>
            <a:endParaRPr lang="en-US" altLang="zh-CN" sz="2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07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28755" y="5196911"/>
            <a:ext cx="22821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1-7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）收获机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7" descr="国产双行收获机早出的"/>
          <p:cNvPicPr>
            <a:picLocks noChangeAspect="1"/>
          </p:cNvPicPr>
          <p:nvPr/>
        </p:nvPicPr>
        <p:blipFill rotWithShape="1">
          <a:blip r:embed="rId1"/>
          <a:srcRect l="7819"/>
          <a:stretch>
            <a:fillRect/>
          </a:stretch>
        </p:blipFill>
        <p:spPr>
          <a:xfrm>
            <a:off x="714399" y="1515809"/>
            <a:ext cx="5726844" cy="364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5" descr="IMG_08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819" y="1517184"/>
            <a:ext cx="4860925" cy="36464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36816" y="6158215"/>
            <a:ext cx="3204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1-8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）联合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收获机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1710型联合收获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620" y="744245"/>
            <a:ext cx="7885325" cy="54486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09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920217" y="6158215"/>
            <a:ext cx="3204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1-9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）平移式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喷灌机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5" descr="平移式喷灌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4465" y="628648"/>
            <a:ext cx="8056436" cy="557134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99612" y="6158215"/>
            <a:ext cx="342512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1-10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）地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管式小喷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灌机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地管式喷灌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4464" y="628648"/>
            <a:ext cx="8035424" cy="557839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4026" y="1014714"/>
            <a:ext cx="7174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选地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、整地、种薯选择、种薯处理、播种、中耕培土、施肥、防治病虫、灭草、浇水、杀秧、收获等作业都有科学的方法和规程，实行标准化生产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11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506947"/>
            <a:ext cx="2653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生产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科学化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496620" y="2327059"/>
            <a:ext cx="2675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生产方式集约化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6620" y="3714001"/>
            <a:ext cx="26752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生产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品种专业化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925450" y="2843976"/>
            <a:ext cx="7174223" cy="808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必须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具有一定规模，便于机械作业和进入市场，而且技术密集，形成综合技术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925450" y="4222405"/>
            <a:ext cx="717422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每个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生产单圆要种植单一的专用品种，如夏波蒂、荷兰薯、大西洋、克新一号等，能做到管理一致，易于达到高产目标及进入市场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496620" y="5399926"/>
            <a:ext cx="267524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产品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销售市场化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925450" y="5908330"/>
            <a:ext cx="7174223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规模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较大、收获集中，必须分析市场情况，按市场导向种植，最好有订单，更为稳妥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ts val="2800"/>
              </a:lnSpc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269951" y="2699948"/>
            <a:ext cx="5472607" cy="1156043"/>
          </a:xfrm>
          <a:prstGeom prst="rect">
            <a:avLst/>
          </a:pr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8" t="26316" r="13776" b="56367"/>
          <a:stretch>
            <a:fillRect/>
          </a:stretch>
        </p:blipFill>
        <p:spPr>
          <a:xfrm>
            <a:off x="3269950" y="2699947"/>
            <a:ext cx="5472608" cy="115604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62710" y="2508454"/>
            <a:ext cx="5855950" cy="1540043"/>
          </a:xfrm>
          <a:prstGeom prst="rect">
            <a:avLst/>
          </a:prstGeom>
          <a:noFill/>
          <a:ln w="19050">
            <a:solidFill>
              <a:srgbClr val="32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TextBox 9"/>
          <p:cNvSpPr txBox="1"/>
          <p:nvPr/>
        </p:nvSpPr>
        <p:spPr>
          <a:xfrm>
            <a:off x="3744216" y="2954804"/>
            <a:ext cx="4594225" cy="643890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lvl="8" algn="dist"/>
            <a:r>
              <a:rPr lang="zh-CN" altLang="en-US" sz="3600" kern="1700" dirty="0" smtClean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二</a:t>
            </a:r>
            <a:r>
              <a:rPr lang="en-US" altLang="zh-CN" sz="3600" kern="1700" dirty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.</a:t>
            </a:r>
            <a:r>
              <a:rPr lang="zh-CN" altLang="en-US" sz="3600" kern="1700" dirty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 </a:t>
            </a:r>
            <a:r>
              <a:rPr lang="zh-CN" altLang="en-US" sz="3600" kern="1700" dirty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  <a:sym typeface="+mn-ea"/>
              </a:rPr>
              <a:t>马铃薯的耕播</a:t>
            </a:r>
            <a:r>
              <a:rPr lang="zh-CN" altLang="en-US" sz="3600" kern="1700" dirty="0" smtClean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  <a:sym typeface="+mn-ea"/>
              </a:rPr>
              <a:t>技术</a:t>
            </a:r>
            <a:endParaRPr lang="zh-CN" altLang="en-US" sz="3600" kern="1700" dirty="0">
              <a:solidFill>
                <a:schemeClr val="bg1"/>
              </a:solidFill>
              <a:latin typeface="DengXian" charset="0"/>
              <a:ea typeface="DengXian" charset="0"/>
              <a:cs typeface="DengXian" charset="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18598" y="1189670"/>
            <a:ext cx="86257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地块选择：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应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选择地势平坦、土层深厚、通气良好、能排能灌、壤土、沙壤土种植，切忌选在粘重低洼地或盐碱地，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PH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值小于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7.8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，有机质含量不得低于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2%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529598"/>
            <a:ext cx="265302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整地技术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1218246"/>
            <a:ext cx="350284" cy="34062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3318598" y="2524177"/>
            <a:ext cx="8625752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轮作换茬：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马铃薯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不能重茬、迎茬，不宜与茄科作物、根茎类作物轮作，也要避免种植在前茬施过长效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除草剂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豆黄隆、普施特等的地块上。前茬作物应选择禾谷类作物、豆科作物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2552753"/>
            <a:ext cx="350284" cy="340626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3318598" y="4208576"/>
            <a:ext cx="759705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深耕整地：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深翻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和浅翻每年交替进行（浅翻达到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30-35cm,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深翻达到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以上）；翻地范围要超出所要种植边界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米以上；旋地要注意：机械匀速行驶，禁止拖拉机行驶速度过快，输出转速达到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1500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转以上，并检查混肥是否均匀，旋后土地是否平整，如果土地非常干燥需要浇水达到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7-10mm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；做好计划和安排，以机械进地次数少为佳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4237152"/>
            <a:ext cx="350284" cy="3406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13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29335" y="519691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）翻地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558246" y="519691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）旋地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pic>
        <p:nvPicPr>
          <p:cNvPr id="20" name="图片 19" descr="翻地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08688" y="1276186"/>
            <a:ext cx="5369273" cy="3887485"/>
          </a:xfrm>
          <a:prstGeom prst="rect">
            <a:avLst/>
          </a:prstGeom>
        </p:spPr>
      </p:pic>
      <p:pic>
        <p:nvPicPr>
          <p:cNvPr id="21" name="图片 20" descr="旋地.jpg"/>
          <p:cNvPicPr>
            <a:picLocks noChangeAspect="1"/>
          </p:cNvPicPr>
          <p:nvPr/>
        </p:nvPicPr>
        <p:blipFill rotWithShape="1">
          <a:blip r:embed="rId2" cstate="print"/>
          <a:srcRect l="7316"/>
          <a:stretch>
            <a:fillRect/>
          </a:stretch>
        </p:blipFill>
        <p:spPr>
          <a:xfrm>
            <a:off x="6120825" y="1274734"/>
            <a:ext cx="5160365" cy="38874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18598" y="1189670"/>
            <a:ext cx="7379548" cy="1949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种薯选择：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根据市场需求和生产目的选择抗病高产的优良品种，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关键是选用早代脱毒种薯。脱毒种薯是采用先进的生物技术生产出来的无病毒的健康种薯，增产潜力大。北方主要推广克新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1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号、夏波蒂、大西洋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等。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529598"/>
            <a:ext cx="265302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种薯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选择及处理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1218246"/>
            <a:ext cx="350284" cy="340626"/>
          </a:xfrm>
          <a:prstGeom prst="rect">
            <a:avLst/>
          </a:prstGeom>
        </p:spPr>
      </p:pic>
      <p:pic>
        <p:nvPicPr>
          <p:cNvPr id="15" name="Picture 4" descr="IMG_13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582" y="3138923"/>
            <a:ext cx="3531257" cy="2647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5" descr="IMG_13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569" y="3138923"/>
            <a:ext cx="3530020" cy="26475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5846619" y="5839848"/>
            <a:ext cx="2679007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）组织培养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15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972554" y="5466559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2-4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）网棚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6" descr="IMG_13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89" y="1456920"/>
            <a:ext cx="5182700" cy="38877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P40400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8229" y="1457306"/>
            <a:ext cx="5180168" cy="388717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/>
          <p:cNvSpPr/>
          <p:nvPr/>
        </p:nvSpPr>
        <p:spPr>
          <a:xfrm>
            <a:off x="1" y="1731988"/>
            <a:ext cx="12192000" cy="45164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0">
            <a:hlinkClick r:id="rId1" action="ppaction://hlinksldjump"/>
          </p:cNvPr>
          <p:cNvSpPr txBox="1"/>
          <p:nvPr/>
        </p:nvSpPr>
        <p:spPr>
          <a:xfrm>
            <a:off x="6778317" y="2105334"/>
            <a:ext cx="4340597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8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二</a:t>
            </a:r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.</a:t>
            </a: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 </a:t>
            </a:r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  <a:sym typeface="+mn-ea"/>
              </a:rPr>
              <a:t>马铃薯</a:t>
            </a:r>
            <a:r>
              <a:rPr lang="zh-CN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  <a:sym typeface="+mn-ea"/>
              </a:rPr>
              <a:t>的耕播</a:t>
            </a: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  <a:sym typeface="+mn-ea"/>
              </a:rPr>
              <a:t>技术</a:t>
            </a:r>
            <a:endParaRPr lang="zh-CN" alt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1" name="TextBox 60">
            <a:hlinkClick r:id="rId2" action="ppaction://hlinksldjump"/>
          </p:cNvPr>
          <p:cNvSpPr txBox="1"/>
          <p:nvPr/>
        </p:nvSpPr>
        <p:spPr>
          <a:xfrm>
            <a:off x="7305426" y="2885217"/>
            <a:ext cx="360317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  <a:sym typeface="+mn-ea"/>
              </a:rPr>
              <a:t>1.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  <a:sym typeface="+mn-ea"/>
              </a:rPr>
              <a:t>整地技术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  <a:sym typeface="+mn-ea"/>
            </a:endParaRPr>
          </a:p>
        </p:txBody>
      </p:sp>
      <p:sp>
        <p:nvSpPr>
          <p:cNvPr id="72" name="TextBox 60">
            <a:hlinkClick r:id="rId3" action="ppaction://hlinksldjump"/>
          </p:cNvPr>
          <p:cNvSpPr txBox="1"/>
          <p:nvPr/>
        </p:nvSpPr>
        <p:spPr>
          <a:xfrm>
            <a:off x="577163" y="2085387"/>
            <a:ext cx="43405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ea1ChsPeriod"/>
            </a:pPr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 </a:t>
            </a:r>
            <a:r>
              <a:rPr lang="zh-CN" alt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马铃薯的现代化栽培</a:t>
            </a:r>
            <a:endParaRPr lang="zh-CN" alt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3" name="TextBox 60">
            <a:hlinkClick r:id="rId4" action="ppaction://hlinksldjump"/>
          </p:cNvPr>
          <p:cNvSpPr txBox="1"/>
          <p:nvPr/>
        </p:nvSpPr>
        <p:spPr>
          <a:xfrm>
            <a:off x="1073305" y="3410079"/>
            <a:ext cx="345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2.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生产技术科学化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4" name="TextBox 60">
            <a:hlinkClick r:id="rId4" action="ppaction://hlinksldjump"/>
          </p:cNvPr>
          <p:cNvSpPr txBox="1"/>
          <p:nvPr/>
        </p:nvSpPr>
        <p:spPr>
          <a:xfrm>
            <a:off x="1073305" y="3931356"/>
            <a:ext cx="3612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3.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生产方式集约化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5" name="TextBox 60">
            <a:hlinkClick r:id="rId4" action="ppaction://hlinksldjump"/>
          </p:cNvPr>
          <p:cNvSpPr txBox="1"/>
          <p:nvPr/>
        </p:nvSpPr>
        <p:spPr>
          <a:xfrm>
            <a:off x="1073304" y="4438496"/>
            <a:ext cx="361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4.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生产品种专业化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6" name="TextBox 60">
            <a:hlinkClick r:id="rId4" action="ppaction://hlinksldjump"/>
          </p:cNvPr>
          <p:cNvSpPr txBox="1"/>
          <p:nvPr/>
        </p:nvSpPr>
        <p:spPr>
          <a:xfrm>
            <a:off x="1073302" y="4940717"/>
            <a:ext cx="3612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5.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产品销售市场化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7" name="TextBox 60">
            <a:hlinkClick r:id="rId5" action="ppaction://hlinksldjump"/>
          </p:cNvPr>
          <p:cNvSpPr txBox="1"/>
          <p:nvPr/>
        </p:nvSpPr>
        <p:spPr>
          <a:xfrm>
            <a:off x="7305426" y="3391828"/>
            <a:ext cx="358963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2.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种薯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选择及处理技术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8" name="TextBox 60">
            <a:hlinkClick r:id="rId6" action="ppaction://hlinksldjump"/>
          </p:cNvPr>
          <p:cNvSpPr txBox="1"/>
          <p:nvPr/>
        </p:nvSpPr>
        <p:spPr>
          <a:xfrm>
            <a:off x="7305426" y="3896516"/>
            <a:ext cx="34133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3.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施肥技术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79" name="TextBox 60">
            <a:hlinkClick r:id="rId7" action="ppaction://hlinksldjump"/>
          </p:cNvPr>
          <p:cNvSpPr txBox="1"/>
          <p:nvPr/>
        </p:nvSpPr>
        <p:spPr>
          <a:xfrm>
            <a:off x="7319713" y="4403127"/>
            <a:ext cx="341337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4.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播种技术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007200"/>
            <a:ext cx="2816352" cy="859536"/>
          </a:xfrm>
          <a:prstGeom prst="rect">
            <a:avLst/>
          </a:prstGeom>
        </p:spPr>
      </p:pic>
      <p:sp>
        <p:nvSpPr>
          <p:cNvPr id="82" name="TextBox 60"/>
          <p:cNvSpPr txBox="1"/>
          <p:nvPr/>
        </p:nvSpPr>
        <p:spPr>
          <a:xfrm>
            <a:off x="5094332" y="2952643"/>
            <a:ext cx="719941" cy="272125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02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11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11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11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11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85" name="TextBox 60"/>
          <p:cNvSpPr txBox="1"/>
          <p:nvPr/>
        </p:nvSpPr>
        <p:spPr>
          <a:xfrm>
            <a:off x="10909347" y="2952643"/>
            <a:ext cx="719941" cy="214417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12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 algn="ctr"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14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 algn="ctr"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29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  <a:p>
            <a:pPr algn="ctr"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36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19" name="TextBox 60"/>
          <p:cNvSpPr txBox="1"/>
          <p:nvPr/>
        </p:nvSpPr>
        <p:spPr>
          <a:xfrm>
            <a:off x="5118018" y="2185938"/>
            <a:ext cx="719941" cy="6052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398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01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20" name="TextBox 60"/>
          <p:cNvSpPr txBox="1"/>
          <p:nvPr/>
        </p:nvSpPr>
        <p:spPr>
          <a:xfrm>
            <a:off x="11010001" y="2185938"/>
            <a:ext cx="719941" cy="6052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3980"/>
              </a:lnSpc>
            </a:pPr>
            <a:r>
              <a:rPr lang="en-US" altLang="zh-CN" sz="240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12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  <p:sp>
        <p:nvSpPr>
          <p:cNvPr id="69" name="TextBox 60">
            <a:hlinkClick r:id="rId9" action="ppaction://hlinksldjump"/>
          </p:cNvPr>
          <p:cNvSpPr txBox="1"/>
          <p:nvPr/>
        </p:nvSpPr>
        <p:spPr>
          <a:xfrm>
            <a:off x="1087593" y="2881203"/>
            <a:ext cx="344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1.  </a:t>
            </a:r>
            <a:r>
              <a:rPr lang="zh-CN" alt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生产过程机械化</a:t>
            </a:r>
            <a:endParaRPr lang="zh-CN" alt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STHeiti Light" charset="-122"/>
              <a:ea typeface="STHeiti Light" charset="-122"/>
              <a:cs typeface="STHeiti Light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16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666750" y="5466559"/>
            <a:ext cx="32744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2-5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）温室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生产微型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薯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5" descr="IMG_04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87" y="1456919"/>
            <a:ext cx="5184625" cy="388756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4" descr="IMG_04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094" y="1456919"/>
            <a:ext cx="5184623" cy="388756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6797550" y="5466559"/>
            <a:ext cx="32744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2-6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）网室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生产微型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薯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6619" y="609393"/>
            <a:ext cx="8797913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过去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推广脱毒种薯为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级繁种体系，即原原种、原种、一级、二级、三级用到大田，由于繁种年限长，病毒侵染机会多，种薯质量差，影响了增产效果。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2007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年屈冬玉、谢开云二位马铃薯博士，提出“三代种薯繁育体系的新概念”。即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原原种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为一代（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G1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），原种为二代（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G2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），一级种为三代（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），把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G2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做为大田用种，这样繁种年限从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年缩短为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年，从而保证了繁种质量和增产效果，现代化马铃薯种植，就要选择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G2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G3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做为种薯。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17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795254" y="5649555"/>
            <a:ext cx="4095679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2-7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）三代种薯繁育体系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5" descr="DSC002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070127"/>
            <a:ext cx="3355303" cy="25178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6" descr="土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131" y="3070127"/>
            <a:ext cx="3374199" cy="25178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7" descr="土豆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158" y="3070127"/>
            <a:ext cx="4471508" cy="251787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21"/>
          <p:cNvSpPr txBox="1"/>
          <p:nvPr/>
        </p:nvSpPr>
        <p:spPr>
          <a:xfrm>
            <a:off x="6886" y="3008572"/>
            <a:ext cx="701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G1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44353" y="3008572"/>
            <a:ext cx="701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G2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881820" y="3008572"/>
            <a:ext cx="7018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8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G3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4628" y="867414"/>
            <a:ext cx="7379548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种薯处理：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18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922025"/>
            <a:ext cx="350284" cy="3406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18598" y="1435315"/>
            <a:ext cx="7180069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buFont typeface="+mj-ea"/>
              <a:buAutoNum type="circleNumDbPlain"/>
            </a:pPr>
            <a:r>
              <a:rPr lang="zh-CN" altLang="en-US" sz="200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困种催</a:t>
            </a: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芽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出窖切块前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15-20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天把窖温提高到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10-15℃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，使种薯体温上升到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6-7℃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，解除休眠，尽快萌动。当大部分种薯芽眼冒小白锥时就可以切块了。这样芽块体温与地温吻合，有利于发芽和出苗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18598" y="3128648"/>
            <a:ext cx="7180069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②   种薯</a:t>
            </a:r>
            <a:r>
              <a:rPr lang="zh-CN" altLang="en-US" sz="2000" dirty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切块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切块的关键在芽块重量大小，大芽块比小芽块抗旱能力强，营养充足，出苗壮，出苗齐，芽条多。试验得出，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以上的芽块可长出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1.8—2.4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个芽条，生长健壮，而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左右的芽块只能长出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1-1.1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个芽条，生长细弱。芽条多少、有效茎多少直接影响马铃薯的产量。一般有效茎应达到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6000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－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7000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个才能保证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丰产。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IMG_06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5992" y="840226"/>
            <a:ext cx="6552141" cy="49129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3726754" y="5964287"/>
            <a:ext cx="5891379" cy="339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2-8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）芽块大小与长出芽条个数粗细对比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2" name="Group 3"/>
          <p:cNvGraphicFramePr/>
          <p:nvPr/>
        </p:nvGraphicFramePr>
        <p:xfrm>
          <a:off x="2619175" y="1297424"/>
          <a:ext cx="8472487" cy="3459298"/>
        </p:xfrm>
        <a:graphic>
          <a:graphicData uri="http://schemas.openxmlformats.org/drawingml/2006/table">
            <a:tbl>
              <a:tblPr/>
              <a:tblGrid>
                <a:gridCol w="1517650"/>
                <a:gridCol w="1705504"/>
                <a:gridCol w="1761066"/>
                <a:gridCol w="1778000"/>
                <a:gridCol w="1710267"/>
              </a:tblGrid>
              <a:tr h="616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资料来源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8A64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 芽块重／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g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667m2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产量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增产量／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kg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±  %</a:t>
                      </a:r>
                      <a:endParaRPr lang="en-US" altLang="zh-CN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</a:tr>
              <a:tr h="708025">
                <a:tc rowSpan="2"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英国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P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、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M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  <a:p>
                      <a:pPr marL="342900" lvl="0" indent="-342900" algn="ctr" eaLnBrk="0" hangingPunct="0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哈里斯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360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14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L="72000"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1440.1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708025">
                <a:tc vMerge="1">
                  <a:tcPr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1F405E"/>
                        </a:gs>
                        <a:gs pos="100000">
                          <a:schemeClr val="accent1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56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2144.7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＋</a:t>
                      </a: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704.6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+48.9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72072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中国试验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10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1236.3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ko-KR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ko-KR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706438">
                <a:tc v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30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1639.3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+403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zh-CN" sz="24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Times New Roman" panose="02020603050405020304" pitchFamily="18" charset="0"/>
                          <a:ea typeface="仿宋_GB2312" pitchFamily="49" charset="-122"/>
                        </a:rPr>
                        <a:t>+32.6</a:t>
                      </a: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3165644" y="833784"/>
            <a:ext cx="7379548" cy="884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芽块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大小对产量的影响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ctr">
              <a:lnSpc>
                <a:spcPts val="2800"/>
              </a:lnSpc>
              <a:spcBef>
                <a:spcPct val="20000"/>
              </a:spcBef>
              <a:defRPr/>
            </a:pPr>
            <a:endParaRPr lang="zh-CN" altLang="en-US" sz="2400" dirty="0" smtClean="0">
              <a:solidFill>
                <a:prstClr val="white">
                  <a:lumMod val="65000"/>
                </a:prst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619175" y="5038887"/>
            <a:ext cx="8050396" cy="152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据此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,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把大芽块列为“两大两深”（大垅、大芽块、深种、深培土）丰产栽培主要内容之一，具体要求，单个芽块重量必须达到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35-50g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之间，而且要均匀一致，保证每个芽块有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1-2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个芽眼，不能有盲块，但也不要超过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21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423704" y="5964287"/>
            <a:ext cx="589137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2-9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）种薯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切块场面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6" descr="IMG_03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03055" y="840226"/>
            <a:ext cx="6625713" cy="496790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95264" y="893449"/>
            <a:ext cx="780288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种薯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切块方法：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播前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2-3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天切块，竖切，使顶芽均匀分布。长形薯块第一刀先把尾部片下一毫米，看薯肉维管束有无变褐，淘汰病薯，并换刀消毒。园形薯块可直接按正常方法切块。切好的芽块禁止暴露在阳光下。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4" descr="IMG_03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49204" y="2690202"/>
            <a:ext cx="3760240" cy="2820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 descr="切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9597" y="2687757"/>
            <a:ext cx="3838099" cy="2821799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979597" y="5775240"/>
            <a:ext cx="361588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2-10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）切块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082261" y="5775240"/>
            <a:ext cx="3393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2-11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）需淘汰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的芽块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23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478754" y="4780158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2-12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）薯块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尾部切一刀有枯萎病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症状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5" descr="IMG_14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81778" y="1630142"/>
            <a:ext cx="3835918" cy="28772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IMG_14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547" y="1621830"/>
            <a:ext cx="3848940" cy="288557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24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90908" y="910880"/>
            <a:ext cx="7180069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③  切刀</a:t>
            </a:r>
            <a:r>
              <a:rPr lang="zh-CN" altLang="en-US" sz="2000" dirty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消毒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马铃薯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很多病害是种薯传播，有专家做过试验，一个环腐病块，通过切刀可传染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24-28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个芽块，如果进行切刀消毒可以得到有效控制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。具体做法如下：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Freeform 4"/>
          <p:cNvSpPr>
            <a:spLocks noChangeArrowheads="1"/>
          </p:cNvSpPr>
          <p:nvPr/>
        </p:nvSpPr>
        <p:spPr bwMode="auto">
          <a:xfrm>
            <a:off x="5365044" y="2798576"/>
            <a:ext cx="1795903" cy="1483223"/>
          </a:xfrm>
          <a:custGeom>
            <a:avLst/>
            <a:gdLst>
              <a:gd name="T0" fmla="*/ 455 w 1057"/>
              <a:gd name="T1" fmla="*/ 879 h 900"/>
              <a:gd name="T2" fmla="*/ 471 w 1057"/>
              <a:gd name="T3" fmla="*/ 838 h 900"/>
              <a:gd name="T4" fmla="*/ 490 w 1057"/>
              <a:gd name="T5" fmla="*/ 799 h 900"/>
              <a:gd name="T6" fmla="*/ 514 w 1057"/>
              <a:gd name="T7" fmla="*/ 762 h 900"/>
              <a:gd name="T8" fmla="*/ 541 w 1057"/>
              <a:gd name="T9" fmla="*/ 728 h 900"/>
              <a:gd name="T10" fmla="*/ 570 w 1057"/>
              <a:gd name="T11" fmla="*/ 696 h 900"/>
              <a:gd name="T12" fmla="*/ 603 w 1057"/>
              <a:gd name="T13" fmla="*/ 667 h 900"/>
              <a:gd name="T14" fmla="*/ 639 w 1057"/>
              <a:gd name="T15" fmla="*/ 642 h 900"/>
              <a:gd name="T16" fmla="*/ 676 w 1057"/>
              <a:gd name="T17" fmla="*/ 621 h 900"/>
              <a:gd name="T18" fmla="*/ 713 w 1057"/>
              <a:gd name="T19" fmla="*/ 605 h 900"/>
              <a:gd name="T20" fmla="*/ 753 w 1057"/>
              <a:gd name="T21" fmla="*/ 591 h 900"/>
              <a:gd name="T22" fmla="*/ 793 w 1057"/>
              <a:gd name="T23" fmla="*/ 581 h 900"/>
              <a:gd name="T24" fmla="*/ 834 w 1057"/>
              <a:gd name="T25" fmla="*/ 575 h 900"/>
              <a:gd name="T26" fmla="*/ 833 w 1057"/>
              <a:gd name="T27" fmla="*/ 711 h 900"/>
              <a:gd name="T28" fmla="*/ 1056 w 1057"/>
              <a:gd name="T29" fmla="*/ 374 h 900"/>
              <a:gd name="T30" fmla="*/ 818 w 1057"/>
              <a:gd name="T31" fmla="*/ 0 h 900"/>
              <a:gd name="T32" fmla="*/ 819 w 1057"/>
              <a:gd name="T33" fmla="*/ 137 h 900"/>
              <a:gd name="T34" fmla="*/ 757 w 1057"/>
              <a:gd name="T35" fmla="*/ 143 h 900"/>
              <a:gd name="T36" fmla="*/ 694 w 1057"/>
              <a:gd name="T37" fmla="*/ 154 h 900"/>
              <a:gd name="T38" fmla="*/ 634 w 1057"/>
              <a:gd name="T39" fmla="*/ 168 h 900"/>
              <a:gd name="T40" fmla="*/ 574 w 1057"/>
              <a:gd name="T41" fmla="*/ 188 h 900"/>
              <a:gd name="T42" fmla="*/ 516 w 1057"/>
              <a:gd name="T43" fmla="*/ 211 h 900"/>
              <a:gd name="T44" fmla="*/ 460 w 1057"/>
              <a:gd name="T45" fmla="*/ 238 h 900"/>
              <a:gd name="T46" fmla="*/ 405 w 1057"/>
              <a:gd name="T47" fmla="*/ 270 h 900"/>
              <a:gd name="T48" fmla="*/ 352 w 1057"/>
              <a:gd name="T49" fmla="*/ 306 h 900"/>
              <a:gd name="T50" fmla="*/ 302 w 1057"/>
              <a:gd name="T51" fmla="*/ 346 h 900"/>
              <a:gd name="T52" fmla="*/ 255 w 1057"/>
              <a:gd name="T53" fmla="*/ 390 h 900"/>
              <a:gd name="T54" fmla="*/ 211 w 1057"/>
              <a:gd name="T55" fmla="*/ 437 h 900"/>
              <a:gd name="T56" fmla="*/ 170 w 1057"/>
              <a:gd name="T57" fmla="*/ 486 h 900"/>
              <a:gd name="T58" fmla="*/ 134 w 1057"/>
              <a:gd name="T59" fmla="*/ 539 h 900"/>
              <a:gd name="T60" fmla="*/ 101 w 1057"/>
              <a:gd name="T61" fmla="*/ 595 h 900"/>
              <a:gd name="T62" fmla="*/ 72 w 1057"/>
              <a:gd name="T63" fmla="*/ 653 h 900"/>
              <a:gd name="T64" fmla="*/ 47 w 1057"/>
              <a:gd name="T65" fmla="*/ 711 h 900"/>
              <a:gd name="T66" fmla="*/ 27 w 1057"/>
              <a:gd name="T67" fmla="*/ 773 h 900"/>
              <a:gd name="T68" fmla="*/ 11 w 1057"/>
              <a:gd name="T69" fmla="*/ 835 h 900"/>
              <a:gd name="T70" fmla="*/ 0 w 1057"/>
              <a:gd name="T71" fmla="*/ 899 h 900"/>
              <a:gd name="T72" fmla="*/ 238 w 1057"/>
              <a:gd name="T73" fmla="*/ 741 h 900"/>
              <a:gd name="T74" fmla="*/ 455 w 1057"/>
              <a:gd name="T75" fmla="*/ 879 h 900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57"/>
              <a:gd name="T115" fmla="*/ 0 h 900"/>
              <a:gd name="T116" fmla="*/ 1057 w 1057"/>
              <a:gd name="T117" fmla="*/ 900 h 900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57" h="900">
                <a:moveTo>
                  <a:pt x="455" y="879"/>
                </a:moveTo>
                <a:lnTo>
                  <a:pt x="471" y="838"/>
                </a:lnTo>
                <a:lnTo>
                  <a:pt x="490" y="799"/>
                </a:lnTo>
                <a:lnTo>
                  <a:pt x="514" y="762"/>
                </a:lnTo>
                <a:lnTo>
                  <a:pt x="541" y="728"/>
                </a:lnTo>
                <a:lnTo>
                  <a:pt x="570" y="696"/>
                </a:lnTo>
                <a:lnTo>
                  <a:pt x="603" y="667"/>
                </a:lnTo>
                <a:lnTo>
                  <a:pt x="639" y="642"/>
                </a:lnTo>
                <a:lnTo>
                  <a:pt x="676" y="621"/>
                </a:lnTo>
                <a:lnTo>
                  <a:pt x="713" y="605"/>
                </a:lnTo>
                <a:lnTo>
                  <a:pt x="753" y="591"/>
                </a:lnTo>
                <a:lnTo>
                  <a:pt x="793" y="581"/>
                </a:lnTo>
                <a:lnTo>
                  <a:pt x="834" y="575"/>
                </a:lnTo>
                <a:lnTo>
                  <a:pt x="833" y="711"/>
                </a:lnTo>
                <a:lnTo>
                  <a:pt x="1056" y="374"/>
                </a:lnTo>
                <a:lnTo>
                  <a:pt x="818" y="0"/>
                </a:lnTo>
                <a:lnTo>
                  <a:pt x="819" y="137"/>
                </a:lnTo>
                <a:lnTo>
                  <a:pt x="757" y="143"/>
                </a:lnTo>
                <a:lnTo>
                  <a:pt x="694" y="154"/>
                </a:lnTo>
                <a:lnTo>
                  <a:pt x="634" y="168"/>
                </a:lnTo>
                <a:lnTo>
                  <a:pt x="574" y="188"/>
                </a:lnTo>
                <a:lnTo>
                  <a:pt x="516" y="211"/>
                </a:lnTo>
                <a:lnTo>
                  <a:pt x="460" y="238"/>
                </a:lnTo>
                <a:lnTo>
                  <a:pt x="405" y="270"/>
                </a:lnTo>
                <a:lnTo>
                  <a:pt x="352" y="306"/>
                </a:lnTo>
                <a:lnTo>
                  <a:pt x="302" y="346"/>
                </a:lnTo>
                <a:lnTo>
                  <a:pt x="255" y="390"/>
                </a:lnTo>
                <a:lnTo>
                  <a:pt x="211" y="437"/>
                </a:lnTo>
                <a:lnTo>
                  <a:pt x="170" y="486"/>
                </a:lnTo>
                <a:lnTo>
                  <a:pt x="134" y="539"/>
                </a:lnTo>
                <a:lnTo>
                  <a:pt x="101" y="595"/>
                </a:lnTo>
                <a:lnTo>
                  <a:pt x="72" y="653"/>
                </a:lnTo>
                <a:lnTo>
                  <a:pt x="47" y="711"/>
                </a:lnTo>
                <a:lnTo>
                  <a:pt x="27" y="773"/>
                </a:lnTo>
                <a:lnTo>
                  <a:pt x="11" y="835"/>
                </a:lnTo>
                <a:lnTo>
                  <a:pt x="0" y="899"/>
                </a:lnTo>
                <a:lnTo>
                  <a:pt x="238" y="741"/>
                </a:lnTo>
                <a:lnTo>
                  <a:pt x="455" y="879"/>
                </a:lnTo>
              </a:path>
            </a:pathLst>
          </a:custGeom>
          <a:solidFill>
            <a:srgbClr val="C3DF2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3" name="Freeform 5"/>
          <p:cNvSpPr>
            <a:spLocks noChangeArrowheads="1"/>
          </p:cNvSpPr>
          <p:nvPr/>
        </p:nvSpPr>
        <p:spPr bwMode="auto">
          <a:xfrm>
            <a:off x="6604339" y="4678435"/>
            <a:ext cx="1753525" cy="1488950"/>
          </a:xfrm>
          <a:custGeom>
            <a:avLst/>
            <a:gdLst>
              <a:gd name="T0" fmla="*/ 585 w 1033"/>
              <a:gd name="T1" fmla="*/ 1 h 904"/>
              <a:gd name="T2" fmla="*/ 573 w 1033"/>
              <a:gd name="T3" fmla="*/ 41 h 904"/>
              <a:gd name="T4" fmla="*/ 556 w 1033"/>
              <a:gd name="T5" fmla="*/ 78 h 904"/>
              <a:gd name="T6" fmla="*/ 537 w 1033"/>
              <a:gd name="T7" fmla="*/ 116 h 904"/>
              <a:gd name="T8" fmla="*/ 514 w 1033"/>
              <a:gd name="T9" fmla="*/ 150 h 904"/>
              <a:gd name="T10" fmla="*/ 488 w 1033"/>
              <a:gd name="T11" fmla="*/ 182 h 904"/>
              <a:gd name="T12" fmla="*/ 459 w 1033"/>
              <a:gd name="T13" fmla="*/ 212 h 904"/>
              <a:gd name="T14" fmla="*/ 427 w 1033"/>
              <a:gd name="T15" fmla="*/ 239 h 904"/>
              <a:gd name="T16" fmla="*/ 393 w 1033"/>
              <a:gd name="T17" fmla="*/ 262 h 904"/>
              <a:gd name="T18" fmla="*/ 356 w 1033"/>
              <a:gd name="T19" fmla="*/ 283 h 904"/>
              <a:gd name="T20" fmla="*/ 317 w 1033"/>
              <a:gd name="T21" fmla="*/ 301 h 904"/>
              <a:gd name="T22" fmla="*/ 277 w 1033"/>
              <a:gd name="T23" fmla="*/ 314 h 904"/>
              <a:gd name="T24" fmla="*/ 236 w 1033"/>
              <a:gd name="T25" fmla="*/ 323 h 904"/>
              <a:gd name="T26" fmla="*/ 235 w 1033"/>
              <a:gd name="T27" fmla="*/ 187 h 904"/>
              <a:gd name="T28" fmla="*/ 159 w 1033"/>
              <a:gd name="T29" fmla="*/ 298 h 904"/>
              <a:gd name="T30" fmla="*/ 80 w 1033"/>
              <a:gd name="T31" fmla="*/ 409 h 904"/>
              <a:gd name="T32" fmla="*/ 0 w 1033"/>
              <a:gd name="T33" fmla="*/ 517 h 904"/>
              <a:gd name="T34" fmla="*/ 236 w 1033"/>
              <a:gd name="T35" fmla="*/ 903 h 904"/>
              <a:gd name="T36" fmla="*/ 236 w 1033"/>
              <a:gd name="T37" fmla="*/ 766 h 904"/>
              <a:gd name="T38" fmla="*/ 295 w 1033"/>
              <a:gd name="T39" fmla="*/ 759 h 904"/>
              <a:gd name="T40" fmla="*/ 353 w 1033"/>
              <a:gd name="T41" fmla="*/ 747 h 904"/>
              <a:gd name="T42" fmla="*/ 411 w 1033"/>
              <a:gd name="T43" fmla="*/ 733 h 904"/>
              <a:gd name="T44" fmla="*/ 467 w 1033"/>
              <a:gd name="T45" fmla="*/ 713 h 904"/>
              <a:gd name="T46" fmla="*/ 522 w 1033"/>
              <a:gd name="T47" fmla="*/ 691 h 904"/>
              <a:gd name="T48" fmla="*/ 575 w 1033"/>
              <a:gd name="T49" fmla="*/ 665 h 904"/>
              <a:gd name="T50" fmla="*/ 626 w 1033"/>
              <a:gd name="T51" fmla="*/ 635 h 904"/>
              <a:gd name="T52" fmla="*/ 676 w 1033"/>
              <a:gd name="T53" fmla="*/ 601 h 904"/>
              <a:gd name="T54" fmla="*/ 724 w 1033"/>
              <a:gd name="T55" fmla="*/ 564 h 904"/>
              <a:gd name="T56" fmla="*/ 768 w 1033"/>
              <a:gd name="T57" fmla="*/ 525 h 904"/>
              <a:gd name="T58" fmla="*/ 811 w 1033"/>
              <a:gd name="T59" fmla="*/ 481 h 904"/>
              <a:gd name="T60" fmla="*/ 849 w 1033"/>
              <a:gd name="T61" fmla="*/ 435 h 904"/>
              <a:gd name="T62" fmla="*/ 884 w 1033"/>
              <a:gd name="T63" fmla="*/ 387 h 904"/>
              <a:gd name="T64" fmla="*/ 916 w 1033"/>
              <a:gd name="T65" fmla="*/ 337 h 904"/>
              <a:gd name="T66" fmla="*/ 945 w 1033"/>
              <a:gd name="T67" fmla="*/ 284 h 904"/>
              <a:gd name="T68" fmla="*/ 970 w 1033"/>
              <a:gd name="T69" fmla="*/ 231 h 904"/>
              <a:gd name="T70" fmla="*/ 991 w 1033"/>
              <a:gd name="T71" fmla="*/ 174 h 904"/>
              <a:gd name="T72" fmla="*/ 1009 w 1033"/>
              <a:gd name="T73" fmla="*/ 117 h 904"/>
              <a:gd name="T74" fmla="*/ 1023 w 1033"/>
              <a:gd name="T75" fmla="*/ 58 h 904"/>
              <a:gd name="T76" fmla="*/ 1032 w 1033"/>
              <a:gd name="T77" fmla="*/ 0 h 904"/>
              <a:gd name="T78" fmla="*/ 812 w 1033"/>
              <a:gd name="T79" fmla="*/ 132 h 904"/>
              <a:gd name="T80" fmla="*/ 585 w 1033"/>
              <a:gd name="T81" fmla="*/ 1 h 904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033"/>
              <a:gd name="T124" fmla="*/ 0 h 904"/>
              <a:gd name="T125" fmla="*/ 1033 w 1033"/>
              <a:gd name="T126" fmla="*/ 904 h 904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033" h="904">
                <a:moveTo>
                  <a:pt x="585" y="1"/>
                </a:moveTo>
                <a:lnTo>
                  <a:pt x="573" y="41"/>
                </a:lnTo>
                <a:lnTo>
                  <a:pt x="556" y="78"/>
                </a:lnTo>
                <a:lnTo>
                  <a:pt x="537" y="116"/>
                </a:lnTo>
                <a:lnTo>
                  <a:pt x="514" y="150"/>
                </a:lnTo>
                <a:lnTo>
                  <a:pt x="488" y="182"/>
                </a:lnTo>
                <a:lnTo>
                  <a:pt x="459" y="212"/>
                </a:lnTo>
                <a:lnTo>
                  <a:pt x="427" y="239"/>
                </a:lnTo>
                <a:lnTo>
                  <a:pt x="393" y="262"/>
                </a:lnTo>
                <a:lnTo>
                  <a:pt x="356" y="283"/>
                </a:lnTo>
                <a:lnTo>
                  <a:pt x="317" y="301"/>
                </a:lnTo>
                <a:lnTo>
                  <a:pt x="277" y="314"/>
                </a:lnTo>
                <a:lnTo>
                  <a:pt x="236" y="323"/>
                </a:lnTo>
                <a:lnTo>
                  <a:pt x="235" y="187"/>
                </a:lnTo>
                <a:lnTo>
                  <a:pt x="159" y="298"/>
                </a:lnTo>
                <a:lnTo>
                  <a:pt x="80" y="409"/>
                </a:lnTo>
                <a:lnTo>
                  <a:pt x="0" y="517"/>
                </a:lnTo>
                <a:lnTo>
                  <a:pt x="236" y="903"/>
                </a:lnTo>
                <a:lnTo>
                  <a:pt x="236" y="766"/>
                </a:lnTo>
                <a:lnTo>
                  <a:pt x="295" y="759"/>
                </a:lnTo>
                <a:lnTo>
                  <a:pt x="353" y="747"/>
                </a:lnTo>
                <a:lnTo>
                  <a:pt x="411" y="733"/>
                </a:lnTo>
                <a:lnTo>
                  <a:pt x="467" y="713"/>
                </a:lnTo>
                <a:lnTo>
                  <a:pt x="522" y="691"/>
                </a:lnTo>
                <a:lnTo>
                  <a:pt x="575" y="665"/>
                </a:lnTo>
                <a:lnTo>
                  <a:pt x="626" y="635"/>
                </a:lnTo>
                <a:lnTo>
                  <a:pt x="676" y="601"/>
                </a:lnTo>
                <a:lnTo>
                  <a:pt x="724" y="564"/>
                </a:lnTo>
                <a:lnTo>
                  <a:pt x="768" y="525"/>
                </a:lnTo>
                <a:lnTo>
                  <a:pt x="811" y="481"/>
                </a:lnTo>
                <a:lnTo>
                  <a:pt x="849" y="435"/>
                </a:lnTo>
                <a:lnTo>
                  <a:pt x="884" y="387"/>
                </a:lnTo>
                <a:lnTo>
                  <a:pt x="916" y="337"/>
                </a:lnTo>
                <a:lnTo>
                  <a:pt x="945" y="284"/>
                </a:lnTo>
                <a:lnTo>
                  <a:pt x="970" y="231"/>
                </a:lnTo>
                <a:lnTo>
                  <a:pt x="991" y="174"/>
                </a:lnTo>
                <a:lnTo>
                  <a:pt x="1009" y="117"/>
                </a:lnTo>
                <a:lnTo>
                  <a:pt x="1023" y="58"/>
                </a:lnTo>
                <a:lnTo>
                  <a:pt x="1032" y="0"/>
                </a:lnTo>
                <a:lnTo>
                  <a:pt x="812" y="132"/>
                </a:lnTo>
                <a:lnTo>
                  <a:pt x="585" y="1"/>
                </a:lnTo>
              </a:path>
            </a:pathLst>
          </a:custGeom>
          <a:solidFill>
            <a:srgbClr val="C3DF2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5" name="Freeform 6"/>
          <p:cNvSpPr>
            <a:spLocks noChangeArrowheads="1"/>
          </p:cNvSpPr>
          <p:nvPr/>
        </p:nvSpPr>
        <p:spPr bwMode="auto">
          <a:xfrm>
            <a:off x="5191917" y="4131000"/>
            <a:ext cx="1578287" cy="1772996"/>
          </a:xfrm>
          <a:custGeom>
            <a:avLst/>
            <a:gdLst>
              <a:gd name="T0" fmla="*/ 929 w 930"/>
              <a:gd name="T1" fmla="*/ 645 h 1075"/>
              <a:gd name="T2" fmla="*/ 887 w 930"/>
              <a:gd name="T3" fmla="*/ 634 h 1075"/>
              <a:gd name="T4" fmla="*/ 847 w 930"/>
              <a:gd name="T5" fmla="*/ 620 h 1075"/>
              <a:gd name="T6" fmla="*/ 807 w 930"/>
              <a:gd name="T7" fmla="*/ 603 h 1075"/>
              <a:gd name="T8" fmla="*/ 771 w 930"/>
              <a:gd name="T9" fmla="*/ 582 h 1075"/>
              <a:gd name="T10" fmla="*/ 735 w 930"/>
              <a:gd name="T11" fmla="*/ 557 h 1075"/>
              <a:gd name="T12" fmla="*/ 703 w 930"/>
              <a:gd name="T13" fmla="*/ 529 h 1075"/>
              <a:gd name="T14" fmla="*/ 673 w 930"/>
              <a:gd name="T15" fmla="*/ 497 h 1075"/>
              <a:gd name="T16" fmla="*/ 648 w 930"/>
              <a:gd name="T17" fmla="*/ 465 h 1075"/>
              <a:gd name="T18" fmla="*/ 624 w 930"/>
              <a:gd name="T19" fmla="*/ 428 h 1075"/>
              <a:gd name="T20" fmla="*/ 607 w 930"/>
              <a:gd name="T21" fmla="*/ 398 h 1075"/>
              <a:gd name="T22" fmla="*/ 594 w 930"/>
              <a:gd name="T23" fmla="*/ 366 h 1075"/>
              <a:gd name="T24" fmla="*/ 583 w 930"/>
              <a:gd name="T25" fmla="*/ 332 h 1075"/>
              <a:gd name="T26" fmla="*/ 577 w 930"/>
              <a:gd name="T27" fmla="*/ 298 h 1075"/>
              <a:gd name="T28" fmla="*/ 575 w 930"/>
              <a:gd name="T29" fmla="*/ 264 h 1075"/>
              <a:gd name="T30" fmla="*/ 576 w 930"/>
              <a:gd name="T31" fmla="*/ 229 h 1075"/>
              <a:gd name="T32" fmla="*/ 748 w 930"/>
              <a:gd name="T33" fmla="*/ 229 h 1075"/>
              <a:gd name="T34" fmla="*/ 360 w 930"/>
              <a:gd name="T35" fmla="*/ 0 h 1075"/>
              <a:gd name="T36" fmla="*/ 0 w 930"/>
              <a:gd name="T37" fmla="*/ 236 h 1075"/>
              <a:gd name="T38" fmla="*/ 136 w 930"/>
              <a:gd name="T39" fmla="*/ 237 h 1075"/>
              <a:gd name="T40" fmla="*/ 141 w 930"/>
              <a:gd name="T41" fmla="*/ 299 h 1075"/>
              <a:gd name="T42" fmla="*/ 150 w 930"/>
              <a:gd name="T43" fmla="*/ 362 h 1075"/>
              <a:gd name="T44" fmla="*/ 165 w 930"/>
              <a:gd name="T45" fmla="*/ 422 h 1075"/>
              <a:gd name="T46" fmla="*/ 182 w 930"/>
              <a:gd name="T47" fmla="*/ 483 h 1075"/>
              <a:gd name="T48" fmla="*/ 204 w 930"/>
              <a:gd name="T49" fmla="*/ 541 h 1075"/>
              <a:gd name="T50" fmla="*/ 231 w 930"/>
              <a:gd name="T51" fmla="*/ 598 h 1075"/>
              <a:gd name="T52" fmla="*/ 262 w 930"/>
              <a:gd name="T53" fmla="*/ 653 h 1075"/>
              <a:gd name="T54" fmla="*/ 296 w 930"/>
              <a:gd name="T55" fmla="*/ 704 h 1075"/>
              <a:gd name="T56" fmla="*/ 333 w 930"/>
              <a:gd name="T57" fmla="*/ 752 h 1075"/>
              <a:gd name="T58" fmla="*/ 374 w 930"/>
              <a:gd name="T59" fmla="*/ 797 h 1075"/>
              <a:gd name="T60" fmla="*/ 419 w 930"/>
              <a:gd name="T61" fmla="*/ 841 h 1075"/>
              <a:gd name="T62" fmla="*/ 465 w 930"/>
              <a:gd name="T63" fmla="*/ 880 h 1075"/>
              <a:gd name="T64" fmla="*/ 514 w 930"/>
              <a:gd name="T65" fmla="*/ 917 h 1075"/>
              <a:gd name="T66" fmla="*/ 566 w 930"/>
              <a:gd name="T67" fmla="*/ 951 h 1075"/>
              <a:gd name="T68" fmla="*/ 620 w 930"/>
              <a:gd name="T69" fmla="*/ 980 h 1075"/>
              <a:gd name="T70" fmla="*/ 675 w 930"/>
              <a:gd name="T71" fmla="*/ 1007 h 1075"/>
              <a:gd name="T72" fmla="*/ 732 w 930"/>
              <a:gd name="T73" fmla="*/ 1029 h 1075"/>
              <a:gd name="T74" fmla="*/ 790 w 930"/>
              <a:gd name="T75" fmla="*/ 1048 h 1075"/>
              <a:gd name="T76" fmla="*/ 849 w 930"/>
              <a:gd name="T77" fmla="*/ 1062 h 1075"/>
              <a:gd name="T78" fmla="*/ 910 w 930"/>
              <a:gd name="T79" fmla="*/ 1074 h 1075"/>
              <a:gd name="T80" fmla="*/ 772 w 930"/>
              <a:gd name="T81" fmla="*/ 845 h 1075"/>
              <a:gd name="T82" fmla="*/ 929 w 930"/>
              <a:gd name="T83" fmla="*/ 645 h 1075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30"/>
              <a:gd name="T127" fmla="*/ 0 h 1075"/>
              <a:gd name="T128" fmla="*/ 930 w 930"/>
              <a:gd name="T129" fmla="*/ 1075 h 1075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30" h="1075">
                <a:moveTo>
                  <a:pt x="929" y="645"/>
                </a:moveTo>
                <a:lnTo>
                  <a:pt x="887" y="634"/>
                </a:lnTo>
                <a:lnTo>
                  <a:pt x="847" y="620"/>
                </a:lnTo>
                <a:lnTo>
                  <a:pt x="807" y="603"/>
                </a:lnTo>
                <a:lnTo>
                  <a:pt x="771" y="582"/>
                </a:lnTo>
                <a:lnTo>
                  <a:pt x="735" y="557"/>
                </a:lnTo>
                <a:lnTo>
                  <a:pt x="703" y="529"/>
                </a:lnTo>
                <a:lnTo>
                  <a:pt x="673" y="497"/>
                </a:lnTo>
                <a:lnTo>
                  <a:pt x="648" y="465"/>
                </a:lnTo>
                <a:lnTo>
                  <a:pt x="624" y="428"/>
                </a:lnTo>
                <a:lnTo>
                  <a:pt x="607" y="398"/>
                </a:lnTo>
                <a:lnTo>
                  <a:pt x="594" y="366"/>
                </a:lnTo>
                <a:lnTo>
                  <a:pt x="583" y="332"/>
                </a:lnTo>
                <a:lnTo>
                  <a:pt x="577" y="298"/>
                </a:lnTo>
                <a:lnTo>
                  <a:pt x="575" y="264"/>
                </a:lnTo>
                <a:lnTo>
                  <a:pt x="576" y="229"/>
                </a:lnTo>
                <a:lnTo>
                  <a:pt x="748" y="229"/>
                </a:lnTo>
                <a:lnTo>
                  <a:pt x="360" y="0"/>
                </a:lnTo>
                <a:lnTo>
                  <a:pt x="0" y="236"/>
                </a:lnTo>
                <a:lnTo>
                  <a:pt x="136" y="237"/>
                </a:lnTo>
                <a:lnTo>
                  <a:pt x="141" y="299"/>
                </a:lnTo>
                <a:lnTo>
                  <a:pt x="150" y="362"/>
                </a:lnTo>
                <a:lnTo>
                  <a:pt x="165" y="422"/>
                </a:lnTo>
                <a:lnTo>
                  <a:pt x="182" y="483"/>
                </a:lnTo>
                <a:lnTo>
                  <a:pt x="204" y="541"/>
                </a:lnTo>
                <a:lnTo>
                  <a:pt x="231" y="598"/>
                </a:lnTo>
                <a:lnTo>
                  <a:pt x="262" y="653"/>
                </a:lnTo>
                <a:lnTo>
                  <a:pt x="296" y="704"/>
                </a:lnTo>
                <a:lnTo>
                  <a:pt x="333" y="752"/>
                </a:lnTo>
                <a:lnTo>
                  <a:pt x="374" y="797"/>
                </a:lnTo>
                <a:lnTo>
                  <a:pt x="419" y="841"/>
                </a:lnTo>
                <a:lnTo>
                  <a:pt x="465" y="880"/>
                </a:lnTo>
                <a:lnTo>
                  <a:pt x="514" y="917"/>
                </a:lnTo>
                <a:lnTo>
                  <a:pt x="566" y="951"/>
                </a:lnTo>
                <a:lnTo>
                  <a:pt x="620" y="980"/>
                </a:lnTo>
                <a:lnTo>
                  <a:pt x="675" y="1007"/>
                </a:lnTo>
                <a:lnTo>
                  <a:pt x="732" y="1029"/>
                </a:lnTo>
                <a:lnTo>
                  <a:pt x="790" y="1048"/>
                </a:lnTo>
                <a:lnTo>
                  <a:pt x="849" y="1062"/>
                </a:lnTo>
                <a:lnTo>
                  <a:pt x="910" y="1074"/>
                </a:lnTo>
                <a:lnTo>
                  <a:pt x="772" y="845"/>
                </a:lnTo>
                <a:lnTo>
                  <a:pt x="929" y="645"/>
                </a:lnTo>
              </a:path>
            </a:pathLst>
          </a:custGeom>
          <a:solidFill>
            <a:srgbClr val="FBCE4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18" name="Freeform 7"/>
          <p:cNvSpPr>
            <a:spLocks noChangeArrowheads="1"/>
          </p:cNvSpPr>
          <p:nvPr/>
        </p:nvSpPr>
        <p:spPr bwMode="auto">
          <a:xfrm>
            <a:off x="7046972" y="3020981"/>
            <a:ext cx="1601195" cy="1755817"/>
          </a:xfrm>
          <a:custGeom>
            <a:avLst/>
            <a:gdLst>
              <a:gd name="T0" fmla="*/ 554 w 943"/>
              <a:gd name="T1" fmla="*/ 1064 h 1065"/>
              <a:gd name="T2" fmla="*/ 942 w 943"/>
              <a:gd name="T3" fmla="*/ 840 h 1065"/>
              <a:gd name="T4" fmla="*/ 781 w 943"/>
              <a:gd name="T5" fmla="*/ 840 h 1065"/>
              <a:gd name="T6" fmla="*/ 776 w 943"/>
              <a:gd name="T7" fmla="*/ 778 h 1065"/>
              <a:gd name="T8" fmla="*/ 767 w 943"/>
              <a:gd name="T9" fmla="*/ 716 h 1065"/>
              <a:gd name="T10" fmla="*/ 754 w 943"/>
              <a:gd name="T11" fmla="*/ 655 h 1065"/>
              <a:gd name="T12" fmla="*/ 737 w 943"/>
              <a:gd name="T13" fmla="*/ 595 h 1065"/>
              <a:gd name="T14" fmla="*/ 714 w 943"/>
              <a:gd name="T15" fmla="*/ 536 h 1065"/>
              <a:gd name="T16" fmla="*/ 688 w 943"/>
              <a:gd name="T17" fmla="*/ 480 h 1065"/>
              <a:gd name="T18" fmla="*/ 658 w 943"/>
              <a:gd name="T19" fmla="*/ 425 h 1065"/>
              <a:gd name="T20" fmla="*/ 624 w 943"/>
              <a:gd name="T21" fmla="*/ 372 h 1065"/>
              <a:gd name="T22" fmla="*/ 586 w 943"/>
              <a:gd name="T23" fmla="*/ 323 h 1065"/>
              <a:gd name="T24" fmla="*/ 547 w 943"/>
              <a:gd name="T25" fmla="*/ 275 h 1065"/>
              <a:gd name="T26" fmla="*/ 502 w 943"/>
              <a:gd name="T27" fmla="*/ 232 h 1065"/>
              <a:gd name="T28" fmla="*/ 455 w 943"/>
              <a:gd name="T29" fmla="*/ 191 h 1065"/>
              <a:gd name="T30" fmla="*/ 405 w 943"/>
              <a:gd name="T31" fmla="*/ 153 h 1065"/>
              <a:gd name="T32" fmla="*/ 352 w 943"/>
              <a:gd name="T33" fmla="*/ 120 h 1065"/>
              <a:gd name="T34" fmla="*/ 298 w 943"/>
              <a:gd name="T35" fmla="*/ 89 h 1065"/>
              <a:gd name="T36" fmla="*/ 241 w 943"/>
              <a:gd name="T37" fmla="*/ 63 h 1065"/>
              <a:gd name="T38" fmla="*/ 182 w 943"/>
              <a:gd name="T39" fmla="*/ 41 h 1065"/>
              <a:gd name="T40" fmla="*/ 122 w 943"/>
              <a:gd name="T41" fmla="*/ 23 h 1065"/>
              <a:gd name="T42" fmla="*/ 61 w 943"/>
              <a:gd name="T43" fmla="*/ 9 h 1065"/>
              <a:gd name="T44" fmla="*/ 0 w 943"/>
              <a:gd name="T45" fmla="*/ 0 h 1065"/>
              <a:gd name="T46" fmla="*/ 137 w 943"/>
              <a:gd name="T47" fmla="*/ 226 h 1065"/>
              <a:gd name="T48" fmla="*/ 5 w 943"/>
              <a:gd name="T49" fmla="*/ 451 h 1065"/>
              <a:gd name="T50" fmla="*/ 48 w 943"/>
              <a:gd name="T51" fmla="*/ 465 h 1065"/>
              <a:gd name="T52" fmla="*/ 90 w 943"/>
              <a:gd name="T53" fmla="*/ 483 h 1065"/>
              <a:gd name="T54" fmla="*/ 130 w 943"/>
              <a:gd name="T55" fmla="*/ 505 h 1065"/>
              <a:gd name="T56" fmla="*/ 168 w 943"/>
              <a:gd name="T57" fmla="*/ 531 h 1065"/>
              <a:gd name="T58" fmla="*/ 202 w 943"/>
              <a:gd name="T59" fmla="*/ 561 h 1065"/>
              <a:gd name="T60" fmla="*/ 233 w 943"/>
              <a:gd name="T61" fmla="*/ 594 h 1065"/>
              <a:gd name="T62" fmla="*/ 262 w 943"/>
              <a:gd name="T63" fmla="*/ 629 h 1065"/>
              <a:gd name="T64" fmla="*/ 285 w 943"/>
              <a:gd name="T65" fmla="*/ 668 h 1065"/>
              <a:gd name="T66" fmla="*/ 305 w 943"/>
              <a:gd name="T67" fmla="*/ 709 h 1065"/>
              <a:gd name="T68" fmla="*/ 321 w 943"/>
              <a:gd name="T69" fmla="*/ 751 h 1065"/>
              <a:gd name="T70" fmla="*/ 333 w 943"/>
              <a:gd name="T71" fmla="*/ 795 h 1065"/>
              <a:gd name="T72" fmla="*/ 340 w 943"/>
              <a:gd name="T73" fmla="*/ 840 h 1065"/>
              <a:gd name="T74" fmla="*/ 188 w 943"/>
              <a:gd name="T75" fmla="*/ 841 h 1065"/>
              <a:gd name="T76" fmla="*/ 554 w 943"/>
              <a:gd name="T77" fmla="*/ 1064 h 106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943"/>
              <a:gd name="T118" fmla="*/ 0 h 1065"/>
              <a:gd name="T119" fmla="*/ 943 w 943"/>
              <a:gd name="T120" fmla="*/ 1065 h 1065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943" h="1065">
                <a:moveTo>
                  <a:pt x="554" y="1064"/>
                </a:moveTo>
                <a:lnTo>
                  <a:pt x="942" y="840"/>
                </a:lnTo>
                <a:lnTo>
                  <a:pt x="781" y="840"/>
                </a:lnTo>
                <a:lnTo>
                  <a:pt x="776" y="778"/>
                </a:lnTo>
                <a:lnTo>
                  <a:pt x="767" y="716"/>
                </a:lnTo>
                <a:lnTo>
                  <a:pt x="754" y="655"/>
                </a:lnTo>
                <a:lnTo>
                  <a:pt x="737" y="595"/>
                </a:lnTo>
                <a:lnTo>
                  <a:pt x="714" y="536"/>
                </a:lnTo>
                <a:lnTo>
                  <a:pt x="688" y="480"/>
                </a:lnTo>
                <a:lnTo>
                  <a:pt x="658" y="425"/>
                </a:lnTo>
                <a:lnTo>
                  <a:pt x="624" y="372"/>
                </a:lnTo>
                <a:lnTo>
                  <a:pt x="586" y="323"/>
                </a:lnTo>
                <a:lnTo>
                  <a:pt x="547" y="275"/>
                </a:lnTo>
                <a:lnTo>
                  <a:pt x="502" y="232"/>
                </a:lnTo>
                <a:lnTo>
                  <a:pt x="455" y="191"/>
                </a:lnTo>
                <a:lnTo>
                  <a:pt x="405" y="153"/>
                </a:lnTo>
                <a:lnTo>
                  <a:pt x="352" y="120"/>
                </a:lnTo>
                <a:lnTo>
                  <a:pt x="298" y="89"/>
                </a:lnTo>
                <a:lnTo>
                  <a:pt x="241" y="63"/>
                </a:lnTo>
                <a:lnTo>
                  <a:pt x="182" y="41"/>
                </a:lnTo>
                <a:lnTo>
                  <a:pt x="122" y="23"/>
                </a:lnTo>
                <a:lnTo>
                  <a:pt x="61" y="9"/>
                </a:lnTo>
                <a:lnTo>
                  <a:pt x="0" y="0"/>
                </a:lnTo>
                <a:lnTo>
                  <a:pt x="137" y="226"/>
                </a:lnTo>
                <a:lnTo>
                  <a:pt x="5" y="451"/>
                </a:lnTo>
                <a:lnTo>
                  <a:pt x="48" y="465"/>
                </a:lnTo>
                <a:lnTo>
                  <a:pt x="90" y="483"/>
                </a:lnTo>
                <a:lnTo>
                  <a:pt x="130" y="505"/>
                </a:lnTo>
                <a:lnTo>
                  <a:pt x="168" y="531"/>
                </a:lnTo>
                <a:lnTo>
                  <a:pt x="202" y="561"/>
                </a:lnTo>
                <a:lnTo>
                  <a:pt x="233" y="594"/>
                </a:lnTo>
                <a:lnTo>
                  <a:pt x="262" y="629"/>
                </a:lnTo>
                <a:lnTo>
                  <a:pt x="285" y="668"/>
                </a:lnTo>
                <a:lnTo>
                  <a:pt x="305" y="709"/>
                </a:lnTo>
                <a:lnTo>
                  <a:pt x="321" y="751"/>
                </a:lnTo>
                <a:lnTo>
                  <a:pt x="333" y="795"/>
                </a:lnTo>
                <a:lnTo>
                  <a:pt x="340" y="840"/>
                </a:lnTo>
                <a:lnTo>
                  <a:pt x="188" y="841"/>
                </a:lnTo>
                <a:lnTo>
                  <a:pt x="554" y="1064"/>
                </a:lnTo>
              </a:path>
            </a:pathLst>
          </a:custGeom>
          <a:solidFill>
            <a:srgbClr val="FBCE4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endParaRPr lang="zh-CN" altLang="zh-CN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1" name="文本框 14"/>
          <p:cNvSpPr>
            <a:spLocks noChangeArrowheads="1"/>
          </p:cNvSpPr>
          <p:nvPr/>
        </p:nvSpPr>
        <p:spPr bwMode="auto">
          <a:xfrm>
            <a:off x="6480943" y="4050380"/>
            <a:ext cx="10806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 b="1" smtClean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Calibri" panose="020F0502020204030204" charset="0"/>
              </a:rPr>
              <a:t>具体做法</a:t>
            </a:r>
            <a:endParaRPr lang="zh-CN" altLang="en-US" sz="2400" b="1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22" name="矩形 15"/>
          <p:cNvSpPr>
            <a:spLocks noChangeArrowheads="1"/>
          </p:cNvSpPr>
          <p:nvPr/>
        </p:nvSpPr>
        <p:spPr bwMode="auto">
          <a:xfrm>
            <a:off x="2856483" y="2853410"/>
            <a:ext cx="22288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每个切块人员要准备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2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把切刀，刀子浸在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75%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酒精或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1%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高锰酸钾溶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液中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STHeiti Light" charset="-122"/>
              <a:ea typeface="STHeiti Light" charset="-122"/>
              <a:cs typeface="STHeiti Light" charset="-122"/>
              <a:sym typeface="宋体" panose="02010600030101010101" pitchFamily="2" charset="-122"/>
            </a:endParaRPr>
          </a:p>
        </p:txBody>
      </p:sp>
      <p:sp>
        <p:nvSpPr>
          <p:cNvPr id="23" name="文本框 16"/>
          <p:cNvSpPr>
            <a:spLocks noChangeArrowheads="1"/>
          </p:cNvSpPr>
          <p:nvPr/>
        </p:nvSpPr>
        <p:spPr bwMode="auto">
          <a:xfrm>
            <a:off x="5847899" y="3219911"/>
            <a:ext cx="74167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01</a:t>
            </a:r>
            <a:endParaRPr lang="zh-CN" altLang="en-US" sz="3600" b="1" dirty="0">
              <a:solidFill>
                <a:schemeClr val="bg1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30" name="文本框 16"/>
          <p:cNvSpPr>
            <a:spLocks noChangeArrowheads="1"/>
          </p:cNvSpPr>
          <p:nvPr/>
        </p:nvSpPr>
        <p:spPr bwMode="auto">
          <a:xfrm>
            <a:off x="7463736" y="3508261"/>
            <a:ext cx="74167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02</a:t>
            </a:r>
            <a:endParaRPr lang="zh-CN" altLang="en-US" sz="3600" b="1" dirty="0">
              <a:solidFill>
                <a:schemeClr val="bg1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31" name="文本框 16"/>
          <p:cNvSpPr>
            <a:spLocks noChangeArrowheads="1"/>
          </p:cNvSpPr>
          <p:nvPr/>
        </p:nvSpPr>
        <p:spPr bwMode="auto">
          <a:xfrm>
            <a:off x="7205014" y="5041225"/>
            <a:ext cx="74167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03</a:t>
            </a:r>
            <a:endParaRPr lang="zh-CN" altLang="en-US" sz="3600" b="1" dirty="0">
              <a:solidFill>
                <a:schemeClr val="bg1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32" name="文本框 16"/>
          <p:cNvSpPr>
            <a:spLocks noChangeArrowheads="1"/>
          </p:cNvSpPr>
          <p:nvPr/>
        </p:nvSpPr>
        <p:spPr bwMode="auto">
          <a:xfrm>
            <a:off x="5658603" y="4691603"/>
            <a:ext cx="74167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Calibri" panose="020F0502020204030204" charset="0"/>
              </a:rPr>
              <a:t>04</a:t>
            </a:r>
            <a:endParaRPr lang="zh-CN" altLang="en-US" sz="3600" b="1" dirty="0">
              <a:solidFill>
                <a:schemeClr val="bg1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44498" y="2932379"/>
            <a:ext cx="45719" cy="1024990"/>
          </a:xfrm>
          <a:prstGeom prst="rect">
            <a:avLst/>
          </a:prstGeom>
          <a:solidFill>
            <a:srgbClr val="C3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矩形 15"/>
          <p:cNvSpPr>
            <a:spLocks noChangeArrowheads="1"/>
          </p:cNvSpPr>
          <p:nvPr/>
        </p:nvSpPr>
        <p:spPr bwMode="auto">
          <a:xfrm>
            <a:off x="8455578" y="2853410"/>
            <a:ext cx="22288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每切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完一个种薯换一次刀子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STHeiti Light" charset="-122"/>
              <a:ea typeface="STHeiti Light" charset="-122"/>
              <a:cs typeface="STHeiti Light" charset="-122"/>
              <a:sym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350978" y="2932379"/>
            <a:ext cx="45719" cy="518846"/>
          </a:xfrm>
          <a:prstGeom prst="rect">
            <a:avLst/>
          </a:prstGeom>
          <a:solidFill>
            <a:srgbClr val="FFC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矩形 15"/>
          <p:cNvSpPr>
            <a:spLocks noChangeArrowheads="1"/>
          </p:cNvSpPr>
          <p:nvPr/>
        </p:nvSpPr>
        <p:spPr bwMode="auto">
          <a:xfrm>
            <a:off x="2869737" y="5177311"/>
            <a:ext cx="21940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把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用过的刀浸入消毒液中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STHeiti Light" charset="-122"/>
              <a:ea typeface="STHeiti Light" charset="-122"/>
              <a:cs typeface="STHeiti Light" charset="-122"/>
              <a:sym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144498" y="5256280"/>
            <a:ext cx="45719" cy="484855"/>
          </a:xfrm>
          <a:prstGeom prst="rect">
            <a:avLst/>
          </a:prstGeom>
          <a:solidFill>
            <a:srgbClr val="FFC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15"/>
          <p:cNvSpPr>
            <a:spLocks noChangeArrowheads="1"/>
          </p:cNvSpPr>
          <p:nvPr/>
        </p:nvSpPr>
        <p:spPr bwMode="auto">
          <a:xfrm>
            <a:off x="8512814" y="5098342"/>
            <a:ext cx="222889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当切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STHeiti Light" charset="-122"/>
                <a:ea typeface="STHeiti Light" charset="-122"/>
                <a:cs typeface="STHeiti Light" charset="-122"/>
              </a:rPr>
              <a:t>到病块时要把病薯淘汰，同时换刀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STHeiti Light" charset="-122"/>
              <a:ea typeface="STHeiti Light" charset="-122"/>
              <a:cs typeface="STHeiti Light" charset="-122"/>
              <a:sym typeface="宋体" panose="0201060003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8401976" y="5177311"/>
            <a:ext cx="45719" cy="773780"/>
          </a:xfrm>
          <a:prstGeom prst="rect">
            <a:avLst/>
          </a:prstGeom>
          <a:solidFill>
            <a:srgbClr val="C3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25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63240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2-13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）高锰酸钾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消毒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挖芽切刀消毒（高猛酸钾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688" y="1680104"/>
            <a:ext cx="5428988" cy="36030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0" descr="IMG_03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408" y="1680103"/>
            <a:ext cx="4803552" cy="36030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6329507" y="551059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2-14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酒精消毒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3269951" y="2699948"/>
            <a:ext cx="5472607" cy="1156043"/>
          </a:xfrm>
          <a:prstGeom prst="rect">
            <a:avLst/>
          </a:pr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8" t="26316" r="13776" b="56367"/>
          <a:stretch>
            <a:fillRect/>
          </a:stretch>
        </p:blipFill>
        <p:spPr>
          <a:xfrm>
            <a:off x="3269950" y="2699947"/>
            <a:ext cx="5472608" cy="1156043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3062710" y="2508454"/>
            <a:ext cx="5855950" cy="1540043"/>
          </a:xfrm>
          <a:prstGeom prst="rect">
            <a:avLst/>
          </a:prstGeom>
          <a:noFill/>
          <a:ln w="19050">
            <a:solidFill>
              <a:srgbClr val="32C6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TextBox 9"/>
          <p:cNvSpPr txBox="1"/>
          <p:nvPr/>
        </p:nvSpPr>
        <p:spPr>
          <a:xfrm>
            <a:off x="3537130" y="2954804"/>
            <a:ext cx="4907109" cy="1200327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algn="dist"/>
            <a:r>
              <a:rPr lang="zh-CN" altLang="en-US" sz="3600" kern="1700" dirty="0" smtClean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一</a:t>
            </a:r>
            <a:r>
              <a:rPr lang="en-US" altLang="zh-CN" sz="3600" kern="1700" dirty="0" smtClean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.</a:t>
            </a:r>
            <a:r>
              <a:rPr lang="zh-CN" altLang="en-US" sz="3600" dirty="0" smtClean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马铃薯</a:t>
            </a:r>
            <a:r>
              <a:rPr lang="zh-CN" altLang="en-US" sz="3600" dirty="0">
                <a:solidFill>
                  <a:schemeClr val="bg1"/>
                </a:solidFill>
                <a:latin typeface="DengXian" charset="0"/>
                <a:ea typeface="DengXian" charset="0"/>
                <a:cs typeface="DengXian" charset="0"/>
              </a:rPr>
              <a:t>的现代化栽培</a:t>
            </a:r>
            <a:endParaRPr lang="zh-CN" altLang="en-US" sz="3600" dirty="0">
              <a:solidFill>
                <a:schemeClr val="bg1"/>
              </a:solidFill>
              <a:latin typeface="DengXian" charset="0"/>
              <a:ea typeface="DengXian" charset="0"/>
              <a:cs typeface="DengXian" charset="0"/>
            </a:endParaRPr>
          </a:p>
          <a:p>
            <a:pPr algn="dist"/>
            <a:endParaRPr lang="zh-CN" altLang="en-US" sz="3600" kern="1700" dirty="0">
              <a:solidFill>
                <a:schemeClr val="bg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26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90908" y="799919"/>
            <a:ext cx="7180069" cy="152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buAutoNum type="circleNumDbPlain" startAt="4"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切块包衣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       切块包衣也就是拌种。药剂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包衣可以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防地下害虫、防丝核菌溃疡病和细菌性病害。拌种要随切随拌，保证每块种薯都拌上药剂，真正起到防病治虫的效果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4559" y="3133505"/>
            <a:ext cx="3605708" cy="34743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TextBox 60"/>
          <p:cNvSpPr txBox="1"/>
          <p:nvPr/>
        </p:nvSpPr>
        <p:spPr>
          <a:xfrm>
            <a:off x="2903315" y="2472827"/>
            <a:ext cx="5760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dirty="0" smtClean="0">
                <a:solidFill>
                  <a:srgbClr val="5B9BD5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A</a:t>
            </a:r>
            <a:endParaRPr lang="zh-CN" altLang="en-US" sz="3200" dirty="0" smtClean="0">
              <a:solidFill>
                <a:srgbClr val="5B9BD5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185516" y="2542506"/>
            <a:ext cx="3604751" cy="510814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768970" y="2635509"/>
            <a:ext cx="2436886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120"/>
              </a:lnSpc>
              <a:spcAft>
                <a:spcPts val="600"/>
              </a:spcAft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方法一</a:t>
            </a:r>
            <a:endParaRPr lang="en-US" altLang="zh-CN" sz="2400" spc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276012" y="3188554"/>
            <a:ext cx="336080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每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1000kg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芽块（约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6.7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亩地用种量），用滑石粉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12-15kg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，兑上甲基托布津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600g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，兑苗盛（福美双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+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戊菌隆）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600g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或扑海因粉剂（异菌脲）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400g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，或金纳海（福美双）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，兑锐胜（噻虫嗪）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75-100g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，兑农用连霉素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90g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，掺匀后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拌种。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7180824" y="3133505"/>
            <a:ext cx="2876194" cy="34743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3" name="TextBox 60"/>
          <p:cNvSpPr txBox="1"/>
          <p:nvPr/>
        </p:nvSpPr>
        <p:spPr>
          <a:xfrm>
            <a:off x="6899580" y="2472827"/>
            <a:ext cx="5760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dirty="0" smtClean="0">
                <a:solidFill>
                  <a:srgbClr val="ED7D3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B</a:t>
            </a:r>
            <a:endParaRPr lang="zh-CN" altLang="en-US" sz="3200" dirty="0" smtClean="0">
              <a:solidFill>
                <a:srgbClr val="ED7D3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7181781" y="2542506"/>
            <a:ext cx="2875237" cy="510814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7547888" y="2635509"/>
            <a:ext cx="2436886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2120"/>
              </a:lnSpc>
              <a:spcAft>
                <a:spcPts val="600"/>
              </a:spcAft>
            </a:pPr>
            <a:r>
              <a:rPr lang="zh-CN" altLang="en-US" sz="2400" spc="6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方法二</a:t>
            </a:r>
            <a:endParaRPr lang="en-US" altLang="zh-CN" sz="2400" spc="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340010" y="3188554"/>
            <a:ext cx="253212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也可用适乐时（咯菌腈）悬浮种衣剂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1000ml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或戴唑霉（抑霉唑）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100ml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，兑水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3-4L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，用喷雾器喷在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1000kg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芽块上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,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然后再拌上述配好的药粉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(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减去苗盛或扑海因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)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27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63240" y="5510593"/>
            <a:ext cx="454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2-15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）手摇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混药器拌种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6733" y="5510593"/>
            <a:ext cx="454558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2-16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）人工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拌种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4" descr="IMG_12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514" y="1555748"/>
            <a:ext cx="4968875" cy="372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5" descr="IMG_03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828" y="1555748"/>
            <a:ext cx="4969396" cy="372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28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78256" y="5510593"/>
            <a:ext cx="4545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2-17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）切块包衣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——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拌种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种薯包衣（拌种）"/>
          <p:cNvPicPr>
            <a:picLocks noChangeAspect="1"/>
          </p:cNvPicPr>
          <p:nvPr/>
        </p:nvPicPr>
        <p:blipFill rotWithShape="1">
          <a:blip r:embed="rId1">
            <a:lum bright="-12000"/>
          </a:blip>
          <a:srcRect r="9394"/>
          <a:stretch>
            <a:fillRect/>
          </a:stretch>
        </p:blipFill>
        <p:spPr>
          <a:xfrm>
            <a:off x="1060513" y="1555748"/>
            <a:ext cx="5035487" cy="372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" descr="IMG_00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144" y="1555748"/>
            <a:ext cx="4968940" cy="37274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18598" y="1189670"/>
            <a:ext cx="7959002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施肥原则：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从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肥料种类讲，“以有机肥为主，以化肥为补充”，从施肥时期和数量上讲，以“底肥为主，以追肥为辅”，“重施底肥、轻施追肥”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29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529598"/>
            <a:ext cx="265302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施肥技术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1218246"/>
            <a:ext cx="350284" cy="340626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318598" y="2560059"/>
            <a:ext cx="7379548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施肥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数量：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2588635"/>
            <a:ext cx="350284" cy="340626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3304310" y="3027207"/>
            <a:ext cx="782353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2800"/>
              </a:lnSpc>
              <a:buFont typeface="+mj-ea"/>
              <a:buAutoNum type="circleNumDbPlain"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大量</a:t>
            </a:r>
            <a:r>
              <a:rPr lang="zh-CN" altLang="en-US" sz="2000" dirty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元素（氮、磷、钾）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马铃薯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对肥料三要素的需求量，以钾最多，氮次之，磷最少。据试验，每生产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500k 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的块茎，需要吸收氮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2.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5-3.0kg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，磷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1kg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，钾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4-5kg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04310" y="4197716"/>
            <a:ext cx="76711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2800"/>
              </a:lnSpc>
              <a:buAutoNum type="circleNumDbPlain" startAt="2"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中量</a:t>
            </a:r>
            <a:r>
              <a:rPr lang="zh-CN" altLang="en-US" sz="2000" dirty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元素（钙、镁、硫）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它们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在马铃薯生长过程中相对大量元素虽用量很少，但作用很大，特别是在提高块茎质量，增加抗病能力方面，都有不可替代的作用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304310" y="5373827"/>
            <a:ext cx="7230869" cy="1527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③   </a:t>
            </a:r>
            <a:r>
              <a:rPr lang="zh-CN" altLang="en-US" sz="2000" dirty="0">
                <a:solidFill>
                  <a:srgbClr val="2BA67A"/>
                </a:solidFill>
                <a:sym typeface="+mn-ea"/>
              </a:rPr>
              <a:t>微量元素（</a:t>
            </a:r>
            <a:r>
              <a:rPr lang="zh-CN" altLang="en-US" sz="2000" dirty="0">
                <a:solidFill>
                  <a:srgbClr val="2BA67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锌、锰、硼、铜、铁、钼</a:t>
            </a:r>
            <a:r>
              <a:rPr lang="zh-CN" altLang="en-US" sz="2000" dirty="0" smtClean="0">
                <a:solidFill>
                  <a:srgbClr val="2BA67A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+mn-ea"/>
              </a:rPr>
              <a:t>）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需要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量极其微少，但它们多为酶的组成成分或可激活酶，能够提高呼吸强度，促进新陈代谢或促进细胞伸长和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分裂。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30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2" name="Group 3"/>
          <p:cNvGraphicFramePr/>
          <p:nvPr/>
        </p:nvGraphicFramePr>
        <p:xfrm>
          <a:off x="1717250" y="1297424"/>
          <a:ext cx="8911957" cy="4879925"/>
        </p:xfrm>
        <a:graphic>
          <a:graphicData uri="http://schemas.openxmlformats.org/drawingml/2006/table">
            <a:tbl>
              <a:tblPr/>
              <a:tblGrid>
                <a:gridCol w="1517650"/>
                <a:gridCol w="1399907"/>
                <a:gridCol w="1490134"/>
                <a:gridCol w="1507066"/>
                <a:gridCol w="1524000"/>
                <a:gridCol w="1473200"/>
              </a:tblGrid>
              <a:tr h="6160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元素名称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8A64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 薯块大小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  薯块数量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薯块品质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表皮形成</a:t>
                      </a:r>
                      <a:endParaRPr lang="en-US" altLang="zh-CN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耐储存性</a:t>
                      </a:r>
                      <a:endParaRPr lang="en-US" altLang="zh-CN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氮（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N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L="72000"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磷（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P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L="72000"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钾（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K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钙（</a:t>
                      </a: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Ca</a:t>
                      </a: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lang="en-US" altLang="zh-CN" sz="20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356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镁（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Mg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ko-KR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3567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硫（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S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endParaRPr kumimoji="0" lang="ko-KR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3532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锰（</a:t>
                      </a:r>
                      <a:r>
                        <a:rPr kumimoji="0" lang="en-US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Mn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277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硼（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B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2777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锌（</a:t>
                      </a:r>
                      <a:r>
                        <a:rPr kumimoji="0" lang="en-US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Zn</a:t>
                      </a:r>
                      <a:r>
                        <a:rPr kumimoji="0" lang="zh-CN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）</a:t>
                      </a:r>
                      <a:endParaRPr kumimoji="0" lang="en-US" altLang="ko-KR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endParaRPr lang="en-US" altLang="zh-CN" sz="240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" panose="020B0604020202020204" pitchFamily="34" charset="0"/>
                        <a:ea typeface="仿宋_GB2312" pitchFamily="49" charset="-122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kumimoji="0" lang="en-US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Verdana" panose="020B0604030504040204" pitchFamily="34" charset="0"/>
                          <a:ea typeface="Gulim" panose="020B0600000101010101" pitchFamily="34" charset="-127"/>
                        </a:rPr>
                        <a:t>+</a:t>
                      </a:r>
                      <a:endParaRPr kumimoji="0" lang="ko-KR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Verdana" panose="020B0604030504040204" pitchFamily="34" charset="0"/>
                        <a:ea typeface="Gulim" panose="020B0600000101010101" pitchFamily="34" charset="-127"/>
                      </a:endParaRPr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T="36000" marB="72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090447" y="840226"/>
            <a:ext cx="7730886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营养元素在马铃薯</a:t>
            </a:r>
            <a:r>
              <a:rPr lang="zh-CN" altLang="en-US" sz="240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上的作用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31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578256" y="614634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2-18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）营养元素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的吸收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曲线 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图片 13" descr="肥料吸收曲线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88214" y="1053008"/>
            <a:ext cx="8316416" cy="494116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32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泪珠形 13"/>
          <p:cNvSpPr/>
          <p:nvPr/>
        </p:nvSpPr>
        <p:spPr>
          <a:xfrm rot="2700000">
            <a:off x="2308104" y="3638070"/>
            <a:ext cx="560997" cy="560997"/>
          </a:xfrm>
          <a:prstGeom prst="teardrop">
            <a:avLst/>
          </a:pr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泪珠形 14"/>
          <p:cNvSpPr/>
          <p:nvPr/>
        </p:nvSpPr>
        <p:spPr>
          <a:xfrm rot="2700000">
            <a:off x="2308104" y="2448841"/>
            <a:ext cx="560997" cy="560997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泪珠形 15"/>
          <p:cNvSpPr/>
          <p:nvPr/>
        </p:nvSpPr>
        <p:spPr>
          <a:xfrm rot="2814790">
            <a:off x="2308105" y="5220925"/>
            <a:ext cx="560997" cy="560997"/>
          </a:xfrm>
          <a:prstGeom prst="teardrop">
            <a:avLst/>
          </a:prstGeom>
          <a:solidFill>
            <a:srgbClr val="C3D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5" name="组 34"/>
          <p:cNvGrpSpPr/>
          <p:nvPr/>
        </p:nvGrpSpPr>
        <p:grpSpPr>
          <a:xfrm>
            <a:off x="2308103" y="1210628"/>
            <a:ext cx="560997" cy="656590"/>
            <a:chOff x="6052494" y="1328472"/>
            <a:chExt cx="560997" cy="656590"/>
          </a:xfrm>
        </p:grpSpPr>
        <p:sp>
          <p:nvSpPr>
            <p:cNvPr id="13" name="泪珠形 12"/>
            <p:cNvSpPr/>
            <p:nvPr/>
          </p:nvSpPr>
          <p:spPr>
            <a:xfrm rot="2700000">
              <a:off x="6052494" y="1377454"/>
              <a:ext cx="560997" cy="560997"/>
            </a:xfrm>
            <a:prstGeom prst="teardrop">
              <a:avLst/>
            </a:prstGeom>
            <a:solidFill>
              <a:srgbClr val="5B9B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TextBox 60"/>
            <p:cNvSpPr txBox="1"/>
            <p:nvPr/>
          </p:nvSpPr>
          <p:spPr>
            <a:xfrm>
              <a:off x="6115303" y="1328472"/>
              <a:ext cx="399797" cy="65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4400"/>
                </a:lnSpc>
              </a:pPr>
              <a:r>
                <a:rPr lang="en-US" altLang="zh-CN" sz="3200" dirty="0" smtClean="0">
                  <a:solidFill>
                    <a:schemeClr val="bg1"/>
                  </a:solidFill>
                  <a:latin typeface="Microsoft JhengHei" panose="020B0604030504040204" charset="-120"/>
                  <a:ea typeface="Microsoft JhengHei" panose="020B0604030504040204" charset="-120"/>
                  <a:cs typeface="Microsoft JhengHei" panose="020B0604030504040204" charset="-120"/>
                </a:rPr>
                <a:t>A</a:t>
              </a:r>
              <a:endParaRPr lang="zh-CN" altLang="en-US" sz="3200" dirty="0" smtClean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endParaRPr>
            </a:p>
          </p:txBody>
        </p:sp>
      </p:grpSp>
      <p:sp>
        <p:nvSpPr>
          <p:cNvPr id="18" name="TextBox 60"/>
          <p:cNvSpPr txBox="1"/>
          <p:nvPr/>
        </p:nvSpPr>
        <p:spPr>
          <a:xfrm>
            <a:off x="2384980" y="2422652"/>
            <a:ext cx="38572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dirty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B</a:t>
            </a:r>
            <a:endParaRPr lang="zh-CN" altLang="en-US" sz="3200" dirty="0" smtClean="0">
              <a:solidFill>
                <a:schemeClr val="bg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20" name="TextBox 60"/>
          <p:cNvSpPr txBox="1"/>
          <p:nvPr/>
        </p:nvSpPr>
        <p:spPr>
          <a:xfrm>
            <a:off x="2357065" y="3598581"/>
            <a:ext cx="427933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C</a:t>
            </a:r>
            <a:endParaRPr lang="zh-CN" altLang="en-US" sz="3200" dirty="0" smtClean="0">
              <a:solidFill>
                <a:schemeClr val="bg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21" name="TextBox 60"/>
          <p:cNvSpPr txBox="1"/>
          <p:nvPr/>
        </p:nvSpPr>
        <p:spPr>
          <a:xfrm>
            <a:off x="2371133" y="5175079"/>
            <a:ext cx="413864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CN" sz="3200" dirty="0" smtClean="0">
                <a:solidFill>
                  <a:schemeClr val="bg1"/>
                </a:solidFill>
                <a:latin typeface="Microsoft JhengHei" panose="020B0604030504040204" charset="-120"/>
                <a:ea typeface="Microsoft JhengHei" panose="020B0604030504040204" charset="-120"/>
                <a:cs typeface="Microsoft JhengHei" panose="020B0604030504040204" charset="-120"/>
              </a:rPr>
              <a:t>D</a:t>
            </a:r>
            <a:endParaRPr lang="zh-CN" altLang="en-US" sz="3200" dirty="0" smtClean="0">
              <a:solidFill>
                <a:schemeClr val="bg1"/>
              </a:solidFill>
              <a:latin typeface="Microsoft JhengHei" panose="020B0604030504040204" charset="-120"/>
              <a:ea typeface="Microsoft JhengHei" panose="020B0604030504040204" charset="-120"/>
              <a:cs typeface="Microsoft JhengHei" panose="020B060403050404020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100463" y="919602"/>
            <a:ext cx="7609875" cy="123864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3189246" y="922841"/>
            <a:ext cx="75210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在马铃薯的一生中幼苗期需肥较少，占全生育期总量的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25%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左右，块茎形成至块茎增长期需肥量最多约占全生育期总量的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50%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以上，淀粉积累期需肥量又减少，约占全生育期总量的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25%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100463" y="3310843"/>
            <a:ext cx="7609875" cy="12675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189246" y="3342742"/>
            <a:ext cx="752109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800"/>
              </a:lnSpc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马铃薯施肥一定要“前重后轻”，“以底肥为主，追肥为辅”，从而 达到“前促、中控、后保”的效果。从地上地下生长转换的角度看，也满足了“前促蔓、中催蛋、后保块”的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要求。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100463" y="2271407"/>
            <a:ext cx="7609875" cy="9258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3189246" y="2317178"/>
            <a:ext cx="7521091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前期补足氮、磷、钾肥；中期补氮、钙、镁肥；后期控氮，补钾、钙肥；苗后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30-45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天是所有肥的需求高峰期。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3100463" y="4709222"/>
            <a:ext cx="7609874" cy="15817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3189247" y="4728519"/>
            <a:ext cx="7521090" cy="1528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ts val="2800"/>
              </a:lnSpc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平衡施肥，测土配方。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依据土壤化验提供的可利用的速效元素，以及马铃薯需肥的特点，结合翻地，每亩施农家肥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3000kg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左右，再按照测土配方要求施用配方肥。不同土壤用量不一，（太仆寺旗马铃薯配方肥施用量为每亩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120kg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左右，腐植酸有机肥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50kg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）。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2" name="等腰三角形 22"/>
          <p:cNvSpPr>
            <a:spLocks noChangeArrowheads="1"/>
          </p:cNvSpPr>
          <p:nvPr/>
        </p:nvSpPr>
        <p:spPr bwMode="auto">
          <a:xfrm rot="5400000">
            <a:off x="1102513" y="3088814"/>
            <a:ext cx="400048" cy="407192"/>
          </a:xfrm>
          <a:prstGeom prst="triangle">
            <a:avLst>
              <a:gd name="adj" fmla="val 50000"/>
            </a:avLst>
          </a:prstGeom>
          <a:solidFill>
            <a:srgbClr val="FBCE4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endParaRPr lang="zh-CN" altLang="zh-CN" kern="1200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3" name="文本框 18"/>
          <p:cNvSpPr>
            <a:spLocks noChangeArrowheads="1"/>
          </p:cNvSpPr>
          <p:nvPr/>
        </p:nvSpPr>
        <p:spPr bwMode="auto">
          <a:xfrm>
            <a:off x="5804" y="3092383"/>
            <a:ext cx="1057436" cy="400050"/>
          </a:xfrm>
          <a:prstGeom prst="rect">
            <a:avLst/>
          </a:prstGeom>
          <a:solidFill>
            <a:srgbClr val="BFBF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zh-CN" altLang="en-US" sz="2000" b="1" kern="1200" spc="300" dirty="0" smtClean="0">
                <a:solidFill>
                  <a:srgbClr val="4D4D4D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结论</a:t>
            </a:r>
            <a:endParaRPr lang="zh-CN" altLang="en-US" sz="2000" b="1" kern="1200" spc="300" dirty="0">
              <a:solidFill>
                <a:srgbClr val="4D4D4D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7" name="左中括号 46"/>
          <p:cNvSpPr/>
          <p:nvPr/>
        </p:nvSpPr>
        <p:spPr>
          <a:xfrm>
            <a:off x="1671281" y="1571625"/>
            <a:ext cx="157163" cy="3929063"/>
          </a:xfrm>
          <a:prstGeom prst="leftBracke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33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12" name="Group 3"/>
          <p:cNvGraphicFramePr/>
          <p:nvPr/>
        </p:nvGraphicFramePr>
        <p:xfrm>
          <a:off x="1248310" y="1473043"/>
          <a:ext cx="9758357" cy="4622958"/>
        </p:xfrm>
        <a:graphic>
          <a:graphicData uri="http://schemas.openxmlformats.org/drawingml/2006/table">
            <a:tbl>
              <a:tblPr/>
              <a:tblGrid>
                <a:gridCol w="2155290"/>
                <a:gridCol w="2032000"/>
                <a:gridCol w="1473200"/>
                <a:gridCol w="1473200"/>
                <a:gridCol w="1405467"/>
                <a:gridCol w="1219200"/>
              </a:tblGrid>
              <a:tr h="39966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地力土质</a:t>
                      </a:r>
                      <a:endParaRPr lang="zh-CN" altLang="en-US" sz="2000" kern="12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32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8A6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 </a:t>
                      </a: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农家肥情况</a:t>
                      </a:r>
                      <a:endParaRPr lang="zh-CN" altLang="en-US" sz="2000" kern="12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32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342900" marR="0" lvl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需补充肥量（纯素）</a:t>
                      </a:r>
                      <a:r>
                        <a:rPr lang="en-US" altLang="zh-CN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kg/</a:t>
                      </a: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亩</a:t>
                      </a:r>
                      <a:endParaRPr lang="zh-CN" altLang="en-US" sz="2000" kern="12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marB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 h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 h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注</a:t>
                      </a:r>
                      <a:endParaRPr lang="en-US" altLang="zh-CN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32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</a:tr>
              <a:tr h="39966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N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marB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P</a:t>
                      </a:r>
                      <a:endParaRPr lang="zh-CN" altLang="en-US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marB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K</a:t>
                      </a:r>
                      <a:endParaRPr lang="en-US" altLang="zh-CN" sz="20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08000" marB="108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BA67A"/>
                    </a:solidFill>
                  </a:tcPr>
                </a:tc>
                <a:tc vMerge="1"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肥沃土地壤土</a:t>
                      </a:r>
                      <a:endParaRPr lang="zh-CN" altLang="en-US" sz="2000" kern="12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L="108000" marR="90000" marT="0" marB="0" anchor="ctr" anchorCtr="1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zh-CN" altLang="en-US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施足农家肥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L="108000" marT="0" marB="0" anchor="ctr" anchorCtr="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8-9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L="108000" marT="0" marB="0" anchor="ctr" anchorCtr="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7-8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L="108000" marT="0" marB="0" anchor="ctr" anchorCtr="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14-15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L="108000" marT="0" marB="0" anchor="ctr" anchorCtr="1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产量目标为</a:t>
                      </a:r>
                      <a:r>
                        <a:rPr lang="en-US" altLang="zh-CN" sz="20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3000kg </a:t>
                      </a:r>
                      <a:endParaRPr lang="zh-CN" alt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936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8588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中等肥力沙壤土</a:t>
                      </a:r>
                      <a:endParaRPr lang="zh-CN" altLang="en-US" sz="2000" kern="12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R="90000" marT="0" marB="0" anchor="ctr" anchorCtr="1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zh-CN" altLang="en-US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施足农家肥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11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10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18</a:t>
                      </a:r>
                      <a:endParaRPr lang="en-US" altLang="zh-CN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 v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8974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壤土</a:t>
                      </a:r>
                      <a:endParaRPr lang="zh-CN" altLang="en-US" sz="2000" kern="1200" dirty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R="90000" marT="0" marB="0" anchor="ctr" anchorCtr="1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zh-CN" altLang="en-US" sz="2000" kern="12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无农家肥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15</a:t>
                      </a:r>
                      <a:r>
                        <a:rPr lang="zh-CN" altLang="en-US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左右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13</a:t>
                      </a:r>
                      <a:r>
                        <a:rPr lang="zh-CN" altLang="en-US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左右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defTabSz="914400" rtl="0" eaLnBrk="1" latinLnBrk="0" hangingPunct="1">
                        <a:buNone/>
                      </a:pPr>
                      <a:r>
                        <a:rPr lang="en-US" altLang="zh-CN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20</a:t>
                      </a:r>
                      <a:r>
                        <a:rPr lang="zh-CN" altLang="en-US" sz="2000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左右</a:t>
                      </a:r>
                      <a:endParaRPr lang="zh-CN" altLang="en-US" sz="20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 v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zh-CN" altLang="en-US" sz="2000" kern="1200" dirty="0" smtClean="0">
                          <a:solidFill>
                            <a:schemeClr val="bg1"/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沙壤、沙土</a:t>
                      </a:r>
                      <a:endParaRPr lang="zh-CN" altLang="en-US" sz="2000" kern="1200" dirty="0" smtClean="0">
                        <a:solidFill>
                          <a:schemeClr val="bg1"/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R="90000" marT="0" marB="0" anchor="ctr" anchorCtr="1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2C692"/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zh-CN" altLang="en-US" sz="200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无农家肥</a:t>
                      </a:r>
                      <a:endParaRPr lang="zh-CN" altLang="en-US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17-19</a:t>
                      </a:r>
                      <a:endParaRPr lang="en-US" altLang="zh-CN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14-18</a:t>
                      </a:r>
                      <a:endParaRPr lang="en-US" altLang="zh-CN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342900" lvl="0" indent="-342900" algn="ctr" eaLnBrk="1" hangingPunct="1">
                        <a:buNone/>
                      </a:pPr>
                      <a:r>
                        <a:rPr lang="en-US" altLang="zh-CN" sz="20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STHeiti Light" charset="-122"/>
                          <a:ea typeface="STHeiti Light" charset="-122"/>
                          <a:cs typeface="STHeiti Light" charset="-122"/>
                        </a:rPr>
                        <a:t>22-26</a:t>
                      </a:r>
                      <a:endParaRPr lang="en-US" altLang="zh-CN" sz="20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STHeiti Light" charset="-122"/>
                        <a:ea typeface="STHeiti Light" charset="-122"/>
                        <a:cs typeface="STHeiti Light" charset="-122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 vMerge="1">
                  <a:tcPr marT="14400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bg2"/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13" name="文本框 12"/>
          <p:cNvSpPr txBox="1"/>
          <p:nvPr/>
        </p:nvSpPr>
        <p:spPr>
          <a:xfrm>
            <a:off x="2115778" y="966824"/>
            <a:ext cx="737954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4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化肥</a:t>
            </a:r>
            <a:r>
              <a:rPr lang="zh-CN" altLang="en-US" sz="24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用量（纯素）参考表</a:t>
            </a:r>
            <a:endParaRPr lang="zh-CN" altLang="en-US" sz="24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4628" y="599729"/>
            <a:ext cx="7959002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底肥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的施用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方法：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翻地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后，把计划的底肥用量用撒肥机撒于地表，然后用园盘耙或旋耕机结合整地掺入土中。也可以随播种进行沟施，但应特别注意，化肥不能与芽块接触，防止烧芽块现象。如果土质沙性太大，也可把底肥分两次施入，第一次在翻地后撒施，第二次在中耕前（没出苗）撒入。撒肥时一定要均匀，不要漏施，特别是地边要撒满撒齐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627035"/>
            <a:ext cx="350284" cy="340626"/>
          </a:xfrm>
          <a:prstGeom prst="rect">
            <a:avLst/>
          </a:prstGeom>
        </p:spPr>
      </p:pic>
      <p:pic>
        <p:nvPicPr>
          <p:cNvPr id="18" name="Picture 11" descr="IMG_06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411" y="3096522"/>
            <a:ext cx="3354211" cy="25156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图片 19" descr="施肥.png"/>
          <p:cNvPicPr>
            <a:picLocks noChangeAspect="1"/>
          </p:cNvPicPr>
          <p:nvPr/>
        </p:nvPicPr>
        <p:blipFill rotWithShape="1">
          <a:blip r:embed="rId3" cstate="print"/>
          <a:srcRect l="1814"/>
          <a:stretch>
            <a:fillRect/>
          </a:stretch>
        </p:blipFill>
        <p:spPr>
          <a:xfrm>
            <a:off x="6807200" y="3079590"/>
            <a:ext cx="4125101" cy="2532592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3465795" y="5746986"/>
            <a:ext cx="327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r>
              <a:rPr lang="zh-CN" altLang="en-US" dirty="0"/>
              <a:t>（图</a:t>
            </a:r>
            <a:r>
              <a:rPr lang="en-US" altLang="zh-CN" dirty="0"/>
              <a:t>2-19</a:t>
            </a:r>
            <a:r>
              <a:rPr lang="zh-CN" altLang="en-US" dirty="0" smtClean="0"/>
              <a:t>）撒肥机</a:t>
            </a:r>
            <a:r>
              <a:rPr lang="zh-CN" altLang="en-US" dirty="0"/>
              <a:t>撒施底肥</a:t>
            </a:r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7147748" y="5746986"/>
            <a:ext cx="327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spcBef>
                <a:spcPct val="50000"/>
              </a:spcBef>
              <a:defRPr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（图</a:t>
            </a:r>
            <a:r>
              <a:rPr lang="en-US" altLang="zh-CN" dirty="0" smtClean="0"/>
              <a:t>2-20</a:t>
            </a:r>
            <a:r>
              <a:rPr lang="zh-CN" altLang="en-US" dirty="0" smtClean="0"/>
              <a:t>）悬挂式</a:t>
            </a:r>
            <a:r>
              <a:rPr lang="zh-CN" altLang="en-US" dirty="0"/>
              <a:t>进口</a:t>
            </a:r>
            <a:r>
              <a:rPr lang="zh-CN" altLang="en-US" dirty="0" smtClean="0"/>
              <a:t>撒肥机</a:t>
            </a:r>
            <a:endParaRPr lang="zh-CN" altLang="en-US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35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63240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2-21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）地中间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漏施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肥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6733" y="551059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2-22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）地头漏施肥</a:t>
            </a:r>
            <a:endParaRPr lang="zh-CN" altLang="en-US" dirty="0"/>
          </a:p>
        </p:txBody>
      </p:sp>
      <p:pic>
        <p:nvPicPr>
          <p:cNvPr id="12" name="Picture 4" descr="IMG_13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514" y="1476373"/>
            <a:ext cx="5076825" cy="3806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5" descr="IMG_0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767" y="1476372"/>
            <a:ext cx="5076825" cy="3806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96619" y="664721"/>
            <a:ext cx="8045869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近年来马铃薯规模化生产园区已经基本实现了现代化栽培，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马铃薯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的现代化栽培重点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内容基本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与农业现代化一脉相承，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包括以下五项主要内容：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01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1" name="六边形 30"/>
          <p:cNvSpPr/>
          <p:nvPr/>
        </p:nvSpPr>
        <p:spPr>
          <a:xfrm>
            <a:off x="2885292" y="3357564"/>
            <a:ext cx="1760225" cy="1518298"/>
          </a:xfrm>
          <a:prstGeom prst="hexagon">
            <a:avLst/>
          </a:prstGeom>
          <a:solidFill>
            <a:srgbClr val="B1DE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2" name="六边形 31"/>
          <p:cNvSpPr/>
          <p:nvPr/>
        </p:nvSpPr>
        <p:spPr>
          <a:xfrm>
            <a:off x="4358840" y="2553163"/>
            <a:ext cx="1761615" cy="1518298"/>
          </a:xfrm>
          <a:prstGeom prst="hexagon">
            <a:avLst/>
          </a:prstGeom>
          <a:solidFill>
            <a:srgbClr val="33A6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3" name="六边形 32"/>
          <p:cNvSpPr/>
          <p:nvPr/>
        </p:nvSpPr>
        <p:spPr>
          <a:xfrm>
            <a:off x="5832388" y="3354713"/>
            <a:ext cx="1761615" cy="1518298"/>
          </a:xfrm>
          <a:prstGeom prst="hexagon">
            <a:avLst/>
          </a:prstGeom>
          <a:solidFill>
            <a:srgbClr val="7BBC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4" name="六边形 33"/>
          <p:cNvSpPr/>
          <p:nvPr/>
        </p:nvSpPr>
        <p:spPr>
          <a:xfrm>
            <a:off x="7307326" y="2529675"/>
            <a:ext cx="1760225" cy="1518298"/>
          </a:xfrm>
          <a:prstGeom prst="hexagon">
            <a:avLst/>
          </a:prstGeom>
          <a:solidFill>
            <a:srgbClr val="1966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2915663" y="3644502"/>
            <a:ext cx="1679054" cy="938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生产</a:t>
            </a:r>
            <a:r>
              <a:rPr lang="zh-CN" altLang="en-US" sz="2400" dirty="0">
                <a:solidFill>
                  <a:srgbClr val="FFFFFF"/>
                </a:solidFill>
                <a:ea typeface="微软雅黑" panose="020B0503020204020204" charset="-122"/>
              </a:rPr>
              <a:t>过程机械化</a:t>
            </a:r>
            <a:endParaRPr lang="zh-CN" altLang="en-US" sz="24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7" name="六边形 56"/>
          <p:cNvSpPr/>
          <p:nvPr/>
        </p:nvSpPr>
        <p:spPr>
          <a:xfrm>
            <a:off x="8780874" y="3354713"/>
            <a:ext cx="1761615" cy="1518298"/>
          </a:xfrm>
          <a:prstGeom prst="hex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2075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5862063" y="3644502"/>
            <a:ext cx="1679054" cy="938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生产方式</a:t>
            </a:r>
            <a:r>
              <a:rPr lang="zh-CN" altLang="en-US" sz="2400" dirty="0">
                <a:solidFill>
                  <a:srgbClr val="FFFFFF"/>
                </a:solidFill>
                <a:ea typeface="微软雅黑" panose="020B0503020204020204" charset="-122"/>
              </a:rPr>
              <a:t>集约化</a:t>
            </a:r>
            <a:endParaRPr lang="zh-CN" altLang="en-US" sz="24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0" name="TextBox 1"/>
          <p:cNvSpPr txBox="1">
            <a:spLocks noChangeArrowheads="1"/>
          </p:cNvSpPr>
          <p:nvPr/>
        </p:nvSpPr>
        <p:spPr bwMode="auto">
          <a:xfrm>
            <a:off x="8808463" y="3644502"/>
            <a:ext cx="1679054" cy="938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产品</a:t>
            </a:r>
            <a:r>
              <a:rPr lang="zh-CN" altLang="en-US" sz="2400" dirty="0">
                <a:solidFill>
                  <a:srgbClr val="FFFFFF"/>
                </a:solidFill>
                <a:ea typeface="微软雅黑" panose="020B0503020204020204" charset="-122"/>
              </a:rPr>
              <a:t>销售</a:t>
            </a: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市场化</a:t>
            </a:r>
            <a:endParaRPr lang="zh-CN" altLang="en-US" sz="24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1" name="TextBox 1"/>
          <p:cNvSpPr txBox="1">
            <a:spLocks noChangeArrowheads="1"/>
          </p:cNvSpPr>
          <p:nvPr/>
        </p:nvSpPr>
        <p:spPr bwMode="auto">
          <a:xfrm>
            <a:off x="4401563" y="2825093"/>
            <a:ext cx="1679054" cy="938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生产</a:t>
            </a:r>
            <a:r>
              <a:rPr lang="zh-CN" altLang="en-US" sz="2400" dirty="0">
                <a:solidFill>
                  <a:srgbClr val="FFFFFF"/>
                </a:solidFill>
                <a:ea typeface="微软雅黑" panose="020B0503020204020204" charset="-122"/>
              </a:rPr>
              <a:t>技术科学化</a:t>
            </a:r>
            <a:endParaRPr lang="zh-CN" altLang="en-US" sz="24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52" name="TextBox 1"/>
          <p:cNvSpPr txBox="1">
            <a:spLocks noChangeArrowheads="1"/>
          </p:cNvSpPr>
          <p:nvPr/>
        </p:nvSpPr>
        <p:spPr bwMode="auto">
          <a:xfrm>
            <a:off x="7347963" y="2825093"/>
            <a:ext cx="1679054" cy="93871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lnSpc>
                <a:spcPts val="3280"/>
              </a:lnSpc>
            </a:pPr>
            <a:r>
              <a:rPr lang="zh-CN" altLang="en-US" sz="2400" dirty="0" smtClean="0">
                <a:solidFill>
                  <a:srgbClr val="FFFFFF"/>
                </a:solidFill>
                <a:ea typeface="微软雅黑" panose="020B0503020204020204" charset="-122"/>
              </a:rPr>
              <a:t>生产</a:t>
            </a:r>
            <a:r>
              <a:rPr lang="zh-CN" altLang="en-US" sz="2400" dirty="0">
                <a:solidFill>
                  <a:srgbClr val="FFFFFF"/>
                </a:solidFill>
                <a:ea typeface="微软雅黑" panose="020B0503020204020204" charset="-122"/>
              </a:rPr>
              <a:t>品种专业化</a:t>
            </a:r>
            <a:endParaRPr lang="zh-CN" altLang="en-US" sz="24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4025" y="1189670"/>
            <a:ext cx="8103441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马铃薯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机械化播种是现代化栽培的关键环节，是落实“两大两深”达到丰产的基础，必须认真做好、做到位，才能保证其他作业顺利完成。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36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529598"/>
            <a:ext cx="2653023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altLang="zh-CN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</a:t>
            </a: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播种技术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8597" y="2089290"/>
            <a:ext cx="762033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播种时间：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北方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一季作区，应在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平均地温连续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天稳定通过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6-8℃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时开始播种，一般在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月下旬和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月上旬，年际间有不同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2117866"/>
            <a:ext cx="350284" cy="34062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318598" y="3325424"/>
            <a:ext cx="7379548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播种密度：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密度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与产量相关，传统种植，由于行距小，植株营养面积和空间太小，影响生长，限制产量，推行大垅就在于增加植株营养面和生长空间，通风透光，便于培土。小型播种机行距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80cm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左右，大播种机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90cm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。不同品种的种植密度不同，通过调整株距实现。比如：夏波蒂每亩密度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3200-3600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株，行距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90cm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，株距应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20-23cm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，大西洋亩密度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5000-5100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株，行距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90cm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，株距应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14.5cm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左右，荷兰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15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亩密度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4000—4500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株，克新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号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3500-4000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株，早大白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4000-4500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株。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3354000"/>
            <a:ext cx="350284" cy="34062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37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8597" y="641337"/>
            <a:ext cx="7620335" cy="1590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播种深度：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深浅关系着地下茎长短，地下茎长短又影响着结薯数量，所以要深种，一般播种深度应从芽块向上量到地面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7-10cm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，复土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成垅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后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由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芽块垅背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顶部要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达到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15cm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左右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，但也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不能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过深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669913"/>
            <a:ext cx="350284" cy="340626"/>
          </a:xfrm>
          <a:prstGeom prst="rect">
            <a:avLst/>
          </a:prstGeom>
        </p:spPr>
      </p:pic>
      <p:pic>
        <p:nvPicPr>
          <p:cNvPr id="15" name="Picture 6" descr="IMG_04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0" y="2320925"/>
            <a:ext cx="4912783" cy="36842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3618948" y="611864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2-23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）深度测量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38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8597" y="641337"/>
            <a:ext cx="762033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沟喷农药：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防治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地下害虫和苗期害虫，可选用杀虫剂如锐胜、高巧等。防治丝核菌溃疡病可选用阿米西达、扑海因、金纳海、赚实等。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669913"/>
            <a:ext cx="350284" cy="34062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618948" y="611864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2-24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机上的喷药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装置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IMG_04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740" y="1902759"/>
            <a:ext cx="5554927" cy="416506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39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8597" y="641337"/>
            <a:ext cx="7620335" cy="450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播种机调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试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:</a:t>
            </a:r>
            <a:endParaRPr lang="en-US" altLang="zh-CN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669913"/>
            <a:ext cx="350284" cy="34062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486251" y="6303309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2-25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）播种机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调试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699839" y="1284804"/>
            <a:ext cx="7657083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调整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播种深度，两行以上的播种机各开沟器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深浅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必须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相同。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根据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所定的播种的密度，调整株距，并实测。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>
              <a:lnSpc>
                <a:spcPts val="2800"/>
              </a:lnSpc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调整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振动器确定下种量，减少双株和空株比例。　　  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调整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覆土器，做到芽块不偏垅、达到覆土厚度 要求，各行要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一致。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沟喷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农药的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，要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调试好喷水量；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注意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喷头方向。                                                       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lv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确定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好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划印器位置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，保证交接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垅行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距一致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21" name="Picture 4" descr="播种机调整作业1"/>
          <p:cNvPicPr>
            <a:picLocks noChangeAspect="1"/>
          </p:cNvPicPr>
          <p:nvPr/>
        </p:nvPicPr>
        <p:blipFill rotWithShape="1">
          <a:blip r:embed="rId2"/>
          <a:srcRect t="19818" b="7189"/>
          <a:stretch>
            <a:fillRect/>
          </a:stretch>
        </p:blipFill>
        <p:spPr>
          <a:xfrm>
            <a:off x="3442188" y="3949977"/>
            <a:ext cx="4941480" cy="23071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/>
          <p:cNvSpPr txBox="1"/>
          <p:nvPr/>
        </p:nvSpPr>
        <p:spPr>
          <a:xfrm>
            <a:off x="3318596" y="1284804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①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30661" y="1606381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②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30661" y="1984527"/>
            <a:ext cx="552908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③</a:t>
            </a: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④⑤</a:t>
            </a:r>
            <a:endParaRPr lang="zh-CN" altLang="en-US" sz="2000" dirty="0" smtClean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318723" y="3071967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⑥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40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114248" y="570958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2-26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机播种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4" descr="IMG_00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385099"/>
            <a:ext cx="5588000" cy="4191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2" descr="IMG_04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867" y="1385099"/>
            <a:ext cx="5588694" cy="4191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41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318597" y="641337"/>
            <a:ext cx="7620335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注意事项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5" r="14971" b="37715"/>
          <a:stretch>
            <a:fillRect/>
          </a:stretch>
        </p:blipFill>
        <p:spPr>
          <a:xfrm>
            <a:off x="2954026" y="669913"/>
            <a:ext cx="350284" cy="34062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712113" y="1284804"/>
            <a:ext cx="6786554" cy="475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开垄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： 开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第一垅时，要打好线，或定好标志，以便把垅扶直扶正。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交接垄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：交接垅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必须和正常垅行距一致，不能忽宽忽窄。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  <a:defRPr/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出入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地：入地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前播种机一定要先摆正，出地时要确认播种机已到地边提升后再拐，防止出现喇叭口垅。同时地头每趟垅起点终点要齐，与喷灌机尾跨喷头界线一致。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看机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人员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: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看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播种机种杯人员要认真负责，及时处理空杯和双块，并及时清理种杯，防止积土后带不上芽块造成空穴。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技术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人员：田间技术人员要随时扒开垅，检查深度，覆土厚度，芽块密度，垅的宽度。并通知机手随时调整。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>
              <a:lnSpc>
                <a:spcPts val="2800"/>
              </a:lnSpc>
              <a:defRPr/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机手：机手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到地头要下车查看开沟器，覆土器，喷头的状态，并随时调整。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457200" indent="-457200" algn="just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Font typeface="+mj-ea"/>
              <a:buAutoNum type="circleNumDbPlain"/>
              <a:defRPr/>
            </a:pP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318596" y="1284804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①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3318596" y="2016274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②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3318596" y="2352827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③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316502" y="3436868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④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3330788" y="4133557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⑤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3330788" y="4831161"/>
            <a:ext cx="552908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2800"/>
              </a:lnSpc>
              <a:spcBef>
                <a:spcPct val="20000"/>
              </a:spcBef>
              <a:defRPr/>
            </a:pPr>
            <a:r>
              <a:rPr lang="zh-CN" altLang="en-US" sz="2000" dirty="0" smtClean="0">
                <a:solidFill>
                  <a:srgbClr val="2BA67A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⑥</a:t>
            </a:r>
            <a:endParaRPr lang="zh-CN" altLang="en-US" sz="2000" dirty="0">
              <a:solidFill>
                <a:srgbClr val="2BA67A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42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14039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2-27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）交接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垄过窄造成中耕时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切苗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6733" y="5510593"/>
            <a:ext cx="4545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50000"/>
              </a:spcBef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2-28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）交接垄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过宽中耕时出现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夹垄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4" descr="IMG_06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514" y="1476256"/>
            <a:ext cx="5076826" cy="3806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5" descr="IMG_06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05" y="1476256"/>
            <a:ext cx="5076477" cy="38069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43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711263" y="6206344"/>
            <a:ext cx="631969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2-29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机没摆正或出地前提前转向造成喇叭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口垄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IMG_065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96620" y="980182"/>
            <a:ext cx="6782847" cy="50868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44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114039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2-30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）播种时地头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较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齐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76733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2-31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播种时地头不齐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5" descr="IMG_01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0513" y="1476087"/>
            <a:ext cx="5076827" cy="380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4" descr="IMG_01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04" y="1476087"/>
            <a:ext cx="5076146" cy="3807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45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866038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2-32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）地边整齐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5" descr="IMG_13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684" y="1476087"/>
            <a:ext cx="5076147" cy="38071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4" descr="IMG_13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107" y="1459235"/>
            <a:ext cx="5098616" cy="38239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39740" y="1567792"/>
            <a:ext cx="70329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生产过程机械化包括电气化、节水灌溉型的水利化。</a:t>
            </a:r>
            <a:endParaRPr lang="zh-CN" altLang="en-US" sz="2000" dirty="0" smtClean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dist">
              <a:lnSpc>
                <a:spcPct val="150000"/>
              </a:lnSpc>
            </a:pP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马铃薯栽培过程中的机械化设备有播种机、中耕机、施肥机、打药机、杀秧机、收获机、整地机械（翻转犁、深松机、园盘耙、旋耕机）、拖拉机，还有电动的各种节水灌溉设备和电动提水工具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,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如指针式园形喷灌机、地管式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小灌喷机、平移式喷灌机、滚移式喷灌机、卷盘式喷灌机、滴灌等</a:t>
            </a:r>
            <a:r>
              <a:rPr lang="zh-CN" altLang="en-US" sz="2000" dirty="0" smtClean="0">
                <a:solidFill>
                  <a:schemeClr val="bg1">
                    <a:lumMod val="50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。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02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0" name="文本框 129"/>
          <p:cNvSpPr txBox="1"/>
          <p:nvPr/>
        </p:nvSpPr>
        <p:spPr>
          <a:xfrm>
            <a:off x="2496620" y="658939"/>
            <a:ext cx="2653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zh-CN" altLang="en-US" sz="2200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生产</a:t>
            </a:r>
            <a:r>
              <a:rPr lang="zh-CN" altLang="en-US" sz="2200" dirty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过程机械化</a:t>
            </a:r>
            <a:endParaRPr lang="zh-CN" altLang="en-US" sz="2200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46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4" descr="IMG_04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5155" y="1447521"/>
            <a:ext cx="5115951" cy="38356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1114039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2-33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机上需看种杯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78331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2-34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）播种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时空株率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0" name="Picture 4" descr="IMG_01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972" y="1447521"/>
            <a:ext cx="5115615" cy="383567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47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14039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2-35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）画基准线开垄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78331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2-36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）测量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株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距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4" descr="DSC01120"/>
          <p:cNvPicPr>
            <a:picLocks noChangeAspect="1"/>
          </p:cNvPicPr>
          <p:nvPr/>
        </p:nvPicPr>
        <p:blipFill rotWithShape="1">
          <a:blip r:embed="rId1"/>
          <a:srcRect r="5726"/>
          <a:stretch>
            <a:fillRect/>
          </a:stretch>
        </p:blipFill>
        <p:spPr>
          <a:xfrm>
            <a:off x="1063240" y="1447520"/>
            <a:ext cx="4931160" cy="38333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5" descr="IMG_04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5308" y="1447519"/>
            <a:ext cx="5111508" cy="3833399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7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第二部分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63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TWO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48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14039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2-37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）测量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培土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深度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78331" y="5510593"/>
            <a:ext cx="454558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defRPr/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2-38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）确定行距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Picture 6" descr="IMG_04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372" y="1447518"/>
            <a:ext cx="5111855" cy="38333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6" descr="IMG_04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221" y="1425580"/>
            <a:ext cx="5140785" cy="3855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1" b="3578"/>
          <a:stretch>
            <a:fillRect/>
          </a:stretch>
        </p:blipFill>
        <p:spPr>
          <a:xfrm>
            <a:off x="715622" y="695739"/>
            <a:ext cx="4791582" cy="598335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8973" y="3266671"/>
            <a:ext cx="3198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 smtClean="0">
                <a:solidFill>
                  <a:schemeClr val="bg1">
                    <a:lumMod val="7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THANK YOU</a:t>
            </a:r>
            <a:endParaRPr lang="zh-CN" altLang="en-US" sz="4000" dirty="0">
              <a:solidFill>
                <a:schemeClr val="bg1">
                  <a:lumMod val="7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958973" y="2556864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rgbClr val="2EC074"/>
                </a:solidFill>
                <a:latin typeface="冬青黑体简体中文 W6" panose="020B0600000000000000" pitchFamily="34" charset="-122"/>
                <a:ea typeface="冬青黑体简体中文 W6" panose="020B0600000000000000" pitchFamily="34" charset="-122"/>
              </a:rPr>
              <a:t>谢谢您的耐心观赏</a:t>
            </a:r>
            <a:endParaRPr lang="zh-CN" altLang="en-US" sz="4400" dirty="0">
              <a:solidFill>
                <a:srgbClr val="2EC074"/>
              </a:solidFill>
              <a:latin typeface="冬青黑体简体中文 W6" panose="020B0600000000000000" pitchFamily="34" charset="-122"/>
              <a:ea typeface="冬青黑体简体中文 W6" panose="020B0600000000000000" pitchFamily="34" charset="-122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03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2" name="Picture 6" descr="欧式四行播种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400" y="1289700"/>
            <a:ext cx="4795765" cy="4014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0" descr="DSCN00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228" y="1289700"/>
            <a:ext cx="5352454" cy="4014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4"/>
          <p:cNvSpPr txBox="1"/>
          <p:nvPr/>
        </p:nvSpPr>
        <p:spPr>
          <a:xfrm>
            <a:off x="1756135" y="530785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1-1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）四行播种机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55172" y="530785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1-2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）双行播种机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04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61597" y="5747747"/>
            <a:ext cx="3204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1-3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）大垄双行中耕机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8"/>
          <a:stretch>
            <a:fillRect/>
          </a:stretch>
        </p:blipFill>
        <p:spPr>
          <a:xfrm>
            <a:off x="2784063" y="1032933"/>
            <a:ext cx="7101851" cy="469864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343713" y="5362246"/>
            <a:ext cx="249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http://www.dewokj.com</a:t>
            </a:r>
            <a:endParaRPr lang="zh-CN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05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55003" y="4936449"/>
            <a:ext cx="3163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50000"/>
              </a:spcBef>
            </a:pP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1-4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）悬挂式撒肥机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7" descr="撒肥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2100" y="1332974"/>
            <a:ext cx="5547258" cy="3487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8" descr="撒肥机甩盘"/>
          <p:cNvPicPr>
            <a:picLocks noChangeAspect="1"/>
          </p:cNvPicPr>
          <p:nvPr/>
        </p:nvPicPr>
        <p:blipFill rotWithShape="1">
          <a:blip r:embed="rId2"/>
          <a:srcRect b="6795"/>
          <a:stretch>
            <a:fillRect/>
          </a:stretch>
        </p:blipFill>
        <p:spPr>
          <a:xfrm>
            <a:off x="6336510" y="1332974"/>
            <a:ext cx="4826698" cy="348779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1"/>
            <a:ext cx="2496620" cy="113017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37856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 smtClean="0">
                <a:solidFill>
                  <a:srgbClr val="2BA67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第一部分</a:t>
            </a:r>
            <a:endParaRPr lang="zh-CN" altLang="en-US" sz="2400" b="1" dirty="0">
              <a:solidFill>
                <a:srgbClr val="2BA6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0" y="113016"/>
            <a:ext cx="102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Eras Light ITC" panose="020B0402030504020804" pitchFamily="34" charset="0"/>
                <a:ea typeface="DotumChe" panose="020B0609000101010101" pitchFamily="49" charset="-127"/>
                <a:cs typeface="Arial Unicode MS" panose="020B0604020202020204" pitchFamily="34" charset="-122"/>
              </a:rPr>
              <a:t>PART ONE</a:t>
            </a: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Eras Light ITC" panose="020B0402030504020804" pitchFamily="34" charset="0"/>
              <a:ea typeface="DotumChe" panose="020B0609000101010101" pitchFamily="49" charset="-127"/>
              <a:cs typeface="Arial Unicode MS" panose="020B0604020202020204" pitchFamily="34" charset="-122"/>
            </a:endParaRPr>
          </a:p>
        </p:txBody>
      </p:sp>
      <p:sp>
        <p:nvSpPr>
          <p:cNvPr id="10" name="矩形 11"/>
          <p:cNvSpPr/>
          <p:nvPr/>
        </p:nvSpPr>
        <p:spPr>
          <a:xfrm>
            <a:off x="10698146" y="3523592"/>
            <a:ext cx="1493854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32C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11485179" y="3523592"/>
            <a:ext cx="706820" cy="3334407"/>
          </a:xfrm>
          <a:custGeom>
            <a:avLst/>
            <a:gdLst>
              <a:gd name="connsiteX0" fmla="*/ 0 w 7024255"/>
              <a:gd name="connsiteY0" fmla="*/ 0 h 6849604"/>
              <a:gd name="connsiteX1" fmla="*/ 7024255 w 7024255"/>
              <a:gd name="connsiteY1" fmla="*/ 0 h 6849604"/>
              <a:gd name="connsiteX2" fmla="*/ 7024255 w 7024255"/>
              <a:gd name="connsiteY2" fmla="*/ 6849604 h 6849604"/>
              <a:gd name="connsiteX3" fmla="*/ 0 w 7024255"/>
              <a:gd name="connsiteY3" fmla="*/ 6849604 h 6849604"/>
              <a:gd name="connsiteX4" fmla="*/ 0 w 7024255"/>
              <a:gd name="connsiteY4" fmla="*/ 0 h 6849604"/>
              <a:gd name="connsiteX0-1" fmla="*/ 0 w 7024255"/>
              <a:gd name="connsiteY0-2" fmla="*/ 0 h 6849604"/>
              <a:gd name="connsiteX1-3" fmla="*/ 7024255 w 7024255"/>
              <a:gd name="connsiteY1-4" fmla="*/ 0 h 6849604"/>
              <a:gd name="connsiteX2-5" fmla="*/ 7024255 w 7024255"/>
              <a:gd name="connsiteY2-6" fmla="*/ 6849604 h 6849604"/>
              <a:gd name="connsiteX3-7" fmla="*/ 0 w 7024255"/>
              <a:gd name="connsiteY3-8" fmla="*/ 6849604 h 6849604"/>
              <a:gd name="connsiteX4-9" fmla="*/ 0 w 7024255"/>
              <a:gd name="connsiteY4-10" fmla="*/ 0 h 6849604"/>
              <a:gd name="connsiteX0-11" fmla="*/ 0 w 7093527"/>
              <a:gd name="connsiteY0-12" fmla="*/ 0 h 6863458"/>
              <a:gd name="connsiteX1-13" fmla="*/ 7093527 w 7093527"/>
              <a:gd name="connsiteY1-14" fmla="*/ 13854 h 6863458"/>
              <a:gd name="connsiteX2-15" fmla="*/ 7093527 w 7093527"/>
              <a:gd name="connsiteY2-16" fmla="*/ 6863458 h 6863458"/>
              <a:gd name="connsiteX3-17" fmla="*/ 69272 w 7093527"/>
              <a:gd name="connsiteY3-18" fmla="*/ 6863458 h 6863458"/>
              <a:gd name="connsiteX4-19" fmla="*/ 0 w 7093527"/>
              <a:gd name="connsiteY4-20" fmla="*/ 0 h 6863458"/>
              <a:gd name="connsiteX0-21" fmla="*/ 0 w 7024255"/>
              <a:gd name="connsiteY0-22" fmla="*/ 6849604 h 6849604"/>
              <a:gd name="connsiteX1-23" fmla="*/ 7024255 w 7024255"/>
              <a:gd name="connsiteY1-24" fmla="*/ 0 h 6849604"/>
              <a:gd name="connsiteX2-25" fmla="*/ 7024255 w 7024255"/>
              <a:gd name="connsiteY2-26" fmla="*/ 6849604 h 6849604"/>
              <a:gd name="connsiteX3-27" fmla="*/ 0 w 7024255"/>
              <a:gd name="connsiteY3-28" fmla="*/ 6849604 h 684960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7024255" h="6849604">
                <a:moveTo>
                  <a:pt x="0" y="6849604"/>
                </a:moveTo>
                <a:lnTo>
                  <a:pt x="7024255" y="0"/>
                </a:lnTo>
                <a:lnTo>
                  <a:pt x="7024255" y="6849604"/>
                </a:lnTo>
                <a:lnTo>
                  <a:pt x="0" y="6849604"/>
                </a:lnTo>
                <a:close/>
              </a:path>
            </a:pathLst>
          </a:custGeom>
          <a:solidFill>
            <a:srgbClr val="2BA6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3"/>
          <p:cNvSpPr txBox="1"/>
          <p:nvPr/>
        </p:nvSpPr>
        <p:spPr>
          <a:xfrm>
            <a:off x="11623057" y="6257143"/>
            <a:ext cx="59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rgbClr val="3BECA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06</a:t>
            </a:r>
            <a:endParaRPr lang="zh-CN" altLang="en-US" sz="2400" dirty="0">
              <a:solidFill>
                <a:srgbClr val="3BECA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75547" y="519691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1-5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）打药机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204421" y="5196911"/>
            <a:ext cx="26790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（图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1-6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）杀秧机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4" name="Picture 4" descr="欧式打药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4399" y="1276186"/>
            <a:ext cx="5186362" cy="3887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4" descr="欧式四行打秧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634" y="1276186"/>
            <a:ext cx="5186582" cy="3887486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5964</Words>
  <Application>WPS 演示</Application>
  <PresentationFormat>宽屏</PresentationFormat>
  <Paragraphs>849</Paragraphs>
  <Slides>53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53</vt:i4>
      </vt:variant>
    </vt:vector>
  </HeadingPairs>
  <TitlesOfParts>
    <vt:vector size="75" baseType="lpstr">
      <vt:lpstr>Arial</vt:lpstr>
      <vt:lpstr>宋体</vt:lpstr>
      <vt:lpstr>Wingdings</vt:lpstr>
      <vt:lpstr>STHeiti Light</vt:lpstr>
      <vt:lpstr>微软雅黑</vt:lpstr>
      <vt:lpstr>Eras Light ITC</vt:lpstr>
      <vt:lpstr>DotumChe</vt:lpstr>
      <vt:lpstr>Arial Unicode MS</vt:lpstr>
      <vt:lpstr>DengXian</vt:lpstr>
      <vt:lpstr>Microsoft JhengHei</vt:lpstr>
      <vt:lpstr>华文细黑</vt:lpstr>
      <vt:lpstr>Calibri</vt:lpstr>
      <vt:lpstr>Calibri Light</vt:lpstr>
      <vt:lpstr>Times New Roman</vt:lpstr>
      <vt:lpstr>仿宋_GB2312</vt:lpstr>
      <vt:lpstr>Verdana</vt:lpstr>
      <vt:lpstr>Gulim</vt:lpstr>
      <vt:lpstr>冬青黑体简体中文 W6</vt:lpstr>
      <vt:lpstr>Segoe Print</vt:lpstr>
      <vt:lpstr>仿宋</vt:lpstr>
      <vt:lpstr>黑体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lee lee</dc:creator>
  <cp:lastModifiedBy>047905223330</cp:lastModifiedBy>
  <cp:revision>295</cp:revision>
  <dcterms:created xsi:type="dcterms:W3CDTF">2014-05-06T07:19:00Z</dcterms:created>
  <dcterms:modified xsi:type="dcterms:W3CDTF">2017-06-25T07:10:31Z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