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tags/tag16.xml" ContentType="application/vnd.openxmlformats-officedocument.presentationml.tags+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diagrams/drawing7.xml" ContentType="application/vnd.ms-office.drawingml.diagramDrawing+xml"/>
  <Override PartName="/ppt/tags/tag12.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tags/tag9.xml" ContentType="application/vnd.openxmlformats-officedocument.presentationml.tag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tags/tag5.xml" ContentType="application/vnd.openxmlformats-officedocument.presentationml.tags+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tags/tag3.xml" ContentType="application/vnd.openxmlformats-officedocument.presentationml.tags+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tags/tag17.xml" ContentType="application/vnd.openxmlformats-officedocument.presentationml.tag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Default Extension="tiff" ContentType="image/tiff"/>
  <Override PartName="/ppt/diagrams/drawing8.xml" ContentType="application/vnd.ms-office.drawingml.diagramDrawing+xml"/>
  <Override PartName="/ppt/tags/tag15.xml" ContentType="application/vnd.openxmlformats-officedocument.presentationml.tags+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tags/tag13.xml" ContentType="application/vnd.openxmlformats-officedocument.presentationml.tags+xml"/>
  <Override PartName="/ppt/diagrams/quickStyle10.xml" ContentType="application/vnd.openxmlformats-officedocument.drawingml.diagramStyl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tags/tag1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tags/tag6.xml" ContentType="application/vnd.openxmlformats-officedocument.presentationml.tags+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tags/tag14.xml" ContentType="application/vnd.openxmlformats-officedocument.presentationml.tags+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iagrams/drawing5.xml" ContentType="application/vnd.ms-office.drawingml.diagramDrawing+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49"/>
  </p:notesMasterIdLst>
  <p:handoutMasterIdLst>
    <p:handoutMasterId r:id="rId50"/>
  </p:handoutMasterIdLst>
  <p:sldIdLst>
    <p:sldId id="304" r:id="rId2"/>
    <p:sldId id="298" r:id="rId3"/>
    <p:sldId id="326" r:id="rId4"/>
    <p:sldId id="328" r:id="rId5"/>
    <p:sldId id="330" r:id="rId6"/>
    <p:sldId id="331" r:id="rId7"/>
    <p:sldId id="375" r:id="rId8"/>
    <p:sldId id="332" r:id="rId9"/>
    <p:sldId id="333" r:id="rId10"/>
    <p:sldId id="334" r:id="rId11"/>
    <p:sldId id="327" r:id="rId12"/>
    <p:sldId id="336" r:id="rId13"/>
    <p:sldId id="338" r:id="rId14"/>
    <p:sldId id="341" r:id="rId15"/>
    <p:sldId id="343" r:id="rId16"/>
    <p:sldId id="344" r:id="rId17"/>
    <p:sldId id="342" r:id="rId18"/>
    <p:sldId id="339" r:id="rId19"/>
    <p:sldId id="340" r:id="rId20"/>
    <p:sldId id="368" r:id="rId21"/>
    <p:sldId id="345" r:id="rId22"/>
    <p:sldId id="347" r:id="rId23"/>
    <p:sldId id="348" r:id="rId24"/>
    <p:sldId id="349" r:id="rId25"/>
    <p:sldId id="350" r:id="rId26"/>
    <p:sldId id="351" r:id="rId27"/>
    <p:sldId id="352" r:id="rId28"/>
    <p:sldId id="353" r:id="rId29"/>
    <p:sldId id="354" r:id="rId30"/>
    <p:sldId id="355" r:id="rId31"/>
    <p:sldId id="357" r:id="rId32"/>
    <p:sldId id="356" r:id="rId33"/>
    <p:sldId id="358" r:id="rId34"/>
    <p:sldId id="359" r:id="rId35"/>
    <p:sldId id="360" r:id="rId36"/>
    <p:sldId id="361" r:id="rId37"/>
    <p:sldId id="362" r:id="rId38"/>
    <p:sldId id="363" r:id="rId39"/>
    <p:sldId id="364" r:id="rId40"/>
    <p:sldId id="365" r:id="rId41"/>
    <p:sldId id="366" r:id="rId42"/>
    <p:sldId id="369" r:id="rId43"/>
    <p:sldId id="370" r:id="rId44"/>
    <p:sldId id="371" r:id="rId45"/>
    <p:sldId id="372" r:id="rId46"/>
    <p:sldId id="373" r:id="rId47"/>
    <p:sldId id="374" r:id="rId48"/>
  </p:sldIdLst>
  <p:sldSz cx="12192000" cy="6858000"/>
  <p:notesSz cx="6858000" cy="9144000"/>
  <p:defaultTextStyle>
    <a:defPPr>
      <a:defRPr lang="zh-CN"/>
    </a:defPPr>
    <a:lvl1pPr algn="l" rtl="0" fontAlgn="base">
      <a:spcBef>
        <a:spcPct val="0"/>
      </a:spcBef>
      <a:spcAft>
        <a:spcPct val="0"/>
      </a:spcAft>
      <a:defRPr sz="2000" kern="1200">
        <a:solidFill>
          <a:schemeClr val="tx1"/>
        </a:solidFill>
        <a:latin typeface="Arial" charset="0"/>
        <a:ea typeface="宋体" charset="-122"/>
        <a:cs typeface="+mn-cs"/>
      </a:defRPr>
    </a:lvl1pPr>
    <a:lvl2pPr marL="457200" algn="l" rtl="0" fontAlgn="base">
      <a:spcBef>
        <a:spcPct val="0"/>
      </a:spcBef>
      <a:spcAft>
        <a:spcPct val="0"/>
      </a:spcAft>
      <a:defRPr sz="2000" kern="1200">
        <a:solidFill>
          <a:schemeClr val="tx1"/>
        </a:solidFill>
        <a:latin typeface="Arial" charset="0"/>
        <a:ea typeface="宋体" charset="-122"/>
        <a:cs typeface="+mn-cs"/>
      </a:defRPr>
    </a:lvl2pPr>
    <a:lvl3pPr marL="914400" algn="l" rtl="0" fontAlgn="base">
      <a:spcBef>
        <a:spcPct val="0"/>
      </a:spcBef>
      <a:spcAft>
        <a:spcPct val="0"/>
      </a:spcAft>
      <a:defRPr sz="2000" kern="1200">
        <a:solidFill>
          <a:schemeClr val="tx1"/>
        </a:solidFill>
        <a:latin typeface="Arial" charset="0"/>
        <a:ea typeface="宋体" charset="-122"/>
        <a:cs typeface="+mn-cs"/>
      </a:defRPr>
    </a:lvl3pPr>
    <a:lvl4pPr marL="1371600" algn="l" rtl="0" fontAlgn="base">
      <a:spcBef>
        <a:spcPct val="0"/>
      </a:spcBef>
      <a:spcAft>
        <a:spcPct val="0"/>
      </a:spcAft>
      <a:defRPr sz="2000" kern="1200">
        <a:solidFill>
          <a:schemeClr val="tx1"/>
        </a:solidFill>
        <a:latin typeface="Arial" charset="0"/>
        <a:ea typeface="宋体" charset="-122"/>
        <a:cs typeface="+mn-cs"/>
      </a:defRPr>
    </a:lvl4pPr>
    <a:lvl5pPr marL="1828800" algn="l" rtl="0" fontAlgn="base">
      <a:spcBef>
        <a:spcPct val="0"/>
      </a:spcBef>
      <a:spcAft>
        <a:spcPct val="0"/>
      </a:spcAft>
      <a:defRPr sz="2000" kern="1200">
        <a:solidFill>
          <a:schemeClr val="tx1"/>
        </a:solidFill>
        <a:latin typeface="Arial" charset="0"/>
        <a:ea typeface="宋体" charset="-122"/>
        <a:cs typeface="+mn-cs"/>
      </a:defRPr>
    </a:lvl5pPr>
    <a:lvl6pPr marL="2286000" algn="l" defTabSz="914400" rtl="0" eaLnBrk="1" latinLnBrk="0" hangingPunct="1">
      <a:defRPr sz="2000" kern="1200">
        <a:solidFill>
          <a:schemeClr val="tx1"/>
        </a:solidFill>
        <a:latin typeface="Arial" charset="0"/>
        <a:ea typeface="宋体" charset="-122"/>
        <a:cs typeface="+mn-cs"/>
      </a:defRPr>
    </a:lvl6pPr>
    <a:lvl7pPr marL="2743200" algn="l" defTabSz="914400" rtl="0" eaLnBrk="1" latinLnBrk="0" hangingPunct="1">
      <a:defRPr sz="2000" kern="1200">
        <a:solidFill>
          <a:schemeClr val="tx1"/>
        </a:solidFill>
        <a:latin typeface="Arial" charset="0"/>
        <a:ea typeface="宋体" charset="-122"/>
        <a:cs typeface="+mn-cs"/>
      </a:defRPr>
    </a:lvl7pPr>
    <a:lvl8pPr marL="3200400" algn="l" defTabSz="914400" rtl="0" eaLnBrk="1" latinLnBrk="0" hangingPunct="1">
      <a:defRPr sz="2000" kern="1200">
        <a:solidFill>
          <a:schemeClr val="tx1"/>
        </a:solidFill>
        <a:latin typeface="Arial" charset="0"/>
        <a:ea typeface="宋体" charset="-122"/>
        <a:cs typeface="+mn-cs"/>
      </a:defRPr>
    </a:lvl8pPr>
    <a:lvl9pPr marL="3657600" algn="l" defTabSz="914400" rtl="0" eaLnBrk="1" latinLnBrk="0" hangingPunct="1">
      <a:defRPr sz="2000"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xmlns="">
        <p15:guide id="1" orient="horz" pos="2183">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618" y="-96"/>
      </p:cViewPr>
      <p:guideLst>
        <p:guide orient="horz" pos="2183"/>
        <p:guide pos="3840"/>
      </p:guideLst>
    </p:cSldViewPr>
  </p:slideViewPr>
  <p:notesTextViewPr>
    <p:cViewPr>
      <p:scale>
        <a:sx n="1" d="1"/>
        <a:sy n="1" d="1"/>
      </p:scale>
      <p:origin x="0" y="0"/>
    </p:cViewPr>
  </p:notesTextViewPr>
  <p:sorterViewPr>
    <p:cViewPr>
      <p:scale>
        <a:sx n="45" d="100"/>
        <a:sy n="45" d="100"/>
      </p:scale>
      <p:origin x="0" y="0"/>
    </p:cViewPr>
  </p:sorterViewPr>
  <p:notesViewPr>
    <p:cSldViewPr snapToGrid="0">
      <p:cViewPr varScale="1">
        <p:scale>
          <a:sx n="83" d="100"/>
          <a:sy n="83" d="100"/>
        </p:scale>
        <p:origin x="3828" y="6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1.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title>
      <c:tx>
        <c:rich>
          <a:bodyPr/>
          <a:lstStyle/>
          <a:p>
            <a:pPr>
              <a:defRPr sz="1800"/>
            </a:pPr>
            <a:r>
              <a:rPr lang="en-US" altLang="zh-CN" sz="1800" dirty="0">
                <a:solidFill>
                  <a:srgbClr val="FF0000"/>
                </a:solidFill>
              </a:rPr>
              <a:t>2012</a:t>
            </a:r>
            <a:r>
              <a:rPr lang="zh-CN" altLang="en-US" sz="1800" dirty="0">
                <a:solidFill>
                  <a:srgbClr val="FF0000"/>
                </a:solidFill>
              </a:rPr>
              <a:t>年农业技术</a:t>
            </a:r>
            <a:r>
              <a:rPr lang="zh-CN" altLang="en-US" sz="1800" dirty="0" smtClean="0">
                <a:solidFill>
                  <a:srgbClr val="FF0000"/>
                </a:solidFill>
              </a:rPr>
              <a:t>教育</a:t>
            </a:r>
            <a:endParaRPr lang="en-US" altLang="zh-CN" sz="1800" dirty="0" smtClean="0">
              <a:solidFill>
                <a:srgbClr val="FF0000"/>
              </a:solidFill>
            </a:endParaRPr>
          </a:p>
          <a:p>
            <a:pPr>
              <a:defRPr sz="1800"/>
            </a:pPr>
            <a:r>
              <a:rPr lang="zh-CN" altLang="en-US" sz="1800" dirty="0" smtClean="0">
                <a:solidFill>
                  <a:srgbClr val="FF0000"/>
                </a:solidFill>
              </a:rPr>
              <a:t>培训</a:t>
            </a:r>
            <a:r>
              <a:rPr lang="zh-CN" altLang="en-US" sz="1800" dirty="0">
                <a:solidFill>
                  <a:srgbClr val="FF0000"/>
                </a:solidFill>
              </a:rPr>
              <a:t>情况</a:t>
            </a:r>
          </a:p>
        </c:rich>
      </c:tx>
      <c:layout>
        <c:manualLayout>
          <c:xMode val="edge"/>
          <c:yMode val="edge"/>
          <c:x val="1.3311085950380391E-2"/>
          <c:y val="2.5768192348609983E-2"/>
        </c:manualLayout>
      </c:layout>
    </c:title>
    <c:plotArea>
      <c:layout/>
      <c:doughnutChart>
        <c:varyColors val="1"/>
        <c:ser>
          <c:idx val="0"/>
          <c:order val="0"/>
          <c:tx>
            <c:strRef>
              <c:f>Sheet1!$B$1</c:f>
              <c:strCache>
                <c:ptCount val="1"/>
                <c:pt idx="0">
                  <c:v>2012年农业技术教育培训情况</c:v>
                </c:pt>
              </c:strCache>
            </c:strRef>
          </c:tx>
          <c:dLbls>
            <c:dLbl>
              <c:idx val="0"/>
              <c:layout>
                <c:manualLayout>
                  <c:x val="2.3479919518548196E-2"/>
                  <c:y val="-3.2592364474556011E-2"/>
                </c:manualLayout>
              </c:layout>
              <c:tx>
                <c:rich>
                  <a:bodyPr/>
                  <a:lstStyle/>
                  <a:p>
                    <a:r>
                      <a:rPr lang="en-US" altLang="en-US" b="1" smtClean="0">
                        <a:solidFill>
                          <a:schemeClr val="bg1"/>
                        </a:solidFill>
                      </a:rPr>
                      <a:t>5.6</a:t>
                    </a:r>
                    <a:r>
                      <a:rPr lang="en-US" altLang="en-US" b="1">
                        <a:solidFill>
                          <a:schemeClr val="bg1"/>
                        </a:solidFill>
                      </a:rPr>
                      <a:t>%</a:t>
                    </a:r>
                  </a:p>
                </c:rich>
              </c:tx>
              <c:showPercent val="1"/>
              <c:extLst>
                <c:ext xmlns:c15="http://schemas.microsoft.com/office/drawing/2012/chart" uri="{CE6537A1-D6FC-4f65-9D91-7224C49458BB}">
                  <c15:layout/>
                </c:ext>
              </c:extLst>
            </c:dLbl>
            <c:dLbl>
              <c:idx val="2"/>
              <c:layout/>
              <c:tx>
                <c:rich>
                  <a:bodyPr/>
                  <a:lstStyle/>
                  <a:p>
                    <a:r>
                      <a:rPr lang="en-US" altLang="en-US" b="1" smtClean="0">
                        <a:solidFill>
                          <a:schemeClr val="bg1"/>
                        </a:solidFill>
                      </a:rPr>
                      <a:t>81.4%</a:t>
                    </a:r>
                    <a:endParaRPr lang="en-US" altLang="en-US" b="1" dirty="0">
                      <a:solidFill>
                        <a:schemeClr val="bg1"/>
                      </a:solidFill>
                    </a:endParaRPr>
                  </a:p>
                </c:rich>
              </c:tx>
              <c:showPercent val="1"/>
              <c:extLst>
                <c:ext xmlns:c15="http://schemas.microsoft.com/office/drawing/2012/chart" uri="{CE6537A1-D6FC-4f65-9D91-7224C49458BB}">
                  <c15:layout/>
                </c:ext>
              </c:extLst>
            </c:dLbl>
            <c:spPr>
              <a:noFill/>
              <a:ln>
                <a:noFill/>
              </a:ln>
              <a:effectLst/>
            </c:spPr>
            <c:txPr>
              <a:bodyPr/>
              <a:lstStyle/>
              <a:p>
                <a:pPr>
                  <a:defRPr sz="1400" b="1">
                    <a:solidFill>
                      <a:schemeClr val="bg1"/>
                    </a:solidFill>
                  </a:defRPr>
                </a:pPr>
                <a:endParaRPr lang="zh-CN"/>
              </a:p>
            </c:txPr>
            <c:showPercent val="1"/>
            <c:showLeaderLines val="1"/>
            <c:extLst>
              <c:ext xmlns:c15="http://schemas.microsoft.com/office/drawing/2012/chart" uri="{CE6537A1-D6FC-4f65-9D91-7224C49458BB}">
                <c15:layout/>
              </c:ext>
            </c:extLst>
          </c:dLbls>
          <c:cat>
            <c:strRef>
              <c:f>Sheet1!$A$2:$A$4</c:f>
              <c:strCache>
                <c:ptCount val="3"/>
                <c:pt idx="0">
                  <c:v>受过农业技术教育人员占比</c:v>
                </c:pt>
                <c:pt idx="1">
                  <c:v>受过农业培训人员占比</c:v>
                </c:pt>
                <c:pt idx="2">
                  <c:v>未培训人员占比</c:v>
                </c:pt>
              </c:strCache>
            </c:strRef>
          </c:cat>
          <c:val>
            <c:numRef>
              <c:f>Sheet1!$B$2:$B$4</c:f>
              <c:numCache>
                <c:formatCode>General</c:formatCode>
                <c:ptCount val="3"/>
                <c:pt idx="0">
                  <c:v>5.6</c:v>
                </c:pt>
                <c:pt idx="1">
                  <c:v>12</c:v>
                </c:pt>
                <c:pt idx="2">
                  <c:v>82.4</c:v>
                </c:pt>
              </c:numCache>
            </c:numRef>
          </c:val>
        </c:ser>
        <c:dLbls>
          <c:showPercent val="1"/>
        </c:dLbls>
        <c:firstSliceAng val="0"/>
        <c:holeSize val="50"/>
      </c:doughnutChart>
    </c:plotArea>
    <c:legend>
      <c:legendPos val="r"/>
      <c:legendEntry>
        <c:idx val="0"/>
        <c:txPr>
          <a:bodyPr/>
          <a:lstStyle/>
          <a:p>
            <a:pPr>
              <a:defRPr sz="1400">
                <a:solidFill>
                  <a:schemeClr val="bg1"/>
                </a:solidFill>
              </a:defRPr>
            </a:pPr>
            <a:endParaRPr lang="zh-CN"/>
          </a:p>
        </c:txPr>
      </c:legendEntry>
      <c:legendEntry>
        <c:idx val="1"/>
        <c:txPr>
          <a:bodyPr/>
          <a:lstStyle/>
          <a:p>
            <a:pPr>
              <a:defRPr sz="1400">
                <a:solidFill>
                  <a:schemeClr val="bg1"/>
                </a:solidFill>
              </a:defRPr>
            </a:pPr>
            <a:endParaRPr lang="zh-CN"/>
          </a:p>
        </c:txPr>
      </c:legendEntry>
      <c:legendEntry>
        <c:idx val="2"/>
        <c:txPr>
          <a:bodyPr/>
          <a:lstStyle/>
          <a:p>
            <a:pPr>
              <a:defRPr sz="1400">
                <a:solidFill>
                  <a:schemeClr val="bg1"/>
                </a:solidFill>
              </a:defRPr>
            </a:pPr>
            <a:endParaRPr lang="zh-CN"/>
          </a:p>
        </c:txPr>
      </c:legendEntry>
      <c:layout>
        <c:manualLayout>
          <c:xMode val="edge"/>
          <c:yMode val="edge"/>
          <c:x val="0"/>
          <c:y val="0.83551564526815791"/>
          <c:w val="0.71238392758570968"/>
          <c:h val="0.14966964360704391"/>
        </c:manualLayout>
      </c:layout>
      <c:txPr>
        <a:bodyPr/>
        <a:lstStyle/>
        <a:p>
          <a:pPr>
            <a:defRPr sz="1400"/>
          </a:pPr>
          <a:endParaRPr lang="zh-CN"/>
        </a:p>
      </c:txPr>
    </c:legend>
    <c:plotVisOnly val="1"/>
    <c:dispBlanksAs val="zero"/>
  </c:chart>
  <c:txPr>
    <a:bodyPr/>
    <a:lstStyle/>
    <a:p>
      <a:pPr>
        <a:defRPr sz="1800"/>
      </a:pPr>
      <a:endParaRPr lang="zh-CN"/>
    </a:p>
  </c:txPr>
  <c:externalData r:id="rId1"/>
</c:chartSpace>
</file>

<file path=ppt/diagrams/_rels/data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FC957EB-49EC-46FB-9B81-D25ABBE0F8B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23D18FC5-52ED-4F3A-BBD6-B363991FA0EA}">
      <dgm:prSet phldrT="[文本]"/>
      <dgm:spPr/>
      <dgm:t>
        <a:bodyPr/>
        <a:lstStyle/>
        <a:p>
          <a:r>
            <a:rPr lang="en-US" altLang="zh-CN" dirty="0" smtClean="0"/>
            <a:t>1</a:t>
          </a:r>
          <a:r>
            <a:rPr lang="zh-CN" altLang="en-US" dirty="0" smtClean="0"/>
            <a:t>、什么是新型农业经营体系</a:t>
          </a:r>
          <a:endParaRPr lang="zh-CN" altLang="en-US" dirty="0"/>
        </a:p>
      </dgm:t>
    </dgm:pt>
    <dgm:pt modelId="{8BBD9C57-1F15-4E71-91E7-81E75DE3CF83}" type="parTrans" cxnId="{0B990A17-D1C9-4988-B544-49989C39CAF6}">
      <dgm:prSet/>
      <dgm:spPr/>
      <dgm:t>
        <a:bodyPr/>
        <a:lstStyle/>
        <a:p>
          <a:endParaRPr lang="zh-CN" altLang="en-US"/>
        </a:p>
      </dgm:t>
    </dgm:pt>
    <dgm:pt modelId="{6D4D437C-7D18-4BE5-9E97-90C4BF96D147}" type="sibTrans" cxnId="{0B990A17-D1C9-4988-B544-49989C39CAF6}">
      <dgm:prSet/>
      <dgm:spPr/>
      <dgm:t>
        <a:bodyPr/>
        <a:lstStyle/>
        <a:p>
          <a:endParaRPr lang="zh-CN" altLang="en-US"/>
        </a:p>
      </dgm:t>
    </dgm:pt>
    <dgm:pt modelId="{C01C5A91-7218-4F62-9773-293BC83064CD}">
      <dgm:prSet phldrT="[文本]"/>
      <dgm:spPr/>
      <dgm:t>
        <a:bodyPr/>
        <a:lstStyle/>
        <a:p>
          <a:r>
            <a:rPr lang="en-US" altLang="zh-CN" dirty="0" smtClean="0"/>
            <a:t>2</a:t>
          </a:r>
          <a:r>
            <a:rPr lang="zh-CN" altLang="en-US" dirty="0" smtClean="0"/>
            <a:t>、为什么要培育新型农业经营主体</a:t>
          </a:r>
          <a:endParaRPr lang="zh-CN" altLang="en-US" dirty="0"/>
        </a:p>
      </dgm:t>
    </dgm:pt>
    <dgm:pt modelId="{F289483E-9F6D-44A4-AE8E-F9DABC5A6E7B}" type="parTrans" cxnId="{CCD254E8-366D-4DC0-83C4-F681534BAD7F}">
      <dgm:prSet/>
      <dgm:spPr/>
      <dgm:t>
        <a:bodyPr/>
        <a:lstStyle/>
        <a:p>
          <a:endParaRPr lang="zh-CN" altLang="en-US"/>
        </a:p>
      </dgm:t>
    </dgm:pt>
    <dgm:pt modelId="{D5A48390-936E-48E3-9D4E-0B0C2B46FDF0}" type="sibTrans" cxnId="{CCD254E8-366D-4DC0-83C4-F681534BAD7F}">
      <dgm:prSet/>
      <dgm:spPr/>
      <dgm:t>
        <a:bodyPr/>
        <a:lstStyle/>
        <a:p>
          <a:endParaRPr lang="zh-CN" altLang="en-US"/>
        </a:p>
      </dgm:t>
    </dgm:pt>
    <dgm:pt modelId="{1415470E-AE3D-4A0A-853D-9ED8EE791D91}">
      <dgm:prSet phldrT="[文本]"/>
      <dgm:spPr/>
      <dgm:t>
        <a:bodyPr/>
        <a:lstStyle/>
        <a:p>
          <a:r>
            <a:rPr lang="en-US" altLang="zh-CN" dirty="0" smtClean="0"/>
            <a:t>3</a:t>
          </a:r>
          <a:r>
            <a:rPr lang="zh-CN" altLang="en-US" dirty="0" smtClean="0"/>
            <a:t>、怎么培育新型农业经营主体</a:t>
          </a:r>
          <a:endParaRPr lang="zh-CN" altLang="en-US" dirty="0"/>
        </a:p>
      </dgm:t>
    </dgm:pt>
    <dgm:pt modelId="{E0AD5A5D-A6E0-4045-B75F-59AA8BE7E953}" type="parTrans" cxnId="{E4996434-6AF3-4F40-8112-646D6081BA2F}">
      <dgm:prSet/>
      <dgm:spPr/>
      <dgm:t>
        <a:bodyPr/>
        <a:lstStyle/>
        <a:p>
          <a:endParaRPr lang="zh-CN" altLang="en-US"/>
        </a:p>
      </dgm:t>
    </dgm:pt>
    <dgm:pt modelId="{2F6DEC44-6E61-43D1-AE1D-FE2484DB767D}" type="sibTrans" cxnId="{E4996434-6AF3-4F40-8112-646D6081BA2F}">
      <dgm:prSet/>
      <dgm:spPr/>
      <dgm:t>
        <a:bodyPr/>
        <a:lstStyle/>
        <a:p>
          <a:endParaRPr lang="zh-CN" altLang="en-US"/>
        </a:p>
      </dgm:t>
    </dgm:pt>
    <dgm:pt modelId="{29233904-1847-4166-8E1F-7C797059E0E1}">
      <dgm:prSet phldrT="[文本]"/>
      <dgm:spPr/>
      <dgm:t>
        <a:bodyPr/>
        <a:lstStyle/>
        <a:p>
          <a:r>
            <a:rPr lang="en-US" altLang="zh-CN" dirty="0" smtClean="0"/>
            <a:t>4</a:t>
          </a:r>
          <a:r>
            <a:rPr lang="zh-CN" altLang="en-US" dirty="0" smtClean="0"/>
            <a:t>、新型经营主体在农村经济的作用</a:t>
          </a:r>
          <a:endParaRPr lang="zh-CN" altLang="en-US" dirty="0"/>
        </a:p>
      </dgm:t>
    </dgm:pt>
    <dgm:pt modelId="{A51E4E7D-38DA-4FC6-B676-BA2533157C89}" type="parTrans" cxnId="{588F4B42-EC2F-4EB7-9263-2CF9A8F6B120}">
      <dgm:prSet/>
      <dgm:spPr/>
    </dgm:pt>
    <dgm:pt modelId="{C62F04A5-6934-42EB-945B-A73E1C465A77}" type="sibTrans" cxnId="{588F4B42-EC2F-4EB7-9263-2CF9A8F6B120}">
      <dgm:prSet/>
      <dgm:spPr/>
    </dgm:pt>
    <dgm:pt modelId="{DA1F8747-1D2C-4B95-917F-287CB1DF39ED}" type="pres">
      <dgm:prSet presAssocID="{9FC957EB-49EC-46FB-9B81-D25ABBE0F8B1}" presName="linear" presStyleCnt="0">
        <dgm:presLayoutVars>
          <dgm:dir/>
          <dgm:animLvl val="lvl"/>
          <dgm:resizeHandles val="exact"/>
        </dgm:presLayoutVars>
      </dgm:prSet>
      <dgm:spPr/>
      <dgm:t>
        <a:bodyPr/>
        <a:lstStyle/>
        <a:p>
          <a:endParaRPr lang="zh-CN" altLang="en-US"/>
        </a:p>
      </dgm:t>
    </dgm:pt>
    <dgm:pt modelId="{96F3BFB6-328F-4861-BC8A-7EB93D5D62DD}" type="pres">
      <dgm:prSet presAssocID="{23D18FC5-52ED-4F3A-BBD6-B363991FA0EA}" presName="parentLin" presStyleCnt="0"/>
      <dgm:spPr/>
      <dgm:t>
        <a:bodyPr/>
        <a:lstStyle/>
        <a:p>
          <a:endParaRPr lang="zh-CN" altLang="en-US"/>
        </a:p>
      </dgm:t>
    </dgm:pt>
    <dgm:pt modelId="{D112AAA4-D25A-46F2-ACC0-7C917AC2BF07}" type="pres">
      <dgm:prSet presAssocID="{23D18FC5-52ED-4F3A-BBD6-B363991FA0EA}" presName="parentLeftMargin" presStyleLbl="node1" presStyleIdx="0" presStyleCnt="4"/>
      <dgm:spPr/>
      <dgm:t>
        <a:bodyPr/>
        <a:lstStyle/>
        <a:p>
          <a:endParaRPr lang="zh-CN" altLang="en-US"/>
        </a:p>
      </dgm:t>
    </dgm:pt>
    <dgm:pt modelId="{8FCE6F83-BE9C-4737-AA3F-4F3DF3816124}" type="pres">
      <dgm:prSet presAssocID="{23D18FC5-52ED-4F3A-BBD6-B363991FA0EA}" presName="parentText" presStyleLbl="node1" presStyleIdx="0" presStyleCnt="4">
        <dgm:presLayoutVars>
          <dgm:chMax val="0"/>
          <dgm:bulletEnabled val="1"/>
        </dgm:presLayoutVars>
      </dgm:prSet>
      <dgm:spPr/>
      <dgm:t>
        <a:bodyPr/>
        <a:lstStyle/>
        <a:p>
          <a:endParaRPr lang="zh-CN" altLang="en-US"/>
        </a:p>
      </dgm:t>
    </dgm:pt>
    <dgm:pt modelId="{9DB0D30B-0005-4F15-A8D9-62959B9070AE}" type="pres">
      <dgm:prSet presAssocID="{23D18FC5-52ED-4F3A-BBD6-B363991FA0EA}" presName="negativeSpace" presStyleCnt="0"/>
      <dgm:spPr/>
      <dgm:t>
        <a:bodyPr/>
        <a:lstStyle/>
        <a:p>
          <a:endParaRPr lang="zh-CN" altLang="en-US"/>
        </a:p>
      </dgm:t>
    </dgm:pt>
    <dgm:pt modelId="{5867E469-78C9-4DCE-ACDC-291DED6DBA87}" type="pres">
      <dgm:prSet presAssocID="{23D18FC5-52ED-4F3A-BBD6-B363991FA0EA}" presName="childText" presStyleLbl="conFgAcc1" presStyleIdx="0" presStyleCnt="4">
        <dgm:presLayoutVars>
          <dgm:bulletEnabled val="1"/>
        </dgm:presLayoutVars>
      </dgm:prSet>
      <dgm:spPr/>
      <dgm:t>
        <a:bodyPr/>
        <a:lstStyle/>
        <a:p>
          <a:endParaRPr lang="zh-CN" altLang="en-US"/>
        </a:p>
      </dgm:t>
    </dgm:pt>
    <dgm:pt modelId="{8C64EFB9-DEA1-4F38-B71A-1661E97AD5FB}" type="pres">
      <dgm:prSet presAssocID="{6D4D437C-7D18-4BE5-9E97-90C4BF96D147}" presName="spaceBetweenRectangles" presStyleCnt="0"/>
      <dgm:spPr/>
      <dgm:t>
        <a:bodyPr/>
        <a:lstStyle/>
        <a:p>
          <a:endParaRPr lang="zh-CN" altLang="en-US"/>
        </a:p>
      </dgm:t>
    </dgm:pt>
    <dgm:pt modelId="{7D3BACE2-0F80-4A6A-8C37-12F4E186B29E}" type="pres">
      <dgm:prSet presAssocID="{C01C5A91-7218-4F62-9773-293BC83064CD}" presName="parentLin" presStyleCnt="0"/>
      <dgm:spPr/>
      <dgm:t>
        <a:bodyPr/>
        <a:lstStyle/>
        <a:p>
          <a:endParaRPr lang="zh-CN" altLang="en-US"/>
        </a:p>
      </dgm:t>
    </dgm:pt>
    <dgm:pt modelId="{60B5B6F3-4D22-432D-BE20-15B1393C7087}" type="pres">
      <dgm:prSet presAssocID="{C01C5A91-7218-4F62-9773-293BC83064CD}" presName="parentLeftMargin" presStyleLbl="node1" presStyleIdx="0" presStyleCnt="4"/>
      <dgm:spPr/>
      <dgm:t>
        <a:bodyPr/>
        <a:lstStyle/>
        <a:p>
          <a:endParaRPr lang="zh-CN" altLang="en-US"/>
        </a:p>
      </dgm:t>
    </dgm:pt>
    <dgm:pt modelId="{F09EBAD8-557F-4FF1-A3A5-6D70A9DB1C2B}" type="pres">
      <dgm:prSet presAssocID="{C01C5A91-7218-4F62-9773-293BC83064CD}" presName="parentText" presStyleLbl="node1" presStyleIdx="1" presStyleCnt="4">
        <dgm:presLayoutVars>
          <dgm:chMax val="0"/>
          <dgm:bulletEnabled val="1"/>
        </dgm:presLayoutVars>
      </dgm:prSet>
      <dgm:spPr/>
      <dgm:t>
        <a:bodyPr/>
        <a:lstStyle/>
        <a:p>
          <a:endParaRPr lang="zh-CN" altLang="en-US"/>
        </a:p>
      </dgm:t>
    </dgm:pt>
    <dgm:pt modelId="{ACAB853A-740C-41DB-BFEB-3894EDDF821F}" type="pres">
      <dgm:prSet presAssocID="{C01C5A91-7218-4F62-9773-293BC83064CD}" presName="negativeSpace" presStyleCnt="0"/>
      <dgm:spPr/>
      <dgm:t>
        <a:bodyPr/>
        <a:lstStyle/>
        <a:p>
          <a:endParaRPr lang="zh-CN" altLang="en-US"/>
        </a:p>
      </dgm:t>
    </dgm:pt>
    <dgm:pt modelId="{AF07409E-C7C3-448C-850A-2EB9E963716F}" type="pres">
      <dgm:prSet presAssocID="{C01C5A91-7218-4F62-9773-293BC83064CD}" presName="childText" presStyleLbl="conFgAcc1" presStyleIdx="1" presStyleCnt="4">
        <dgm:presLayoutVars>
          <dgm:bulletEnabled val="1"/>
        </dgm:presLayoutVars>
      </dgm:prSet>
      <dgm:spPr/>
      <dgm:t>
        <a:bodyPr/>
        <a:lstStyle/>
        <a:p>
          <a:endParaRPr lang="zh-CN" altLang="en-US"/>
        </a:p>
      </dgm:t>
    </dgm:pt>
    <dgm:pt modelId="{C9EAAB0C-9B4E-4AF4-A3C8-5753BE52C8D4}" type="pres">
      <dgm:prSet presAssocID="{D5A48390-936E-48E3-9D4E-0B0C2B46FDF0}" presName="spaceBetweenRectangles" presStyleCnt="0"/>
      <dgm:spPr/>
      <dgm:t>
        <a:bodyPr/>
        <a:lstStyle/>
        <a:p>
          <a:endParaRPr lang="zh-CN" altLang="en-US"/>
        </a:p>
      </dgm:t>
    </dgm:pt>
    <dgm:pt modelId="{3C4EB0FE-F7B3-48F7-8F47-0EE2C99E1446}" type="pres">
      <dgm:prSet presAssocID="{1415470E-AE3D-4A0A-853D-9ED8EE791D91}" presName="parentLin" presStyleCnt="0"/>
      <dgm:spPr/>
      <dgm:t>
        <a:bodyPr/>
        <a:lstStyle/>
        <a:p>
          <a:endParaRPr lang="zh-CN" altLang="en-US"/>
        </a:p>
      </dgm:t>
    </dgm:pt>
    <dgm:pt modelId="{D668ED37-4A0F-4703-BE06-A3AD967FD45E}" type="pres">
      <dgm:prSet presAssocID="{1415470E-AE3D-4A0A-853D-9ED8EE791D91}" presName="parentLeftMargin" presStyleLbl="node1" presStyleIdx="1" presStyleCnt="4"/>
      <dgm:spPr/>
      <dgm:t>
        <a:bodyPr/>
        <a:lstStyle/>
        <a:p>
          <a:endParaRPr lang="zh-CN" altLang="en-US"/>
        </a:p>
      </dgm:t>
    </dgm:pt>
    <dgm:pt modelId="{4367D266-F0E4-4F43-B7FA-442ED673B113}" type="pres">
      <dgm:prSet presAssocID="{1415470E-AE3D-4A0A-853D-9ED8EE791D91}" presName="parentText" presStyleLbl="node1" presStyleIdx="2" presStyleCnt="4">
        <dgm:presLayoutVars>
          <dgm:chMax val="0"/>
          <dgm:bulletEnabled val="1"/>
        </dgm:presLayoutVars>
      </dgm:prSet>
      <dgm:spPr/>
      <dgm:t>
        <a:bodyPr/>
        <a:lstStyle/>
        <a:p>
          <a:endParaRPr lang="zh-CN" altLang="en-US"/>
        </a:p>
      </dgm:t>
    </dgm:pt>
    <dgm:pt modelId="{83EDA857-6D0E-448A-A843-C41CC7C25E8A}" type="pres">
      <dgm:prSet presAssocID="{1415470E-AE3D-4A0A-853D-9ED8EE791D91}" presName="negativeSpace" presStyleCnt="0"/>
      <dgm:spPr/>
      <dgm:t>
        <a:bodyPr/>
        <a:lstStyle/>
        <a:p>
          <a:endParaRPr lang="zh-CN" altLang="en-US"/>
        </a:p>
      </dgm:t>
    </dgm:pt>
    <dgm:pt modelId="{4CADA79E-DBCF-4963-8A30-639669B1AE2F}" type="pres">
      <dgm:prSet presAssocID="{1415470E-AE3D-4A0A-853D-9ED8EE791D91}" presName="childText" presStyleLbl="conFgAcc1" presStyleIdx="2" presStyleCnt="4">
        <dgm:presLayoutVars>
          <dgm:bulletEnabled val="1"/>
        </dgm:presLayoutVars>
      </dgm:prSet>
      <dgm:spPr/>
      <dgm:t>
        <a:bodyPr/>
        <a:lstStyle/>
        <a:p>
          <a:endParaRPr lang="zh-CN" altLang="en-US"/>
        </a:p>
      </dgm:t>
    </dgm:pt>
    <dgm:pt modelId="{831BC9C8-8162-487C-BCCA-42D484CC67B6}" type="pres">
      <dgm:prSet presAssocID="{2F6DEC44-6E61-43D1-AE1D-FE2484DB767D}" presName="spaceBetweenRectangles" presStyleCnt="0"/>
      <dgm:spPr/>
    </dgm:pt>
    <dgm:pt modelId="{2338FD83-D7A3-4D35-8F8D-F19CAF183C51}" type="pres">
      <dgm:prSet presAssocID="{29233904-1847-4166-8E1F-7C797059E0E1}" presName="parentLin" presStyleCnt="0"/>
      <dgm:spPr/>
    </dgm:pt>
    <dgm:pt modelId="{FF4D6BE5-4DEB-457D-B0F1-183A8F95A23D}" type="pres">
      <dgm:prSet presAssocID="{29233904-1847-4166-8E1F-7C797059E0E1}" presName="parentLeftMargin" presStyleLbl="node1" presStyleIdx="2" presStyleCnt="4"/>
      <dgm:spPr/>
      <dgm:t>
        <a:bodyPr/>
        <a:lstStyle/>
        <a:p>
          <a:endParaRPr lang="zh-CN" altLang="en-US"/>
        </a:p>
      </dgm:t>
    </dgm:pt>
    <dgm:pt modelId="{8FD72456-1359-4976-9DAF-912E2D30930C}" type="pres">
      <dgm:prSet presAssocID="{29233904-1847-4166-8E1F-7C797059E0E1}" presName="parentText" presStyleLbl="node1" presStyleIdx="3" presStyleCnt="4">
        <dgm:presLayoutVars>
          <dgm:chMax val="0"/>
          <dgm:bulletEnabled val="1"/>
        </dgm:presLayoutVars>
      </dgm:prSet>
      <dgm:spPr/>
      <dgm:t>
        <a:bodyPr/>
        <a:lstStyle/>
        <a:p>
          <a:endParaRPr lang="zh-CN" altLang="en-US"/>
        </a:p>
      </dgm:t>
    </dgm:pt>
    <dgm:pt modelId="{C3981A28-155C-44DA-910F-E02D9AB52187}" type="pres">
      <dgm:prSet presAssocID="{29233904-1847-4166-8E1F-7C797059E0E1}" presName="negativeSpace" presStyleCnt="0"/>
      <dgm:spPr/>
    </dgm:pt>
    <dgm:pt modelId="{E2705EF1-0458-44E7-A627-955CE9845243}" type="pres">
      <dgm:prSet presAssocID="{29233904-1847-4166-8E1F-7C797059E0E1}" presName="childText" presStyleLbl="conFgAcc1" presStyleIdx="3" presStyleCnt="4">
        <dgm:presLayoutVars>
          <dgm:bulletEnabled val="1"/>
        </dgm:presLayoutVars>
      </dgm:prSet>
      <dgm:spPr/>
    </dgm:pt>
  </dgm:ptLst>
  <dgm:cxnLst>
    <dgm:cxn modelId="{588F4B42-EC2F-4EB7-9263-2CF9A8F6B120}" srcId="{9FC957EB-49EC-46FB-9B81-D25ABBE0F8B1}" destId="{29233904-1847-4166-8E1F-7C797059E0E1}" srcOrd="3" destOrd="0" parTransId="{A51E4E7D-38DA-4FC6-B676-BA2533157C89}" sibTransId="{C62F04A5-6934-42EB-945B-A73E1C465A77}"/>
    <dgm:cxn modelId="{7A7C4344-6426-477C-BD31-74D5CEA09BF9}" type="presOf" srcId="{23D18FC5-52ED-4F3A-BBD6-B363991FA0EA}" destId="{8FCE6F83-BE9C-4737-AA3F-4F3DF3816124}" srcOrd="1" destOrd="0" presId="urn:microsoft.com/office/officeart/2005/8/layout/list1"/>
    <dgm:cxn modelId="{79E1B3E6-9746-4B1A-93FA-42820A209B60}" type="presOf" srcId="{29233904-1847-4166-8E1F-7C797059E0E1}" destId="{8FD72456-1359-4976-9DAF-912E2D30930C}" srcOrd="1" destOrd="0" presId="urn:microsoft.com/office/officeart/2005/8/layout/list1"/>
    <dgm:cxn modelId="{A0F35846-AAA6-4A41-B919-42411B6BC49D}" type="presOf" srcId="{1415470E-AE3D-4A0A-853D-9ED8EE791D91}" destId="{4367D266-F0E4-4F43-B7FA-442ED673B113}" srcOrd="1" destOrd="0" presId="urn:microsoft.com/office/officeart/2005/8/layout/list1"/>
    <dgm:cxn modelId="{559DB83A-3246-416A-B0D5-64C04996F09A}" type="presOf" srcId="{C01C5A91-7218-4F62-9773-293BC83064CD}" destId="{60B5B6F3-4D22-432D-BE20-15B1393C7087}" srcOrd="0" destOrd="0" presId="urn:microsoft.com/office/officeart/2005/8/layout/list1"/>
    <dgm:cxn modelId="{261DF103-2D5F-4749-9FFE-47541CAE1755}" type="presOf" srcId="{23D18FC5-52ED-4F3A-BBD6-B363991FA0EA}" destId="{D112AAA4-D25A-46F2-ACC0-7C917AC2BF07}" srcOrd="0" destOrd="0" presId="urn:microsoft.com/office/officeart/2005/8/layout/list1"/>
    <dgm:cxn modelId="{0B990A17-D1C9-4988-B544-49989C39CAF6}" srcId="{9FC957EB-49EC-46FB-9B81-D25ABBE0F8B1}" destId="{23D18FC5-52ED-4F3A-BBD6-B363991FA0EA}" srcOrd="0" destOrd="0" parTransId="{8BBD9C57-1F15-4E71-91E7-81E75DE3CF83}" sibTransId="{6D4D437C-7D18-4BE5-9E97-90C4BF96D147}"/>
    <dgm:cxn modelId="{D625D179-1E3E-4D67-97E9-59B6EB430B2D}" type="presOf" srcId="{9FC957EB-49EC-46FB-9B81-D25ABBE0F8B1}" destId="{DA1F8747-1D2C-4B95-917F-287CB1DF39ED}" srcOrd="0" destOrd="0" presId="urn:microsoft.com/office/officeart/2005/8/layout/list1"/>
    <dgm:cxn modelId="{E53AC2E4-1FDA-4149-A2FE-8EEF7475371D}" type="presOf" srcId="{C01C5A91-7218-4F62-9773-293BC83064CD}" destId="{F09EBAD8-557F-4FF1-A3A5-6D70A9DB1C2B}" srcOrd="1" destOrd="0" presId="urn:microsoft.com/office/officeart/2005/8/layout/list1"/>
    <dgm:cxn modelId="{E4996434-6AF3-4F40-8112-646D6081BA2F}" srcId="{9FC957EB-49EC-46FB-9B81-D25ABBE0F8B1}" destId="{1415470E-AE3D-4A0A-853D-9ED8EE791D91}" srcOrd="2" destOrd="0" parTransId="{E0AD5A5D-A6E0-4045-B75F-59AA8BE7E953}" sibTransId="{2F6DEC44-6E61-43D1-AE1D-FE2484DB767D}"/>
    <dgm:cxn modelId="{D532EDD0-A068-46CB-98FD-AA484A340DEE}" type="presOf" srcId="{29233904-1847-4166-8E1F-7C797059E0E1}" destId="{FF4D6BE5-4DEB-457D-B0F1-183A8F95A23D}" srcOrd="0" destOrd="0" presId="urn:microsoft.com/office/officeart/2005/8/layout/list1"/>
    <dgm:cxn modelId="{CCD254E8-366D-4DC0-83C4-F681534BAD7F}" srcId="{9FC957EB-49EC-46FB-9B81-D25ABBE0F8B1}" destId="{C01C5A91-7218-4F62-9773-293BC83064CD}" srcOrd="1" destOrd="0" parTransId="{F289483E-9F6D-44A4-AE8E-F9DABC5A6E7B}" sibTransId="{D5A48390-936E-48E3-9D4E-0B0C2B46FDF0}"/>
    <dgm:cxn modelId="{46A29BC2-DFC5-424B-94E1-967135ADAE34}" type="presOf" srcId="{1415470E-AE3D-4A0A-853D-9ED8EE791D91}" destId="{D668ED37-4A0F-4703-BE06-A3AD967FD45E}" srcOrd="0" destOrd="0" presId="urn:microsoft.com/office/officeart/2005/8/layout/list1"/>
    <dgm:cxn modelId="{53533857-F821-49D3-A44B-DF9FEBA18A53}" type="presParOf" srcId="{DA1F8747-1D2C-4B95-917F-287CB1DF39ED}" destId="{96F3BFB6-328F-4861-BC8A-7EB93D5D62DD}" srcOrd="0" destOrd="0" presId="urn:microsoft.com/office/officeart/2005/8/layout/list1"/>
    <dgm:cxn modelId="{2DCE6746-CF71-43EA-81BD-1B5AEF80E4AC}" type="presParOf" srcId="{96F3BFB6-328F-4861-BC8A-7EB93D5D62DD}" destId="{D112AAA4-D25A-46F2-ACC0-7C917AC2BF07}" srcOrd="0" destOrd="0" presId="urn:microsoft.com/office/officeart/2005/8/layout/list1"/>
    <dgm:cxn modelId="{8188C7D2-F51C-498D-BAA2-A7E03F8B939A}" type="presParOf" srcId="{96F3BFB6-328F-4861-BC8A-7EB93D5D62DD}" destId="{8FCE6F83-BE9C-4737-AA3F-4F3DF3816124}" srcOrd="1" destOrd="0" presId="urn:microsoft.com/office/officeart/2005/8/layout/list1"/>
    <dgm:cxn modelId="{35D14F1A-3ACF-4120-B518-324FFC47EDF7}" type="presParOf" srcId="{DA1F8747-1D2C-4B95-917F-287CB1DF39ED}" destId="{9DB0D30B-0005-4F15-A8D9-62959B9070AE}" srcOrd="1" destOrd="0" presId="urn:microsoft.com/office/officeart/2005/8/layout/list1"/>
    <dgm:cxn modelId="{E56BD292-004E-43EB-A0BE-57BDF46BA556}" type="presParOf" srcId="{DA1F8747-1D2C-4B95-917F-287CB1DF39ED}" destId="{5867E469-78C9-4DCE-ACDC-291DED6DBA87}" srcOrd="2" destOrd="0" presId="urn:microsoft.com/office/officeart/2005/8/layout/list1"/>
    <dgm:cxn modelId="{2937B960-AD44-42BC-AB81-F95DFE978EF8}" type="presParOf" srcId="{DA1F8747-1D2C-4B95-917F-287CB1DF39ED}" destId="{8C64EFB9-DEA1-4F38-B71A-1661E97AD5FB}" srcOrd="3" destOrd="0" presId="urn:microsoft.com/office/officeart/2005/8/layout/list1"/>
    <dgm:cxn modelId="{561C30B1-36C5-4FD6-8B8F-35B35FD89708}" type="presParOf" srcId="{DA1F8747-1D2C-4B95-917F-287CB1DF39ED}" destId="{7D3BACE2-0F80-4A6A-8C37-12F4E186B29E}" srcOrd="4" destOrd="0" presId="urn:microsoft.com/office/officeart/2005/8/layout/list1"/>
    <dgm:cxn modelId="{E45A2F10-BE49-43E7-9549-1C1904EB642C}" type="presParOf" srcId="{7D3BACE2-0F80-4A6A-8C37-12F4E186B29E}" destId="{60B5B6F3-4D22-432D-BE20-15B1393C7087}" srcOrd="0" destOrd="0" presId="urn:microsoft.com/office/officeart/2005/8/layout/list1"/>
    <dgm:cxn modelId="{24F807E6-3AC6-418F-8BF4-933F82E3EAC0}" type="presParOf" srcId="{7D3BACE2-0F80-4A6A-8C37-12F4E186B29E}" destId="{F09EBAD8-557F-4FF1-A3A5-6D70A9DB1C2B}" srcOrd="1" destOrd="0" presId="urn:microsoft.com/office/officeart/2005/8/layout/list1"/>
    <dgm:cxn modelId="{4FED2561-7CC8-4CDE-9B85-130F8A45D03A}" type="presParOf" srcId="{DA1F8747-1D2C-4B95-917F-287CB1DF39ED}" destId="{ACAB853A-740C-41DB-BFEB-3894EDDF821F}" srcOrd="5" destOrd="0" presId="urn:microsoft.com/office/officeart/2005/8/layout/list1"/>
    <dgm:cxn modelId="{2C8B4953-F180-4F1C-BC82-38ED5F73316A}" type="presParOf" srcId="{DA1F8747-1D2C-4B95-917F-287CB1DF39ED}" destId="{AF07409E-C7C3-448C-850A-2EB9E963716F}" srcOrd="6" destOrd="0" presId="urn:microsoft.com/office/officeart/2005/8/layout/list1"/>
    <dgm:cxn modelId="{C1A046E2-3D44-4182-BE2C-580FDA2E3022}" type="presParOf" srcId="{DA1F8747-1D2C-4B95-917F-287CB1DF39ED}" destId="{C9EAAB0C-9B4E-4AF4-A3C8-5753BE52C8D4}" srcOrd="7" destOrd="0" presId="urn:microsoft.com/office/officeart/2005/8/layout/list1"/>
    <dgm:cxn modelId="{F8761A40-F179-4E48-9A58-0ED048CE35EE}" type="presParOf" srcId="{DA1F8747-1D2C-4B95-917F-287CB1DF39ED}" destId="{3C4EB0FE-F7B3-48F7-8F47-0EE2C99E1446}" srcOrd="8" destOrd="0" presId="urn:microsoft.com/office/officeart/2005/8/layout/list1"/>
    <dgm:cxn modelId="{A5BC7ADA-8117-4348-9581-74CC453B8030}" type="presParOf" srcId="{3C4EB0FE-F7B3-48F7-8F47-0EE2C99E1446}" destId="{D668ED37-4A0F-4703-BE06-A3AD967FD45E}" srcOrd="0" destOrd="0" presId="urn:microsoft.com/office/officeart/2005/8/layout/list1"/>
    <dgm:cxn modelId="{C11F0D23-7E64-4F5E-9193-F82AE9764AFC}" type="presParOf" srcId="{3C4EB0FE-F7B3-48F7-8F47-0EE2C99E1446}" destId="{4367D266-F0E4-4F43-B7FA-442ED673B113}" srcOrd="1" destOrd="0" presId="urn:microsoft.com/office/officeart/2005/8/layout/list1"/>
    <dgm:cxn modelId="{5B376CC2-1A24-4D60-92CE-E8663D09A9AE}" type="presParOf" srcId="{DA1F8747-1D2C-4B95-917F-287CB1DF39ED}" destId="{83EDA857-6D0E-448A-A843-C41CC7C25E8A}" srcOrd="9" destOrd="0" presId="urn:microsoft.com/office/officeart/2005/8/layout/list1"/>
    <dgm:cxn modelId="{5B246522-7B22-452E-8704-DDF76F14FC4B}" type="presParOf" srcId="{DA1F8747-1D2C-4B95-917F-287CB1DF39ED}" destId="{4CADA79E-DBCF-4963-8A30-639669B1AE2F}" srcOrd="10" destOrd="0" presId="urn:microsoft.com/office/officeart/2005/8/layout/list1"/>
    <dgm:cxn modelId="{D428771B-542A-4BF9-B103-C6A655C09056}" type="presParOf" srcId="{DA1F8747-1D2C-4B95-917F-287CB1DF39ED}" destId="{831BC9C8-8162-487C-BCCA-42D484CC67B6}" srcOrd="11" destOrd="0" presId="urn:microsoft.com/office/officeart/2005/8/layout/list1"/>
    <dgm:cxn modelId="{4963FDA9-BC55-4728-972E-BC84171A9CAC}" type="presParOf" srcId="{DA1F8747-1D2C-4B95-917F-287CB1DF39ED}" destId="{2338FD83-D7A3-4D35-8F8D-F19CAF183C51}" srcOrd="12" destOrd="0" presId="urn:microsoft.com/office/officeart/2005/8/layout/list1"/>
    <dgm:cxn modelId="{C4C2193C-50A1-4FE0-BB44-15ECA5126CDA}" type="presParOf" srcId="{2338FD83-D7A3-4D35-8F8D-F19CAF183C51}" destId="{FF4D6BE5-4DEB-457D-B0F1-183A8F95A23D}" srcOrd="0" destOrd="0" presId="urn:microsoft.com/office/officeart/2005/8/layout/list1"/>
    <dgm:cxn modelId="{E7CD1133-D07D-48D5-879E-9087580274A5}" type="presParOf" srcId="{2338FD83-D7A3-4D35-8F8D-F19CAF183C51}" destId="{8FD72456-1359-4976-9DAF-912E2D30930C}" srcOrd="1" destOrd="0" presId="urn:microsoft.com/office/officeart/2005/8/layout/list1"/>
    <dgm:cxn modelId="{D0C48AEB-590B-4DBB-A355-0211772A79F6}" type="presParOf" srcId="{DA1F8747-1D2C-4B95-917F-287CB1DF39ED}" destId="{C3981A28-155C-44DA-910F-E02D9AB52187}" srcOrd="13" destOrd="0" presId="urn:microsoft.com/office/officeart/2005/8/layout/list1"/>
    <dgm:cxn modelId="{03D68BD8-6BAB-4CE4-B80E-6F5C151AF1A8}" type="presParOf" srcId="{DA1F8747-1D2C-4B95-917F-287CB1DF39ED}" destId="{E2705EF1-0458-44E7-A627-955CE9845243}"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1A17529-AF80-4E53-9EA6-127F2F2D6D5D}" type="doc">
      <dgm:prSet loTypeId="urn:microsoft.com/office/officeart/2005/8/layout/bList2#1" loCatId="list" qsTypeId="urn:microsoft.com/office/officeart/2005/8/quickstyle/simple1#5" qsCatId="simple" csTypeId="urn:microsoft.com/office/officeart/2005/8/colors/colorful1#1" csCatId="colorful" phldr="1"/>
      <dgm:spPr/>
    </dgm:pt>
    <dgm:pt modelId="{4E8A6C78-03E6-4B6C-83FA-626180CD32B7}">
      <dgm:prSet phldrT="[文本]"/>
      <dgm:spPr/>
      <dgm:t>
        <a:bodyPr/>
        <a:lstStyle/>
        <a:p>
          <a:r>
            <a:rPr lang="zh-CN" altLang="en-US" b="1" dirty="0" smtClean="0"/>
            <a:t>综合课程</a:t>
          </a:r>
          <a:endParaRPr lang="zh-CN" altLang="en-US" b="1" dirty="0"/>
        </a:p>
      </dgm:t>
    </dgm:pt>
    <dgm:pt modelId="{72329329-0430-4D04-9AEA-3C5630C16BE0}" type="parTrans" cxnId="{2690ABB9-3E6E-4DCD-9AC1-C118F326CE33}">
      <dgm:prSet/>
      <dgm:spPr/>
      <dgm:t>
        <a:bodyPr/>
        <a:lstStyle/>
        <a:p>
          <a:endParaRPr lang="zh-CN" altLang="en-US"/>
        </a:p>
      </dgm:t>
    </dgm:pt>
    <dgm:pt modelId="{8E3DCFC2-1069-48FF-A17C-74C227D253A4}" type="sibTrans" cxnId="{2690ABB9-3E6E-4DCD-9AC1-C118F326CE33}">
      <dgm:prSet/>
      <dgm:spPr/>
      <dgm:t>
        <a:bodyPr/>
        <a:lstStyle/>
        <a:p>
          <a:endParaRPr lang="zh-CN" altLang="en-US"/>
        </a:p>
      </dgm:t>
    </dgm:pt>
    <dgm:pt modelId="{2B5CE3DD-FA58-467F-B18C-B6A3D339CE6C}">
      <dgm:prSet phldrT="[文本]"/>
      <dgm:spPr/>
      <dgm:t>
        <a:bodyPr/>
        <a:lstStyle/>
        <a:p>
          <a:r>
            <a:rPr lang="zh-CN" b="1" dirty="0" smtClean="0"/>
            <a:t>专题课程</a:t>
          </a:r>
          <a:endParaRPr lang="zh-CN" altLang="en-US" b="1" dirty="0"/>
        </a:p>
      </dgm:t>
    </dgm:pt>
    <dgm:pt modelId="{FC88E32F-1072-422F-8AC3-F479C39F0DE7}" type="parTrans" cxnId="{FA79385E-0DDE-4EF8-A9A2-123FDDD9F461}">
      <dgm:prSet/>
      <dgm:spPr/>
      <dgm:t>
        <a:bodyPr/>
        <a:lstStyle/>
        <a:p>
          <a:endParaRPr lang="zh-CN" altLang="en-US"/>
        </a:p>
      </dgm:t>
    </dgm:pt>
    <dgm:pt modelId="{882764B8-277D-4875-9B0E-924295D1F5B0}" type="sibTrans" cxnId="{FA79385E-0DDE-4EF8-A9A2-123FDDD9F461}">
      <dgm:prSet/>
      <dgm:spPr/>
      <dgm:t>
        <a:bodyPr/>
        <a:lstStyle/>
        <a:p>
          <a:endParaRPr lang="zh-CN" altLang="en-US"/>
        </a:p>
      </dgm:t>
    </dgm:pt>
    <dgm:pt modelId="{8ED40823-97C2-4ED9-8E82-6D73B6F8F23C}">
      <dgm:prSet phldrT="[文本]"/>
      <dgm:spPr/>
      <dgm:t>
        <a:bodyPr/>
        <a:lstStyle/>
        <a:p>
          <a:r>
            <a:rPr lang="zh-CN" altLang="en-US" b="1" dirty="0" smtClean="0"/>
            <a:t>专业</a:t>
          </a:r>
          <a:r>
            <a:rPr lang="zh-CN" b="1" dirty="0" smtClean="0"/>
            <a:t>课程</a:t>
          </a:r>
          <a:endParaRPr lang="zh-CN" altLang="en-US" dirty="0"/>
        </a:p>
      </dgm:t>
    </dgm:pt>
    <dgm:pt modelId="{9EDB36ED-241E-43F9-ACB0-5B43F55D575D}" type="parTrans" cxnId="{CB7D8A11-8FE1-4D70-B340-20084F898026}">
      <dgm:prSet/>
      <dgm:spPr/>
      <dgm:t>
        <a:bodyPr/>
        <a:lstStyle/>
        <a:p>
          <a:endParaRPr lang="zh-CN" altLang="en-US"/>
        </a:p>
      </dgm:t>
    </dgm:pt>
    <dgm:pt modelId="{F825E1AE-0975-4098-B33A-C72FB4440D33}" type="sibTrans" cxnId="{CB7D8A11-8FE1-4D70-B340-20084F898026}">
      <dgm:prSet/>
      <dgm:spPr/>
      <dgm:t>
        <a:bodyPr/>
        <a:lstStyle/>
        <a:p>
          <a:endParaRPr lang="zh-CN" altLang="en-US"/>
        </a:p>
      </dgm:t>
    </dgm:pt>
    <dgm:pt modelId="{D8440326-2292-4670-8F85-D8A6D8AD8A0A}">
      <dgm:prSet custT="1"/>
      <dgm:spPr/>
      <dgm:t>
        <a:bodyPr/>
        <a:lstStyle/>
        <a:p>
          <a:r>
            <a:rPr lang="zh-CN" altLang="en-US" sz="2400" b="1" dirty="0" smtClean="0"/>
            <a:t>职业农民基本素质</a:t>
          </a:r>
          <a:endParaRPr lang="zh-CN" altLang="en-US" sz="2400" dirty="0"/>
        </a:p>
      </dgm:t>
    </dgm:pt>
    <dgm:pt modelId="{21CDED1B-836A-4A8A-81B4-88259E3F347A}" type="parTrans" cxnId="{50A9E09E-866D-46E5-91AD-E041EC18A0A1}">
      <dgm:prSet/>
      <dgm:spPr/>
      <dgm:t>
        <a:bodyPr/>
        <a:lstStyle/>
        <a:p>
          <a:endParaRPr lang="zh-CN" altLang="en-US"/>
        </a:p>
      </dgm:t>
    </dgm:pt>
    <dgm:pt modelId="{9E88849F-4B5A-42DB-A6C0-1241A32A8BB4}" type="sibTrans" cxnId="{50A9E09E-866D-46E5-91AD-E041EC18A0A1}">
      <dgm:prSet/>
      <dgm:spPr/>
      <dgm:t>
        <a:bodyPr/>
        <a:lstStyle/>
        <a:p>
          <a:endParaRPr lang="zh-CN" altLang="en-US"/>
        </a:p>
      </dgm:t>
    </dgm:pt>
    <dgm:pt modelId="{29E52D89-C297-468F-9792-C48A3945AE7B}">
      <dgm:prSet/>
      <dgm:spPr/>
      <dgm:t>
        <a:bodyPr/>
        <a:lstStyle/>
        <a:p>
          <a:r>
            <a:rPr lang="zh-CN" altLang="en-US" b="1" dirty="0" smtClean="0"/>
            <a:t>经营主体管理</a:t>
          </a:r>
          <a:endParaRPr lang="zh-CN" altLang="en-US" b="1" dirty="0"/>
        </a:p>
      </dgm:t>
    </dgm:pt>
    <dgm:pt modelId="{4479A096-F8C8-478E-9C33-C9176669A7A2}" type="parTrans" cxnId="{E548E2AB-9ECF-4BE8-8ABA-8003F5489D30}">
      <dgm:prSet/>
      <dgm:spPr/>
      <dgm:t>
        <a:bodyPr/>
        <a:lstStyle/>
        <a:p>
          <a:endParaRPr lang="zh-CN" altLang="en-US"/>
        </a:p>
      </dgm:t>
    </dgm:pt>
    <dgm:pt modelId="{13D6C2C4-4389-4DFC-9066-E4057D62E765}" type="sibTrans" cxnId="{E548E2AB-9ECF-4BE8-8ABA-8003F5489D30}">
      <dgm:prSet/>
      <dgm:spPr/>
      <dgm:t>
        <a:bodyPr/>
        <a:lstStyle/>
        <a:p>
          <a:endParaRPr lang="zh-CN" altLang="en-US"/>
        </a:p>
      </dgm:t>
    </dgm:pt>
    <dgm:pt modelId="{AD4AB73C-6532-46D4-9F5E-34279D8FD55E}">
      <dgm:prSet/>
      <dgm:spPr/>
      <dgm:t>
        <a:bodyPr/>
        <a:lstStyle/>
        <a:p>
          <a:r>
            <a:rPr lang="zh-CN" altLang="en-US" b="1" dirty="0" smtClean="0"/>
            <a:t>市场企业考察</a:t>
          </a:r>
          <a:endParaRPr lang="zh-CN" altLang="en-US" b="1" dirty="0"/>
        </a:p>
      </dgm:t>
    </dgm:pt>
    <dgm:pt modelId="{E11583A4-41A7-4F9F-A016-DCFA3763900C}" type="parTrans" cxnId="{3C0BCE64-A3A1-4A1C-9851-5B1CB2CE3E20}">
      <dgm:prSet/>
      <dgm:spPr/>
      <dgm:t>
        <a:bodyPr/>
        <a:lstStyle/>
        <a:p>
          <a:endParaRPr lang="zh-CN" altLang="en-US"/>
        </a:p>
      </dgm:t>
    </dgm:pt>
    <dgm:pt modelId="{CF78A59F-6D49-4B6F-B76B-261BB134F4A9}" type="sibTrans" cxnId="{3C0BCE64-A3A1-4A1C-9851-5B1CB2CE3E20}">
      <dgm:prSet/>
      <dgm:spPr/>
      <dgm:t>
        <a:bodyPr/>
        <a:lstStyle/>
        <a:p>
          <a:endParaRPr lang="zh-CN" altLang="en-US"/>
        </a:p>
      </dgm:t>
    </dgm:pt>
    <dgm:pt modelId="{E0BBB625-3D83-4EE9-9F2D-C0F38BE5261B}">
      <dgm:prSet/>
      <dgm:spPr/>
      <dgm:t>
        <a:bodyPr/>
        <a:lstStyle/>
        <a:p>
          <a:r>
            <a:rPr lang="zh-CN" b="1" dirty="0" smtClean="0"/>
            <a:t>开展案例教学</a:t>
          </a:r>
          <a:endParaRPr lang="zh-CN" altLang="en-US" b="1" dirty="0"/>
        </a:p>
      </dgm:t>
    </dgm:pt>
    <dgm:pt modelId="{5B457F39-0AAE-4F0D-9E8D-97F061C6D490}" type="parTrans" cxnId="{9EC63974-609A-4611-BC18-7A612CC6F093}">
      <dgm:prSet/>
      <dgm:spPr/>
      <dgm:t>
        <a:bodyPr/>
        <a:lstStyle/>
        <a:p>
          <a:endParaRPr lang="zh-CN" altLang="en-US"/>
        </a:p>
      </dgm:t>
    </dgm:pt>
    <dgm:pt modelId="{A494B62F-356E-4F22-A632-8324C143EBAA}" type="sibTrans" cxnId="{9EC63974-609A-4611-BC18-7A612CC6F093}">
      <dgm:prSet/>
      <dgm:spPr/>
      <dgm:t>
        <a:bodyPr/>
        <a:lstStyle/>
        <a:p>
          <a:endParaRPr lang="zh-CN" altLang="en-US"/>
        </a:p>
      </dgm:t>
    </dgm:pt>
    <dgm:pt modelId="{3C16CF55-B6C5-4611-9884-2F38F539ADED}">
      <dgm:prSet/>
      <dgm:spPr/>
      <dgm:t>
        <a:bodyPr/>
        <a:lstStyle/>
        <a:p>
          <a:r>
            <a:rPr lang="zh-CN" altLang="en-US" dirty="0" smtClean="0"/>
            <a:t>栽培管理技术</a:t>
          </a:r>
          <a:endParaRPr lang="zh-CN" altLang="en-US" dirty="0"/>
        </a:p>
      </dgm:t>
    </dgm:pt>
    <dgm:pt modelId="{0F3E5AEB-E6F1-426E-B11E-3FB86D1EC8C6}" type="parTrans" cxnId="{2AC3B241-4A3E-4733-ABA0-CB1865AAF1A1}">
      <dgm:prSet/>
      <dgm:spPr/>
      <dgm:t>
        <a:bodyPr/>
        <a:lstStyle/>
        <a:p>
          <a:endParaRPr lang="zh-CN" altLang="en-US"/>
        </a:p>
      </dgm:t>
    </dgm:pt>
    <dgm:pt modelId="{528C1D05-B5E5-418E-907D-2F25C19A62F2}" type="sibTrans" cxnId="{2AC3B241-4A3E-4733-ABA0-CB1865AAF1A1}">
      <dgm:prSet/>
      <dgm:spPr/>
      <dgm:t>
        <a:bodyPr/>
        <a:lstStyle/>
        <a:p>
          <a:endParaRPr lang="zh-CN" altLang="en-US"/>
        </a:p>
      </dgm:t>
    </dgm:pt>
    <dgm:pt modelId="{B6E9C309-ED02-41D9-850F-87BD9B35C3AD}">
      <dgm:prSet/>
      <dgm:spPr/>
      <dgm:t>
        <a:bodyPr/>
        <a:lstStyle/>
        <a:p>
          <a:r>
            <a:rPr lang="zh-CN" altLang="en-US" dirty="0" smtClean="0"/>
            <a:t>植保技术</a:t>
          </a:r>
          <a:endParaRPr lang="zh-CN" altLang="en-US" dirty="0"/>
        </a:p>
      </dgm:t>
    </dgm:pt>
    <dgm:pt modelId="{10E216B4-F956-4A3D-A378-D2DB2BFAE469}" type="parTrans" cxnId="{E5089DB3-E94B-42F6-B25C-0713D3DD2E37}">
      <dgm:prSet/>
      <dgm:spPr/>
    </dgm:pt>
    <dgm:pt modelId="{9C2D093F-3236-47F3-9843-6847D4EEFE3C}" type="sibTrans" cxnId="{E5089DB3-E94B-42F6-B25C-0713D3DD2E37}">
      <dgm:prSet/>
      <dgm:spPr/>
    </dgm:pt>
    <dgm:pt modelId="{E62648A8-A9D4-4CEC-90F2-DA21682B2E07}">
      <dgm:prSet/>
      <dgm:spPr/>
      <dgm:t>
        <a:bodyPr/>
        <a:lstStyle/>
        <a:p>
          <a:r>
            <a:rPr lang="zh-CN" altLang="en-US" dirty="0" smtClean="0"/>
            <a:t>土肥技术</a:t>
          </a:r>
          <a:endParaRPr lang="zh-CN" altLang="en-US" dirty="0"/>
        </a:p>
      </dgm:t>
    </dgm:pt>
    <dgm:pt modelId="{F523E091-DA58-4459-BDD1-D0EF614F75DB}" type="parTrans" cxnId="{913A1146-DCAE-44FB-9339-3A305CB35204}">
      <dgm:prSet/>
      <dgm:spPr/>
    </dgm:pt>
    <dgm:pt modelId="{B67F1042-0DF9-4F5B-AC6E-044CE207C427}" type="sibTrans" cxnId="{913A1146-DCAE-44FB-9339-3A305CB35204}">
      <dgm:prSet/>
      <dgm:spPr/>
    </dgm:pt>
    <dgm:pt modelId="{3F9595BA-0D30-483A-B84F-7BFFAC5C5163}">
      <dgm:prSet custT="1"/>
      <dgm:spPr/>
      <dgm:t>
        <a:bodyPr/>
        <a:lstStyle/>
        <a:p>
          <a:r>
            <a:rPr lang="zh-CN" altLang="en-US" sz="2400" b="1" dirty="0" smtClean="0"/>
            <a:t>农产品电商</a:t>
          </a:r>
          <a:endParaRPr lang="zh-CN" altLang="en-US" sz="2400" dirty="0"/>
        </a:p>
      </dgm:t>
    </dgm:pt>
    <dgm:pt modelId="{702DEE0E-EB7A-4337-B26D-696C5D0AD7B2}" type="parTrans" cxnId="{29F264CF-E4E5-45DC-8AAA-5E15FCB150F2}">
      <dgm:prSet/>
      <dgm:spPr/>
    </dgm:pt>
    <dgm:pt modelId="{AC4B3C7B-A0F5-441E-9D57-548A97F32A04}" type="sibTrans" cxnId="{29F264CF-E4E5-45DC-8AAA-5E15FCB150F2}">
      <dgm:prSet/>
      <dgm:spPr/>
    </dgm:pt>
    <dgm:pt modelId="{D869FCD2-D8F6-4A1D-AB4E-48949E3FBB6E}">
      <dgm:prSet custT="1"/>
      <dgm:spPr/>
      <dgm:t>
        <a:bodyPr/>
        <a:lstStyle/>
        <a:p>
          <a:endParaRPr lang="zh-CN" altLang="en-US" sz="2400" dirty="0"/>
        </a:p>
      </dgm:t>
    </dgm:pt>
    <dgm:pt modelId="{4E0DF05E-2249-4A55-87FE-DF24D89B5E57}" type="parTrans" cxnId="{298A66C8-163C-464B-9DCD-DC29F42AE34C}">
      <dgm:prSet/>
      <dgm:spPr/>
    </dgm:pt>
    <dgm:pt modelId="{E1493A9C-9B54-4626-BF67-98CD926EF357}" type="sibTrans" cxnId="{298A66C8-163C-464B-9DCD-DC29F42AE34C}">
      <dgm:prSet/>
      <dgm:spPr/>
    </dgm:pt>
    <dgm:pt modelId="{E35AF1B4-559C-4344-93A5-302C9BE73B75}">
      <dgm:prSet custT="1"/>
      <dgm:spPr/>
      <dgm:t>
        <a:bodyPr/>
        <a:lstStyle/>
        <a:p>
          <a:endParaRPr lang="zh-CN" altLang="en-US" sz="2400" dirty="0"/>
        </a:p>
      </dgm:t>
    </dgm:pt>
    <dgm:pt modelId="{F2C36623-EB25-445A-96A3-5FF673741498}" type="parTrans" cxnId="{496C978D-28B1-42A1-905D-505AC8280861}">
      <dgm:prSet/>
      <dgm:spPr/>
    </dgm:pt>
    <dgm:pt modelId="{A30734F9-F326-4A11-B3C6-7815487850B8}" type="sibTrans" cxnId="{496C978D-28B1-42A1-905D-505AC8280861}">
      <dgm:prSet/>
      <dgm:spPr/>
    </dgm:pt>
    <dgm:pt modelId="{E7E7C3A7-78E6-4659-BC41-93EA7594B8AC}">
      <dgm:prSet custT="1"/>
      <dgm:spPr/>
      <dgm:t>
        <a:bodyPr/>
        <a:lstStyle/>
        <a:p>
          <a:r>
            <a:rPr lang="zh-CN" altLang="en-US" sz="2400" b="1" dirty="0" smtClean="0"/>
            <a:t>惠农政策</a:t>
          </a:r>
          <a:endParaRPr lang="zh-CN" altLang="en-US" sz="2400" dirty="0"/>
        </a:p>
      </dgm:t>
    </dgm:pt>
    <dgm:pt modelId="{70A68E7A-F7D0-431C-A22E-A97231013BC0}" type="parTrans" cxnId="{85B672C0-8FF2-4E34-A88F-063122AF343E}">
      <dgm:prSet/>
      <dgm:spPr/>
    </dgm:pt>
    <dgm:pt modelId="{E14525AB-213E-4E17-BC0C-C7D26B30A733}" type="sibTrans" cxnId="{85B672C0-8FF2-4E34-A88F-063122AF343E}">
      <dgm:prSet/>
      <dgm:spPr/>
    </dgm:pt>
    <dgm:pt modelId="{BD46963E-9428-4EBE-8E02-1811538A0A78}">
      <dgm:prSet custT="1"/>
      <dgm:spPr/>
      <dgm:t>
        <a:bodyPr/>
        <a:lstStyle/>
        <a:p>
          <a:r>
            <a:rPr lang="zh-CN" altLang="en-US" sz="2400" b="1" dirty="0" smtClean="0"/>
            <a:t>农产品市场营销</a:t>
          </a:r>
          <a:endParaRPr lang="zh-CN" altLang="en-US" sz="2400" dirty="0"/>
        </a:p>
      </dgm:t>
    </dgm:pt>
    <dgm:pt modelId="{323D8EDA-9602-4B50-929D-DF8D9C3FCC19}" type="parTrans" cxnId="{252EEB9D-9E42-4243-9908-30DB3D958D2C}">
      <dgm:prSet/>
      <dgm:spPr/>
    </dgm:pt>
    <dgm:pt modelId="{A5CC3CCB-EAFB-4211-AAD0-DD32E0D3320A}" type="sibTrans" cxnId="{252EEB9D-9E42-4243-9908-30DB3D958D2C}">
      <dgm:prSet/>
      <dgm:spPr/>
    </dgm:pt>
    <dgm:pt modelId="{997CD3CA-AE25-4741-8128-C3BB493CD799}">
      <dgm:prSet/>
      <dgm:spPr/>
      <dgm:t>
        <a:bodyPr/>
        <a:lstStyle/>
        <a:p>
          <a:r>
            <a:rPr lang="zh-CN" altLang="en-US" dirty="0" smtClean="0"/>
            <a:t>新品种、新技术</a:t>
          </a:r>
          <a:endParaRPr lang="zh-CN" altLang="en-US" dirty="0"/>
        </a:p>
      </dgm:t>
    </dgm:pt>
    <dgm:pt modelId="{BB8880FC-2FFE-40EE-B5F6-3C1BC6372473}" type="parTrans" cxnId="{1B678530-3A8F-4527-8231-1889E300A54E}">
      <dgm:prSet/>
      <dgm:spPr/>
    </dgm:pt>
    <dgm:pt modelId="{28066FC3-7EC8-4BB9-B1AC-E8B76ECAE3FE}" type="sibTrans" cxnId="{1B678530-3A8F-4527-8231-1889E300A54E}">
      <dgm:prSet/>
      <dgm:spPr/>
    </dgm:pt>
    <dgm:pt modelId="{373E5F33-FDD6-442F-9D0E-31EBBDA2F779}">
      <dgm:prSet/>
      <dgm:spPr/>
      <dgm:t>
        <a:bodyPr/>
        <a:lstStyle/>
        <a:p>
          <a:r>
            <a:rPr lang="zh-CN" b="1" dirty="0" smtClean="0"/>
            <a:t>典型</a:t>
          </a:r>
          <a:r>
            <a:rPr lang="zh-CN" altLang="en-US" b="1" dirty="0" smtClean="0"/>
            <a:t>经验</a:t>
          </a:r>
          <a:r>
            <a:rPr lang="zh-CN" b="1" dirty="0" smtClean="0"/>
            <a:t>介绍</a:t>
          </a:r>
          <a:endParaRPr lang="zh-CN" altLang="en-US" b="1" dirty="0"/>
        </a:p>
      </dgm:t>
    </dgm:pt>
    <dgm:pt modelId="{34A0DE8E-D9F0-4A04-974A-F3D5BBEB7F41}" type="parTrans" cxnId="{E18E1EEF-40E5-4CC2-82AE-253B9C8D3B24}">
      <dgm:prSet/>
      <dgm:spPr/>
    </dgm:pt>
    <dgm:pt modelId="{1D20D63F-25BE-41E2-8E71-0E3089C2ED46}" type="sibTrans" cxnId="{E18E1EEF-40E5-4CC2-82AE-253B9C8D3B24}">
      <dgm:prSet/>
      <dgm:spPr/>
    </dgm:pt>
    <dgm:pt modelId="{A170A419-AF1F-4CBE-914E-CE832AB7E043}" type="pres">
      <dgm:prSet presAssocID="{A1A17529-AF80-4E53-9EA6-127F2F2D6D5D}" presName="diagram" presStyleCnt="0">
        <dgm:presLayoutVars>
          <dgm:dir/>
          <dgm:animLvl val="lvl"/>
          <dgm:resizeHandles val="exact"/>
        </dgm:presLayoutVars>
      </dgm:prSet>
      <dgm:spPr/>
    </dgm:pt>
    <dgm:pt modelId="{6D031B6F-BEB8-408B-B070-69F3C9CCE72D}" type="pres">
      <dgm:prSet presAssocID="{4E8A6C78-03E6-4B6C-83FA-626180CD32B7}" presName="compNode" presStyleCnt="0"/>
      <dgm:spPr/>
    </dgm:pt>
    <dgm:pt modelId="{8BB25BA7-0DC2-4628-BCF0-E9CC0399C253}" type="pres">
      <dgm:prSet presAssocID="{4E8A6C78-03E6-4B6C-83FA-626180CD32B7}" presName="childRect" presStyleLbl="bgAcc1" presStyleIdx="0" presStyleCnt="3">
        <dgm:presLayoutVars>
          <dgm:bulletEnabled val="1"/>
        </dgm:presLayoutVars>
      </dgm:prSet>
      <dgm:spPr/>
      <dgm:t>
        <a:bodyPr/>
        <a:lstStyle/>
        <a:p>
          <a:endParaRPr lang="zh-CN" altLang="en-US"/>
        </a:p>
      </dgm:t>
    </dgm:pt>
    <dgm:pt modelId="{C5640E96-2FA3-4573-A9EE-FC1A01C10AF5}" type="pres">
      <dgm:prSet presAssocID="{4E8A6C78-03E6-4B6C-83FA-626180CD32B7}" presName="parentText" presStyleLbl="node1" presStyleIdx="0" presStyleCnt="0">
        <dgm:presLayoutVars>
          <dgm:chMax val="0"/>
          <dgm:bulletEnabled val="1"/>
        </dgm:presLayoutVars>
      </dgm:prSet>
      <dgm:spPr/>
      <dgm:t>
        <a:bodyPr/>
        <a:lstStyle/>
        <a:p>
          <a:endParaRPr lang="zh-CN" altLang="en-US"/>
        </a:p>
      </dgm:t>
    </dgm:pt>
    <dgm:pt modelId="{E3B346C0-EB3E-4234-B814-5FFB42958127}" type="pres">
      <dgm:prSet presAssocID="{4E8A6C78-03E6-4B6C-83FA-626180CD32B7}" presName="parentRect" presStyleLbl="alignNode1" presStyleIdx="0" presStyleCnt="3"/>
      <dgm:spPr/>
      <dgm:t>
        <a:bodyPr/>
        <a:lstStyle/>
        <a:p>
          <a:endParaRPr lang="zh-CN" altLang="en-US"/>
        </a:p>
      </dgm:t>
    </dgm:pt>
    <dgm:pt modelId="{38294988-B345-4C11-83C3-7884C91C8C6A}" type="pres">
      <dgm:prSet presAssocID="{4E8A6C78-03E6-4B6C-83FA-626180CD32B7}" presName="adorn" presStyleLbl="fgAccFollowNode1" presStyleIdx="0" presStyleCnt="3"/>
      <dgm:spPr>
        <a:blipFill rotWithShape="0">
          <a:blip xmlns:r="http://schemas.openxmlformats.org/officeDocument/2006/relationships" r:embed="rId1"/>
          <a:stretch>
            <a:fillRect/>
          </a:stretch>
        </a:blipFill>
      </dgm:spPr>
    </dgm:pt>
    <dgm:pt modelId="{946A0C10-3307-4F95-8608-7E2D8E0527C0}" type="pres">
      <dgm:prSet presAssocID="{8E3DCFC2-1069-48FF-A17C-74C227D253A4}" presName="sibTrans" presStyleLbl="sibTrans2D1" presStyleIdx="0" presStyleCnt="0"/>
      <dgm:spPr/>
      <dgm:t>
        <a:bodyPr/>
        <a:lstStyle/>
        <a:p>
          <a:endParaRPr lang="zh-CN" altLang="en-US"/>
        </a:p>
      </dgm:t>
    </dgm:pt>
    <dgm:pt modelId="{FD12999A-7B5C-4BE4-96C2-3AA57002E316}" type="pres">
      <dgm:prSet presAssocID="{2B5CE3DD-FA58-467F-B18C-B6A3D339CE6C}" presName="compNode" presStyleCnt="0"/>
      <dgm:spPr/>
    </dgm:pt>
    <dgm:pt modelId="{2C2E0326-9A90-41D8-A933-7DEF2C9EB7D8}" type="pres">
      <dgm:prSet presAssocID="{2B5CE3DD-FA58-467F-B18C-B6A3D339CE6C}" presName="childRect" presStyleLbl="bgAcc1" presStyleIdx="1" presStyleCnt="3">
        <dgm:presLayoutVars>
          <dgm:bulletEnabled val="1"/>
        </dgm:presLayoutVars>
      </dgm:prSet>
      <dgm:spPr/>
      <dgm:t>
        <a:bodyPr/>
        <a:lstStyle/>
        <a:p>
          <a:endParaRPr lang="zh-CN" altLang="en-US"/>
        </a:p>
      </dgm:t>
    </dgm:pt>
    <dgm:pt modelId="{B0401850-D38E-4F1D-87AD-1AC022233DB4}" type="pres">
      <dgm:prSet presAssocID="{2B5CE3DD-FA58-467F-B18C-B6A3D339CE6C}" presName="parentText" presStyleLbl="node1" presStyleIdx="0" presStyleCnt="0">
        <dgm:presLayoutVars>
          <dgm:chMax val="0"/>
          <dgm:bulletEnabled val="1"/>
        </dgm:presLayoutVars>
      </dgm:prSet>
      <dgm:spPr/>
      <dgm:t>
        <a:bodyPr/>
        <a:lstStyle/>
        <a:p>
          <a:endParaRPr lang="zh-CN" altLang="en-US"/>
        </a:p>
      </dgm:t>
    </dgm:pt>
    <dgm:pt modelId="{E869601B-F89F-40E1-BFD6-7919618E43CD}" type="pres">
      <dgm:prSet presAssocID="{2B5CE3DD-FA58-467F-B18C-B6A3D339CE6C}" presName="parentRect" presStyleLbl="alignNode1" presStyleIdx="1" presStyleCnt="3"/>
      <dgm:spPr/>
      <dgm:t>
        <a:bodyPr/>
        <a:lstStyle/>
        <a:p>
          <a:endParaRPr lang="zh-CN" altLang="en-US"/>
        </a:p>
      </dgm:t>
    </dgm:pt>
    <dgm:pt modelId="{5CB69E59-A3FD-474A-A33E-23D51C44169F}" type="pres">
      <dgm:prSet presAssocID="{2B5CE3DD-FA58-467F-B18C-B6A3D339CE6C}" presName="adorn" presStyleLbl="fgAccFollowNode1" presStyleIdx="1" presStyleCnt="3"/>
      <dgm:spPr>
        <a:blipFill rotWithShape="0">
          <a:blip xmlns:r="http://schemas.openxmlformats.org/officeDocument/2006/relationships" r:embed="rId2"/>
          <a:stretch>
            <a:fillRect/>
          </a:stretch>
        </a:blipFill>
      </dgm:spPr>
    </dgm:pt>
    <dgm:pt modelId="{C4DF02BE-53D1-4B9E-A664-66620A4CBB88}" type="pres">
      <dgm:prSet presAssocID="{882764B8-277D-4875-9B0E-924295D1F5B0}" presName="sibTrans" presStyleLbl="sibTrans2D1" presStyleIdx="0" presStyleCnt="0"/>
      <dgm:spPr/>
      <dgm:t>
        <a:bodyPr/>
        <a:lstStyle/>
        <a:p>
          <a:endParaRPr lang="zh-CN" altLang="en-US"/>
        </a:p>
      </dgm:t>
    </dgm:pt>
    <dgm:pt modelId="{9B6287BA-60F0-45AE-BFEF-B9A411149112}" type="pres">
      <dgm:prSet presAssocID="{8ED40823-97C2-4ED9-8E82-6D73B6F8F23C}" presName="compNode" presStyleCnt="0"/>
      <dgm:spPr/>
    </dgm:pt>
    <dgm:pt modelId="{B006FCBF-9C64-4C1E-88A7-72335C1A2F41}" type="pres">
      <dgm:prSet presAssocID="{8ED40823-97C2-4ED9-8E82-6D73B6F8F23C}" presName="childRect" presStyleLbl="bgAcc1" presStyleIdx="2" presStyleCnt="3">
        <dgm:presLayoutVars>
          <dgm:bulletEnabled val="1"/>
        </dgm:presLayoutVars>
      </dgm:prSet>
      <dgm:spPr/>
      <dgm:t>
        <a:bodyPr/>
        <a:lstStyle/>
        <a:p>
          <a:endParaRPr lang="zh-CN" altLang="en-US"/>
        </a:p>
      </dgm:t>
    </dgm:pt>
    <dgm:pt modelId="{DA43912E-544D-4EA9-9DFA-B5C3F67FE622}" type="pres">
      <dgm:prSet presAssocID="{8ED40823-97C2-4ED9-8E82-6D73B6F8F23C}" presName="parentText" presStyleLbl="node1" presStyleIdx="0" presStyleCnt="0">
        <dgm:presLayoutVars>
          <dgm:chMax val="0"/>
          <dgm:bulletEnabled val="1"/>
        </dgm:presLayoutVars>
      </dgm:prSet>
      <dgm:spPr/>
      <dgm:t>
        <a:bodyPr/>
        <a:lstStyle/>
        <a:p>
          <a:endParaRPr lang="zh-CN" altLang="en-US"/>
        </a:p>
      </dgm:t>
    </dgm:pt>
    <dgm:pt modelId="{7D0FA9A7-C7A4-4BE6-B9DE-4F05596A1F69}" type="pres">
      <dgm:prSet presAssocID="{8ED40823-97C2-4ED9-8E82-6D73B6F8F23C}" presName="parentRect" presStyleLbl="alignNode1" presStyleIdx="2" presStyleCnt="3"/>
      <dgm:spPr/>
      <dgm:t>
        <a:bodyPr/>
        <a:lstStyle/>
        <a:p>
          <a:endParaRPr lang="zh-CN" altLang="en-US"/>
        </a:p>
      </dgm:t>
    </dgm:pt>
    <dgm:pt modelId="{92F16450-2D59-4A08-A721-D25A6FB37641}" type="pres">
      <dgm:prSet presAssocID="{8ED40823-97C2-4ED9-8E82-6D73B6F8F23C}" presName="adorn" presStyleLbl="fgAccFollowNode1" presStyleIdx="2" presStyleCnt="3"/>
      <dgm:spPr>
        <a:blipFill rotWithShape="0">
          <a:blip xmlns:r="http://schemas.openxmlformats.org/officeDocument/2006/relationships" r:embed="rId3"/>
          <a:stretch>
            <a:fillRect/>
          </a:stretch>
        </a:blipFill>
      </dgm:spPr>
    </dgm:pt>
  </dgm:ptLst>
  <dgm:cxnLst>
    <dgm:cxn modelId="{05ED6365-1426-43C9-846D-25E3A0ECBF66}" type="presOf" srcId="{8ED40823-97C2-4ED9-8E82-6D73B6F8F23C}" destId="{7D0FA9A7-C7A4-4BE6-B9DE-4F05596A1F69}" srcOrd="1" destOrd="0" presId="urn:microsoft.com/office/officeart/2005/8/layout/bList2#1"/>
    <dgm:cxn modelId="{496C978D-28B1-42A1-905D-505AC8280861}" srcId="{4E8A6C78-03E6-4B6C-83FA-626180CD32B7}" destId="{E35AF1B4-559C-4344-93A5-302C9BE73B75}" srcOrd="4" destOrd="0" parTransId="{F2C36623-EB25-445A-96A3-5FF673741498}" sibTransId="{A30734F9-F326-4A11-B3C6-7815487850B8}"/>
    <dgm:cxn modelId="{8E8F6243-E6B7-4CCB-94F2-32C9ABEB0D38}" type="presOf" srcId="{997CD3CA-AE25-4741-8128-C3BB493CD799}" destId="{B006FCBF-9C64-4C1E-88A7-72335C1A2F41}" srcOrd="0" destOrd="3" presId="urn:microsoft.com/office/officeart/2005/8/layout/bList2#1"/>
    <dgm:cxn modelId="{CCB06687-3DAE-4BD8-83D4-743A4EAA72B9}" type="presOf" srcId="{2B5CE3DD-FA58-467F-B18C-B6A3D339CE6C}" destId="{B0401850-D38E-4F1D-87AD-1AC022233DB4}" srcOrd="0" destOrd="0" presId="urn:microsoft.com/office/officeart/2005/8/layout/bList2#1"/>
    <dgm:cxn modelId="{E4C52703-646A-4B99-90B5-5652317886B6}" type="presOf" srcId="{AD4AB73C-6532-46D4-9F5E-34279D8FD55E}" destId="{2C2E0326-9A90-41D8-A933-7DEF2C9EB7D8}" srcOrd="0" destOrd="3" presId="urn:microsoft.com/office/officeart/2005/8/layout/bList2#1"/>
    <dgm:cxn modelId="{1091BAD1-7574-44FA-BC48-9DD873D5C8F4}" type="presOf" srcId="{3F9595BA-0D30-483A-B84F-7BFFAC5C5163}" destId="{8BB25BA7-0DC2-4628-BCF0-E9CC0399C253}" srcOrd="0" destOrd="3" presId="urn:microsoft.com/office/officeart/2005/8/layout/bList2#1"/>
    <dgm:cxn modelId="{252EEB9D-9E42-4243-9908-30DB3D958D2C}" srcId="{4E8A6C78-03E6-4B6C-83FA-626180CD32B7}" destId="{BD46963E-9428-4EBE-8E02-1811538A0A78}" srcOrd="2" destOrd="0" parTransId="{323D8EDA-9602-4B50-929D-DF8D9C3FCC19}" sibTransId="{A5CC3CCB-EAFB-4211-AAD0-DD32E0D3320A}"/>
    <dgm:cxn modelId="{913A1146-DCAE-44FB-9339-3A305CB35204}" srcId="{8ED40823-97C2-4ED9-8E82-6D73B6F8F23C}" destId="{E62648A8-A9D4-4CEC-90F2-DA21682B2E07}" srcOrd="2" destOrd="0" parTransId="{F523E091-DA58-4459-BDD1-D0EF614F75DB}" sibTransId="{B67F1042-0DF9-4F5B-AC6E-044CE207C427}"/>
    <dgm:cxn modelId="{1B678530-3A8F-4527-8231-1889E300A54E}" srcId="{8ED40823-97C2-4ED9-8E82-6D73B6F8F23C}" destId="{997CD3CA-AE25-4741-8128-C3BB493CD799}" srcOrd="3" destOrd="0" parTransId="{BB8880FC-2FFE-40EE-B5F6-3C1BC6372473}" sibTransId="{28066FC3-7EC8-4BB9-B1AC-E8B76ECAE3FE}"/>
    <dgm:cxn modelId="{FA79385E-0DDE-4EF8-A9A2-123FDDD9F461}" srcId="{A1A17529-AF80-4E53-9EA6-127F2F2D6D5D}" destId="{2B5CE3DD-FA58-467F-B18C-B6A3D339CE6C}" srcOrd="1" destOrd="0" parTransId="{FC88E32F-1072-422F-8AC3-F479C39F0DE7}" sibTransId="{882764B8-277D-4875-9B0E-924295D1F5B0}"/>
    <dgm:cxn modelId="{E5089DB3-E94B-42F6-B25C-0713D3DD2E37}" srcId="{8ED40823-97C2-4ED9-8E82-6D73B6F8F23C}" destId="{B6E9C309-ED02-41D9-850F-87BD9B35C3AD}" srcOrd="1" destOrd="0" parTransId="{10E216B4-F956-4A3D-A378-D2DB2BFAE469}" sibTransId="{9C2D093F-3236-47F3-9843-6847D4EEFE3C}"/>
    <dgm:cxn modelId="{B9BE6E0C-1533-4081-8ED5-A29ED88247BC}" type="presOf" srcId="{E62648A8-A9D4-4CEC-90F2-DA21682B2E07}" destId="{B006FCBF-9C64-4C1E-88A7-72335C1A2F41}" srcOrd="0" destOrd="2" presId="urn:microsoft.com/office/officeart/2005/8/layout/bList2#1"/>
    <dgm:cxn modelId="{2AC3B241-4A3E-4733-ABA0-CB1865AAF1A1}" srcId="{8ED40823-97C2-4ED9-8E82-6D73B6F8F23C}" destId="{3C16CF55-B6C5-4611-9884-2F38F539ADED}" srcOrd="0" destOrd="0" parTransId="{0F3E5AEB-E6F1-426E-B11E-3FB86D1EC8C6}" sibTransId="{528C1D05-B5E5-418E-907D-2F25C19A62F2}"/>
    <dgm:cxn modelId="{D003E416-FCC7-4033-81E3-85939BBBE5DF}" type="presOf" srcId="{4E8A6C78-03E6-4B6C-83FA-626180CD32B7}" destId="{C5640E96-2FA3-4573-A9EE-FC1A01C10AF5}" srcOrd="0" destOrd="0" presId="urn:microsoft.com/office/officeart/2005/8/layout/bList2#1"/>
    <dgm:cxn modelId="{9EC63974-609A-4611-BC18-7A612CC6F093}" srcId="{2B5CE3DD-FA58-467F-B18C-B6A3D339CE6C}" destId="{E0BBB625-3D83-4EE9-9F2D-C0F38BE5261B}" srcOrd="2" destOrd="0" parTransId="{5B457F39-0AAE-4F0D-9E8D-97F061C6D490}" sibTransId="{A494B62F-356E-4F22-A632-8324C143EBAA}"/>
    <dgm:cxn modelId="{E18E1EEF-40E5-4CC2-82AE-253B9C8D3B24}" srcId="{2B5CE3DD-FA58-467F-B18C-B6A3D339CE6C}" destId="{373E5F33-FDD6-442F-9D0E-31EBBDA2F779}" srcOrd="1" destOrd="0" parTransId="{34A0DE8E-D9F0-4A04-974A-F3D5BBEB7F41}" sibTransId="{1D20D63F-25BE-41E2-8E71-0E3089C2ED46}"/>
    <dgm:cxn modelId="{29F264CF-E4E5-45DC-8AAA-5E15FCB150F2}" srcId="{4E8A6C78-03E6-4B6C-83FA-626180CD32B7}" destId="{3F9595BA-0D30-483A-B84F-7BFFAC5C5163}" srcOrd="3" destOrd="0" parTransId="{702DEE0E-EB7A-4337-B26D-696C5D0AD7B2}" sibTransId="{AC4B3C7B-A0F5-441E-9D57-548A97F32A04}"/>
    <dgm:cxn modelId="{A76F53D8-9E0C-47BC-972F-0C8C4701F469}" type="presOf" srcId="{BD46963E-9428-4EBE-8E02-1811538A0A78}" destId="{8BB25BA7-0DC2-4628-BCF0-E9CC0399C253}" srcOrd="0" destOrd="2" presId="urn:microsoft.com/office/officeart/2005/8/layout/bList2#1"/>
    <dgm:cxn modelId="{E548E2AB-9ECF-4BE8-8ABA-8003F5489D30}" srcId="{2B5CE3DD-FA58-467F-B18C-B6A3D339CE6C}" destId="{29E52D89-C297-468F-9792-C48A3945AE7B}" srcOrd="0" destOrd="0" parTransId="{4479A096-F8C8-478E-9C33-C9176669A7A2}" sibTransId="{13D6C2C4-4389-4DFC-9066-E4057D62E765}"/>
    <dgm:cxn modelId="{4AD17928-B371-48F7-B290-E3185CFC68D2}" type="presOf" srcId="{E35AF1B4-559C-4344-93A5-302C9BE73B75}" destId="{8BB25BA7-0DC2-4628-BCF0-E9CC0399C253}" srcOrd="0" destOrd="4" presId="urn:microsoft.com/office/officeart/2005/8/layout/bList2#1"/>
    <dgm:cxn modelId="{351C3977-2DF3-4698-BCC7-49A139940D4D}" type="presOf" srcId="{E7E7C3A7-78E6-4659-BC41-93EA7594B8AC}" destId="{8BB25BA7-0DC2-4628-BCF0-E9CC0399C253}" srcOrd="0" destOrd="1" presId="urn:microsoft.com/office/officeart/2005/8/layout/bList2#1"/>
    <dgm:cxn modelId="{C553DD45-5E3D-4A03-9C52-970D3EAD678A}" type="presOf" srcId="{373E5F33-FDD6-442F-9D0E-31EBBDA2F779}" destId="{2C2E0326-9A90-41D8-A933-7DEF2C9EB7D8}" srcOrd="0" destOrd="1" presId="urn:microsoft.com/office/officeart/2005/8/layout/bList2#1"/>
    <dgm:cxn modelId="{6C270909-8CE2-495F-8E3F-0D9BE4176D7D}" type="presOf" srcId="{3C16CF55-B6C5-4611-9884-2F38F539ADED}" destId="{B006FCBF-9C64-4C1E-88A7-72335C1A2F41}" srcOrd="0" destOrd="0" presId="urn:microsoft.com/office/officeart/2005/8/layout/bList2#1"/>
    <dgm:cxn modelId="{85B672C0-8FF2-4E34-A88F-063122AF343E}" srcId="{4E8A6C78-03E6-4B6C-83FA-626180CD32B7}" destId="{E7E7C3A7-78E6-4659-BC41-93EA7594B8AC}" srcOrd="1" destOrd="0" parTransId="{70A68E7A-F7D0-431C-A22E-A97231013BC0}" sibTransId="{E14525AB-213E-4E17-BC0C-C7D26B30A733}"/>
    <dgm:cxn modelId="{3C0BCE64-A3A1-4A1C-9851-5B1CB2CE3E20}" srcId="{2B5CE3DD-FA58-467F-B18C-B6A3D339CE6C}" destId="{AD4AB73C-6532-46D4-9F5E-34279D8FD55E}" srcOrd="3" destOrd="0" parTransId="{E11583A4-41A7-4F9F-A016-DCFA3763900C}" sibTransId="{CF78A59F-6D49-4B6F-B76B-261BB134F4A9}"/>
    <dgm:cxn modelId="{10F272E5-46A0-4EEC-A921-6F26844DF3A9}" type="presOf" srcId="{4E8A6C78-03E6-4B6C-83FA-626180CD32B7}" destId="{E3B346C0-EB3E-4234-B814-5FFB42958127}" srcOrd="1" destOrd="0" presId="urn:microsoft.com/office/officeart/2005/8/layout/bList2#1"/>
    <dgm:cxn modelId="{B7930AF5-219B-469C-BB68-D05188C43A9C}" type="presOf" srcId="{E0BBB625-3D83-4EE9-9F2D-C0F38BE5261B}" destId="{2C2E0326-9A90-41D8-A933-7DEF2C9EB7D8}" srcOrd="0" destOrd="2" presId="urn:microsoft.com/office/officeart/2005/8/layout/bList2#1"/>
    <dgm:cxn modelId="{C3A715A0-1C2C-4522-A331-F78A2335C246}" type="presOf" srcId="{8ED40823-97C2-4ED9-8E82-6D73B6F8F23C}" destId="{DA43912E-544D-4EA9-9DFA-B5C3F67FE622}" srcOrd="0" destOrd="0" presId="urn:microsoft.com/office/officeart/2005/8/layout/bList2#1"/>
    <dgm:cxn modelId="{6FEC2002-BAF9-4E6B-947B-880758E0E065}" type="presOf" srcId="{A1A17529-AF80-4E53-9EA6-127F2F2D6D5D}" destId="{A170A419-AF1F-4CBE-914E-CE832AB7E043}" srcOrd="0" destOrd="0" presId="urn:microsoft.com/office/officeart/2005/8/layout/bList2#1"/>
    <dgm:cxn modelId="{AB370390-9229-46F4-93C5-481F4457E526}" type="presOf" srcId="{8E3DCFC2-1069-48FF-A17C-74C227D253A4}" destId="{946A0C10-3307-4F95-8608-7E2D8E0527C0}" srcOrd="0" destOrd="0" presId="urn:microsoft.com/office/officeart/2005/8/layout/bList2#1"/>
    <dgm:cxn modelId="{50A9E09E-866D-46E5-91AD-E041EC18A0A1}" srcId="{4E8A6C78-03E6-4B6C-83FA-626180CD32B7}" destId="{D8440326-2292-4670-8F85-D8A6D8AD8A0A}" srcOrd="0" destOrd="0" parTransId="{21CDED1B-836A-4A8A-81B4-88259E3F347A}" sibTransId="{9E88849F-4B5A-42DB-A6C0-1241A32A8BB4}"/>
    <dgm:cxn modelId="{298A66C8-163C-464B-9DCD-DC29F42AE34C}" srcId="{4E8A6C78-03E6-4B6C-83FA-626180CD32B7}" destId="{D869FCD2-D8F6-4A1D-AB4E-48949E3FBB6E}" srcOrd="5" destOrd="0" parTransId="{4E0DF05E-2249-4A55-87FE-DF24D89B5E57}" sibTransId="{E1493A9C-9B54-4626-BF67-98CD926EF357}"/>
    <dgm:cxn modelId="{59116C0D-B3DB-479B-8F67-79BE1073A2D0}" type="presOf" srcId="{D8440326-2292-4670-8F85-D8A6D8AD8A0A}" destId="{8BB25BA7-0DC2-4628-BCF0-E9CC0399C253}" srcOrd="0" destOrd="0" presId="urn:microsoft.com/office/officeart/2005/8/layout/bList2#1"/>
    <dgm:cxn modelId="{2690ABB9-3E6E-4DCD-9AC1-C118F326CE33}" srcId="{A1A17529-AF80-4E53-9EA6-127F2F2D6D5D}" destId="{4E8A6C78-03E6-4B6C-83FA-626180CD32B7}" srcOrd="0" destOrd="0" parTransId="{72329329-0430-4D04-9AEA-3C5630C16BE0}" sibTransId="{8E3DCFC2-1069-48FF-A17C-74C227D253A4}"/>
    <dgm:cxn modelId="{885E6AEF-947A-44CB-9AEA-1E11B4E243FE}" type="presOf" srcId="{29E52D89-C297-468F-9792-C48A3945AE7B}" destId="{2C2E0326-9A90-41D8-A933-7DEF2C9EB7D8}" srcOrd="0" destOrd="0" presId="urn:microsoft.com/office/officeart/2005/8/layout/bList2#1"/>
    <dgm:cxn modelId="{CB7D8A11-8FE1-4D70-B340-20084F898026}" srcId="{A1A17529-AF80-4E53-9EA6-127F2F2D6D5D}" destId="{8ED40823-97C2-4ED9-8E82-6D73B6F8F23C}" srcOrd="2" destOrd="0" parTransId="{9EDB36ED-241E-43F9-ACB0-5B43F55D575D}" sibTransId="{F825E1AE-0975-4098-B33A-C72FB4440D33}"/>
    <dgm:cxn modelId="{3FCB8BF8-149B-466C-B883-0ED8778251D0}" type="presOf" srcId="{B6E9C309-ED02-41D9-850F-87BD9B35C3AD}" destId="{B006FCBF-9C64-4C1E-88A7-72335C1A2F41}" srcOrd="0" destOrd="1" presId="urn:microsoft.com/office/officeart/2005/8/layout/bList2#1"/>
    <dgm:cxn modelId="{C8EDCC18-8153-49BC-93F8-0EF62F094362}" type="presOf" srcId="{2B5CE3DD-FA58-467F-B18C-B6A3D339CE6C}" destId="{E869601B-F89F-40E1-BFD6-7919618E43CD}" srcOrd="1" destOrd="0" presId="urn:microsoft.com/office/officeart/2005/8/layout/bList2#1"/>
    <dgm:cxn modelId="{367D300D-3110-4B65-BD9D-DCFA681A52D7}" type="presOf" srcId="{882764B8-277D-4875-9B0E-924295D1F5B0}" destId="{C4DF02BE-53D1-4B9E-A664-66620A4CBB88}" srcOrd="0" destOrd="0" presId="urn:microsoft.com/office/officeart/2005/8/layout/bList2#1"/>
    <dgm:cxn modelId="{38D2DAB9-F072-440D-9D85-9E5DC0B2DD21}" type="presOf" srcId="{D869FCD2-D8F6-4A1D-AB4E-48949E3FBB6E}" destId="{8BB25BA7-0DC2-4628-BCF0-E9CC0399C253}" srcOrd="0" destOrd="5" presId="urn:microsoft.com/office/officeart/2005/8/layout/bList2#1"/>
    <dgm:cxn modelId="{C30A7CD2-E5FC-416B-B20E-9D49F3480756}" type="presParOf" srcId="{A170A419-AF1F-4CBE-914E-CE832AB7E043}" destId="{6D031B6F-BEB8-408B-B070-69F3C9CCE72D}" srcOrd="0" destOrd="0" presId="urn:microsoft.com/office/officeart/2005/8/layout/bList2#1"/>
    <dgm:cxn modelId="{E3615044-F88D-46E4-9953-9B8ED94712E5}" type="presParOf" srcId="{6D031B6F-BEB8-408B-B070-69F3C9CCE72D}" destId="{8BB25BA7-0DC2-4628-BCF0-E9CC0399C253}" srcOrd="0" destOrd="0" presId="urn:microsoft.com/office/officeart/2005/8/layout/bList2#1"/>
    <dgm:cxn modelId="{AAE9DE1D-4055-42F3-A8D7-0C6ED69857AF}" type="presParOf" srcId="{6D031B6F-BEB8-408B-B070-69F3C9CCE72D}" destId="{C5640E96-2FA3-4573-A9EE-FC1A01C10AF5}" srcOrd="1" destOrd="0" presId="urn:microsoft.com/office/officeart/2005/8/layout/bList2#1"/>
    <dgm:cxn modelId="{46F6CCBF-1084-4289-BFC1-29ED4823A4E6}" type="presParOf" srcId="{6D031B6F-BEB8-408B-B070-69F3C9CCE72D}" destId="{E3B346C0-EB3E-4234-B814-5FFB42958127}" srcOrd="2" destOrd="0" presId="urn:microsoft.com/office/officeart/2005/8/layout/bList2#1"/>
    <dgm:cxn modelId="{A4597E1A-4C2C-4667-B6EB-5FA4C4CEF2B0}" type="presParOf" srcId="{6D031B6F-BEB8-408B-B070-69F3C9CCE72D}" destId="{38294988-B345-4C11-83C3-7884C91C8C6A}" srcOrd="3" destOrd="0" presId="urn:microsoft.com/office/officeart/2005/8/layout/bList2#1"/>
    <dgm:cxn modelId="{49301FDC-12B3-4A0D-AC37-E85E7C40F219}" type="presParOf" srcId="{A170A419-AF1F-4CBE-914E-CE832AB7E043}" destId="{946A0C10-3307-4F95-8608-7E2D8E0527C0}" srcOrd="1" destOrd="0" presId="urn:microsoft.com/office/officeart/2005/8/layout/bList2#1"/>
    <dgm:cxn modelId="{2838E73D-17DF-495C-BE79-D30A1295E80D}" type="presParOf" srcId="{A170A419-AF1F-4CBE-914E-CE832AB7E043}" destId="{FD12999A-7B5C-4BE4-96C2-3AA57002E316}" srcOrd="2" destOrd="0" presId="urn:microsoft.com/office/officeart/2005/8/layout/bList2#1"/>
    <dgm:cxn modelId="{E3C26494-7756-410C-B0E0-675AB89D3FEE}" type="presParOf" srcId="{FD12999A-7B5C-4BE4-96C2-3AA57002E316}" destId="{2C2E0326-9A90-41D8-A933-7DEF2C9EB7D8}" srcOrd="0" destOrd="0" presId="urn:microsoft.com/office/officeart/2005/8/layout/bList2#1"/>
    <dgm:cxn modelId="{C90A46BF-7481-4392-BCD0-54F8617F4100}" type="presParOf" srcId="{FD12999A-7B5C-4BE4-96C2-3AA57002E316}" destId="{B0401850-D38E-4F1D-87AD-1AC022233DB4}" srcOrd="1" destOrd="0" presId="urn:microsoft.com/office/officeart/2005/8/layout/bList2#1"/>
    <dgm:cxn modelId="{2885A299-59B7-426E-B99C-8198E46BD9AF}" type="presParOf" srcId="{FD12999A-7B5C-4BE4-96C2-3AA57002E316}" destId="{E869601B-F89F-40E1-BFD6-7919618E43CD}" srcOrd="2" destOrd="0" presId="urn:microsoft.com/office/officeart/2005/8/layout/bList2#1"/>
    <dgm:cxn modelId="{AFDE5292-7129-4F78-BC02-01493BAB2EAC}" type="presParOf" srcId="{FD12999A-7B5C-4BE4-96C2-3AA57002E316}" destId="{5CB69E59-A3FD-474A-A33E-23D51C44169F}" srcOrd="3" destOrd="0" presId="urn:microsoft.com/office/officeart/2005/8/layout/bList2#1"/>
    <dgm:cxn modelId="{6443D3FF-8E03-4317-858F-F52C2EED5C65}" type="presParOf" srcId="{A170A419-AF1F-4CBE-914E-CE832AB7E043}" destId="{C4DF02BE-53D1-4B9E-A664-66620A4CBB88}" srcOrd="3" destOrd="0" presId="urn:microsoft.com/office/officeart/2005/8/layout/bList2#1"/>
    <dgm:cxn modelId="{C7567082-A701-4869-A88A-5A1D0E0E35EC}" type="presParOf" srcId="{A170A419-AF1F-4CBE-914E-CE832AB7E043}" destId="{9B6287BA-60F0-45AE-BFEF-B9A411149112}" srcOrd="4" destOrd="0" presId="urn:microsoft.com/office/officeart/2005/8/layout/bList2#1"/>
    <dgm:cxn modelId="{CAB1AB12-EEF1-4A45-B995-FA848A6993E4}" type="presParOf" srcId="{9B6287BA-60F0-45AE-BFEF-B9A411149112}" destId="{B006FCBF-9C64-4C1E-88A7-72335C1A2F41}" srcOrd="0" destOrd="0" presId="urn:microsoft.com/office/officeart/2005/8/layout/bList2#1"/>
    <dgm:cxn modelId="{A961D8C2-F546-4451-81C5-71553CB4AB71}" type="presParOf" srcId="{9B6287BA-60F0-45AE-BFEF-B9A411149112}" destId="{DA43912E-544D-4EA9-9DFA-B5C3F67FE622}" srcOrd="1" destOrd="0" presId="urn:microsoft.com/office/officeart/2005/8/layout/bList2#1"/>
    <dgm:cxn modelId="{5B1ECF62-CDBA-4165-97FF-CFF351D21A93}" type="presParOf" srcId="{9B6287BA-60F0-45AE-BFEF-B9A411149112}" destId="{7D0FA9A7-C7A4-4BE6-B9DE-4F05596A1F69}" srcOrd="2" destOrd="0" presId="urn:microsoft.com/office/officeart/2005/8/layout/bList2#1"/>
    <dgm:cxn modelId="{597A7535-DF15-49BF-9BFF-908B9A6DA76B}" type="presParOf" srcId="{9B6287BA-60F0-45AE-BFEF-B9A411149112}" destId="{92F16450-2D59-4A08-A721-D25A6FB37641}" srcOrd="3" destOrd="0" presId="urn:microsoft.com/office/officeart/2005/8/layout/bList2#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D0B6D4-829F-4963-AE6D-C6E38849C3B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zh-CN" altLang="en-US"/>
        </a:p>
      </dgm:t>
    </dgm:pt>
    <dgm:pt modelId="{C935C66A-9CB1-48C1-8652-643AF7CFF28A}">
      <dgm:prSet phldrT="[文本]"/>
      <dgm:spPr/>
      <dgm:t>
        <a:bodyPr/>
        <a:lstStyle/>
        <a:p>
          <a:r>
            <a:rPr lang="zh-CN" altLang="en-US" dirty="0" smtClean="0"/>
            <a:t>新型农业经营主体</a:t>
          </a:r>
          <a:endParaRPr lang="zh-CN" altLang="en-US" dirty="0"/>
        </a:p>
      </dgm:t>
    </dgm:pt>
    <dgm:pt modelId="{F38BF0A5-4307-408D-B866-1C98EFBF4EB1}" type="parTrans" cxnId="{43E97D9D-6EFF-4504-8C9A-F9A54C252128}">
      <dgm:prSet/>
      <dgm:spPr/>
      <dgm:t>
        <a:bodyPr/>
        <a:lstStyle/>
        <a:p>
          <a:endParaRPr lang="zh-CN" altLang="en-US"/>
        </a:p>
      </dgm:t>
    </dgm:pt>
    <dgm:pt modelId="{FE5C55C4-95BC-4432-8396-A17541C20AFD}" type="sibTrans" cxnId="{43E97D9D-6EFF-4504-8C9A-F9A54C252128}">
      <dgm:prSet/>
      <dgm:spPr/>
      <dgm:t>
        <a:bodyPr/>
        <a:lstStyle/>
        <a:p>
          <a:endParaRPr lang="zh-CN" altLang="en-US"/>
        </a:p>
      </dgm:t>
    </dgm:pt>
    <dgm:pt modelId="{620EE2A9-7713-490E-9D87-B03BA612398A}">
      <dgm:prSet phldrT="[文本]"/>
      <dgm:spPr/>
      <dgm:t>
        <a:bodyPr/>
        <a:lstStyle/>
        <a:p>
          <a:r>
            <a:rPr lang="zh-CN" altLang="en-US" dirty="0" smtClean="0"/>
            <a:t>专业大户</a:t>
          </a:r>
          <a:endParaRPr lang="zh-CN" altLang="en-US" dirty="0"/>
        </a:p>
      </dgm:t>
    </dgm:pt>
    <dgm:pt modelId="{2EEB9563-7231-4837-AF17-958244DE8504}" type="parTrans" cxnId="{7E56854D-DB7D-44FA-82B5-1CC68C44EFFF}">
      <dgm:prSet/>
      <dgm:spPr/>
      <dgm:t>
        <a:bodyPr/>
        <a:lstStyle/>
        <a:p>
          <a:endParaRPr lang="zh-CN" altLang="en-US"/>
        </a:p>
      </dgm:t>
    </dgm:pt>
    <dgm:pt modelId="{467BACF6-3440-4E46-AE17-A9F50925F858}" type="sibTrans" cxnId="{7E56854D-DB7D-44FA-82B5-1CC68C44EFFF}">
      <dgm:prSet/>
      <dgm:spPr/>
      <dgm:t>
        <a:bodyPr/>
        <a:lstStyle/>
        <a:p>
          <a:endParaRPr lang="zh-CN" altLang="en-US"/>
        </a:p>
      </dgm:t>
    </dgm:pt>
    <dgm:pt modelId="{2874186B-30E1-40C5-B098-9640FD6F2770}">
      <dgm:prSet phldrT="[文本]"/>
      <dgm:spPr/>
      <dgm:t>
        <a:bodyPr/>
        <a:lstStyle/>
        <a:p>
          <a:r>
            <a:rPr lang="zh-CN" altLang="en-US" dirty="0" smtClean="0"/>
            <a:t>家庭农场</a:t>
          </a:r>
          <a:endParaRPr lang="zh-CN" altLang="en-US" dirty="0"/>
        </a:p>
      </dgm:t>
    </dgm:pt>
    <dgm:pt modelId="{076BFB2F-DC60-4C5F-BA88-29EAD16C068D}" type="parTrans" cxnId="{41D3D7DF-5492-4745-8000-31927969AECF}">
      <dgm:prSet/>
      <dgm:spPr/>
      <dgm:t>
        <a:bodyPr/>
        <a:lstStyle/>
        <a:p>
          <a:endParaRPr lang="zh-CN" altLang="en-US"/>
        </a:p>
      </dgm:t>
    </dgm:pt>
    <dgm:pt modelId="{06CD38D7-E2C4-44CE-98CA-823FFB48B6E2}" type="sibTrans" cxnId="{41D3D7DF-5492-4745-8000-31927969AECF}">
      <dgm:prSet/>
      <dgm:spPr/>
      <dgm:t>
        <a:bodyPr/>
        <a:lstStyle/>
        <a:p>
          <a:endParaRPr lang="zh-CN" altLang="en-US"/>
        </a:p>
      </dgm:t>
    </dgm:pt>
    <dgm:pt modelId="{89CC16AE-0B8B-4344-B15B-E3A76ED47C81}">
      <dgm:prSet phldrT="[文本]"/>
      <dgm:spPr/>
      <dgm:t>
        <a:bodyPr/>
        <a:lstStyle/>
        <a:p>
          <a:r>
            <a:rPr lang="zh-CN" altLang="en-US" dirty="0" smtClean="0"/>
            <a:t>合作社</a:t>
          </a:r>
          <a:endParaRPr lang="zh-CN" altLang="en-US" dirty="0"/>
        </a:p>
      </dgm:t>
    </dgm:pt>
    <dgm:pt modelId="{74F7D78E-C1FB-4021-9353-99DCF6E584C9}" type="parTrans" cxnId="{F189BADE-B0B9-4247-A9F3-7A1022E7C8EF}">
      <dgm:prSet/>
      <dgm:spPr/>
      <dgm:t>
        <a:bodyPr/>
        <a:lstStyle/>
        <a:p>
          <a:endParaRPr lang="zh-CN" altLang="en-US"/>
        </a:p>
      </dgm:t>
    </dgm:pt>
    <dgm:pt modelId="{83B03507-CB26-4AF8-8487-810889B5BB1D}" type="sibTrans" cxnId="{F189BADE-B0B9-4247-A9F3-7A1022E7C8EF}">
      <dgm:prSet/>
      <dgm:spPr/>
      <dgm:t>
        <a:bodyPr/>
        <a:lstStyle/>
        <a:p>
          <a:endParaRPr lang="zh-CN" altLang="en-US"/>
        </a:p>
      </dgm:t>
    </dgm:pt>
    <dgm:pt modelId="{38CCFED5-F8FF-49AD-A4F7-FF12B5510FEF}">
      <dgm:prSet/>
      <dgm:spPr/>
      <dgm:t>
        <a:bodyPr/>
        <a:lstStyle/>
        <a:p>
          <a:r>
            <a:rPr lang="zh-CN" altLang="en-US" dirty="0" smtClean="0"/>
            <a:t>龙头企业</a:t>
          </a:r>
          <a:endParaRPr lang="zh-CN" altLang="en-US" dirty="0"/>
        </a:p>
      </dgm:t>
    </dgm:pt>
    <dgm:pt modelId="{C364EBDA-8DD4-4C11-86EF-D16377456490}" type="parTrans" cxnId="{40C7FC8A-9A47-411F-B8C6-F7E37119C5AC}">
      <dgm:prSet/>
      <dgm:spPr/>
      <dgm:t>
        <a:bodyPr/>
        <a:lstStyle/>
        <a:p>
          <a:endParaRPr lang="zh-CN" altLang="en-US"/>
        </a:p>
      </dgm:t>
    </dgm:pt>
    <dgm:pt modelId="{9AA63093-3346-43D9-B2BB-BA1F20F01457}" type="sibTrans" cxnId="{40C7FC8A-9A47-411F-B8C6-F7E37119C5AC}">
      <dgm:prSet/>
      <dgm:spPr/>
      <dgm:t>
        <a:bodyPr/>
        <a:lstStyle/>
        <a:p>
          <a:endParaRPr lang="zh-CN" altLang="en-US"/>
        </a:p>
      </dgm:t>
    </dgm:pt>
    <dgm:pt modelId="{115BDB2D-46EA-4B7D-BD56-D0004082401D}">
      <dgm:prSet/>
      <dgm:spPr/>
      <dgm:t>
        <a:bodyPr/>
        <a:lstStyle/>
        <a:p>
          <a:r>
            <a:rPr lang="zh-CN" altLang="en-US" dirty="0" smtClean="0"/>
            <a:t>新型职业农民</a:t>
          </a:r>
          <a:endParaRPr lang="zh-CN" altLang="en-US" dirty="0"/>
        </a:p>
      </dgm:t>
    </dgm:pt>
    <dgm:pt modelId="{C33BFDBD-B014-4CE5-B8DC-1031E4EAFBF6}" type="parTrans" cxnId="{99EDF0FB-AB4D-4D18-9FB2-EC666E6432B3}">
      <dgm:prSet/>
      <dgm:spPr/>
      <dgm:t>
        <a:bodyPr/>
        <a:lstStyle/>
        <a:p>
          <a:endParaRPr lang="zh-CN" altLang="en-US"/>
        </a:p>
      </dgm:t>
    </dgm:pt>
    <dgm:pt modelId="{6E0DDF25-8002-481A-A1E9-0A1110F8C019}" type="sibTrans" cxnId="{99EDF0FB-AB4D-4D18-9FB2-EC666E6432B3}">
      <dgm:prSet/>
      <dgm:spPr/>
      <dgm:t>
        <a:bodyPr/>
        <a:lstStyle/>
        <a:p>
          <a:endParaRPr lang="zh-CN" altLang="en-US"/>
        </a:p>
      </dgm:t>
    </dgm:pt>
    <dgm:pt modelId="{A864001D-F5FD-4047-9500-D952904D9FFC}" type="pres">
      <dgm:prSet presAssocID="{4DD0B6D4-829F-4963-AE6D-C6E38849C3BB}" presName="cycle" presStyleCnt="0">
        <dgm:presLayoutVars>
          <dgm:chMax val="1"/>
          <dgm:dir/>
          <dgm:animLvl val="ctr"/>
          <dgm:resizeHandles val="exact"/>
        </dgm:presLayoutVars>
      </dgm:prSet>
      <dgm:spPr/>
      <dgm:t>
        <a:bodyPr/>
        <a:lstStyle/>
        <a:p>
          <a:endParaRPr lang="zh-CN" altLang="en-US"/>
        </a:p>
      </dgm:t>
    </dgm:pt>
    <dgm:pt modelId="{1A7B6039-54D6-45E3-AC78-9E41AAD77BA1}" type="pres">
      <dgm:prSet presAssocID="{C935C66A-9CB1-48C1-8652-643AF7CFF28A}" presName="centerShape" presStyleLbl="node0" presStyleIdx="0" presStyleCnt="1"/>
      <dgm:spPr/>
      <dgm:t>
        <a:bodyPr/>
        <a:lstStyle/>
        <a:p>
          <a:endParaRPr lang="zh-CN" altLang="en-US"/>
        </a:p>
      </dgm:t>
    </dgm:pt>
    <dgm:pt modelId="{DB7235F7-EF5F-43D3-9384-D35C60362345}" type="pres">
      <dgm:prSet presAssocID="{2EEB9563-7231-4837-AF17-958244DE8504}" presName="parTrans" presStyleLbl="bgSibTrans2D1" presStyleIdx="0" presStyleCnt="5"/>
      <dgm:spPr/>
      <dgm:t>
        <a:bodyPr/>
        <a:lstStyle/>
        <a:p>
          <a:endParaRPr lang="zh-CN" altLang="en-US"/>
        </a:p>
      </dgm:t>
    </dgm:pt>
    <dgm:pt modelId="{10B5A4EE-62C6-4668-B67B-56C919890CF9}" type="pres">
      <dgm:prSet presAssocID="{620EE2A9-7713-490E-9D87-B03BA612398A}" presName="node" presStyleLbl="node1" presStyleIdx="0" presStyleCnt="5" custScaleX="126007">
        <dgm:presLayoutVars>
          <dgm:bulletEnabled val="1"/>
        </dgm:presLayoutVars>
      </dgm:prSet>
      <dgm:spPr/>
      <dgm:t>
        <a:bodyPr/>
        <a:lstStyle/>
        <a:p>
          <a:endParaRPr lang="zh-CN" altLang="en-US"/>
        </a:p>
      </dgm:t>
    </dgm:pt>
    <dgm:pt modelId="{F100F738-F615-490A-B37D-6A559B16A7C7}" type="pres">
      <dgm:prSet presAssocID="{076BFB2F-DC60-4C5F-BA88-29EAD16C068D}" presName="parTrans" presStyleLbl="bgSibTrans2D1" presStyleIdx="1" presStyleCnt="5"/>
      <dgm:spPr/>
      <dgm:t>
        <a:bodyPr/>
        <a:lstStyle/>
        <a:p>
          <a:endParaRPr lang="zh-CN" altLang="en-US"/>
        </a:p>
      </dgm:t>
    </dgm:pt>
    <dgm:pt modelId="{547BD086-5C2E-4F44-A618-DA0E76CCB0F3}" type="pres">
      <dgm:prSet presAssocID="{2874186B-30E1-40C5-B098-9640FD6F2770}" presName="node" presStyleLbl="node1" presStyleIdx="1" presStyleCnt="5" custScaleX="121601">
        <dgm:presLayoutVars>
          <dgm:bulletEnabled val="1"/>
        </dgm:presLayoutVars>
      </dgm:prSet>
      <dgm:spPr/>
      <dgm:t>
        <a:bodyPr/>
        <a:lstStyle/>
        <a:p>
          <a:endParaRPr lang="zh-CN" altLang="en-US"/>
        </a:p>
      </dgm:t>
    </dgm:pt>
    <dgm:pt modelId="{6AB90A19-9AE7-4CDF-AB9F-46E1D3DD1DA5}" type="pres">
      <dgm:prSet presAssocID="{74F7D78E-C1FB-4021-9353-99DCF6E584C9}" presName="parTrans" presStyleLbl="bgSibTrans2D1" presStyleIdx="2" presStyleCnt="5"/>
      <dgm:spPr/>
      <dgm:t>
        <a:bodyPr/>
        <a:lstStyle/>
        <a:p>
          <a:endParaRPr lang="zh-CN" altLang="en-US"/>
        </a:p>
      </dgm:t>
    </dgm:pt>
    <dgm:pt modelId="{56ED1533-3F58-4D8A-97E6-A67C885CBD82}" type="pres">
      <dgm:prSet presAssocID="{89CC16AE-0B8B-4344-B15B-E3A76ED47C81}" presName="node" presStyleLbl="node1" presStyleIdx="2" presStyleCnt="5" custScaleX="116044">
        <dgm:presLayoutVars>
          <dgm:bulletEnabled val="1"/>
        </dgm:presLayoutVars>
      </dgm:prSet>
      <dgm:spPr/>
      <dgm:t>
        <a:bodyPr/>
        <a:lstStyle/>
        <a:p>
          <a:endParaRPr lang="zh-CN" altLang="en-US"/>
        </a:p>
      </dgm:t>
    </dgm:pt>
    <dgm:pt modelId="{6747EA1B-1341-42BC-8621-AA725AAC6CF7}" type="pres">
      <dgm:prSet presAssocID="{C364EBDA-8DD4-4C11-86EF-D16377456490}" presName="parTrans" presStyleLbl="bgSibTrans2D1" presStyleIdx="3" presStyleCnt="5"/>
      <dgm:spPr/>
      <dgm:t>
        <a:bodyPr/>
        <a:lstStyle/>
        <a:p>
          <a:endParaRPr lang="zh-CN" altLang="en-US"/>
        </a:p>
      </dgm:t>
    </dgm:pt>
    <dgm:pt modelId="{0562FD7F-5214-4FA2-98BF-EBEEBA5193CA}" type="pres">
      <dgm:prSet presAssocID="{38CCFED5-F8FF-49AD-A4F7-FF12B5510FEF}" presName="node" presStyleLbl="node1" presStyleIdx="3" presStyleCnt="5" custScaleX="129978">
        <dgm:presLayoutVars>
          <dgm:bulletEnabled val="1"/>
        </dgm:presLayoutVars>
      </dgm:prSet>
      <dgm:spPr/>
      <dgm:t>
        <a:bodyPr/>
        <a:lstStyle/>
        <a:p>
          <a:endParaRPr lang="zh-CN" altLang="en-US"/>
        </a:p>
      </dgm:t>
    </dgm:pt>
    <dgm:pt modelId="{E61C0C62-5F3B-4E33-84E5-1D3646E975CD}" type="pres">
      <dgm:prSet presAssocID="{C33BFDBD-B014-4CE5-B8DC-1031E4EAFBF6}" presName="parTrans" presStyleLbl="bgSibTrans2D1" presStyleIdx="4" presStyleCnt="5"/>
      <dgm:spPr/>
      <dgm:t>
        <a:bodyPr/>
        <a:lstStyle/>
        <a:p>
          <a:endParaRPr lang="zh-CN" altLang="en-US"/>
        </a:p>
      </dgm:t>
    </dgm:pt>
    <dgm:pt modelId="{B422EB81-BEA8-45AE-8D8E-02DE67EE3CC1}" type="pres">
      <dgm:prSet presAssocID="{115BDB2D-46EA-4B7D-BD56-D0004082401D}" presName="node" presStyleLbl="node1" presStyleIdx="4" presStyleCnt="5">
        <dgm:presLayoutVars>
          <dgm:bulletEnabled val="1"/>
        </dgm:presLayoutVars>
      </dgm:prSet>
      <dgm:spPr/>
      <dgm:t>
        <a:bodyPr/>
        <a:lstStyle/>
        <a:p>
          <a:endParaRPr lang="zh-CN" altLang="en-US"/>
        </a:p>
      </dgm:t>
    </dgm:pt>
  </dgm:ptLst>
  <dgm:cxnLst>
    <dgm:cxn modelId="{0AF9319D-24CD-4D93-B785-DD624EEB3587}" type="presOf" srcId="{C364EBDA-8DD4-4C11-86EF-D16377456490}" destId="{6747EA1B-1341-42BC-8621-AA725AAC6CF7}" srcOrd="0" destOrd="0" presId="urn:microsoft.com/office/officeart/2005/8/layout/radial4"/>
    <dgm:cxn modelId="{8A2540B3-20E9-49F8-825C-2713EAA14A1F}" type="presOf" srcId="{115BDB2D-46EA-4B7D-BD56-D0004082401D}" destId="{B422EB81-BEA8-45AE-8D8E-02DE67EE3CC1}" srcOrd="0" destOrd="0" presId="urn:microsoft.com/office/officeart/2005/8/layout/radial4"/>
    <dgm:cxn modelId="{5ABA8806-246B-43D7-83D5-99C550B41109}" type="presOf" srcId="{74F7D78E-C1FB-4021-9353-99DCF6E584C9}" destId="{6AB90A19-9AE7-4CDF-AB9F-46E1D3DD1DA5}" srcOrd="0" destOrd="0" presId="urn:microsoft.com/office/officeart/2005/8/layout/radial4"/>
    <dgm:cxn modelId="{B756FB6F-03FF-4662-B595-C558A83394C1}" type="presOf" srcId="{C33BFDBD-B014-4CE5-B8DC-1031E4EAFBF6}" destId="{E61C0C62-5F3B-4E33-84E5-1D3646E975CD}" srcOrd="0" destOrd="0" presId="urn:microsoft.com/office/officeart/2005/8/layout/radial4"/>
    <dgm:cxn modelId="{40C7FC8A-9A47-411F-B8C6-F7E37119C5AC}" srcId="{C935C66A-9CB1-48C1-8652-643AF7CFF28A}" destId="{38CCFED5-F8FF-49AD-A4F7-FF12B5510FEF}" srcOrd="3" destOrd="0" parTransId="{C364EBDA-8DD4-4C11-86EF-D16377456490}" sibTransId="{9AA63093-3346-43D9-B2BB-BA1F20F01457}"/>
    <dgm:cxn modelId="{7E56854D-DB7D-44FA-82B5-1CC68C44EFFF}" srcId="{C935C66A-9CB1-48C1-8652-643AF7CFF28A}" destId="{620EE2A9-7713-490E-9D87-B03BA612398A}" srcOrd="0" destOrd="0" parTransId="{2EEB9563-7231-4837-AF17-958244DE8504}" sibTransId="{467BACF6-3440-4E46-AE17-A9F50925F858}"/>
    <dgm:cxn modelId="{99EDF0FB-AB4D-4D18-9FB2-EC666E6432B3}" srcId="{C935C66A-9CB1-48C1-8652-643AF7CFF28A}" destId="{115BDB2D-46EA-4B7D-BD56-D0004082401D}" srcOrd="4" destOrd="0" parTransId="{C33BFDBD-B014-4CE5-B8DC-1031E4EAFBF6}" sibTransId="{6E0DDF25-8002-481A-A1E9-0A1110F8C019}"/>
    <dgm:cxn modelId="{0F8B840E-6820-4FE0-90C6-BD78ACF680A6}" type="presOf" srcId="{89CC16AE-0B8B-4344-B15B-E3A76ED47C81}" destId="{56ED1533-3F58-4D8A-97E6-A67C885CBD82}" srcOrd="0" destOrd="0" presId="urn:microsoft.com/office/officeart/2005/8/layout/radial4"/>
    <dgm:cxn modelId="{9A342D3E-B3F5-4FA4-8F85-DA9D13BD96F0}" type="presOf" srcId="{2EEB9563-7231-4837-AF17-958244DE8504}" destId="{DB7235F7-EF5F-43D3-9384-D35C60362345}" srcOrd="0" destOrd="0" presId="urn:microsoft.com/office/officeart/2005/8/layout/radial4"/>
    <dgm:cxn modelId="{0637182E-BD40-4706-9F9A-74860DD0D6C7}" type="presOf" srcId="{38CCFED5-F8FF-49AD-A4F7-FF12B5510FEF}" destId="{0562FD7F-5214-4FA2-98BF-EBEEBA5193CA}" srcOrd="0" destOrd="0" presId="urn:microsoft.com/office/officeart/2005/8/layout/radial4"/>
    <dgm:cxn modelId="{86C5F40B-BFCB-48BD-A5CA-626E6AF8AC9E}" type="presOf" srcId="{C935C66A-9CB1-48C1-8652-643AF7CFF28A}" destId="{1A7B6039-54D6-45E3-AC78-9E41AAD77BA1}" srcOrd="0" destOrd="0" presId="urn:microsoft.com/office/officeart/2005/8/layout/radial4"/>
    <dgm:cxn modelId="{F4BA5A72-75D6-4D01-96CE-F714A1395366}" type="presOf" srcId="{076BFB2F-DC60-4C5F-BA88-29EAD16C068D}" destId="{F100F738-F615-490A-B37D-6A559B16A7C7}" srcOrd="0" destOrd="0" presId="urn:microsoft.com/office/officeart/2005/8/layout/radial4"/>
    <dgm:cxn modelId="{C3A81450-4EC7-4F8F-8587-D726393FF68A}" type="presOf" srcId="{620EE2A9-7713-490E-9D87-B03BA612398A}" destId="{10B5A4EE-62C6-4668-B67B-56C919890CF9}" srcOrd="0" destOrd="0" presId="urn:microsoft.com/office/officeart/2005/8/layout/radial4"/>
    <dgm:cxn modelId="{43E97D9D-6EFF-4504-8C9A-F9A54C252128}" srcId="{4DD0B6D4-829F-4963-AE6D-C6E38849C3BB}" destId="{C935C66A-9CB1-48C1-8652-643AF7CFF28A}" srcOrd="0" destOrd="0" parTransId="{F38BF0A5-4307-408D-B866-1C98EFBF4EB1}" sibTransId="{FE5C55C4-95BC-4432-8396-A17541C20AFD}"/>
    <dgm:cxn modelId="{58FA26DD-DD20-4A3A-8C94-DF0B468B4224}" type="presOf" srcId="{4DD0B6D4-829F-4963-AE6D-C6E38849C3BB}" destId="{A864001D-F5FD-4047-9500-D952904D9FFC}" srcOrd="0" destOrd="0" presId="urn:microsoft.com/office/officeart/2005/8/layout/radial4"/>
    <dgm:cxn modelId="{41D3D7DF-5492-4745-8000-31927969AECF}" srcId="{C935C66A-9CB1-48C1-8652-643AF7CFF28A}" destId="{2874186B-30E1-40C5-B098-9640FD6F2770}" srcOrd="1" destOrd="0" parTransId="{076BFB2F-DC60-4C5F-BA88-29EAD16C068D}" sibTransId="{06CD38D7-E2C4-44CE-98CA-823FFB48B6E2}"/>
    <dgm:cxn modelId="{CE1D3F13-1FFC-454E-9BD6-99300F67AE30}" type="presOf" srcId="{2874186B-30E1-40C5-B098-9640FD6F2770}" destId="{547BD086-5C2E-4F44-A618-DA0E76CCB0F3}" srcOrd="0" destOrd="0" presId="urn:microsoft.com/office/officeart/2005/8/layout/radial4"/>
    <dgm:cxn modelId="{F189BADE-B0B9-4247-A9F3-7A1022E7C8EF}" srcId="{C935C66A-9CB1-48C1-8652-643AF7CFF28A}" destId="{89CC16AE-0B8B-4344-B15B-E3A76ED47C81}" srcOrd="2" destOrd="0" parTransId="{74F7D78E-C1FB-4021-9353-99DCF6E584C9}" sibTransId="{83B03507-CB26-4AF8-8487-810889B5BB1D}"/>
    <dgm:cxn modelId="{971B239F-1D01-4AEC-A71A-A4A98C5C6A0F}" type="presParOf" srcId="{A864001D-F5FD-4047-9500-D952904D9FFC}" destId="{1A7B6039-54D6-45E3-AC78-9E41AAD77BA1}" srcOrd="0" destOrd="0" presId="urn:microsoft.com/office/officeart/2005/8/layout/radial4"/>
    <dgm:cxn modelId="{2AB5B3AA-976B-43FC-8D0D-6F68892D25F6}" type="presParOf" srcId="{A864001D-F5FD-4047-9500-D952904D9FFC}" destId="{DB7235F7-EF5F-43D3-9384-D35C60362345}" srcOrd="1" destOrd="0" presId="urn:microsoft.com/office/officeart/2005/8/layout/radial4"/>
    <dgm:cxn modelId="{1AE0C5BB-1692-4DBA-B715-9557263106D3}" type="presParOf" srcId="{A864001D-F5FD-4047-9500-D952904D9FFC}" destId="{10B5A4EE-62C6-4668-B67B-56C919890CF9}" srcOrd="2" destOrd="0" presId="urn:microsoft.com/office/officeart/2005/8/layout/radial4"/>
    <dgm:cxn modelId="{D2C710B5-7CB2-4A15-8B5D-02BA97C3CB4A}" type="presParOf" srcId="{A864001D-F5FD-4047-9500-D952904D9FFC}" destId="{F100F738-F615-490A-B37D-6A559B16A7C7}" srcOrd="3" destOrd="0" presId="urn:microsoft.com/office/officeart/2005/8/layout/radial4"/>
    <dgm:cxn modelId="{A7203C97-5222-43E2-82CD-1CA5EABF24F5}" type="presParOf" srcId="{A864001D-F5FD-4047-9500-D952904D9FFC}" destId="{547BD086-5C2E-4F44-A618-DA0E76CCB0F3}" srcOrd="4" destOrd="0" presId="urn:microsoft.com/office/officeart/2005/8/layout/radial4"/>
    <dgm:cxn modelId="{82857F74-ED5C-43F9-9F74-21756FAD3985}" type="presParOf" srcId="{A864001D-F5FD-4047-9500-D952904D9FFC}" destId="{6AB90A19-9AE7-4CDF-AB9F-46E1D3DD1DA5}" srcOrd="5" destOrd="0" presId="urn:microsoft.com/office/officeart/2005/8/layout/radial4"/>
    <dgm:cxn modelId="{6CA5F44D-2B48-4A04-867C-2E6C24BD1928}" type="presParOf" srcId="{A864001D-F5FD-4047-9500-D952904D9FFC}" destId="{56ED1533-3F58-4D8A-97E6-A67C885CBD82}" srcOrd="6" destOrd="0" presId="urn:microsoft.com/office/officeart/2005/8/layout/radial4"/>
    <dgm:cxn modelId="{CCEF6F2F-102D-4787-B231-84D63C85525B}" type="presParOf" srcId="{A864001D-F5FD-4047-9500-D952904D9FFC}" destId="{6747EA1B-1341-42BC-8621-AA725AAC6CF7}" srcOrd="7" destOrd="0" presId="urn:microsoft.com/office/officeart/2005/8/layout/radial4"/>
    <dgm:cxn modelId="{FF1B0EB5-56A9-400D-86AF-9939D6724563}" type="presParOf" srcId="{A864001D-F5FD-4047-9500-D952904D9FFC}" destId="{0562FD7F-5214-4FA2-98BF-EBEEBA5193CA}" srcOrd="8" destOrd="0" presId="urn:microsoft.com/office/officeart/2005/8/layout/radial4"/>
    <dgm:cxn modelId="{5FD21FF1-DDC9-45C5-9F2F-B00E3668B694}" type="presParOf" srcId="{A864001D-F5FD-4047-9500-D952904D9FFC}" destId="{E61C0C62-5F3B-4E33-84E5-1D3646E975CD}" srcOrd="9" destOrd="0" presId="urn:microsoft.com/office/officeart/2005/8/layout/radial4"/>
    <dgm:cxn modelId="{8D48F28F-6BD4-4872-B34B-EF06D3E1CC89}" type="presParOf" srcId="{A864001D-F5FD-4047-9500-D952904D9FFC}" destId="{B422EB81-BEA8-45AE-8D8E-02DE67EE3CC1}" srcOrd="10"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BDD09E-451E-4B4F-99B1-2280E3A93056}" type="doc">
      <dgm:prSet loTypeId="urn:microsoft.com/office/officeart/2005/8/layout/hProcess9" loCatId="process" qsTypeId="urn:microsoft.com/office/officeart/2005/8/quickstyle/simple1" qsCatId="simple" csTypeId="urn:microsoft.com/office/officeart/2005/8/colors/accent1_2" csCatId="accent1" phldr="1"/>
      <dgm:spPr/>
    </dgm:pt>
    <dgm:pt modelId="{892D749C-8AE2-4F74-A96D-BE64EDC81FA9}">
      <dgm:prSet phldrT="[文本]"/>
      <dgm:spPr/>
      <dgm:t>
        <a:bodyPr/>
        <a:lstStyle/>
        <a:p>
          <a:r>
            <a:rPr lang="zh-CN" altLang="en-US" b="0" i="0" dirty="0" smtClean="0"/>
            <a:t>发起人拟定社名</a:t>
          </a:r>
          <a:endParaRPr lang="en-US" altLang="zh-CN" b="0" i="0" dirty="0" smtClean="0"/>
        </a:p>
        <a:p>
          <a:r>
            <a:rPr lang="zh-CN" altLang="en-US" b="0" i="0" dirty="0" smtClean="0"/>
            <a:t>确立业务范围</a:t>
          </a:r>
          <a:endParaRPr lang="zh-CN" altLang="en-US" dirty="0"/>
        </a:p>
      </dgm:t>
    </dgm:pt>
    <dgm:pt modelId="{E2C249A7-1F3E-481B-9B13-F4EF0814C5AE}" type="parTrans" cxnId="{555D08D6-90BF-4ACA-9A9A-4F0CAC51FAAD}">
      <dgm:prSet/>
      <dgm:spPr/>
      <dgm:t>
        <a:bodyPr/>
        <a:lstStyle/>
        <a:p>
          <a:endParaRPr lang="zh-CN" altLang="en-US"/>
        </a:p>
      </dgm:t>
    </dgm:pt>
    <dgm:pt modelId="{8438CCAE-7EA1-4061-9F4A-4B2F1002B6FE}" type="sibTrans" cxnId="{555D08D6-90BF-4ACA-9A9A-4F0CAC51FAAD}">
      <dgm:prSet/>
      <dgm:spPr/>
      <dgm:t>
        <a:bodyPr/>
        <a:lstStyle/>
        <a:p>
          <a:endParaRPr lang="zh-CN" altLang="en-US"/>
        </a:p>
      </dgm:t>
    </dgm:pt>
    <dgm:pt modelId="{6B44B239-4EC2-4935-9E0E-02797465D92D}">
      <dgm:prSet phldrT="[文本]"/>
      <dgm:spPr/>
      <dgm:t>
        <a:bodyPr/>
        <a:lstStyle/>
        <a:p>
          <a:r>
            <a:rPr lang="zh-CN" altLang="en-US" b="0" i="0" dirty="0" smtClean="0"/>
            <a:t>至少吸引合作社成员</a:t>
          </a:r>
          <a:r>
            <a:rPr lang="en-US" altLang="zh-CN" b="0" i="0" dirty="0" smtClean="0"/>
            <a:t>5—7</a:t>
          </a:r>
          <a:r>
            <a:rPr lang="zh-CN" altLang="en-US" b="0" i="0" dirty="0" smtClean="0"/>
            <a:t>人</a:t>
          </a:r>
          <a:endParaRPr lang="en-US" altLang="zh-CN" b="0" i="0" dirty="0" smtClean="0"/>
        </a:p>
        <a:p>
          <a:r>
            <a:rPr lang="zh-CN" altLang="en-US" b="0" i="0" dirty="0" smtClean="0"/>
            <a:t>（身份证、户口本）</a:t>
          </a:r>
          <a:endParaRPr lang="zh-CN" altLang="en-US" dirty="0"/>
        </a:p>
      </dgm:t>
    </dgm:pt>
    <dgm:pt modelId="{37D96EA4-24AB-4A9C-8FA6-A097957365D2}" type="parTrans" cxnId="{C8B0305E-999E-4C36-A541-6F54C1FD675B}">
      <dgm:prSet/>
      <dgm:spPr/>
      <dgm:t>
        <a:bodyPr/>
        <a:lstStyle/>
        <a:p>
          <a:endParaRPr lang="zh-CN" altLang="en-US"/>
        </a:p>
      </dgm:t>
    </dgm:pt>
    <dgm:pt modelId="{E556B129-D385-4F82-B1D9-28A335D8A805}" type="sibTrans" cxnId="{C8B0305E-999E-4C36-A541-6F54C1FD675B}">
      <dgm:prSet/>
      <dgm:spPr/>
      <dgm:t>
        <a:bodyPr/>
        <a:lstStyle/>
        <a:p>
          <a:endParaRPr lang="zh-CN" altLang="en-US"/>
        </a:p>
      </dgm:t>
    </dgm:pt>
    <dgm:pt modelId="{9BCDECC4-0A81-43B1-9783-954256BC2162}">
      <dgm:prSet phldrT="[文本]"/>
      <dgm:spPr/>
      <dgm:t>
        <a:bodyPr/>
        <a:lstStyle/>
        <a:p>
          <a:r>
            <a:rPr lang="zh-CN" altLang="en-US" b="0" i="0" dirty="0" smtClean="0"/>
            <a:t>准备发起申请书</a:t>
          </a:r>
          <a:endParaRPr lang="en-US" altLang="zh-CN" b="0" i="0" dirty="0" smtClean="0"/>
        </a:p>
        <a:p>
          <a:r>
            <a:rPr lang="zh-CN" altLang="en-US" b="0" i="0" dirty="0" smtClean="0"/>
            <a:t>本社宗旨，业务范围，经营效益，内设机构</a:t>
          </a:r>
          <a:endParaRPr lang="en-US" altLang="zh-CN" b="0" i="0" dirty="0" smtClean="0"/>
        </a:p>
        <a:p>
          <a:r>
            <a:rPr lang="zh-CN" altLang="en-US" b="0" i="0" dirty="0" smtClean="0"/>
            <a:t>和下属组织等</a:t>
          </a:r>
          <a:endParaRPr lang="zh-CN" altLang="en-US" dirty="0"/>
        </a:p>
      </dgm:t>
    </dgm:pt>
    <dgm:pt modelId="{DB820B9C-D91E-46B3-86B6-B6CD11A7C919}" type="parTrans" cxnId="{A3A2194E-5745-4F40-A788-6101BA408E66}">
      <dgm:prSet/>
      <dgm:spPr/>
      <dgm:t>
        <a:bodyPr/>
        <a:lstStyle/>
        <a:p>
          <a:endParaRPr lang="zh-CN" altLang="en-US"/>
        </a:p>
      </dgm:t>
    </dgm:pt>
    <dgm:pt modelId="{3CBC7BD3-3651-4AAE-A81E-6482924CD325}" type="sibTrans" cxnId="{A3A2194E-5745-4F40-A788-6101BA408E66}">
      <dgm:prSet/>
      <dgm:spPr/>
      <dgm:t>
        <a:bodyPr/>
        <a:lstStyle/>
        <a:p>
          <a:endParaRPr lang="zh-CN" altLang="en-US"/>
        </a:p>
      </dgm:t>
    </dgm:pt>
    <dgm:pt modelId="{3F1A4A93-D5B4-4239-9E47-8B0AAB38E6F9}">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CN" altLang="en-US" b="0" i="0" dirty="0" smtClean="0"/>
            <a:t>向有关部门申报批准</a:t>
          </a:r>
          <a:endParaRPr lang="en-US" altLang="zh-CN" b="0" i="0" dirty="0" smtClean="0"/>
        </a:p>
        <a:p>
          <a:pPr marL="0" marR="0" indent="0" defTabSz="914400" eaLnBrk="1" fontAlgn="auto" latinLnBrk="0" hangingPunct="1">
            <a:lnSpc>
              <a:spcPct val="100000"/>
            </a:lnSpc>
            <a:spcBef>
              <a:spcPts val="0"/>
            </a:spcBef>
            <a:spcAft>
              <a:spcPts val="0"/>
            </a:spcAft>
            <a:buClrTx/>
            <a:buSzTx/>
            <a:buFontTx/>
            <a:buNone/>
            <a:tabLst/>
            <a:defRPr/>
          </a:pPr>
          <a:r>
            <a:rPr lang="zh-CN" altLang="en-US" b="0" i="0" dirty="0" smtClean="0"/>
            <a:t>县行政服务大厅</a:t>
          </a:r>
          <a:endParaRPr lang="zh-CN" altLang="en-US" dirty="0" smtClean="0"/>
        </a:p>
        <a:p>
          <a:pPr defTabSz="755650">
            <a:lnSpc>
              <a:spcPct val="90000"/>
            </a:lnSpc>
            <a:spcBef>
              <a:spcPct val="0"/>
            </a:spcBef>
            <a:spcAft>
              <a:spcPct val="35000"/>
            </a:spcAft>
          </a:pPr>
          <a:endParaRPr lang="zh-CN" altLang="en-US" dirty="0"/>
        </a:p>
      </dgm:t>
    </dgm:pt>
    <dgm:pt modelId="{C484EB55-3AEB-4202-993C-C73CBE252629}" type="parTrans" cxnId="{CD7936AF-F1BB-41B9-8576-DFC24FE681D2}">
      <dgm:prSet/>
      <dgm:spPr/>
      <dgm:t>
        <a:bodyPr/>
        <a:lstStyle/>
        <a:p>
          <a:endParaRPr lang="zh-CN" altLang="en-US"/>
        </a:p>
      </dgm:t>
    </dgm:pt>
    <dgm:pt modelId="{8193A489-3D26-4A90-ADD9-2ADD357C93DE}" type="sibTrans" cxnId="{CD7936AF-F1BB-41B9-8576-DFC24FE681D2}">
      <dgm:prSet/>
      <dgm:spPr/>
      <dgm:t>
        <a:bodyPr/>
        <a:lstStyle/>
        <a:p>
          <a:endParaRPr lang="zh-CN" altLang="en-US"/>
        </a:p>
      </dgm:t>
    </dgm:pt>
    <dgm:pt modelId="{A3DCDE73-7593-4B82-99A8-DDA4CE858703}">
      <dgm:prSet/>
      <dgm:spPr/>
      <dgm:t>
        <a:bodyPr/>
        <a:lstStyle/>
        <a:p>
          <a:r>
            <a:rPr lang="zh-CN" altLang="en-US" b="0" i="0" dirty="0" smtClean="0"/>
            <a:t>接到主管部门批复公文后，召开筹委会，吸纳会员，选举理事会、监事会候选人名单，拟定本组织章程及业务计划草案。</a:t>
          </a:r>
          <a:endParaRPr lang="zh-CN" altLang="en-US" dirty="0"/>
        </a:p>
      </dgm:t>
    </dgm:pt>
    <dgm:pt modelId="{3025CDB1-994B-4DE9-8B69-96CB5B05AB11}" type="parTrans" cxnId="{C5A5B400-7FFE-4DB2-9398-448F24A6A143}">
      <dgm:prSet/>
      <dgm:spPr/>
      <dgm:t>
        <a:bodyPr/>
        <a:lstStyle/>
        <a:p>
          <a:endParaRPr lang="zh-CN" altLang="en-US"/>
        </a:p>
      </dgm:t>
    </dgm:pt>
    <dgm:pt modelId="{915D656B-E137-410C-BC6F-0226CD5EB172}" type="sibTrans" cxnId="{C5A5B400-7FFE-4DB2-9398-448F24A6A143}">
      <dgm:prSet/>
      <dgm:spPr/>
      <dgm:t>
        <a:bodyPr/>
        <a:lstStyle/>
        <a:p>
          <a:endParaRPr lang="zh-CN" altLang="en-US"/>
        </a:p>
      </dgm:t>
    </dgm:pt>
    <dgm:pt modelId="{8A81F8B4-CCB8-42DA-B0E6-04666062EA50}" type="pres">
      <dgm:prSet presAssocID="{CABDD09E-451E-4B4F-99B1-2280E3A93056}" presName="CompostProcess" presStyleCnt="0">
        <dgm:presLayoutVars>
          <dgm:dir/>
          <dgm:resizeHandles val="exact"/>
        </dgm:presLayoutVars>
      </dgm:prSet>
      <dgm:spPr/>
    </dgm:pt>
    <dgm:pt modelId="{4097479C-68B5-4F2D-A716-036DF7EED55F}" type="pres">
      <dgm:prSet presAssocID="{CABDD09E-451E-4B4F-99B1-2280E3A93056}" presName="arrow" presStyleLbl="bgShp" presStyleIdx="0" presStyleCnt="1"/>
      <dgm:spPr/>
    </dgm:pt>
    <dgm:pt modelId="{CBD06B7F-6EFC-4D40-9947-4BED56F94D4C}" type="pres">
      <dgm:prSet presAssocID="{CABDD09E-451E-4B4F-99B1-2280E3A93056}" presName="linearProcess" presStyleCnt="0"/>
      <dgm:spPr/>
    </dgm:pt>
    <dgm:pt modelId="{C118E7A1-4DC8-44FC-BBBD-42DE7E86752D}" type="pres">
      <dgm:prSet presAssocID="{892D749C-8AE2-4F74-A96D-BE64EDC81FA9}" presName="textNode" presStyleLbl="node1" presStyleIdx="0" presStyleCnt="5">
        <dgm:presLayoutVars>
          <dgm:bulletEnabled val="1"/>
        </dgm:presLayoutVars>
      </dgm:prSet>
      <dgm:spPr/>
      <dgm:t>
        <a:bodyPr/>
        <a:lstStyle/>
        <a:p>
          <a:endParaRPr lang="zh-CN" altLang="en-US"/>
        </a:p>
      </dgm:t>
    </dgm:pt>
    <dgm:pt modelId="{4EFE4520-7FD7-4699-AD26-E08AF5686CC2}" type="pres">
      <dgm:prSet presAssocID="{8438CCAE-7EA1-4061-9F4A-4B2F1002B6FE}" presName="sibTrans" presStyleCnt="0"/>
      <dgm:spPr/>
    </dgm:pt>
    <dgm:pt modelId="{2AFD9759-C06A-4D03-98C4-0B1797CEFDF1}" type="pres">
      <dgm:prSet presAssocID="{6B44B239-4EC2-4935-9E0E-02797465D92D}" presName="textNode" presStyleLbl="node1" presStyleIdx="1" presStyleCnt="5">
        <dgm:presLayoutVars>
          <dgm:bulletEnabled val="1"/>
        </dgm:presLayoutVars>
      </dgm:prSet>
      <dgm:spPr/>
      <dgm:t>
        <a:bodyPr/>
        <a:lstStyle/>
        <a:p>
          <a:endParaRPr lang="zh-CN" altLang="en-US"/>
        </a:p>
      </dgm:t>
    </dgm:pt>
    <dgm:pt modelId="{02543747-7595-467E-8A89-A6996F8C1CA1}" type="pres">
      <dgm:prSet presAssocID="{E556B129-D385-4F82-B1D9-28A335D8A805}" presName="sibTrans" presStyleCnt="0"/>
      <dgm:spPr/>
    </dgm:pt>
    <dgm:pt modelId="{1DC18326-883F-46BE-9BE0-DDF247701A4C}" type="pres">
      <dgm:prSet presAssocID="{9BCDECC4-0A81-43B1-9783-954256BC2162}" presName="textNode" presStyleLbl="node1" presStyleIdx="2" presStyleCnt="5">
        <dgm:presLayoutVars>
          <dgm:bulletEnabled val="1"/>
        </dgm:presLayoutVars>
      </dgm:prSet>
      <dgm:spPr/>
      <dgm:t>
        <a:bodyPr/>
        <a:lstStyle/>
        <a:p>
          <a:endParaRPr lang="zh-CN" altLang="en-US"/>
        </a:p>
      </dgm:t>
    </dgm:pt>
    <dgm:pt modelId="{8929776C-078B-4411-8E71-67DCD02FB3F9}" type="pres">
      <dgm:prSet presAssocID="{3CBC7BD3-3651-4AAE-A81E-6482924CD325}" presName="sibTrans" presStyleCnt="0"/>
      <dgm:spPr/>
    </dgm:pt>
    <dgm:pt modelId="{5B583A69-1E67-4FC3-8094-F66BEDCC01CA}" type="pres">
      <dgm:prSet presAssocID="{3F1A4A93-D5B4-4239-9E47-8B0AAB38E6F9}" presName="textNode" presStyleLbl="node1" presStyleIdx="3" presStyleCnt="5">
        <dgm:presLayoutVars>
          <dgm:bulletEnabled val="1"/>
        </dgm:presLayoutVars>
      </dgm:prSet>
      <dgm:spPr/>
      <dgm:t>
        <a:bodyPr/>
        <a:lstStyle/>
        <a:p>
          <a:endParaRPr lang="zh-CN" altLang="en-US"/>
        </a:p>
      </dgm:t>
    </dgm:pt>
    <dgm:pt modelId="{740DB2F1-F53D-4005-BF90-E0A93B165062}" type="pres">
      <dgm:prSet presAssocID="{8193A489-3D26-4A90-ADD9-2ADD357C93DE}" presName="sibTrans" presStyleCnt="0"/>
      <dgm:spPr/>
    </dgm:pt>
    <dgm:pt modelId="{06EA98F5-F1A2-4946-86A3-4B9B2022BCD1}" type="pres">
      <dgm:prSet presAssocID="{A3DCDE73-7593-4B82-99A8-DDA4CE858703}" presName="textNode" presStyleLbl="node1" presStyleIdx="4" presStyleCnt="5">
        <dgm:presLayoutVars>
          <dgm:bulletEnabled val="1"/>
        </dgm:presLayoutVars>
      </dgm:prSet>
      <dgm:spPr/>
      <dgm:t>
        <a:bodyPr/>
        <a:lstStyle/>
        <a:p>
          <a:endParaRPr lang="zh-CN" altLang="en-US"/>
        </a:p>
      </dgm:t>
    </dgm:pt>
  </dgm:ptLst>
  <dgm:cxnLst>
    <dgm:cxn modelId="{C8B0305E-999E-4C36-A541-6F54C1FD675B}" srcId="{CABDD09E-451E-4B4F-99B1-2280E3A93056}" destId="{6B44B239-4EC2-4935-9E0E-02797465D92D}" srcOrd="1" destOrd="0" parTransId="{37D96EA4-24AB-4A9C-8FA6-A097957365D2}" sibTransId="{E556B129-D385-4F82-B1D9-28A335D8A805}"/>
    <dgm:cxn modelId="{15D9118F-E068-45A3-8D09-1F8F1C3949F8}" type="presOf" srcId="{CABDD09E-451E-4B4F-99B1-2280E3A93056}" destId="{8A81F8B4-CCB8-42DA-B0E6-04666062EA50}" srcOrd="0" destOrd="0" presId="urn:microsoft.com/office/officeart/2005/8/layout/hProcess9"/>
    <dgm:cxn modelId="{C5A5B400-7FFE-4DB2-9398-448F24A6A143}" srcId="{CABDD09E-451E-4B4F-99B1-2280E3A93056}" destId="{A3DCDE73-7593-4B82-99A8-DDA4CE858703}" srcOrd="4" destOrd="0" parTransId="{3025CDB1-994B-4DE9-8B69-96CB5B05AB11}" sibTransId="{915D656B-E137-410C-BC6F-0226CD5EB172}"/>
    <dgm:cxn modelId="{A3A2194E-5745-4F40-A788-6101BA408E66}" srcId="{CABDD09E-451E-4B4F-99B1-2280E3A93056}" destId="{9BCDECC4-0A81-43B1-9783-954256BC2162}" srcOrd="2" destOrd="0" parTransId="{DB820B9C-D91E-46B3-86B6-B6CD11A7C919}" sibTransId="{3CBC7BD3-3651-4AAE-A81E-6482924CD325}"/>
    <dgm:cxn modelId="{555D08D6-90BF-4ACA-9A9A-4F0CAC51FAAD}" srcId="{CABDD09E-451E-4B4F-99B1-2280E3A93056}" destId="{892D749C-8AE2-4F74-A96D-BE64EDC81FA9}" srcOrd="0" destOrd="0" parTransId="{E2C249A7-1F3E-481B-9B13-F4EF0814C5AE}" sibTransId="{8438CCAE-7EA1-4061-9F4A-4B2F1002B6FE}"/>
    <dgm:cxn modelId="{9E9F6B5B-7E4E-44B8-B071-BAC699D26D39}" type="presOf" srcId="{A3DCDE73-7593-4B82-99A8-DDA4CE858703}" destId="{06EA98F5-F1A2-4946-86A3-4B9B2022BCD1}" srcOrd="0" destOrd="0" presId="urn:microsoft.com/office/officeart/2005/8/layout/hProcess9"/>
    <dgm:cxn modelId="{9BD7B640-2A76-47CE-BCD1-DDBF80A2E641}" type="presOf" srcId="{9BCDECC4-0A81-43B1-9783-954256BC2162}" destId="{1DC18326-883F-46BE-9BE0-DDF247701A4C}" srcOrd="0" destOrd="0" presId="urn:microsoft.com/office/officeart/2005/8/layout/hProcess9"/>
    <dgm:cxn modelId="{CD7936AF-F1BB-41B9-8576-DFC24FE681D2}" srcId="{CABDD09E-451E-4B4F-99B1-2280E3A93056}" destId="{3F1A4A93-D5B4-4239-9E47-8B0AAB38E6F9}" srcOrd="3" destOrd="0" parTransId="{C484EB55-3AEB-4202-993C-C73CBE252629}" sibTransId="{8193A489-3D26-4A90-ADD9-2ADD357C93DE}"/>
    <dgm:cxn modelId="{CDACF17D-C730-4A74-9424-E555A554DCE8}" type="presOf" srcId="{6B44B239-4EC2-4935-9E0E-02797465D92D}" destId="{2AFD9759-C06A-4D03-98C4-0B1797CEFDF1}" srcOrd="0" destOrd="0" presId="urn:microsoft.com/office/officeart/2005/8/layout/hProcess9"/>
    <dgm:cxn modelId="{2E530C86-1DA2-4CA6-BBCF-0AEA70D0A1A5}" type="presOf" srcId="{3F1A4A93-D5B4-4239-9E47-8B0AAB38E6F9}" destId="{5B583A69-1E67-4FC3-8094-F66BEDCC01CA}" srcOrd="0" destOrd="0" presId="urn:microsoft.com/office/officeart/2005/8/layout/hProcess9"/>
    <dgm:cxn modelId="{67159EEB-7CE1-4A58-BFF6-E0493A72B4EC}" type="presOf" srcId="{892D749C-8AE2-4F74-A96D-BE64EDC81FA9}" destId="{C118E7A1-4DC8-44FC-BBBD-42DE7E86752D}" srcOrd="0" destOrd="0" presId="urn:microsoft.com/office/officeart/2005/8/layout/hProcess9"/>
    <dgm:cxn modelId="{614E229F-EB8D-43F5-B938-406CD9252B00}" type="presParOf" srcId="{8A81F8B4-CCB8-42DA-B0E6-04666062EA50}" destId="{4097479C-68B5-4F2D-A716-036DF7EED55F}" srcOrd="0" destOrd="0" presId="urn:microsoft.com/office/officeart/2005/8/layout/hProcess9"/>
    <dgm:cxn modelId="{62D5BE42-11FD-41C8-AAB2-FCE5669BA1DC}" type="presParOf" srcId="{8A81F8B4-CCB8-42DA-B0E6-04666062EA50}" destId="{CBD06B7F-6EFC-4D40-9947-4BED56F94D4C}" srcOrd="1" destOrd="0" presId="urn:microsoft.com/office/officeart/2005/8/layout/hProcess9"/>
    <dgm:cxn modelId="{E4761741-01B6-4F66-956B-132D20C54CC9}" type="presParOf" srcId="{CBD06B7F-6EFC-4D40-9947-4BED56F94D4C}" destId="{C118E7A1-4DC8-44FC-BBBD-42DE7E86752D}" srcOrd="0" destOrd="0" presId="urn:microsoft.com/office/officeart/2005/8/layout/hProcess9"/>
    <dgm:cxn modelId="{D8C93109-8017-4D1A-82DB-5C10F02B046B}" type="presParOf" srcId="{CBD06B7F-6EFC-4D40-9947-4BED56F94D4C}" destId="{4EFE4520-7FD7-4699-AD26-E08AF5686CC2}" srcOrd="1" destOrd="0" presId="urn:microsoft.com/office/officeart/2005/8/layout/hProcess9"/>
    <dgm:cxn modelId="{7FDC4B77-ABA3-4763-8A65-5652AAAACAF0}" type="presParOf" srcId="{CBD06B7F-6EFC-4D40-9947-4BED56F94D4C}" destId="{2AFD9759-C06A-4D03-98C4-0B1797CEFDF1}" srcOrd="2" destOrd="0" presId="urn:microsoft.com/office/officeart/2005/8/layout/hProcess9"/>
    <dgm:cxn modelId="{0CB57F88-2C8F-4753-9ABA-EFFB082FAE7D}" type="presParOf" srcId="{CBD06B7F-6EFC-4D40-9947-4BED56F94D4C}" destId="{02543747-7595-467E-8A89-A6996F8C1CA1}" srcOrd="3" destOrd="0" presId="urn:microsoft.com/office/officeart/2005/8/layout/hProcess9"/>
    <dgm:cxn modelId="{A0522DC4-E526-4ACB-8CD3-0B0F02E29BD3}" type="presParOf" srcId="{CBD06B7F-6EFC-4D40-9947-4BED56F94D4C}" destId="{1DC18326-883F-46BE-9BE0-DDF247701A4C}" srcOrd="4" destOrd="0" presId="urn:microsoft.com/office/officeart/2005/8/layout/hProcess9"/>
    <dgm:cxn modelId="{6002BE16-53D0-441C-B848-794B00EE9828}" type="presParOf" srcId="{CBD06B7F-6EFC-4D40-9947-4BED56F94D4C}" destId="{8929776C-078B-4411-8E71-67DCD02FB3F9}" srcOrd="5" destOrd="0" presId="urn:microsoft.com/office/officeart/2005/8/layout/hProcess9"/>
    <dgm:cxn modelId="{4D9AE82E-4190-4AC0-A37F-7B90A35B6B25}" type="presParOf" srcId="{CBD06B7F-6EFC-4D40-9947-4BED56F94D4C}" destId="{5B583A69-1E67-4FC3-8094-F66BEDCC01CA}" srcOrd="6" destOrd="0" presId="urn:microsoft.com/office/officeart/2005/8/layout/hProcess9"/>
    <dgm:cxn modelId="{CE8A13B7-9176-41AD-831F-9587464C02A3}" type="presParOf" srcId="{CBD06B7F-6EFC-4D40-9947-4BED56F94D4C}" destId="{740DB2F1-F53D-4005-BF90-E0A93B165062}" srcOrd="7" destOrd="0" presId="urn:microsoft.com/office/officeart/2005/8/layout/hProcess9"/>
    <dgm:cxn modelId="{32C42FD2-1E4C-47CD-BEF1-5E26F36B48B5}" type="presParOf" srcId="{CBD06B7F-6EFC-4D40-9947-4BED56F94D4C}" destId="{06EA98F5-F1A2-4946-86A3-4B9B2022BCD1}" srcOrd="8"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1D4643-31C3-4764-BC1B-F329BA89AAAC}" type="doc">
      <dgm:prSet loTypeId="urn:microsoft.com/office/officeart/2005/8/layout/funnel1" loCatId="relationship" qsTypeId="urn:microsoft.com/office/officeart/2005/8/quickstyle/simple1#2" qsCatId="simple" csTypeId="urn:microsoft.com/office/officeart/2005/8/colors/accent1_2#4" csCatId="accent1" phldr="1"/>
      <dgm:spPr/>
      <dgm:t>
        <a:bodyPr/>
        <a:lstStyle/>
        <a:p>
          <a:endParaRPr lang="zh-CN" altLang="en-US"/>
        </a:p>
      </dgm:t>
    </dgm:pt>
    <dgm:pt modelId="{FDCF03AE-89B3-4CE0-A165-61F156A8B0ED}">
      <dgm:prSet phldrT="[文本]"/>
      <dgm:spPr/>
      <dgm:t>
        <a:bodyPr/>
        <a:lstStyle/>
        <a:p>
          <a:r>
            <a:rPr lang="zh-CN" altLang="en-US" dirty="0" smtClean="0"/>
            <a:t>老龄化</a:t>
          </a:r>
          <a:endParaRPr lang="zh-CN" altLang="en-US" dirty="0"/>
        </a:p>
      </dgm:t>
    </dgm:pt>
    <dgm:pt modelId="{DE8DF5F6-8FAC-47A6-892D-8FE3ED301855}" type="parTrans" cxnId="{F4C6D355-2788-4DF1-9096-E38D208B3CA7}">
      <dgm:prSet/>
      <dgm:spPr/>
      <dgm:t>
        <a:bodyPr/>
        <a:lstStyle/>
        <a:p>
          <a:endParaRPr lang="zh-CN" altLang="en-US"/>
        </a:p>
      </dgm:t>
    </dgm:pt>
    <dgm:pt modelId="{E6B027CA-8610-41B8-AD17-E24D8EA93A85}" type="sibTrans" cxnId="{F4C6D355-2788-4DF1-9096-E38D208B3CA7}">
      <dgm:prSet/>
      <dgm:spPr/>
      <dgm:t>
        <a:bodyPr/>
        <a:lstStyle/>
        <a:p>
          <a:endParaRPr lang="zh-CN" altLang="en-US"/>
        </a:p>
      </dgm:t>
    </dgm:pt>
    <dgm:pt modelId="{72BF2DCB-F0BE-4E7D-B344-240A6471A02F}">
      <dgm:prSet phldrT="[文本]"/>
      <dgm:spPr/>
      <dgm:t>
        <a:bodyPr/>
        <a:lstStyle/>
        <a:p>
          <a:r>
            <a:rPr lang="zh-CN" altLang="en-US" dirty="0" smtClean="0"/>
            <a:t>妇孺化</a:t>
          </a:r>
          <a:endParaRPr lang="zh-CN" altLang="en-US" dirty="0"/>
        </a:p>
      </dgm:t>
    </dgm:pt>
    <dgm:pt modelId="{0533DE0D-867C-4AC4-A8BD-2309D382B97A}" type="parTrans" cxnId="{4ED058EB-0DD2-4A31-B215-66E7E43E9941}">
      <dgm:prSet/>
      <dgm:spPr/>
      <dgm:t>
        <a:bodyPr/>
        <a:lstStyle/>
        <a:p>
          <a:endParaRPr lang="zh-CN" altLang="en-US"/>
        </a:p>
      </dgm:t>
    </dgm:pt>
    <dgm:pt modelId="{0BB6E205-7200-4BEB-B5ED-A5827BD3428E}" type="sibTrans" cxnId="{4ED058EB-0DD2-4A31-B215-66E7E43E9941}">
      <dgm:prSet/>
      <dgm:spPr/>
      <dgm:t>
        <a:bodyPr/>
        <a:lstStyle/>
        <a:p>
          <a:endParaRPr lang="zh-CN" altLang="en-US"/>
        </a:p>
      </dgm:t>
    </dgm:pt>
    <dgm:pt modelId="{521EDB8F-04BF-43DC-B9BF-C238A32E798D}">
      <dgm:prSet phldrT="[文本]"/>
      <dgm:spPr/>
      <dgm:t>
        <a:bodyPr/>
        <a:lstStyle/>
        <a:p>
          <a:r>
            <a:rPr lang="zh-CN" altLang="en-US" dirty="0" smtClean="0"/>
            <a:t>低文化</a:t>
          </a:r>
          <a:endParaRPr lang="zh-CN" altLang="en-US" dirty="0"/>
        </a:p>
      </dgm:t>
    </dgm:pt>
    <dgm:pt modelId="{FF1769E6-08F3-4F30-9EBC-E451E35F028A}" type="parTrans" cxnId="{61A65347-2AA4-42C8-AAF3-2C42A1D9BAAD}">
      <dgm:prSet/>
      <dgm:spPr/>
      <dgm:t>
        <a:bodyPr/>
        <a:lstStyle/>
        <a:p>
          <a:endParaRPr lang="zh-CN" altLang="en-US"/>
        </a:p>
      </dgm:t>
    </dgm:pt>
    <dgm:pt modelId="{866D12F9-7CEC-4793-9FCC-EBD54A95D22C}" type="sibTrans" cxnId="{61A65347-2AA4-42C8-AAF3-2C42A1D9BAAD}">
      <dgm:prSet/>
      <dgm:spPr/>
      <dgm:t>
        <a:bodyPr/>
        <a:lstStyle/>
        <a:p>
          <a:endParaRPr lang="zh-CN" altLang="en-US"/>
        </a:p>
      </dgm:t>
    </dgm:pt>
    <dgm:pt modelId="{2CC0F1B7-26CA-498B-A32C-1232A42256C1}">
      <dgm:prSet phldrT="[文本]" phldr="1"/>
      <dgm:spPr/>
      <dgm:t>
        <a:bodyPr/>
        <a:lstStyle/>
        <a:p>
          <a:endParaRPr lang="zh-CN" altLang="en-US" dirty="0"/>
        </a:p>
      </dgm:t>
    </dgm:pt>
    <dgm:pt modelId="{43D70EF6-E7D5-485C-8F42-4E5B8B10B2CA}" type="sibTrans" cxnId="{E32003CD-8E14-4221-915C-9DCF40A4CB4C}">
      <dgm:prSet/>
      <dgm:spPr/>
      <dgm:t>
        <a:bodyPr/>
        <a:lstStyle/>
        <a:p>
          <a:endParaRPr lang="zh-CN" altLang="en-US"/>
        </a:p>
      </dgm:t>
    </dgm:pt>
    <dgm:pt modelId="{C205681C-AEE5-4618-BBE7-73AF31A505A0}" type="parTrans" cxnId="{E32003CD-8E14-4221-915C-9DCF40A4CB4C}">
      <dgm:prSet/>
      <dgm:spPr/>
      <dgm:t>
        <a:bodyPr/>
        <a:lstStyle/>
        <a:p>
          <a:endParaRPr lang="zh-CN" altLang="en-US"/>
        </a:p>
      </dgm:t>
    </dgm:pt>
    <dgm:pt modelId="{503FE36C-0D1A-444E-AFD7-F8AD42B38A57}" type="pres">
      <dgm:prSet presAssocID="{9F1D4643-31C3-4764-BC1B-F329BA89AAAC}" presName="Name0" presStyleCnt="0">
        <dgm:presLayoutVars>
          <dgm:chMax val="4"/>
          <dgm:resizeHandles val="exact"/>
        </dgm:presLayoutVars>
      </dgm:prSet>
      <dgm:spPr/>
      <dgm:t>
        <a:bodyPr/>
        <a:lstStyle/>
        <a:p>
          <a:endParaRPr lang="zh-CN" altLang="en-US"/>
        </a:p>
      </dgm:t>
    </dgm:pt>
    <dgm:pt modelId="{33E89C2E-893C-4E3C-AE4E-56B54D538A01}" type="pres">
      <dgm:prSet presAssocID="{9F1D4643-31C3-4764-BC1B-F329BA89AAAC}" presName="ellipse" presStyleLbl="trBgShp" presStyleIdx="0" presStyleCnt="1"/>
      <dgm:spPr/>
    </dgm:pt>
    <dgm:pt modelId="{746DEA75-3DAF-49EF-9A60-8F3AAA64569C}" type="pres">
      <dgm:prSet presAssocID="{9F1D4643-31C3-4764-BC1B-F329BA89AAAC}" presName="arrow1" presStyleLbl="fgShp" presStyleIdx="0" presStyleCnt="1"/>
      <dgm:spPr/>
    </dgm:pt>
    <dgm:pt modelId="{6A15771E-E6BD-4547-B0BA-310C6E653D49}" type="pres">
      <dgm:prSet presAssocID="{9F1D4643-31C3-4764-BC1B-F329BA89AAAC}" presName="rectangle" presStyleLbl="revTx" presStyleIdx="0" presStyleCnt="1" custLinFactY="45002" custLinFactNeighborX="-10465" custLinFactNeighborY="100000">
        <dgm:presLayoutVars>
          <dgm:bulletEnabled val="1"/>
        </dgm:presLayoutVars>
      </dgm:prSet>
      <dgm:spPr/>
      <dgm:t>
        <a:bodyPr/>
        <a:lstStyle/>
        <a:p>
          <a:endParaRPr lang="zh-CN" altLang="en-US"/>
        </a:p>
      </dgm:t>
    </dgm:pt>
    <dgm:pt modelId="{9F2E29A8-C590-4287-8BA0-D6D087A9837A}" type="pres">
      <dgm:prSet presAssocID="{72BF2DCB-F0BE-4E7D-B344-240A6471A02F}" presName="item1" presStyleLbl="node1" presStyleIdx="0" presStyleCnt="3">
        <dgm:presLayoutVars>
          <dgm:bulletEnabled val="1"/>
        </dgm:presLayoutVars>
      </dgm:prSet>
      <dgm:spPr/>
      <dgm:t>
        <a:bodyPr/>
        <a:lstStyle/>
        <a:p>
          <a:endParaRPr lang="zh-CN" altLang="en-US"/>
        </a:p>
      </dgm:t>
    </dgm:pt>
    <dgm:pt modelId="{2F1FF784-D3ED-48CF-A901-63FF98CA7D77}" type="pres">
      <dgm:prSet presAssocID="{521EDB8F-04BF-43DC-B9BF-C238A32E798D}" presName="item2" presStyleLbl="node1" presStyleIdx="1" presStyleCnt="3" custLinFactNeighborX="7442" custLinFactNeighborY="-10233">
        <dgm:presLayoutVars>
          <dgm:bulletEnabled val="1"/>
        </dgm:presLayoutVars>
      </dgm:prSet>
      <dgm:spPr/>
      <dgm:t>
        <a:bodyPr/>
        <a:lstStyle/>
        <a:p>
          <a:endParaRPr lang="zh-CN" altLang="en-US"/>
        </a:p>
      </dgm:t>
    </dgm:pt>
    <dgm:pt modelId="{6DB6F7A9-B4CA-43BC-8284-FD67D0E9BA1E}" type="pres">
      <dgm:prSet presAssocID="{2CC0F1B7-26CA-498B-A32C-1232A42256C1}" presName="item3" presStyleLbl="node1" presStyleIdx="2" presStyleCnt="3" custLinFactNeighborX="9302" custLinFactNeighborY="6511">
        <dgm:presLayoutVars>
          <dgm:bulletEnabled val="1"/>
        </dgm:presLayoutVars>
      </dgm:prSet>
      <dgm:spPr/>
      <dgm:t>
        <a:bodyPr/>
        <a:lstStyle/>
        <a:p>
          <a:endParaRPr lang="zh-CN" altLang="en-US"/>
        </a:p>
      </dgm:t>
    </dgm:pt>
    <dgm:pt modelId="{0AEB570F-4F9A-49B5-AA99-1F6020BFE7B7}" type="pres">
      <dgm:prSet presAssocID="{9F1D4643-31C3-4764-BC1B-F329BA89AAAC}" presName="funnel" presStyleLbl="trAlignAcc1" presStyleIdx="0" presStyleCnt="1"/>
      <dgm:spPr>
        <a:solidFill>
          <a:schemeClr val="bg1">
            <a:alpha val="40000"/>
          </a:schemeClr>
        </a:solidFill>
      </dgm:spPr>
      <dgm:t>
        <a:bodyPr/>
        <a:lstStyle/>
        <a:p>
          <a:endParaRPr lang="zh-CN" altLang="en-US"/>
        </a:p>
      </dgm:t>
    </dgm:pt>
  </dgm:ptLst>
  <dgm:cxnLst>
    <dgm:cxn modelId="{51D951F0-C7D3-43F9-9F72-429858950104}" type="presOf" srcId="{521EDB8F-04BF-43DC-B9BF-C238A32E798D}" destId="{9F2E29A8-C590-4287-8BA0-D6D087A9837A}" srcOrd="0" destOrd="0" presId="urn:microsoft.com/office/officeart/2005/8/layout/funnel1"/>
    <dgm:cxn modelId="{F4C6D355-2788-4DF1-9096-E38D208B3CA7}" srcId="{9F1D4643-31C3-4764-BC1B-F329BA89AAAC}" destId="{FDCF03AE-89B3-4CE0-A165-61F156A8B0ED}" srcOrd="0" destOrd="0" parTransId="{DE8DF5F6-8FAC-47A6-892D-8FE3ED301855}" sibTransId="{E6B027CA-8610-41B8-AD17-E24D8EA93A85}"/>
    <dgm:cxn modelId="{2C680548-731D-4AAF-A5A8-6D95FC94D0D6}" type="presOf" srcId="{2CC0F1B7-26CA-498B-A32C-1232A42256C1}" destId="{6A15771E-E6BD-4547-B0BA-310C6E653D49}" srcOrd="0" destOrd="0" presId="urn:microsoft.com/office/officeart/2005/8/layout/funnel1"/>
    <dgm:cxn modelId="{E32003CD-8E14-4221-915C-9DCF40A4CB4C}" srcId="{9F1D4643-31C3-4764-BC1B-F329BA89AAAC}" destId="{2CC0F1B7-26CA-498B-A32C-1232A42256C1}" srcOrd="3" destOrd="0" parTransId="{C205681C-AEE5-4618-BBE7-73AF31A505A0}" sibTransId="{43D70EF6-E7D5-485C-8F42-4E5B8B10B2CA}"/>
    <dgm:cxn modelId="{D7045B11-BCF0-4D70-8BE1-58A02AEE7679}" type="presOf" srcId="{9F1D4643-31C3-4764-BC1B-F329BA89AAAC}" destId="{503FE36C-0D1A-444E-AFD7-F8AD42B38A57}" srcOrd="0" destOrd="0" presId="urn:microsoft.com/office/officeart/2005/8/layout/funnel1"/>
    <dgm:cxn modelId="{4ED058EB-0DD2-4A31-B215-66E7E43E9941}" srcId="{9F1D4643-31C3-4764-BC1B-F329BA89AAAC}" destId="{72BF2DCB-F0BE-4E7D-B344-240A6471A02F}" srcOrd="1" destOrd="0" parTransId="{0533DE0D-867C-4AC4-A8BD-2309D382B97A}" sibTransId="{0BB6E205-7200-4BEB-B5ED-A5827BD3428E}"/>
    <dgm:cxn modelId="{88072636-68DE-4CA2-AF18-A1BBB0EAAEE8}" type="presOf" srcId="{72BF2DCB-F0BE-4E7D-B344-240A6471A02F}" destId="{2F1FF784-D3ED-48CF-A901-63FF98CA7D77}" srcOrd="0" destOrd="0" presId="urn:microsoft.com/office/officeart/2005/8/layout/funnel1"/>
    <dgm:cxn modelId="{61A65347-2AA4-42C8-AAF3-2C42A1D9BAAD}" srcId="{9F1D4643-31C3-4764-BC1B-F329BA89AAAC}" destId="{521EDB8F-04BF-43DC-B9BF-C238A32E798D}" srcOrd="2" destOrd="0" parTransId="{FF1769E6-08F3-4F30-9EBC-E451E35F028A}" sibTransId="{866D12F9-7CEC-4793-9FCC-EBD54A95D22C}"/>
    <dgm:cxn modelId="{B4924228-791F-48E1-9FCD-D9AEA0B33588}" type="presOf" srcId="{FDCF03AE-89B3-4CE0-A165-61F156A8B0ED}" destId="{6DB6F7A9-B4CA-43BC-8284-FD67D0E9BA1E}" srcOrd="0" destOrd="0" presId="urn:microsoft.com/office/officeart/2005/8/layout/funnel1"/>
    <dgm:cxn modelId="{4A4026A6-E682-4BF7-A1B8-6A92A951F25C}" type="presParOf" srcId="{503FE36C-0D1A-444E-AFD7-F8AD42B38A57}" destId="{33E89C2E-893C-4E3C-AE4E-56B54D538A01}" srcOrd="0" destOrd="0" presId="urn:microsoft.com/office/officeart/2005/8/layout/funnel1"/>
    <dgm:cxn modelId="{211BACF0-C0FC-44D2-B988-0A91EFF7EC2A}" type="presParOf" srcId="{503FE36C-0D1A-444E-AFD7-F8AD42B38A57}" destId="{746DEA75-3DAF-49EF-9A60-8F3AAA64569C}" srcOrd="1" destOrd="0" presId="urn:microsoft.com/office/officeart/2005/8/layout/funnel1"/>
    <dgm:cxn modelId="{FADC44D6-A94B-49AF-A77B-C8836F5E8721}" type="presParOf" srcId="{503FE36C-0D1A-444E-AFD7-F8AD42B38A57}" destId="{6A15771E-E6BD-4547-B0BA-310C6E653D49}" srcOrd="2" destOrd="0" presId="urn:microsoft.com/office/officeart/2005/8/layout/funnel1"/>
    <dgm:cxn modelId="{0333056E-CD68-4918-9544-5AB3AEDD743C}" type="presParOf" srcId="{503FE36C-0D1A-444E-AFD7-F8AD42B38A57}" destId="{9F2E29A8-C590-4287-8BA0-D6D087A9837A}" srcOrd="3" destOrd="0" presId="urn:microsoft.com/office/officeart/2005/8/layout/funnel1"/>
    <dgm:cxn modelId="{A51B67F8-E379-4743-ABDF-E95D8B70B3AC}" type="presParOf" srcId="{503FE36C-0D1A-444E-AFD7-F8AD42B38A57}" destId="{2F1FF784-D3ED-48CF-A901-63FF98CA7D77}" srcOrd="4" destOrd="0" presId="urn:microsoft.com/office/officeart/2005/8/layout/funnel1"/>
    <dgm:cxn modelId="{1D26D542-79C6-4E6D-9A59-EED759E5193C}" type="presParOf" srcId="{503FE36C-0D1A-444E-AFD7-F8AD42B38A57}" destId="{6DB6F7A9-B4CA-43BC-8284-FD67D0E9BA1E}" srcOrd="5" destOrd="0" presId="urn:microsoft.com/office/officeart/2005/8/layout/funnel1"/>
    <dgm:cxn modelId="{1DDC6366-BE63-4DCF-BBFA-D82FA08E02C1}" type="presParOf" srcId="{503FE36C-0D1A-444E-AFD7-F8AD42B38A57}" destId="{0AEB570F-4F9A-49B5-AA99-1F6020BFE7B7}" srcOrd="6" destOrd="0" presId="urn:microsoft.com/office/officeart/2005/8/layout/funnel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99DE58-800F-46F4-95A2-FC9F65F8BF19}"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zh-CN" altLang="en-US"/>
        </a:p>
      </dgm:t>
    </dgm:pt>
    <dgm:pt modelId="{942958C2-D787-432E-BF87-0DE70F726A1D}">
      <dgm:prSet phldrT="[文本]"/>
      <dgm:spPr/>
      <dgm:t>
        <a:bodyPr/>
        <a:lstStyle/>
        <a:p>
          <a:r>
            <a:rPr lang="zh-CN" altLang="en-US" dirty="0" smtClean="0">
              <a:latin typeface="黑体" pitchFamily="49" charset="-122"/>
              <a:ea typeface="黑体" pitchFamily="49" charset="-122"/>
            </a:rPr>
            <a:t>农民培训</a:t>
          </a:r>
          <a:endParaRPr lang="zh-CN" altLang="en-US" dirty="0">
            <a:latin typeface="黑体" pitchFamily="49" charset="-122"/>
            <a:ea typeface="黑体" pitchFamily="49" charset="-122"/>
          </a:endParaRPr>
        </a:p>
      </dgm:t>
    </dgm:pt>
    <dgm:pt modelId="{0A56DC04-46CD-4F9E-AC61-453501FF9BD7}" type="parTrans" cxnId="{B83C0BAE-437B-4DF2-8D7A-396F1D939570}">
      <dgm:prSet/>
      <dgm:spPr/>
      <dgm:t>
        <a:bodyPr/>
        <a:lstStyle/>
        <a:p>
          <a:endParaRPr lang="zh-CN" altLang="en-US"/>
        </a:p>
      </dgm:t>
    </dgm:pt>
    <dgm:pt modelId="{5EFFAD15-FB61-4F51-BA91-59633BA1D48E}" type="sibTrans" cxnId="{B83C0BAE-437B-4DF2-8D7A-396F1D939570}">
      <dgm:prSet/>
      <dgm:spPr/>
      <dgm:t>
        <a:bodyPr/>
        <a:lstStyle/>
        <a:p>
          <a:endParaRPr lang="zh-CN" altLang="en-US"/>
        </a:p>
      </dgm:t>
    </dgm:pt>
    <dgm:pt modelId="{524FECF1-5750-4612-A15A-4130703A7A3A}">
      <dgm:prSet phldrT="[文本]" custT="1"/>
      <dgm:spPr/>
      <dgm:t>
        <a:bodyPr/>
        <a:lstStyle/>
        <a:p>
          <a:pPr algn="ctr"/>
          <a:r>
            <a:rPr lang="zh-CN" altLang="en-US" sz="2000" b="1" dirty="0" smtClean="0"/>
            <a:t>问题</a:t>
          </a:r>
          <a:endParaRPr lang="zh-CN" altLang="en-US" sz="2000" b="1" dirty="0"/>
        </a:p>
      </dgm:t>
    </dgm:pt>
    <dgm:pt modelId="{8968A396-05A8-45C7-A967-0A5E9B1E72FB}" type="parTrans" cxnId="{6EE756F8-1DEE-4383-98F9-DAE8DD1748DD}">
      <dgm:prSet/>
      <dgm:spPr/>
      <dgm:t>
        <a:bodyPr/>
        <a:lstStyle/>
        <a:p>
          <a:endParaRPr lang="zh-CN" altLang="en-US"/>
        </a:p>
      </dgm:t>
    </dgm:pt>
    <dgm:pt modelId="{4FD62BB2-236B-4F75-82F7-43292142F174}" type="sibTrans" cxnId="{6EE756F8-1DEE-4383-98F9-DAE8DD1748DD}">
      <dgm:prSet/>
      <dgm:spPr/>
      <dgm:t>
        <a:bodyPr/>
        <a:lstStyle/>
        <a:p>
          <a:endParaRPr lang="zh-CN" altLang="en-US"/>
        </a:p>
      </dgm:t>
    </dgm:pt>
    <dgm:pt modelId="{13614D86-5785-4217-81F9-173B6E66A954}">
      <dgm:prSet phldrT="[文本]" custT="1"/>
      <dgm:spPr/>
      <dgm:t>
        <a:bodyPr/>
        <a:lstStyle/>
        <a:p>
          <a:pPr algn="ctr"/>
          <a:r>
            <a:rPr lang="zh-CN" altLang="en-US" sz="2000" b="1" dirty="0" smtClean="0"/>
            <a:t>原因</a:t>
          </a:r>
          <a:endParaRPr lang="zh-CN" altLang="en-US" sz="2000" b="1" dirty="0"/>
        </a:p>
      </dgm:t>
    </dgm:pt>
    <dgm:pt modelId="{3EB7B42E-4454-4E17-AC51-6B55222932A3}" type="parTrans" cxnId="{CB567777-21A2-4022-BF35-AFCAC283EF00}">
      <dgm:prSet/>
      <dgm:spPr/>
      <dgm:t>
        <a:bodyPr/>
        <a:lstStyle/>
        <a:p>
          <a:endParaRPr lang="zh-CN" altLang="en-US"/>
        </a:p>
      </dgm:t>
    </dgm:pt>
    <dgm:pt modelId="{AB1C7CCD-5DA5-46B5-8446-1B69205AC090}" type="sibTrans" cxnId="{CB567777-21A2-4022-BF35-AFCAC283EF00}">
      <dgm:prSet/>
      <dgm:spPr/>
      <dgm:t>
        <a:bodyPr/>
        <a:lstStyle/>
        <a:p>
          <a:endParaRPr lang="zh-CN" altLang="en-US"/>
        </a:p>
      </dgm:t>
    </dgm:pt>
    <dgm:pt modelId="{E30384E6-7742-4296-90CD-3DC84F64036A}">
      <dgm:prSet phldrT="[文本]" custT="1"/>
      <dgm:spPr/>
      <dgm:t>
        <a:bodyPr/>
        <a:lstStyle/>
        <a:p>
          <a:pPr algn="ctr"/>
          <a:r>
            <a:rPr lang="zh-CN" altLang="en-US" sz="2000" b="1" dirty="0" smtClean="0"/>
            <a:t>根本途径</a:t>
          </a:r>
          <a:endParaRPr lang="zh-CN" altLang="en-US" sz="2000" b="1" dirty="0"/>
        </a:p>
      </dgm:t>
    </dgm:pt>
    <dgm:pt modelId="{8CB4283B-961C-4CE7-A76D-E7B703DD55C0}" type="parTrans" cxnId="{041B0D8D-DAE6-4E3A-AFEC-A191BACC0910}">
      <dgm:prSet/>
      <dgm:spPr/>
      <dgm:t>
        <a:bodyPr/>
        <a:lstStyle/>
        <a:p>
          <a:endParaRPr lang="zh-CN" altLang="en-US"/>
        </a:p>
      </dgm:t>
    </dgm:pt>
    <dgm:pt modelId="{66538D2A-2106-40C6-8814-72C722FE6E5E}" type="sibTrans" cxnId="{041B0D8D-DAE6-4E3A-AFEC-A191BACC0910}">
      <dgm:prSet/>
      <dgm:spPr/>
      <dgm:t>
        <a:bodyPr/>
        <a:lstStyle/>
        <a:p>
          <a:endParaRPr lang="zh-CN" altLang="en-US"/>
        </a:p>
      </dgm:t>
    </dgm:pt>
    <dgm:pt modelId="{DB4B41DA-241E-4ECC-B57A-F8AFA1A1666C}">
      <dgm:prSet phldrT="[文本]" custT="1"/>
      <dgm:spPr/>
      <dgm:t>
        <a:bodyPr/>
        <a:lstStyle/>
        <a:p>
          <a:pPr algn="l"/>
          <a:r>
            <a:rPr lang="zh-CN" altLang="en-US" sz="1800" b="1" dirty="0" smtClean="0"/>
            <a:t>资源消耗过大</a:t>
          </a:r>
          <a:endParaRPr lang="zh-CN" altLang="en-US" sz="1800" b="1" dirty="0"/>
        </a:p>
      </dgm:t>
    </dgm:pt>
    <dgm:pt modelId="{14714034-CA8A-461F-8E2A-1B70670EA319}" type="sibTrans" cxnId="{C04E118B-350B-41DA-8FDC-01B98713FB7B}">
      <dgm:prSet/>
      <dgm:spPr/>
      <dgm:t>
        <a:bodyPr/>
        <a:lstStyle/>
        <a:p>
          <a:endParaRPr lang="zh-CN" altLang="en-US"/>
        </a:p>
      </dgm:t>
    </dgm:pt>
    <dgm:pt modelId="{7F42AE17-DEFD-4B92-9FD8-8302195B6A15}" type="parTrans" cxnId="{C04E118B-350B-41DA-8FDC-01B98713FB7B}">
      <dgm:prSet/>
      <dgm:spPr/>
      <dgm:t>
        <a:bodyPr/>
        <a:lstStyle/>
        <a:p>
          <a:endParaRPr lang="zh-CN" altLang="en-US"/>
        </a:p>
      </dgm:t>
    </dgm:pt>
    <dgm:pt modelId="{BB39FD4F-7641-4B9A-826E-653EE46DF8BA}">
      <dgm:prSet phldrT="[文本]" custT="1"/>
      <dgm:spPr/>
      <dgm:t>
        <a:bodyPr/>
        <a:lstStyle/>
        <a:p>
          <a:pPr algn="l"/>
          <a:r>
            <a:rPr lang="zh-CN" altLang="en-US" sz="1800" b="1" dirty="0" smtClean="0"/>
            <a:t>生产粗放</a:t>
          </a:r>
          <a:endParaRPr lang="zh-CN" altLang="en-US" sz="1800" b="1" dirty="0"/>
        </a:p>
      </dgm:t>
    </dgm:pt>
    <dgm:pt modelId="{44D58BCD-71DC-4492-A0A2-59C1F4D5519D}" type="parTrans" cxnId="{039CA45D-0827-4D84-8C02-7900DA04B1B1}">
      <dgm:prSet/>
      <dgm:spPr/>
      <dgm:t>
        <a:bodyPr/>
        <a:lstStyle/>
        <a:p>
          <a:endParaRPr lang="zh-CN" altLang="en-US"/>
        </a:p>
      </dgm:t>
    </dgm:pt>
    <dgm:pt modelId="{0F05CE7B-939A-4FD9-923D-14D97027523B}" type="sibTrans" cxnId="{039CA45D-0827-4D84-8C02-7900DA04B1B1}">
      <dgm:prSet/>
      <dgm:spPr/>
      <dgm:t>
        <a:bodyPr/>
        <a:lstStyle/>
        <a:p>
          <a:endParaRPr lang="zh-CN" altLang="en-US"/>
        </a:p>
      </dgm:t>
    </dgm:pt>
    <dgm:pt modelId="{1BE30151-471F-483C-B34B-B46F3007CB60}">
      <dgm:prSet phldrT="[文本]" custT="1"/>
      <dgm:spPr/>
      <dgm:t>
        <a:bodyPr/>
        <a:lstStyle/>
        <a:p>
          <a:pPr algn="l"/>
          <a:r>
            <a:rPr lang="zh-CN" altLang="en-US" sz="1800" b="1" dirty="0" smtClean="0"/>
            <a:t>环境污染严重</a:t>
          </a:r>
          <a:endParaRPr lang="zh-CN" altLang="en-US" sz="1800" b="1" dirty="0"/>
        </a:p>
      </dgm:t>
    </dgm:pt>
    <dgm:pt modelId="{A78385F4-EA92-4E6C-9336-2754343AF987}" type="parTrans" cxnId="{F3FC1628-2905-4091-A267-15FD0387923F}">
      <dgm:prSet/>
      <dgm:spPr/>
      <dgm:t>
        <a:bodyPr/>
        <a:lstStyle/>
        <a:p>
          <a:endParaRPr lang="zh-CN" altLang="en-US"/>
        </a:p>
      </dgm:t>
    </dgm:pt>
    <dgm:pt modelId="{C4583158-FE0C-4435-8D2B-FCA5B05DF831}" type="sibTrans" cxnId="{F3FC1628-2905-4091-A267-15FD0387923F}">
      <dgm:prSet/>
      <dgm:spPr/>
      <dgm:t>
        <a:bodyPr/>
        <a:lstStyle/>
        <a:p>
          <a:endParaRPr lang="zh-CN" altLang="en-US"/>
        </a:p>
      </dgm:t>
    </dgm:pt>
    <dgm:pt modelId="{CCD209E6-0010-4C7E-A1AB-54EF828A0C81}">
      <dgm:prSet phldrT="[文本]" custT="1"/>
      <dgm:spPr/>
      <dgm:t>
        <a:bodyPr/>
        <a:lstStyle/>
        <a:p>
          <a:pPr algn="l"/>
          <a:r>
            <a:rPr lang="zh-CN" altLang="en-US" sz="1400" b="1" dirty="0" smtClean="0"/>
            <a:t>农民科技文化素质不高</a:t>
          </a:r>
          <a:endParaRPr lang="zh-CN" altLang="en-US" sz="1400" b="1" dirty="0"/>
        </a:p>
      </dgm:t>
    </dgm:pt>
    <dgm:pt modelId="{CB281422-DB8A-4268-A7EF-CE5FA6C9DE06}" type="parTrans" cxnId="{DAB95BA5-4FA6-42D6-AFC8-8A2A7D24CAE5}">
      <dgm:prSet/>
      <dgm:spPr/>
      <dgm:t>
        <a:bodyPr/>
        <a:lstStyle/>
        <a:p>
          <a:endParaRPr lang="zh-CN" altLang="en-US"/>
        </a:p>
      </dgm:t>
    </dgm:pt>
    <dgm:pt modelId="{AD8A253A-63E8-4D40-B8F4-8E750A77C0D8}" type="sibTrans" cxnId="{DAB95BA5-4FA6-42D6-AFC8-8A2A7D24CAE5}">
      <dgm:prSet/>
      <dgm:spPr/>
      <dgm:t>
        <a:bodyPr/>
        <a:lstStyle/>
        <a:p>
          <a:endParaRPr lang="zh-CN" altLang="en-US"/>
        </a:p>
      </dgm:t>
    </dgm:pt>
    <dgm:pt modelId="{BF893283-49FD-4F5A-8CD3-41278144BB93}">
      <dgm:prSet phldrT="[文本]" custT="1"/>
      <dgm:spPr/>
      <dgm:t>
        <a:bodyPr/>
        <a:lstStyle/>
        <a:p>
          <a:pPr algn="l"/>
          <a:r>
            <a:rPr lang="zh-CN" altLang="en-US" sz="1400" b="1" dirty="0" smtClean="0"/>
            <a:t>吸纳应用现代农业科技能力较差</a:t>
          </a:r>
          <a:endParaRPr lang="zh-CN" altLang="en-US" sz="1400" b="1" dirty="0"/>
        </a:p>
      </dgm:t>
    </dgm:pt>
    <dgm:pt modelId="{B2FC4DE6-7089-44AD-965F-02497876886C}" type="parTrans" cxnId="{7396A79D-BA8A-4BC4-B03A-C1054C1B48C4}">
      <dgm:prSet/>
      <dgm:spPr/>
      <dgm:t>
        <a:bodyPr/>
        <a:lstStyle/>
        <a:p>
          <a:endParaRPr lang="zh-CN" altLang="en-US"/>
        </a:p>
      </dgm:t>
    </dgm:pt>
    <dgm:pt modelId="{A2BC9768-37FD-4591-B749-57EEB56515AF}" type="sibTrans" cxnId="{7396A79D-BA8A-4BC4-B03A-C1054C1B48C4}">
      <dgm:prSet/>
      <dgm:spPr/>
      <dgm:t>
        <a:bodyPr/>
        <a:lstStyle/>
        <a:p>
          <a:endParaRPr lang="zh-CN" altLang="en-US"/>
        </a:p>
      </dgm:t>
    </dgm:pt>
    <dgm:pt modelId="{46BBD31B-0C5E-4B06-A2C8-58E9D18084AF}">
      <dgm:prSet phldrT="[文本]" custT="1"/>
      <dgm:spPr/>
      <dgm:t>
        <a:bodyPr/>
        <a:lstStyle/>
        <a:p>
          <a:pPr algn="l"/>
          <a:r>
            <a:rPr lang="zh-CN" altLang="en-US" sz="1400" b="1" dirty="0" smtClean="0"/>
            <a:t>资源配置使用效率低</a:t>
          </a:r>
          <a:endParaRPr lang="zh-CN" altLang="en-US" sz="1400" b="1" dirty="0"/>
        </a:p>
      </dgm:t>
    </dgm:pt>
    <dgm:pt modelId="{4689E642-DBD1-4AB3-B014-F523F789A0EA}" type="parTrans" cxnId="{A13B0A60-5B75-4B2D-91AA-AB46952E3150}">
      <dgm:prSet/>
      <dgm:spPr/>
      <dgm:t>
        <a:bodyPr/>
        <a:lstStyle/>
        <a:p>
          <a:endParaRPr lang="zh-CN" altLang="en-US"/>
        </a:p>
      </dgm:t>
    </dgm:pt>
    <dgm:pt modelId="{3C95B8E4-814A-48A5-976E-7CFCE6FF2B4E}" type="sibTrans" cxnId="{A13B0A60-5B75-4B2D-91AA-AB46952E3150}">
      <dgm:prSet/>
      <dgm:spPr/>
      <dgm:t>
        <a:bodyPr/>
        <a:lstStyle/>
        <a:p>
          <a:endParaRPr lang="zh-CN" altLang="en-US"/>
        </a:p>
      </dgm:t>
    </dgm:pt>
    <dgm:pt modelId="{813C4AD8-9C3F-4BA8-B7D1-CFCA6DA43FC5}">
      <dgm:prSet phldrT="[文本]"/>
      <dgm:spPr/>
      <dgm:t>
        <a:bodyPr/>
        <a:lstStyle/>
        <a:p>
          <a:pPr algn="l"/>
          <a:r>
            <a:rPr lang="zh-CN" altLang="en-US" sz="1400" b="1" dirty="0" smtClean="0"/>
            <a:t>转变传统落后的发展方式，切实把农业发展转移到依靠科技进步和提高劳动者素质上来</a:t>
          </a:r>
          <a:endParaRPr lang="zh-CN" altLang="en-US" sz="1400" b="1" dirty="0"/>
        </a:p>
      </dgm:t>
    </dgm:pt>
    <dgm:pt modelId="{D7FEDA74-CAC0-4EDF-850F-72011E89D1F1}" type="parTrans" cxnId="{BB608F2A-2563-49B8-BD2F-2E1684EB20F8}">
      <dgm:prSet/>
      <dgm:spPr/>
      <dgm:t>
        <a:bodyPr/>
        <a:lstStyle/>
        <a:p>
          <a:endParaRPr lang="zh-CN" altLang="en-US"/>
        </a:p>
      </dgm:t>
    </dgm:pt>
    <dgm:pt modelId="{96EBE763-B834-4360-9CF8-D3B0CD7A3FA5}" type="sibTrans" cxnId="{BB608F2A-2563-49B8-BD2F-2E1684EB20F8}">
      <dgm:prSet/>
      <dgm:spPr/>
      <dgm:t>
        <a:bodyPr/>
        <a:lstStyle/>
        <a:p>
          <a:endParaRPr lang="zh-CN" altLang="en-US"/>
        </a:p>
      </dgm:t>
    </dgm:pt>
    <dgm:pt modelId="{0883EA23-AACF-4B62-997E-3A43BA2F2156}" type="pres">
      <dgm:prSet presAssocID="{6799DE58-800F-46F4-95A2-FC9F65F8BF19}" presName="cycle" presStyleCnt="0">
        <dgm:presLayoutVars>
          <dgm:chMax val="1"/>
          <dgm:dir/>
          <dgm:animLvl val="ctr"/>
          <dgm:resizeHandles val="exact"/>
        </dgm:presLayoutVars>
      </dgm:prSet>
      <dgm:spPr/>
      <dgm:t>
        <a:bodyPr/>
        <a:lstStyle/>
        <a:p>
          <a:endParaRPr lang="zh-CN" altLang="en-US"/>
        </a:p>
      </dgm:t>
    </dgm:pt>
    <dgm:pt modelId="{0C39FB0B-3F84-421C-A459-CB3DB45C477F}" type="pres">
      <dgm:prSet presAssocID="{942958C2-D787-432E-BF87-0DE70F726A1D}" presName="centerShape" presStyleLbl="node0" presStyleIdx="0" presStyleCnt="1" custScaleX="67389" custScaleY="71171"/>
      <dgm:spPr/>
      <dgm:t>
        <a:bodyPr/>
        <a:lstStyle/>
        <a:p>
          <a:endParaRPr lang="zh-CN" altLang="en-US"/>
        </a:p>
      </dgm:t>
    </dgm:pt>
    <dgm:pt modelId="{A91BB2CE-22F1-456E-92C6-5CB17158FAEC}" type="pres">
      <dgm:prSet presAssocID="{8968A396-05A8-45C7-A967-0A5E9B1E72FB}" presName="parTrans" presStyleLbl="bgSibTrans2D1" presStyleIdx="0" presStyleCnt="3"/>
      <dgm:spPr/>
      <dgm:t>
        <a:bodyPr/>
        <a:lstStyle/>
        <a:p>
          <a:endParaRPr lang="zh-CN" altLang="en-US"/>
        </a:p>
      </dgm:t>
    </dgm:pt>
    <dgm:pt modelId="{09668102-4EF7-461C-B08A-0EA7C66990DB}" type="pres">
      <dgm:prSet presAssocID="{524FECF1-5750-4612-A15A-4130703A7A3A}" presName="node" presStyleLbl="node1" presStyleIdx="0" presStyleCnt="3" custScaleX="115388">
        <dgm:presLayoutVars>
          <dgm:bulletEnabled val="1"/>
        </dgm:presLayoutVars>
      </dgm:prSet>
      <dgm:spPr/>
      <dgm:t>
        <a:bodyPr/>
        <a:lstStyle/>
        <a:p>
          <a:endParaRPr lang="zh-CN" altLang="en-US"/>
        </a:p>
      </dgm:t>
    </dgm:pt>
    <dgm:pt modelId="{FD5D50D7-4688-4BE0-8834-B5FB722B62C9}" type="pres">
      <dgm:prSet presAssocID="{3EB7B42E-4454-4E17-AC51-6B55222932A3}" presName="parTrans" presStyleLbl="bgSibTrans2D1" presStyleIdx="1" presStyleCnt="3"/>
      <dgm:spPr/>
      <dgm:t>
        <a:bodyPr/>
        <a:lstStyle/>
        <a:p>
          <a:endParaRPr lang="zh-CN" altLang="en-US"/>
        </a:p>
      </dgm:t>
    </dgm:pt>
    <dgm:pt modelId="{2B11D758-2FEB-4B01-BD92-D73AB4C48DB7}" type="pres">
      <dgm:prSet presAssocID="{13614D86-5785-4217-81F9-173B6E66A954}" presName="node" presStyleLbl="node1" presStyleIdx="1" presStyleCnt="3" custScaleX="114219">
        <dgm:presLayoutVars>
          <dgm:bulletEnabled val="1"/>
        </dgm:presLayoutVars>
      </dgm:prSet>
      <dgm:spPr/>
      <dgm:t>
        <a:bodyPr/>
        <a:lstStyle/>
        <a:p>
          <a:endParaRPr lang="zh-CN" altLang="en-US"/>
        </a:p>
      </dgm:t>
    </dgm:pt>
    <dgm:pt modelId="{9025ACAF-2E5A-404C-A8C0-C6967600F054}" type="pres">
      <dgm:prSet presAssocID="{8CB4283B-961C-4CE7-A76D-E7B703DD55C0}" presName="parTrans" presStyleLbl="bgSibTrans2D1" presStyleIdx="2" presStyleCnt="3"/>
      <dgm:spPr/>
      <dgm:t>
        <a:bodyPr/>
        <a:lstStyle/>
        <a:p>
          <a:endParaRPr lang="zh-CN" altLang="en-US"/>
        </a:p>
      </dgm:t>
    </dgm:pt>
    <dgm:pt modelId="{FD04F798-80D3-43D5-99EC-8E30903BF8F5}" type="pres">
      <dgm:prSet presAssocID="{E30384E6-7742-4296-90CD-3DC84F64036A}" presName="node" presStyleLbl="node1" presStyleIdx="2" presStyleCnt="3" custScaleX="111672">
        <dgm:presLayoutVars>
          <dgm:bulletEnabled val="1"/>
        </dgm:presLayoutVars>
      </dgm:prSet>
      <dgm:spPr/>
      <dgm:t>
        <a:bodyPr/>
        <a:lstStyle/>
        <a:p>
          <a:endParaRPr lang="zh-CN" altLang="en-US"/>
        </a:p>
      </dgm:t>
    </dgm:pt>
  </dgm:ptLst>
  <dgm:cxnLst>
    <dgm:cxn modelId="{041B0D8D-DAE6-4E3A-AFEC-A191BACC0910}" srcId="{942958C2-D787-432E-BF87-0DE70F726A1D}" destId="{E30384E6-7742-4296-90CD-3DC84F64036A}" srcOrd="2" destOrd="0" parTransId="{8CB4283B-961C-4CE7-A76D-E7B703DD55C0}" sibTransId="{66538D2A-2106-40C6-8814-72C722FE6E5E}"/>
    <dgm:cxn modelId="{BB608F2A-2563-49B8-BD2F-2E1684EB20F8}" srcId="{E30384E6-7742-4296-90CD-3DC84F64036A}" destId="{813C4AD8-9C3F-4BA8-B7D1-CFCA6DA43FC5}" srcOrd="0" destOrd="0" parTransId="{D7FEDA74-CAC0-4EDF-850F-72011E89D1F1}" sibTransId="{96EBE763-B834-4360-9CF8-D3B0CD7A3FA5}"/>
    <dgm:cxn modelId="{F1DA79ED-BC2E-4CDD-8981-F23ABB8F2C27}" type="presOf" srcId="{813C4AD8-9C3F-4BA8-B7D1-CFCA6DA43FC5}" destId="{FD04F798-80D3-43D5-99EC-8E30903BF8F5}" srcOrd="0" destOrd="1" presId="urn:microsoft.com/office/officeart/2005/8/layout/radial4"/>
    <dgm:cxn modelId="{40828D43-D6BF-4131-864D-1D9365B121BC}" type="presOf" srcId="{1BE30151-471F-483C-B34B-B46F3007CB60}" destId="{09668102-4EF7-461C-B08A-0EA7C66990DB}" srcOrd="0" destOrd="2" presId="urn:microsoft.com/office/officeart/2005/8/layout/radial4"/>
    <dgm:cxn modelId="{B83C0BAE-437B-4DF2-8D7A-396F1D939570}" srcId="{6799DE58-800F-46F4-95A2-FC9F65F8BF19}" destId="{942958C2-D787-432E-BF87-0DE70F726A1D}" srcOrd="0" destOrd="0" parTransId="{0A56DC04-46CD-4F9E-AC61-453501FF9BD7}" sibTransId="{5EFFAD15-FB61-4F51-BA91-59633BA1D48E}"/>
    <dgm:cxn modelId="{0984DE8F-063A-4FC0-BBB6-2221AB0EB842}" type="presOf" srcId="{BB39FD4F-7641-4B9A-826E-653EE46DF8BA}" destId="{09668102-4EF7-461C-B08A-0EA7C66990DB}" srcOrd="0" destOrd="1" presId="urn:microsoft.com/office/officeart/2005/8/layout/radial4"/>
    <dgm:cxn modelId="{550BD930-6ED6-4F2F-B02B-A2A0CB9089E3}" type="presOf" srcId="{3EB7B42E-4454-4E17-AC51-6B55222932A3}" destId="{FD5D50D7-4688-4BE0-8834-B5FB722B62C9}" srcOrd="0" destOrd="0" presId="urn:microsoft.com/office/officeart/2005/8/layout/radial4"/>
    <dgm:cxn modelId="{7396A79D-BA8A-4BC4-B03A-C1054C1B48C4}" srcId="{13614D86-5785-4217-81F9-173B6E66A954}" destId="{BF893283-49FD-4F5A-8CD3-41278144BB93}" srcOrd="1" destOrd="0" parTransId="{B2FC4DE6-7089-44AD-965F-02497876886C}" sibTransId="{A2BC9768-37FD-4591-B749-57EEB56515AF}"/>
    <dgm:cxn modelId="{6EE756F8-1DEE-4383-98F9-DAE8DD1748DD}" srcId="{942958C2-D787-432E-BF87-0DE70F726A1D}" destId="{524FECF1-5750-4612-A15A-4130703A7A3A}" srcOrd="0" destOrd="0" parTransId="{8968A396-05A8-45C7-A967-0A5E9B1E72FB}" sibTransId="{4FD62BB2-236B-4F75-82F7-43292142F174}"/>
    <dgm:cxn modelId="{611E1BEE-4451-406A-BD61-6FCE1CA9FA05}" type="presOf" srcId="{6799DE58-800F-46F4-95A2-FC9F65F8BF19}" destId="{0883EA23-AACF-4B62-997E-3A43BA2F2156}" srcOrd="0" destOrd="0" presId="urn:microsoft.com/office/officeart/2005/8/layout/radial4"/>
    <dgm:cxn modelId="{34C0A758-1369-4C8F-85B0-6DC6F1306DF8}" type="presOf" srcId="{942958C2-D787-432E-BF87-0DE70F726A1D}" destId="{0C39FB0B-3F84-421C-A459-CB3DB45C477F}" srcOrd="0" destOrd="0" presId="urn:microsoft.com/office/officeart/2005/8/layout/radial4"/>
    <dgm:cxn modelId="{FCBD28B4-8AB6-4201-99D9-2F8F04D2703C}" type="presOf" srcId="{8CB4283B-961C-4CE7-A76D-E7B703DD55C0}" destId="{9025ACAF-2E5A-404C-A8C0-C6967600F054}" srcOrd="0" destOrd="0" presId="urn:microsoft.com/office/officeart/2005/8/layout/radial4"/>
    <dgm:cxn modelId="{DAB95BA5-4FA6-42D6-AFC8-8A2A7D24CAE5}" srcId="{13614D86-5785-4217-81F9-173B6E66A954}" destId="{CCD209E6-0010-4C7E-A1AB-54EF828A0C81}" srcOrd="0" destOrd="0" parTransId="{CB281422-DB8A-4268-A7EF-CE5FA6C9DE06}" sibTransId="{AD8A253A-63E8-4D40-B8F4-8E750A77C0D8}"/>
    <dgm:cxn modelId="{A13B0A60-5B75-4B2D-91AA-AB46952E3150}" srcId="{13614D86-5785-4217-81F9-173B6E66A954}" destId="{46BBD31B-0C5E-4B06-A2C8-58E9D18084AF}" srcOrd="2" destOrd="0" parTransId="{4689E642-DBD1-4AB3-B014-F523F789A0EA}" sibTransId="{3C95B8E4-814A-48A5-976E-7CFCE6FF2B4E}"/>
    <dgm:cxn modelId="{71648D0B-E6E3-4BA6-A5B5-C9547D761F15}" type="presOf" srcId="{8968A396-05A8-45C7-A967-0A5E9B1E72FB}" destId="{A91BB2CE-22F1-456E-92C6-5CB17158FAEC}" srcOrd="0" destOrd="0" presId="urn:microsoft.com/office/officeart/2005/8/layout/radial4"/>
    <dgm:cxn modelId="{C04E118B-350B-41DA-8FDC-01B98713FB7B}" srcId="{524FECF1-5750-4612-A15A-4130703A7A3A}" destId="{DB4B41DA-241E-4ECC-B57A-F8AFA1A1666C}" srcOrd="2" destOrd="0" parTransId="{7F42AE17-DEFD-4B92-9FD8-8302195B6A15}" sibTransId="{14714034-CA8A-461F-8E2A-1B70670EA319}"/>
    <dgm:cxn modelId="{F2091A02-BEA3-44FD-B3D4-EF2C1B9B7508}" type="presOf" srcId="{DB4B41DA-241E-4ECC-B57A-F8AFA1A1666C}" destId="{09668102-4EF7-461C-B08A-0EA7C66990DB}" srcOrd="0" destOrd="3" presId="urn:microsoft.com/office/officeart/2005/8/layout/radial4"/>
    <dgm:cxn modelId="{F3FC1628-2905-4091-A267-15FD0387923F}" srcId="{524FECF1-5750-4612-A15A-4130703A7A3A}" destId="{1BE30151-471F-483C-B34B-B46F3007CB60}" srcOrd="1" destOrd="0" parTransId="{A78385F4-EA92-4E6C-9336-2754343AF987}" sibTransId="{C4583158-FE0C-4435-8D2B-FCA5B05DF831}"/>
    <dgm:cxn modelId="{CB59DBD1-9430-4BCC-9164-67F50F0CC6A4}" type="presOf" srcId="{CCD209E6-0010-4C7E-A1AB-54EF828A0C81}" destId="{2B11D758-2FEB-4B01-BD92-D73AB4C48DB7}" srcOrd="0" destOrd="1" presId="urn:microsoft.com/office/officeart/2005/8/layout/radial4"/>
    <dgm:cxn modelId="{6C3DDEEF-757C-4D84-BF36-AA173394977B}" type="presOf" srcId="{E30384E6-7742-4296-90CD-3DC84F64036A}" destId="{FD04F798-80D3-43D5-99EC-8E30903BF8F5}" srcOrd="0" destOrd="0" presId="urn:microsoft.com/office/officeart/2005/8/layout/radial4"/>
    <dgm:cxn modelId="{4C8949D9-2921-4C98-8A3D-A58A185CA56D}" type="presOf" srcId="{524FECF1-5750-4612-A15A-4130703A7A3A}" destId="{09668102-4EF7-461C-B08A-0EA7C66990DB}" srcOrd="0" destOrd="0" presId="urn:microsoft.com/office/officeart/2005/8/layout/radial4"/>
    <dgm:cxn modelId="{CB567777-21A2-4022-BF35-AFCAC283EF00}" srcId="{942958C2-D787-432E-BF87-0DE70F726A1D}" destId="{13614D86-5785-4217-81F9-173B6E66A954}" srcOrd="1" destOrd="0" parTransId="{3EB7B42E-4454-4E17-AC51-6B55222932A3}" sibTransId="{AB1C7CCD-5DA5-46B5-8446-1B69205AC090}"/>
    <dgm:cxn modelId="{039CA45D-0827-4D84-8C02-7900DA04B1B1}" srcId="{524FECF1-5750-4612-A15A-4130703A7A3A}" destId="{BB39FD4F-7641-4B9A-826E-653EE46DF8BA}" srcOrd="0" destOrd="0" parTransId="{44D58BCD-71DC-4492-A0A2-59C1F4D5519D}" sibTransId="{0F05CE7B-939A-4FD9-923D-14D97027523B}"/>
    <dgm:cxn modelId="{5FCBDB0E-9304-40B9-A57B-3C4C60D2F43C}" type="presOf" srcId="{13614D86-5785-4217-81F9-173B6E66A954}" destId="{2B11D758-2FEB-4B01-BD92-D73AB4C48DB7}" srcOrd="0" destOrd="0" presId="urn:microsoft.com/office/officeart/2005/8/layout/radial4"/>
    <dgm:cxn modelId="{759CF101-EA47-4C77-85AD-0C1AA1FBC672}" type="presOf" srcId="{46BBD31B-0C5E-4B06-A2C8-58E9D18084AF}" destId="{2B11D758-2FEB-4B01-BD92-D73AB4C48DB7}" srcOrd="0" destOrd="3" presId="urn:microsoft.com/office/officeart/2005/8/layout/radial4"/>
    <dgm:cxn modelId="{BF20A1FA-F9FB-4EC1-90F9-BB1FA45BF376}" type="presOf" srcId="{BF893283-49FD-4F5A-8CD3-41278144BB93}" destId="{2B11D758-2FEB-4B01-BD92-D73AB4C48DB7}" srcOrd="0" destOrd="2" presId="urn:microsoft.com/office/officeart/2005/8/layout/radial4"/>
    <dgm:cxn modelId="{81F5DFDD-2473-4997-91ED-74F9D98176F4}" type="presParOf" srcId="{0883EA23-AACF-4B62-997E-3A43BA2F2156}" destId="{0C39FB0B-3F84-421C-A459-CB3DB45C477F}" srcOrd="0" destOrd="0" presId="urn:microsoft.com/office/officeart/2005/8/layout/radial4"/>
    <dgm:cxn modelId="{D73895ED-B5C0-4B4B-84CF-75C7F59E9F79}" type="presParOf" srcId="{0883EA23-AACF-4B62-997E-3A43BA2F2156}" destId="{A91BB2CE-22F1-456E-92C6-5CB17158FAEC}" srcOrd="1" destOrd="0" presId="urn:microsoft.com/office/officeart/2005/8/layout/radial4"/>
    <dgm:cxn modelId="{2485B19C-A959-4AC9-A44C-65A6418FE1BD}" type="presParOf" srcId="{0883EA23-AACF-4B62-997E-3A43BA2F2156}" destId="{09668102-4EF7-461C-B08A-0EA7C66990DB}" srcOrd="2" destOrd="0" presId="urn:microsoft.com/office/officeart/2005/8/layout/radial4"/>
    <dgm:cxn modelId="{CAB09C9B-4AA7-4099-A003-24A2DDFCFE0D}" type="presParOf" srcId="{0883EA23-AACF-4B62-997E-3A43BA2F2156}" destId="{FD5D50D7-4688-4BE0-8834-B5FB722B62C9}" srcOrd="3" destOrd="0" presId="urn:microsoft.com/office/officeart/2005/8/layout/radial4"/>
    <dgm:cxn modelId="{47D572BA-F1DB-458D-BC33-1205D626D069}" type="presParOf" srcId="{0883EA23-AACF-4B62-997E-3A43BA2F2156}" destId="{2B11D758-2FEB-4B01-BD92-D73AB4C48DB7}" srcOrd="4" destOrd="0" presId="urn:microsoft.com/office/officeart/2005/8/layout/radial4"/>
    <dgm:cxn modelId="{89714CB2-7870-4F92-BF6A-E52538D181BF}" type="presParOf" srcId="{0883EA23-AACF-4B62-997E-3A43BA2F2156}" destId="{9025ACAF-2E5A-404C-A8C0-C6967600F054}" srcOrd="5" destOrd="0" presId="urn:microsoft.com/office/officeart/2005/8/layout/radial4"/>
    <dgm:cxn modelId="{1C3C6D05-414A-4ECD-B571-8BDF2EE2D107}" type="presParOf" srcId="{0883EA23-AACF-4B62-997E-3A43BA2F2156}" destId="{FD04F798-80D3-43D5-99EC-8E30903BF8F5}" srcOrd="6" destOrd="0" presId="urn:microsoft.com/office/officeart/2005/8/layout/radial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1444E0-B6CE-48A8-8765-94644184385A}" type="doc">
      <dgm:prSet loTypeId="urn:microsoft.com/office/officeart/2005/8/layout/radial6#1" loCatId="cycle" qsTypeId="urn:microsoft.com/office/officeart/2005/8/quickstyle/3d3#1" qsCatId="3D" csTypeId="urn:microsoft.com/office/officeart/2005/8/colors/colorful5#1" csCatId="colorful" phldr="1"/>
      <dgm:spPr/>
      <dgm:t>
        <a:bodyPr/>
        <a:lstStyle/>
        <a:p>
          <a:endParaRPr lang="zh-CN" altLang="en-US"/>
        </a:p>
      </dgm:t>
    </dgm:pt>
    <dgm:pt modelId="{5EAFC1D5-2DCE-4D11-A4A1-E47A14AAD528}">
      <dgm:prSet phldrT="[文本]"/>
      <dgm:spPr/>
      <dgm:t>
        <a:bodyPr/>
        <a:lstStyle/>
        <a:p>
          <a:r>
            <a:rPr lang="zh-CN" altLang="en-US" dirty="0" smtClean="0"/>
            <a:t>农民培训</a:t>
          </a:r>
          <a:endParaRPr lang="zh-CN" altLang="en-US" dirty="0"/>
        </a:p>
      </dgm:t>
    </dgm:pt>
    <dgm:pt modelId="{3E1B4566-AE59-4EB8-B9F3-03B8BF43D3E7}" type="parTrans" cxnId="{5E0811F7-E256-4F56-B0C0-F31348EE214E}">
      <dgm:prSet/>
      <dgm:spPr/>
      <dgm:t>
        <a:bodyPr/>
        <a:lstStyle/>
        <a:p>
          <a:endParaRPr lang="zh-CN" altLang="en-US"/>
        </a:p>
      </dgm:t>
    </dgm:pt>
    <dgm:pt modelId="{4F218159-91AC-44A6-823C-BD3F41567AF6}" type="sibTrans" cxnId="{5E0811F7-E256-4F56-B0C0-F31348EE214E}">
      <dgm:prSet/>
      <dgm:spPr/>
      <dgm:t>
        <a:bodyPr/>
        <a:lstStyle/>
        <a:p>
          <a:endParaRPr lang="zh-CN" altLang="en-US"/>
        </a:p>
      </dgm:t>
    </dgm:pt>
    <dgm:pt modelId="{5F5CEE18-E5F2-4273-8794-5EE213030079}">
      <dgm:prSet phldrT="[文本]"/>
      <dgm:spPr/>
      <dgm:t>
        <a:bodyPr/>
        <a:lstStyle/>
        <a:p>
          <a:r>
            <a:rPr lang="zh-CN" altLang="en-US" dirty="0" smtClean="0"/>
            <a:t>目标</a:t>
          </a:r>
          <a:endParaRPr lang="zh-CN" altLang="en-US" dirty="0"/>
        </a:p>
      </dgm:t>
    </dgm:pt>
    <dgm:pt modelId="{6E49FF8F-16E1-4143-9017-AB02ED57436C}" type="parTrans" cxnId="{B92D4B50-34DE-46A2-BB81-AFB6710FDEFB}">
      <dgm:prSet/>
      <dgm:spPr/>
      <dgm:t>
        <a:bodyPr/>
        <a:lstStyle/>
        <a:p>
          <a:endParaRPr lang="zh-CN" altLang="en-US"/>
        </a:p>
      </dgm:t>
    </dgm:pt>
    <dgm:pt modelId="{ABF017C8-01BC-49CB-9E55-B71DA91FAADA}" type="sibTrans" cxnId="{B92D4B50-34DE-46A2-BB81-AFB6710FDEFB}">
      <dgm:prSet/>
      <dgm:spPr/>
      <dgm:t>
        <a:bodyPr/>
        <a:lstStyle/>
        <a:p>
          <a:endParaRPr lang="zh-CN" altLang="en-US"/>
        </a:p>
      </dgm:t>
    </dgm:pt>
    <dgm:pt modelId="{23044451-FE40-4A82-8C25-28C91526B34D}">
      <dgm:prSet phldrT="[文本]"/>
      <dgm:spPr/>
      <dgm:t>
        <a:bodyPr/>
        <a:lstStyle/>
        <a:p>
          <a:r>
            <a:rPr lang="zh-CN" altLang="en-US" b="1" dirty="0" smtClean="0"/>
            <a:t>方法</a:t>
          </a:r>
          <a:endParaRPr lang="zh-CN" altLang="en-US" b="1" dirty="0"/>
        </a:p>
      </dgm:t>
    </dgm:pt>
    <dgm:pt modelId="{21776326-4B3B-4099-B168-1CB9DA7884C6}" type="parTrans" cxnId="{E892DC96-E7E1-476A-A33C-E8471F2D59E7}">
      <dgm:prSet/>
      <dgm:spPr/>
      <dgm:t>
        <a:bodyPr/>
        <a:lstStyle/>
        <a:p>
          <a:endParaRPr lang="zh-CN" altLang="en-US"/>
        </a:p>
      </dgm:t>
    </dgm:pt>
    <dgm:pt modelId="{79810C26-D011-456C-8D6A-BEDE1B172AC9}" type="sibTrans" cxnId="{E892DC96-E7E1-476A-A33C-E8471F2D59E7}">
      <dgm:prSet/>
      <dgm:spPr/>
      <dgm:t>
        <a:bodyPr/>
        <a:lstStyle/>
        <a:p>
          <a:endParaRPr lang="zh-CN" altLang="en-US"/>
        </a:p>
      </dgm:t>
    </dgm:pt>
    <dgm:pt modelId="{73E0049A-A605-49DE-B42C-7AA1293C0C69}">
      <dgm:prSet phldrT="[文本]"/>
      <dgm:spPr/>
      <dgm:t>
        <a:bodyPr/>
        <a:lstStyle/>
        <a:p>
          <a:r>
            <a:rPr lang="zh-CN" altLang="en-US" dirty="0" smtClean="0"/>
            <a:t>层次</a:t>
          </a:r>
          <a:endParaRPr lang="zh-CN" altLang="en-US" dirty="0"/>
        </a:p>
      </dgm:t>
    </dgm:pt>
    <dgm:pt modelId="{CD3D2B29-9EC2-40E1-8E5B-4AAED78227EC}" type="parTrans" cxnId="{E9111ABD-2950-496D-A030-F018C5DD7710}">
      <dgm:prSet/>
      <dgm:spPr/>
      <dgm:t>
        <a:bodyPr/>
        <a:lstStyle/>
        <a:p>
          <a:endParaRPr lang="zh-CN" altLang="en-US"/>
        </a:p>
      </dgm:t>
    </dgm:pt>
    <dgm:pt modelId="{BBABA68E-3EC6-4CA7-81AC-895FA7DBBDA4}" type="sibTrans" cxnId="{E9111ABD-2950-496D-A030-F018C5DD7710}">
      <dgm:prSet/>
      <dgm:spPr/>
      <dgm:t>
        <a:bodyPr/>
        <a:lstStyle/>
        <a:p>
          <a:endParaRPr lang="zh-CN" altLang="en-US"/>
        </a:p>
      </dgm:t>
    </dgm:pt>
    <dgm:pt modelId="{FCDDE1D0-B5CA-40AC-B36D-0614B90C9BF6}">
      <dgm:prSet phldrT="[文本]"/>
      <dgm:spPr/>
      <dgm:t>
        <a:bodyPr/>
        <a:lstStyle/>
        <a:p>
          <a:r>
            <a:rPr lang="zh-CN" altLang="en-US" dirty="0" smtClean="0"/>
            <a:t>内容</a:t>
          </a:r>
          <a:endParaRPr lang="zh-CN" altLang="en-US" dirty="0"/>
        </a:p>
      </dgm:t>
    </dgm:pt>
    <dgm:pt modelId="{3C65EEF6-C347-4531-B3E4-64110D4A1133}" type="sibTrans" cxnId="{99F472EC-2D69-4E72-AF46-932A069F5746}">
      <dgm:prSet/>
      <dgm:spPr/>
      <dgm:t>
        <a:bodyPr/>
        <a:lstStyle/>
        <a:p>
          <a:endParaRPr lang="zh-CN" altLang="en-US"/>
        </a:p>
      </dgm:t>
    </dgm:pt>
    <dgm:pt modelId="{65250AE4-98B8-4280-952D-95086D9E05C0}" type="parTrans" cxnId="{99F472EC-2D69-4E72-AF46-932A069F5746}">
      <dgm:prSet/>
      <dgm:spPr/>
      <dgm:t>
        <a:bodyPr/>
        <a:lstStyle/>
        <a:p>
          <a:endParaRPr lang="zh-CN" altLang="en-US"/>
        </a:p>
      </dgm:t>
    </dgm:pt>
    <dgm:pt modelId="{4B4E9CAD-EEE1-425D-BA42-EC9BDAD4D8F0}" type="pres">
      <dgm:prSet presAssocID="{EF1444E0-B6CE-48A8-8765-94644184385A}" presName="Name0" presStyleCnt="0">
        <dgm:presLayoutVars>
          <dgm:chMax val="1"/>
          <dgm:dir/>
          <dgm:animLvl val="ctr"/>
          <dgm:resizeHandles val="exact"/>
        </dgm:presLayoutVars>
      </dgm:prSet>
      <dgm:spPr/>
      <dgm:t>
        <a:bodyPr/>
        <a:lstStyle/>
        <a:p>
          <a:endParaRPr lang="zh-CN" altLang="en-US"/>
        </a:p>
      </dgm:t>
    </dgm:pt>
    <dgm:pt modelId="{9B8D2637-0B98-4545-80DA-3AA35A872199}" type="pres">
      <dgm:prSet presAssocID="{5EAFC1D5-2DCE-4D11-A4A1-E47A14AAD528}" presName="centerShape" presStyleLbl="node0" presStyleIdx="0" presStyleCnt="1"/>
      <dgm:spPr/>
      <dgm:t>
        <a:bodyPr/>
        <a:lstStyle/>
        <a:p>
          <a:endParaRPr lang="zh-CN" altLang="en-US"/>
        </a:p>
      </dgm:t>
    </dgm:pt>
    <dgm:pt modelId="{F00A0264-F099-4135-B3FE-821B815E1145}" type="pres">
      <dgm:prSet presAssocID="{5F5CEE18-E5F2-4273-8794-5EE213030079}" presName="node" presStyleLbl="node1" presStyleIdx="0" presStyleCnt="4">
        <dgm:presLayoutVars>
          <dgm:bulletEnabled val="1"/>
        </dgm:presLayoutVars>
      </dgm:prSet>
      <dgm:spPr/>
      <dgm:t>
        <a:bodyPr/>
        <a:lstStyle/>
        <a:p>
          <a:endParaRPr lang="zh-CN" altLang="en-US"/>
        </a:p>
      </dgm:t>
    </dgm:pt>
    <dgm:pt modelId="{21F270BD-4DE7-4C7E-A812-2746AF07CA81}" type="pres">
      <dgm:prSet presAssocID="{5F5CEE18-E5F2-4273-8794-5EE213030079}" presName="dummy" presStyleCnt="0"/>
      <dgm:spPr/>
    </dgm:pt>
    <dgm:pt modelId="{6FE9DACA-B19E-425E-B307-3946A2330299}" type="pres">
      <dgm:prSet presAssocID="{ABF017C8-01BC-49CB-9E55-B71DA91FAADA}" presName="sibTrans" presStyleLbl="sibTrans2D1" presStyleIdx="0" presStyleCnt="4"/>
      <dgm:spPr/>
      <dgm:t>
        <a:bodyPr/>
        <a:lstStyle/>
        <a:p>
          <a:endParaRPr lang="zh-CN" altLang="en-US"/>
        </a:p>
      </dgm:t>
    </dgm:pt>
    <dgm:pt modelId="{039DE12E-4ECA-4DB5-A641-447C71EE5C26}" type="pres">
      <dgm:prSet presAssocID="{23044451-FE40-4A82-8C25-28C91526B34D}" presName="node" presStyleLbl="node1" presStyleIdx="1" presStyleCnt="4">
        <dgm:presLayoutVars>
          <dgm:bulletEnabled val="1"/>
        </dgm:presLayoutVars>
      </dgm:prSet>
      <dgm:spPr/>
      <dgm:t>
        <a:bodyPr/>
        <a:lstStyle/>
        <a:p>
          <a:endParaRPr lang="zh-CN" altLang="en-US"/>
        </a:p>
      </dgm:t>
    </dgm:pt>
    <dgm:pt modelId="{396C3FA1-E48D-4DE0-861F-B9F83A6D3657}" type="pres">
      <dgm:prSet presAssocID="{23044451-FE40-4A82-8C25-28C91526B34D}" presName="dummy" presStyleCnt="0"/>
      <dgm:spPr/>
    </dgm:pt>
    <dgm:pt modelId="{B770D945-16B4-474F-868B-2991FA8D3AA9}" type="pres">
      <dgm:prSet presAssocID="{79810C26-D011-456C-8D6A-BEDE1B172AC9}" presName="sibTrans" presStyleLbl="sibTrans2D1" presStyleIdx="1" presStyleCnt="4"/>
      <dgm:spPr/>
      <dgm:t>
        <a:bodyPr/>
        <a:lstStyle/>
        <a:p>
          <a:endParaRPr lang="zh-CN" altLang="en-US"/>
        </a:p>
      </dgm:t>
    </dgm:pt>
    <dgm:pt modelId="{1E9788CA-2BAC-4202-84F0-CC272E37F57C}" type="pres">
      <dgm:prSet presAssocID="{73E0049A-A605-49DE-B42C-7AA1293C0C69}" presName="node" presStyleLbl="node1" presStyleIdx="2" presStyleCnt="4">
        <dgm:presLayoutVars>
          <dgm:bulletEnabled val="1"/>
        </dgm:presLayoutVars>
      </dgm:prSet>
      <dgm:spPr/>
      <dgm:t>
        <a:bodyPr/>
        <a:lstStyle/>
        <a:p>
          <a:endParaRPr lang="zh-CN" altLang="en-US"/>
        </a:p>
      </dgm:t>
    </dgm:pt>
    <dgm:pt modelId="{4DE2700A-85C9-4238-93A9-21CB8A30BF5D}" type="pres">
      <dgm:prSet presAssocID="{73E0049A-A605-49DE-B42C-7AA1293C0C69}" presName="dummy" presStyleCnt="0"/>
      <dgm:spPr/>
    </dgm:pt>
    <dgm:pt modelId="{390C4B13-AA7A-4BDF-87EE-7672EBD3B027}" type="pres">
      <dgm:prSet presAssocID="{BBABA68E-3EC6-4CA7-81AC-895FA7DBBDA4}" presName="sibTrans" presStyleLbl="sibTrans2D1" presStyleIdx="2" presStyleCnt="4"/>
      <dgm:spPr/>
      <dgm:t>
        <a:bodyPr/>
        <a:lstStyle/>
        <a:p>
          <a:endParaRPr lang="zh-CN" altLang="en-US"/>
        </a:p>
      </dgm:t>
    </dgm:pt>
    <dgm:pt modelId="{0669CD92-A4CE-47AF-BE85-4497B7464B92}" type="pres">
      <dgm:prSet presAssocID="{FCDDE1D0-B5CA-40AC-B36D-0614B90C9BF6}" presName="node" presStyleLbl="node1" presStyleIdx="3" presStyleCnt="4">
        <dgm:presLayoutVars>
          <dgm:bulletEnabled val="1"/>
        </dgm:presLayoutVars>
      </dgm:prSet>
      <dgm:spPr/>
      <dgm:t>
        <a:bodyPr/>
        <a:lstStyle/>
        <a:p>
          <a:endParaRPr lang="zh-CN" altLang="en-US"/>
        </a:p>
      </dgm:t>
    </dgm:pt>
    <dgm:pt modelId="{BB7EECB8-CB35-45DF-BD60-B19A0D35A8F6}" type="pres">
      <dgm:prSet presAssocID="{FCDDE1D0-B5CA-40AC-B36D-0614B90C9BF6}" presName="dummy" presStyleCnt="0"/>
      <dgm:spPr/>
    </dgm:pt>
    <dgm:pt modelId="{B6DCCEC5-0B1C-4D00-BF6E-31639BFE5AF4}" type="pres">
      <dgm:prSet presAssocID="{3C65EEF6-C347-4531-B3E4-64110D4A1133}" presName="sibTrans" presStyleLbl="sibTrans2D1" presStyleIdx="3" presStyleCnt="4"/>
      <dgm:spPr/>
      <dgm:t>
        <a:bodyPr/>
        <a:lstStyle/>
        <a:p>
          <a:endParaRPr lang="zh-CN" altLang="en-US"/>
        </a:p>
      </dgm:t>
    </dgm:pt>
  </dgm:ptLst>
  <dgm:cxnLst>
    <dgm:cxn modelId="{C4D9BB1B-1F7D-4138-B055-58291E932E28}" type="presOf" srcId="{EF1444E0-B6CE-48A8-8765-94644184385A}" destId="{4B4E9CAD-EEE1-425D-BA42-EC9BDAD4D8F0}" srcOrd="0" destOrd="0" presId="urn:microsoft.com/office/officeart/2005/8/layout/radial6#1"/>
    <dgm:cxn modelId="{7D080449-A9E5-464E-97E0-715AE2DAFFAA}" type="presOf" srcId="{ABF017C8-01BC-49CB-9E55-B71DA91FAADA}" destId="{6FE9DACA-B19E-425E-B307-3946A2330299}" srcOrd="0" destOrd="0" presId="urn:microsoft.com/office/officeart/2005/8/layout/radial6#1"/>
    <dgm:cxn modelId="{6E6A5EE9-16E4-4332-B2E1-72C8DE36137C}" type="presOf" srcId="{BBABA68E-3EC6-4CA7-81AC-895FA7DBBDA4}" destId="{390C4B13-AA7A-4BDF-87EE-7672EBD3B027}" srcOrd="0" destOrd="0" presId="urn:microsoft.com/office/officeart/2005/8/layout/radial6#1"/>
    <dgm:cxn modelId="{1B76A25B-67FC-4012-AD15-873C56C4D3E9}" type="presOf" srcId="{FCDDE1D0-B5CA-40AC-B36D-0614B90C9BF6}" destId="{0669CD92-A4CE-47AF-BE85-4497B7464B92}" srcOrd="0" destOrd="0" presId="urn:microsoft.com/office/officeart/2005/8/layout/radial6#1"/>
    <dgm:cxn modelId="{B92D4B50-34DE-46A2-BB81-AFB6710FDEFB}" srcId="{5EAFC1D5-2DCE-4D11-A4A1-E47A14AAD528}" destId="{5F5CEE18-E5F2-4273-8794-5EE213030079}" srcOrd="0" destOrd="0" parTransId="{6E49FF8F-16E1-4143-9017-AB02ED57436C}" sibTransId="{ABF017C8-01BC-49CB-9E55-B71DA91FAADA}"/>
    <dgm:cxn modelId="{9C186A4F-7F6D-49B6-9036-189FBD1E6456}" type="presOf" srcId="{73E0049A-A605-49DE-B42C-7AA1293C0C69}" destId="{1E9788CA-2BAC-4202-84F0-CC272E37F57C}" srcOrd="0" destOrd="0" presId="urn:microsoft.com/office/officeart/2005/8/layout/radial6#1"/>
    <dgm:cxn modelId="{71A64A34-B1A6-46D4-8CD3-5E98FED6F280}" type="presOf" srcId="{23044451-FE40-4A82-8C25-28C91526B34D}" destId="{039DE12E-4ECA-4DB5-A641-447C71EE5C26}" srcOrd="0" destOrd="0" presId="urn:microsoft.com/office/officeart/2005/8/layout/radial6#1"/>
    <dgm:cxn modelId="{E9111ABD-2950-496D-A030-F018C5DD7710}" srcId="{5EAFC1D5-2DCE-4D11-A4A1-E47A14AAD528}" destId="{73E0049A-A605-49DE-B42C-7AA1293C0C69}" srcOrd="2" destOrd="0" parTransId="{CD3D2B29-9EC2-40E1-8E5B-4AAED78227EC}" sibTransId="{BBABA68E-3EC6-4CA7-81AC-895FA7DBBDA4}"/>
    <dgm:cxn modelId="{5E0811F7-E256-4F56-B0C0-F31348EE214E}" srcId="{EF1444E0-B6CE-48A8-8765-94644184385A}" destId="{5EAFC1D5-2DCE-4D11-A4A1-E47A14AAD528}" srcOrd="0" destOrd="0" parTransId="{3E1B4566-AE59-4EB8-B9F3-03B8BF43D3E7}" sibTransId="{4F218159-91AC-44A6-823C-BD3F41567AF6}"/>
    <dgm:cxn modelId="{99F472EC-2D69-4E72-AF46-932A069F5746}" srcId="{5EAFC1D5-2DCE-4D11-A4A1-E47A14AAD528}" destId="{FCDDE1D0-B5CA-40AC-B36D-0614B90C9BF6}" srcOrd="3" destOrd="0" parTransId="{65250AE4-98B8-4280-952D-95086D9E05C0}" sibTransId="{3C65EEF6-C347-4531-B3E4-64110D4A1133}"/>
    <dgm:cxn modelId="{92D3F620-31E9-4983-A585-80FDEDEE52A6}" type="presOf" srcId="{5EAFC1D5-2DCE-4D11-A4A1-E47A14AAD528}" destId="{9B8D2637-0B98-4545-80DA-3AA35A872199}" srcOrd="0" destOrd="0" presId="urn:microsoft.com/office/officeart/2005/8/layout/radial6#1"/>
    <dgm:cxn modelId="{B33CE945-6181-42AC-8946-73A061F59955}" type="presOf" srcId="{3C65EEF6-C347-4531-B3E4-64110D4A1133}" destId="{B6DCCEC5-0B1C-4D00-BF6E-31639BFE5AF4}" srcOrd="0" destOrd="0" presId="urn:microsoft.com/office/officeart/2005/8/layout/radial6#1"/>
    <dgm:cxn modelId="{FCBE2C11-C36C-4F2E-8CC2-BA252D09A881}" type="presOf" srcId="{79810C26-D011-456C-8D6A-BEDE1B172AC9}" destId="{B770D945-16B4-474F-868B-2991FA8D3AA9}" srcOrd="0" destOrd="0" presId="urn:microsoft.com/office/officeart/2005/8/layout/radial6#1"/>
    <dgm:cxn modelId="{282AC857-B165-4071-9737-0867A7A002E6}" type="presOf" srcId="{5F5CEE18-E5F2-4273-8794-5EE213030079}" destId="{F00A0264-F099-4135-B3FE-821B815E1145}" srcOrd="0" destOrd="0" presId="urn:microsoft.com/office/officeart/2005/8/layout/radial6#1"/>
    <dgm:cxn modelId="{E892DC96-E7E1-476A-A33C-E8471F2D59E7}" srcId="{5EAFC1D5-2DCE-4D11-A4A1-E47A14AAD528}" destId="{23044451-FE40-4A82-8C25-28C91526B34D}" srcOrd="1" destOrd="0" parTransId="{21776326-4B3B-4099-B168-1CB9DA7884C6}" sibTransId="{79810C26-D011-456C-8D6A-BEDE1B172AC9}"/>
    <dgm:cxn modelId="{3915BA74-A0A7-44FF-B45A-CA9914A6BC41}" type="presParOf" srcId="{4B4E9CAD-EEE1-425D-BA42-EC9BDAD4D8F0}" destId="{9B8D2637-0B98-4545-80DA-3AA35A872199}" srcOrd="0" destOrd="0" presId="urn:microsoft.com/office/officeart/2005/8/layout/radial6#1"/>
    <dgm:cxn modelId="{15D0EC83-524D-4970-A3DD-50FF53DAD218}" type="presParOf" srcId="{4B4E9CAD-EEE1-425D-BA42-EC9BDAD4D8F0}" destId="{F00A0264-F099-4135-B3FE-821B815E1145}" srcOrd="1" destOrd="0" presId="urn:microsoft.com/office/officeart/2005/8/layout/radial6#1"/>
    <dgm:cxn modelId="{D1071BDB-B448-4488-943F-DEA9EC3244E6}" type="presParOf" srcId="{4B4E9CAD-EEE1-425D-BA42-EC9BDAD4D8F0}" destId="{21F270BD-4DE7-4C7E-A812-2746AF07CA81}" srcOrd="2" destOrd="0" presId="urn:microsoft.com/office/officeart/2005/8/layout/radial6#1"/>
    <dgm:cxn modelId="{7A4E631F-7CE5-4DED-98ED-01E1A5EDEFBD}" type="presParOf" srcId="{4B4E9CAD-EEE1-425D-BA42-EC9BDAD4D8F0}" destId="{6FE9DACA-B19E-425E-B307-3946A2330299}" srcOrd="3" destOrd="0" presId="urn:microsoft.com/office/officeart/2005/8/layout/radial6#1"/>
    <dgm:cxn modelId="{0D2EC120-59FB-4EE8-B280-8FB22DA5B318}" type="presParOf" srcId="{4B4E9CAD-EEE1-425D-BA42-EC9BDAD4D8F0}" destId="{039DE12E-4ECA-4DB5-A641-447C71EE5C26}" srcOrd="4" destOrd="0" presId="urn:microsoft.com/office/officeart/2005/8/layout/radial6#1"/>
    <dgm:cxn modelId="{E1C81319-4BD5-4CFB-BDF2-8353B9D28DB6}" type="presParOf" srcId="{4B4E9CAD-EEE1-425D-BA42-EC9BDAD4D8F0}" destId="{396C3FA1-E48D-4DE0-861F-B9F83A6D3657}" srcOrd="5" destOrd="0" presId="urn:microsoft.com/office/officeart/2005/8/layout/radial6#1"/>
    <dgm:cxn modelId="{A832E8F8-31D1-4FCD-9E23-7FC8A52A2601}" type="presParOf" srcId="{4B4E9CAD-EEE1-425D-BA42-EC9BDAD4D8F0}" destId="{B770D945-16B4-474F-868B-2991FA8D3AA9}" srcOrd="6" destOrd="0" presId="urn:microsoft.com/office/officeart/2005/8/layout/radial6#1"/>
    <dgm:cxn modelId="{20309612-70A6-4613-B319-ABCBCA1287EF}" type="presParOf" srcId="{4B4E9CAD-EEE1-425D-BA42-EC9BDAD4D8F0}" destId="{1E9788CA-2BAC-4202-84F0-CC272E37F57C}" srcOrd="7" destOrd="0" presId="urn:microsoft.com/office/officeart/2005/8/layout/radial6#1"/>
    <dgm:cxn modelId="{92AB98E2-B1E6-4B27-8C6C-73A71C0F1C96}" type="presParOf" srcId="{4B4E9CAD-EEE1-425D-BA42-EC9BDAD4D8F0}" destId="{4DE2700A-85C9-4238-93A9-21CB8A30BF5D}" srcOrd="8" destOrd="0" presId="urn:microsoft.com/office/officeart/2005/8/layout/radial6#1"/>
    <dgm:cxn modelId="{B57460A5-CB36-4335-8E47-27CD6149299F}" type="presParOf" srcId="{4B4E9CAD-EEE1-425D-BA42-EC9BDAD4D8F0}" destId="{390C4B13-AA7A-4BDF-87EE-7672EBD3B027}" srcOrd="9" destOrd="0" presId="urn:microsoft.com/office/officeart/2005/8/layout/radial6#1"/>
    <dgm:cxn modelId="{5368FBCF-F28A-4979-931D-CCFE8D841B9B}" type="presParOf" srcId="{4B4E9CAD-EEE1-425D-BA42-EC9BDAD4D8F0}" destId="{0669CD92-A4CE-47AF-BE85-4497B7464B92}" srcOrd="10" destOrd="0" presId="urn:microsoft.com/office/officeart/2005/8/layout/radial6#1"/>
    <dgm:cxn modelId="{E115C744-903E-481A-B5AA-8D8A68330CA6}" type="presParOf" srcId="{4B4E9CAD-EEE1-425D-BA42-EC9BDAD4D8F0}" destId="{BB7EECB8-CB35-45DF-BD60-B19A0D35A8F6}" srcOrd="11" destOrd="0" presId="urn:microsoft.com/office/officeart/2005/8/layout/radial6#1"/>
    <dgm:cxn modelId="{1CCDCC5B-1AF2-4DCD-8550-1260950F13CA}" type="presParOf" srcId="{4B4E9CAD-EEE1-425D-BA42-EC9BDAD4D8F0}" destId="{B6DCCEC5-0B1C-4D00-BF6E-31639BFE5AF4}" srcOrd="12" destOrd="0" presId="urn:microsoft.com/office/officeart/2005/8/layout/radial6#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0E1D5D-1288-4B41-A1AD-DACB1799F22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CN" altLang="en-US"/>
        </a:p>
      </dgm:t>
    </dgm:pt>
    <dgm:pt modelId="{0A3F5EC1-E457-4F67-982D-CC1D70704167}">
      <dgm:prSet phldrT="[文本]"/>
      <dgm:spPr/>
      <dgm:t>
        <a:bodyPr/>
        <a:lstStyle/>
        <a:p>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第一阶段：农业产业技术培训（</a:t>
          </a:r>
          <a:r>
            <a:rPr lang="en-US" altLang="zh-CN"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1980-1998</a:t>
          </a:r>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a:t>
          </a:r>
          <a:endParaRPr lang="zh-CN" altLang="en-US" dirty="0"/>
        </a:p>
      </dgm:t>
    </dgm:pt>
    <dgm:pt modelId="{4A7BC995-49E6-4E46-A325-4D3BAFE6D2A9}" type="parTrans" cxnId="{A4303B4D-8631-4789-9F12-2862EE35613F}">
      <dgm:prSet/>
      <dgm:spPr/>
      <dgm:t>
        <a:bodyPr/>
        <a:lstStyle/>
        <a:p>
          <a:endParaRPr lang="zh-CN" altLang="en-US"/>
        </a:p>
      </dgm:t>
    </dgm:pt>
    <dgm:pt modelId="{06EDB219-070E-451B-8A0E-534A62ADA94E}" type="sibTrans" cxnId="{A4303B4D-8631-4789-9F12-2862EE35613F}">
      <dgm:prSet/>
      <dgm:spPr/>
      <dgm:t>
        <a:bodyPr/>
        <a:lstStyle/>
        <a:p>
          <a:endParaRPr lang="zh-CN" altLang="en-US"/>
        </a:p>
      </dgm:t>
    </dgm:pt>
    <dgm:pt modelId="{C8A00CD4-F902-4BA2-8997-60D4A0A5CF90}">
      <dgm:prSet phldrT="[文本]"/>
      <dgm:spPr/>
      <dgm:t>
        <a:bodyPr/>
        <a:lstStyle/>
        <a:p>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第二阶段：职业技能培训      （</a:t>
          </a:r>
          <a:r>
            <a:rPr lang="en-US" altLang="zh-CN"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1999-2011</a:t>
          </a:r>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年）</a:t>
          </a:r>
          <a:endParaRPr lang="zh-CN" altLang="en-US" dirty="0"/>
        </a:p>
      </dgm:t>
    </dgm:pt>
    <dgm:pt modelId="{C0E23DFA-E2EF-4411-80BE-D90F41DBE4DD}" type="parTrans" cxnId="{740827F3-C868-40FE-980F-654D0E68C178}">
      <dgm:prSet/>
      <dgm:spPr/>
      <dgm:t>
        <a:bodyPr/>
        <a:lstStyle/>
        <a:p>
          <a:endParaRPr lang="zh-CN" altLang="en-US"/>
        </a:p>
      </dgm:t>
    </dgm:pt>
    <dgm:pt modelId="{8E8599AF-524B-4E95-A725-7C5F784C49FD}" type="sibTrans" cxnId="{740827F3-C868-40FE-980F-654D0E68C178}">
      <dgm:prSet/>
      <dgm:spPr/>
      <dgm:t>
        <a:bodyPr/>
        <a:lstStyle/>
        <a:p>
          <a:endParaRPr lang="zh-CN" altLang="en-US"/>
        </a:p>
      </dgm:t>
    </dgm:pt>
    <dgm:pt modelId="{9D50F0F6-9FE0-40E1-8A0E-3F9A089DCE74}">
      <dgm:prSet phldrT="[文本]"/>
      <dgm:spPr/>
      <dgm:t>
        <a:bodyPr/>
        <a:lstStyle/>
        <a:p>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第三阶段</a:t>
          </a:r>
          <a:r>
            <a:rPr lang="en-US" altLang="zh-CN"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  </a:t>
          </a:r>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新型职业农民培训 （</a:t>
          </a:r>
          <a:r>
            <a:rPr lang="en-US" altLang="zh-CN"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2012</a:t>
          </a:r>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年</a:t>
          </a:r>
          <a:r>
            <a:rPr lang="en-US" altLang="zh-CN"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a:t>
          </a:r>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至今）</a:t>
          </a:r>
          <a:endParaRPr lang="zh-CN" altLang="en-US" dirty="0"/>
        </a:p>
      </dgm:t>
    </dgm:pt>
    <dgm:pt modelId="{6C1DFAF4-6E7B-4CAE-9BFC-E8F543B61CB6}" type="parTrans" cxnId="{8F247AC8-ACD8-45A0-B621-98CACF335B05}">
      <dgm:prSet/>
      <dgm:spPr/>
      <dgm:t>
        <a:bodyPr/>
        <a:lstStyle/>
        <a:p>
          <a:endParaRPr lang="zh-CN" altLang="en-US"/>
        </a:p>
      </dgm:t>
    </dgm:pt>
    <dgm:pt modelId="{CB9954C6-9142-4333-95A2-637D82FAADF2}" type="sibTrans" cxnId="{8F247AC8-ACD8-45A0-B621-98CACF335B05}">
      <dgm:prSet/>
      <dgm:spPr/>
      <dgm:t>
        <a:bodyPr/>
        <a:lstStyle/>
        <a:p>
          <a:endParaRPr lang="zh-CN" altLang="en-US"/>
        </a:p>
      </dgm:t>
    </dgm:pt>
    <dgm:pt modelId="{F1C7F3EA-92A9-4F07-B7A0-FEB9E07933DA}" type="pres">
      <dgm:prSet presAssocID="{C20E1D5D-1288-4B41-A1AD-DACB1799F221}" presName="outerComposite" presStyleCnt="0">
        <dgm:presLayoutVars>
          <dgm:chMax val="5"/>
          <dgm:dir/>
          <dgm:resizeHandles val="exact"/>
        </dgm:presLayoutVars>
      </dgm:prSet>
      <dgm:spPr/>
      <dgm:t>
        <a:bodyPr/>
        <a:lstStyle/>
        <a:p>
          <a:endParaRPr lang="zh-CN" altLang="en-US"/>
        </a:p>
      </dgm:t>
    </dgm:pt>
    <dgm:pt modelId="{27165A3D-0573-438F-843B-97005681E2AA}" type="pres">
      <dgm:prSet presAssocID="{C20E1D5D-1288-4B41-A1AD-DACB1799F221}" presName="dummyMaxCanvas" presStyleCnt="0">
        <dgm:presLayoutVars/>
      </dgm:prSet>
      <dgm:spPr/>
    </dgm:pt>
    <dgm:pt modelId="{FEFAC4B3-B99C-4DA5-9D4C-938478EFE6D4}" type="pres">
      <dgm:prSet presAssocID="{C20E1D5D-1288-4B41-A1AD-DACB1799F221}" presName="ThreeNodes_1" presStyleLbl="node1" presStyleIdx="0" presStyleCnt="3">
        <dgm:presLayoutVars>
          <dgm:bulletEnabled val="1"/>
        </dgm:presLayoutVars>
      </dgm:prSet>
      <dgm:spPr/>
      <dgm:t>
        <a:bodyPr/>
        <a:lstStyle/>
        <a:p>
          <a:endParaRPr lang="zh-CN" altLang="en-US"/>
        </a:p>
      </dgm:t>
    </dgm:pt>
    <dgm:pt modelId="{342F287D-6DC5-4C4A-A945-0DBEBACAA714}" type="pres">
      <dgm:prSet presAssocID="{C20E1D5D-1288-4B41-A1AD-DACB1799F221}" presName="ThreeNodes_2" presStyleLbl="node1" presStyleIdx="1" presStyleCnt="3">
        <dgm:presLayoutVars>
          <dgm:bulletEnabled val="1"/>
        </dgm:presLayoutVars>
      </dgm:prSet>
      <dgm:spPr/>
      <dgm:t>
        <a:bodyPr/>
        <a:lstStyle/>
        <a:p>
          <a:endParaRPr lang="zh-CN" altLang="en-US"/>
        </a:p>
      </dgm:t>
    </dgm:pt>
    <dgm:pt modelId="{4074735F-E1C2-4B38-9073-619BBDC0B68C}" type="pres">
      <dgm:prSet presAssocID="{C20E1D5D-1288-4B41-A1AD-DACB1799F221}" presName="ThreeNodes_3" presStyleLbl="node1" presStyleIdx="2" presStyleCnt="3">
        <dgm:presLayoutVars>
          <dgm:bulletEnabled val="1"/>
        </dgm:presLayoutVars>
      </dgm:prSet>
      <dgm:spPr/>
      <dgm:t>
        <a:bodyPr/>
        <a:lstStyle/>
        <a:p>
          <a:endParaRPr lang="zh-CN" altLang="en-US"/>
        </a:p>
      </dgm:t>
    </dgm:pt>
    <dgm:pt modelId="{EA092017-0A88-4FFF-B407-851F9E856CA3}" type="pres">
      <dgm:prSet presAssocID="{C20E1D5D-1288-4B41-A1AD-DACB1799F221}" presName="ThreeConn_1-2" presStyleLbl="fgAccFollowNode1" presStyleIdx="0" presStyleCnt="2">
        <dgm:presLayoutVars>
          <dgm:bulletEnabled val="1"/>
        </dgm:presLayoutVars>
      </dgm:prSet>
      <dgm:spPr/>
      <dgm:t>
        <a:bodyPr/>
        <a:lstStyle/>
        <a:p>
          <a:endParaRPr lang="zh-CN" altLang="en-US"/>
        </a:p>
      </dgm:t>
    </dgm:pt>
    <dgm:pt modelId="{12968EEB-8965-41CA-A13C-B1B9CD00F578}" type="pres">
      <dgm:prSet presAssocID="{C20E1D5D-1288-4B41-A1AD-DACB1799F221}" presName="ThreeConn_2-3" presStyleLbl="fgAccFollowNode1" presStyleIdx="1" presStyleCnt="2">
        <dgm:presLayoutVars>
          <dgm:bulletEnabled val="1"/>
        </dgm:presLayoutVars>
      </dgm:prSet>
      <dgm:spPr/>
      <dgm:t>
        <a:bodyPr/>
        <a:lstStyle/>
        <a:p>
          <a:endParaRPr lang="zh-CN" altLang="en-US"/>
        </a:p>
      </dgm:t>
    </dgm:pt>
    <dgm:pt modelId="{5605477F-C25F-46CF-8040-9EBAE4F81EAA}" type="pres">
      <dgm:prSet presAssocID="{C20E1D5D-1288-4B41-A1AD-DACB1799F221}" presName="ThreeNodes_1_text" presStyleLbl="node1" presStyleIdx="2" presStyleCnt="3">
        <dgm:presLayoutVars>
          <dgm:bulletEnabled val="1"/>
        </dgm:presLayoutVars>
      </dgm:prSet>
      <dgm:spPr/>
      <dgm:t>
        <a:bodyPr/>
        <a:lstStyle/>
        <a:p>
          <a:endParaRPr lang="zh-CN" altLang="en-US"/>
        </a:p>
      </dgm:t>
    </dgm:pt>
    <dgm:pt modelId="{5DD86ABF-E3FA-489D-AE47-2663510A7429}" type="pres">
      <dgm:prSet presAssocID="{C20E1D5D-1288-4B41-A1AD-DACB1799F221}" presName="ThreeNodes_2_text" presStyleLbl="node1" presStyleIdx="2" presStyleCnt="3">
        <dgm:presLayoutVars>
          <dgm:bulletEnabled val="1"/>
        </dgm:presLayoutVars>
      </dgm:prSet>
      <dgm:spPr/>
      <dgm:t>
        <a:bodyPr/>
        <a:lstStyle/>
        <a:p>
          <a:endParaRPr lang="zh-CN" altLang="en-US"/>
        </a:p>
      </dgm:t>
    </dgm:pt>
    <dgm:pt modelId="{3AFBFF9A-06EC-47B4-A630-D5949BD5BA1D}" type="pres">
      <dgm:prSet presAssocID="{C20E1D5D-1288-4B41-A1AD-DACB1799F221}" presName="ThreeNodes_3_text" presStyleLbl="node1" presStyleIdx="2" presStyleCnt="3">
        <dgm:presLayoutVars>
          <dgm:bulletEnabled val="1"/>
        </dgm:presLayoutVars>
      </dgm:prSet>
      <dgm:spPr/>
      <dgm:t>
        <a:bodyPr/>
        <a:lstStyle/>
        <a:p>
          <a:endParaRPr lang="zh-CN" altLang="en-US"/>
        </a:p>
      </dgm:t>
    </dgm:pt>
  </dgm:ptLst>
  <dgm:cxnLst>
    <dgm:cxn modelId="{95E8FC4F-38BA-4EEA-B3BA-E98FC155D6FF}" type="presOf" srcId="{0A3F5EC1-E457-4F67-982D-CC1D70704167}" destId="{5605477F-C25F-46CF-8040-9EBAE4F81EAA}" srcOrd="1" destOrd="0" presId="urn:microsoft.com/office/officeart/2005/8/layout/vProcess5"/>
    <dgm:cxn modelId="{1DACD27D-9EE8-4E0A-93A3-CC14988C56F6}" type="presOf" srcId="{C20E1D5D-1288-4B41-A1AD-DACB1799F221}" destId="{F1C7F3EA-92A9-4F07-B7A0-FEB9E07933DA}" srcOrd="0" destOrd="0" presId="urn:microsoft.com/office/officeart/2005/8/layout/vProcess5"/>
    <dgm:cxn modelId="{3643A532-6D77-47BB-B3D3-C9F13375BA57}" type="presOf" srcId="{9D50F0F6-9FE0-40E1-8A0E-3F9A089DCE74}" destId="{3AFBFF9A-06EC-47B4-A630-D5949BD5BA1D}" srcOrd="1" destOrd="0" presId="urn:microsoft.com/office/officeart/2005/8/layout/vProcess5"/>
    <dgm:cxn modelId="{A4303B4D-8631-4789-9F12-2862EE35613F}" srcId="{C20E1D5D-1288-4B41-A1AD-DACB1799F221}" destId="{0A3F5EC1-E457-4F67-982D-CC1D70704167}" srcOrd="0" destOrd="0" parTransId="{4A7BC995-49E6-4E46-A325-4D3BAFE6D2A9}" sibTransId="{06EDB219-070E-451B-8A0E-534A62ADA94E}"/>
    <dgm:cxn modelId="{97A0484B-99E7-4B98-AB44-778E5E78B3C8}" type="presOf" srcId="{9D50F0F6-9FE0-40E1-8A0E-3F9A089DCE74}" destId="{4074735F-E1C2-4B38-9073-619BBDC0B68C}" srcOrd="0" destOrd="0" presId="urn:microsoft.com/office/officeart/2005/8/layout/vProcess5"/>
    <dgm:cxn modelId="{9360A0C4-B023-41BB-9F35-68304EBDE3BB}" type="presOf" srcId="{C8A00CD4-F902-4BA2-8997-60D4A0A5CF90}" destId="{342F287D-6DC5-4C4A-A945-0DBEBACAA714}" srcOrd="0" destOrd="0" presId="urn:microsoft.com/office/officeart/2005/8/layout/vProcess5"/>
    <dgm:cxn modelId="{8F247AC8-ACD8-45A0-B621-98CACF335B05}" srcId="{C20E1D5D-1288-4B41-A1AD-DACB1799F221}" destId="{9D50F0F6-9FE0-40E1-8A0E-3F9A089DCE74}" srcOrd="2" destOrd="0" parTransId="{6C1DFAF4-6E7B-4CAE-9BFC-E8F543B61CB6}" sibTransId="{CB9954C6-9142-4333-95A2-637D82FAADF2}"/>
    <dgm:cxn modelId="{EB847B2E-3F44-4E2E-9F30-21ECEC5637A2}" type="presOf" srcId="{06EDB219-070E-451B-8A0E-534A62ADA94E}" destId="{EA092017-0A88-4FFF-B407-851F9E856CA3}" srcOrd="0" destOrd="0" presId="urn:microsoft.com/office/officeart/2005/8/layout/vProcess5"/>
    <dgm:cxn modelId="{F52E9093-3E2E-4F4B-946E-B2D48F6157E8}" type="presOf" srcId="{C8A00CD4-F902-4BA2-8997-60D4A0A5CF90}" destId="{5DD86ABF-E3FA-489D-AE47-2663510A7429}" srcOrd="1" destOrd="0" presId="urn:microsoft.com/office/officeart/2005/8/layout/vProcess5"/>
    <dgm:cxn modelId="{22683872-C835-4D2A-A006-9386B67DA532}" type="presOf" srcId="{0A3F5EC1-E457-4F67-982D-CC1D70704167}" destId="{FEFAC4B3-B99C-4DA5-9D4C-938478EFE6D4}" srcOrd="0" destOrd="0" presId="urn:microsoft.com/office/officeart/2005/8/layout/vProcess5"/>
    <dgm:cxn modelId="{740827F3-C868-40FE-980F-654D0E68C178}" srcId="{C20E1D5D-1288-4B41-A1AD-DACB1799F221}" destId="{C8A00CD4-F902-4BA2-8997-60D4A0A5CF90}" srcOrd="1" destOrd="0" parTransId="{C0E23DFA-E2EF-4411-80BE-D90F41DBE4DD}" sibTransId="{8E8599AF-524B-4E95-A725-7C5F784C49FD}"/>
    <dgm:cxn modelId="{A9B0CFC8-39FB-4F30-B6F5-ACE2100E0D33}" type="presOf" srcId="{8E8599AF-524B-4E95-A725-7C5F784C49FD}" destId="{12968EEB-8965-41CA-A13C-B1B9CD00F578}" srcOrd="0" destOrd="0" presId="urn:microsoft.com/office/officeart/2005/8/layout/vProcess5"/>
    <dgm:cxn modelId="{2E8451E4-B1ED-4A61-801A-B84AC58F4010}" type="presParOf" srcId="{F1C7F3EA-92A9-4F07-B7A0-FEB9E07933DA}" destId="{27165A3D-0573-438F-843B-97005681E2AA}" srcOrd="0" destOrd="0" presId="urn:microsoft.com/office/officeart/2005/8/layout/vProcess5"/>
    <dgm:cxn modelId="{CE959C6E-3A45-4EF8-9F63-190748D78954}" type="presParOf" srcId="{F1C7F3EA-92A9-4F07-B7A0-FEB9E07933DA}" destId="{FEFAC4B3-B99C-4DA5-9D4C-938478EFE6D4}" srcOrd="1" destOrd="0" presId="urn:microsoft.com/office/officeart/2005/8/layout/vProcess5"/>
    <dgm:cxn modelId="{7ECE17B3-AD44-47C6-9852-29DA64E2056D}" type="presParOf" srcId="{F1C7F3EA-92A9-4F07-B7A0-FEB9E07933DA}" destId="{342F287D-6DC5-4C4A-A945-0DBEBACAA714}" srcOrd="2" destOrd="0" presId="urn:microsoft.com/office/officeart/2005/8/layout/vProcess5"/>
    <dgm:cxn modelId="{F7C105E3-16F0-4577-8A8A-61778CDBF963}" type="presParOf" srcId="{F1C7F3EA-92A9-4F07-B7A0-FEB9E07933DA}" destId="{4074735F-E1C2-4B38-9073-619BBDC0B68C}" srcOrd="3" destOrd="0" presId="urn:microsoft.com/office/officeart/2005/8/layout/vProcess5"/>
    <dgm:cxn modelId="{F9228D22-3401-4157-A72F-7DBF69EDEF82}" type="presParOf" srcId="{F1C7F3EA-92A9-4F07-B7A0-FEB9E07933DA}" destId="{EA092017-0A88-4FFF-B407-851F9E856CA3}" srcOrd="4" destOrd="0" presId="urn:microsoft.com/office/officeart/2005/8/layout/vProcess5"/>
    <dgm:cxn modelId="{CFDF5A13-D4B4-4FBB-A3AC-FA1149A7093A}" type="presParOf" srcId="{F1C7F3EA-92A9-4F07-B7A0-FEB9E07933DA}" destId="{12968EEB-8965-41CA-A13C-B1B9CD00F578}" srcOrd="5" destOrd="0" presId="urn:microsoft.com/office/officeart/2005/8/layout/vProcess5"/>
    <dgm:cxn modelId="{074362DF-8C0B-4FA2-8530-6A8A4076689E}" type="presParOf" srcId="{F1C7F3EA-92A9-4F07-B7A0-FEB9E07933DA}" destId="{5605477F-C25F-46CF-8040-9EBAE4F81EAA}" srcOrd="6" destOrd="0" presId="urn:microsoft.com/office/officeart/2005/8/layout/vProcess5"/>
    <dgm:cxn modelId="{B0D0DA9B-2BC3-4AC1-92DB-7552D4A46A5E}" type="presParOf" srcId="{F1C7F3EA-92A9-4F07-B7A0-FEB9E07933DA}" destId="{5DD86ABF-E3FA-489D-AE47-2663510A7429}" srcOrd="7" destOrd="0" presId="urn:microsoft.com/office/officeart/2005/8/layout/vProcess5"/>
    <dgm:cxn modelId="{EA716018-5336-46DA-9B73-F5605754DC73}" type="presParOf" srcId="{F1C7F3EA-92A9-4F07-B7A0-FEB9E07933DA}" destId="{3AFBFF9A-06EC-47B4-A630-D5949BD5BA1D}"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F8C540-EDFE-4AEF-920A-92D3617A4D3F}" type="doc">
      <dgm:prSet loTypeId="urn:microsoft.com/office/officeart/2005/8/layout/list1#1" loCatId="list" qsTypeId="urn:microsoft.com/office/officeart/2005/8/quickstyle/simple1#1" qsCatId="simple" csTypeId="urn:microsoft.com/office/officeart/2005/8/colors/accent1_2#1" csCatId="accent1" phldr="1"/>
      <dgm:spPr/>
      <dgm:t>
        <a:bodyPr/>
        <a:lstStyle/>
        <a:p>
          <a:endParaRPr lang="zh-CN" altLang="en-US"/>
        </a:p>
      </dgm:t>
    </dgm:pt>
    <dgm:pt modelId="{BB285BF8-22CD-45B8-9FB6-7C9A0559C42D}">
      <dgm:prSet phldrT="[文本]" custT="1"/>
      <dgm:spPr/>
      <dgm:t>
        <a:bodyPr/>
        <a:lstStyle/>
        <a:p>
          <a:r>
            <a:rPr lang="en-US" altLang="zh-CN" sz="1800" b="1" dirty="0" smtClean="0">
              <a:solidFill>
                <a:srgbClr val="FFFFFF"/>
              </a:solidFill>
              <a:latin typeface="楷体_GB2312" pitchFamily="1" charset="-122"/>
              <a:ea typeface="楷体_GB2312" pitchFamily="1" charset="-122"/>
            </a:rPr>
            <a:t>2012</a:t>
          </a:r>
          <a:r>
            <a:rPr lang="zh-CN" altLang="en-US" sz="1800" b="1" dirty="0" smtClean="0">
              <a:solidFill>
                <a:srgbClr val="FFFFFF"/>
              </a:solidFill>
              <a:latin typeface="楷体_GB2312" pitchFamily="1" charset="-122"/>
              <a:ea typeface="楷体_GB2312" pitchFamily="1" charset="-122"/>
            </a:rPr>
            <a:t>年开展新型职业农民培育试点</a:t>
          </a:r>
          <a:endParaRPr lang="zh-CN" altLang="en-US" sz="1800" dirty="0"/>
        </a:p>
      </dgm:t>
    </dgm:pt>
    <dgm:pt modelId="{EC0FBCD2-6233-498A-9780-EB4695716FC5}" type="parTrans" cxnId="{1BC84EA0-A1C6-4579-87F1-DADC5B62A039}">
      <dgm:prSet/>
      <dgm:spPr/>
      <dgm:t>
        <a:bodyPr/>
        <a:lstStyle/>
        <a:p>
          <a:endParaRPr lang="zh-CN" altLang="en-US"/>
        </a:p>
      </dgm:t>
    </dgm:pt>
    <dgm:pt modelId="{658D321A-E05A-40B1-BFC6-2CCFB85F1CD2}" type="sibTrans" cxnId="{1BC84EA0-A1C6-4579-87F1-DADC5B62A039}">
      <dgm:prSet/>
      <dgm:spPr/>
      <dgm:t>
        <a:bodyPr/>
        <a:lstStyle/>
        <a:p>
          <a:endParaRPr lang="zh-CN" altLang="en-US"/>
        </a:p>
      </dgm:t>
    </dgm:pt>
    <dgm:pt modelId="{2F0D2829-94A7-4F76-B29C-07C71504CCB9}">
      <dgm:prSet phldrT="[文本]" custT="1"/>
      <dgm:spPr/>
      <dgm:t>
        <a:bodyPr/>
        <a:lstStyle/>
        <a:p>
          <a:r>
            <a:rPr lang="en-US" altLang="zh-CN" sz="1800" b="1" dirty="0" smtClean="0">
              <a:solidFill>
                <a:srgbClr val="FFFFFF"/>
              </a:solidFill>
              <a:latin typeface="楷体_GB2312" pitchFamily="1" charset="-122"/>
              <a:ea typeface="楷体_GB2312" pitchFamily="1" charset="-122"/>
            </a:rPr>
            <a:t>2014</a:t>
          </a:r>
          <a:r>
            <a:rPr lang="zh-CN" altLang="en-US" sz="1800" b="1" dirty="0" smtClean="0">
              <a:solidFill>
                <a:srgbClr val="FFFFFF"/>
              </a:solidFill>
              <a:latin typeface="楷体_GB2312" pitchFamily="1" charset="-122"/>
              <a:ea typeface="楷体_GB2312" pitchFamily="1" charset="-122"/>
            </a:rPr>
            <a:t>年联合财政部启动实施“新型职业农民培育工程”</a:t>
          </a:r>
          <a:endParaRPr lang="zh-CN" altLang="en-US" sz="1800" dirty="0"/>
        </a:p>
      </dgm:t>
    </dgm:pt>
    <dgm:pt modelId="{3B4B1872-A88E-4D6C-B21B-715B50C59C2B}" type="parTrans" cxnId="{C7CF94E5-3782-479D-A44A-9B8F635CD72C}">
      <dgm:prSet/>
      <dgm:spPr/>
      <dgm:t>
        <a:bodyPr/>
        <a:lstStyle/>
        <a:p>
          <a:endParaRPr lang="zh-CN" altLang="en-US"/>
        </a:p>
      </dgm:t>
    </dgm:pt>
    <dgm:pt modelId="{E7DECDA9-D763-4747-9C86-9CA21AA9F09C}" type="sibTrans" cxnId="{C7CF94E5-3782-479D-A44A-9B8F635CD72C}">
      <dgm:prSet/>
      <dgm:spPr/>
      <dgm:t>
        <a:bodyPr/>
        <a:lstStyle/>
        <a:p>
          <a:endParaRPr lang="zh-CN" altLang="en-US"/>
        </a:p>
      </dgm:t>
    </dgm:pt>
    <dgm:pt modelId="{DCA9C258-38D0-492E-AFA9-DE9C605C0BE8}">
      <dgm:prSet phldrT="[文本]" custT="1"/>
      <dgm:spPr/>
      <dgm:t>
        <a:bodyPr/>
        <a:lstStyle/>
        <a:p>
          <a:r>
            <a:rPr lang="en-US" altLang="zh-CN" sz="2000" b="1" dirty="0" smtClean="0">
              <a:solidFill>
                <a:srgbClr val="FFFFFF"/>
              </a:solidFill>
              <a:latin typeface="楷体_GB2312" pitchFamily="1" charset="-122"/>
              <a:ea typeface="楷体_GB2312" pitchFamily="1" charset="-122"/>
            </a:rPr>
            <a:t>2015</a:t>
          </a:r>
          <a:r>
            <a:rPr lang="zh-CN" altLang="en-US" sz="2000" b="1" dirty="0" smtClean="0">
              <a:solidFill>
                <a:srgbClr val="FFFFFF"/>
              </a:solidFill>
              <a:latin typeface="楷体_GB2312" pitchFamily="1" charset="-122"/>
              <a:ea typeface="楷体_GB2312" pitchFamily="1" charset="-122"/>
            </a:rPr>
            <a:t>年启动现代青年农场主培养计划</a:t>
          </a:r>
          <a:endParaRPr lang="zh-CN" altLang="en-US" sz="2000" dirty="0"/>
        </a:p>
      </dgm:t>
    </dgm:pt>
    <dgm:pt modelId="{DE253353-2F06-4FD9-86A3-A530FEE6D9C6}" type="parTrans" cxnId="{685BE0E2-0B54-4306-A167-C0FA973DD0C2}">
      <dgm:prSet/>
      <dgm:spPr/>
      <dgm:t>
        <a:bodyPr/>
        <a:lstStyle/>
        <a:p>
          <a:endParaRPr lang="zh-CN" altLang="en-US"/>
        </a:p>
      </dgm:t>
    </dgm:pt>
    <dgm:pt modelId="{AE1791E3-8854-4D7F-AA64-DFEF86A6F385}" type="sibTrans" cxnId="{685BE0E2-0B54-4306-A167-C0FA973DD0C2}">
      <dgm:prSet/>
      <dgm:spPr/>
      <dgm:t>
        <a:bodyPr/>
        <a:lstStyle/>
        <a:p>
          <a:endParaRPr lang="zh-CN" altLang="en-US"/>
        </a:p>
      </dgm:t>
    </dgm:pt>
    <dgm:pt modelId="{A88940FC-C00F-4EB6-B7B0-54CB92A513B0}">
      <dgm:prSet phldrT="[文本]" custT="1"/>
      <dgm:spPr/>
      <dgm:t>
        <a:bodyPr/>
        <a:lstStyle/>
        <a:p>
          <a:pPr>
            <a:spcAft>
              <a:spcPts val="0"/>
            </a:spcAft>
          </a:pPr>
          <a:r>
            <a:rPr lang="en-US" altLang="zh-CN" sz="1800" b="1" dirty="0" smtClean="0">
              <a:solidFill>
                <a:srgbClr val="FFFFFF"/>
              </a:solidFill>
              <a:latin typeface="楷体_GB2312" pitchFamily="1" charset="-122"/>
              <a:ea typeface="楷体_GB2312" pitchFamily="1" charset="-122"/>
            </a:rPr>
            <a:t>2016</a:t>
          </a:r>
          <a:r>
            <a:rPr lang="zh-CN" altLang="en-US" sz="1800" b="1" dirty="0" smtClean="0">
              <a:solidFill>
                <a:srgbClr val="FFFFFF"/>
              </a:solidFill>
              <a:latin typeface="楷体_GB2312" pitchFamily="1" charset="-122"/>
              <a:ea typeface="楷体_GB2312" pitchFamily="1" charset="-122"/>
            </a:rPr>
            <a:t>年实施“新型农业经营主体带头人轮训计划”</a:t>
          </a:r>
          <a:endParaRPr lang="zh-CN" altLang="en-US" sz="1800" dirty="0"/>
        </a:p>
      </dgm:t>
    </dgm:pt>
    <dgm:pt modelId="{2EEBB85C-91FA-47C9-8699-5E419D530A60}" type="parTrans" cxnId="{5D1D919F-0E76-48A1-A594-C9B9F6AE8F15}">
      <dgm:prSet/>
      <dgm:spPr/>
      <dgm:t>
        <a:bodyPr/>
        <a:lstStyle/>
        <a:p>
          <a:endParaRPr lang="zh-CN" altLang="en-US"/>
        </a:p>
      </dgm:t>
    </dgm:pt>
    <dgm:pt modelId="{988F0781-004B-4AF1-8710-E98669E4D81D}" type="sibTrans" cxnId="{5D1D919F-0E76-48A1-A594-C9B9F6AE8F15}">
      <dgm:prSet/>
      <dgm:spPr/>
      <dgm:t>
        <a:bodyPr/>
        <a:lstStyle/>
        <a:p>
          <a:endParaRPr lang="zh-CN" altLang="en-US"/>
        </a:p>
      </dgm:t>
    </dgm:pt>
    <dgm:pt modelId="{DB79768E-CD47-4BE4-B0D1-60CDF71DD0E7}" type="pres">
      <dgm:prSet presAssocID="{BBF8C540-EDFE-4AEF-920A-92D3617A4D3F}" presName="linear" presStyleCnt="0">
        <dgm:presLayoutVars>
          <dgm:dir/>
          <dgm:animLvl val="lvl"/>
          <dgm:resizeHandles val="exact"/>
        </dgm:presLayoutVars>
      </dgm:prSet>
      <dgm:spPr/>
      <dgm:t>
        <a:bodyPr/>
        <a:lstStyle/>
        <a:p>
          <a:endParaRPr lang="zh-CN" altLang="en-US"/>
        </a:p>
      </dgm:t>
    </dgm:pt>
    <dgm:pt modelId="{B170C452-DA7F-478A-A564-4A4025012D91}" type="pres">
      <dgm:prSet presAssocID="{BB285BF8-22CD-45B8-9FB6-7C9A0559C42D}" presName="parentLin" presStyleCnt="0"/>
      <dgm:spPr/>
    </dgm:pt>
    <dgm:pt modelId="{1FEBF04B-B6D2-497A-BEFE-D983DC199AFB}" type="pres">
      <dgm:prSet presAssocID="{BB285BF8-22CD-45B8-9FB6-7C9A0559C42D}" presName="parentLeftMargin" presStyleLbl="node1" presStyleIdx="0" presStyleCnt="4"/>
      <dgm:spPr/>
      <dgm:t>
        <a:bodyPr/>
        <a:lstStyle/>
        <a:p>
          <a:endParaRPr lang="zh-CN" altLang="en-US"/>
        </a:p>
      </dgm:t>
    </dgm:pt>
    <dgm:pt modelId="{ACA018D7-9B0D-4CB9-9BB5-147478FE7251}" type="pres">
      <dgm:prSet presAssocID="{BB285BF8-22CD-45B8-9FB6-7C9A0559C42D}" presName="parentText" presStyleLbl="node1" presStyleIdx="0" presStyleCnt="4" custScaleX="104722" custScaleY="176044" custLinFactNeighborX="-2439" custLinFactNeighborY="5756">
        <dgm:presLayoutVars>
          <dgm:chMax val="0"/>
          <dgm:bulletEnabled val="1"/>
        </dgm:presLayoutVars>
      </dgm:prSet>
      <dgm:spPr/>
      <dgm:t>
        <a:bodyPr/>
        <a:lstStyle/>
        <a:p>
          <a:endParaRPr lang="zh-CN" altLang="en-US"/>
        </a:p>
      </dgm:t>
    </dgm:pt>
    <dgm:pt modelId="{0F5A245A-C054-4413-A4A8-109D06557476}" type="pres">
      <dgm:prSet presAssocID="{BB285BF8-22CD-45B8-9FB6-7C9A0559C42D}" presName="negativeSpace" presStyleCnt="0"/>
      <dgm:spPr/>
    </dgm:pt>
    <dgm:pt modelId="{B563A068-21AE-4DD4-8EBF-71E38DC44C89}" type="pres">
      <dgm:prSet presAssocID="{BB285BF8-22CD-45B8-9FB6-7C9A0559C42D}" presName="childText" presStyleLbl="conFgAcc1" presStyleIdx="0" presStyleCnt="4" custScaleX="68000">
        <dgm:presLayoutVars>
          <dgm:bulletEnabled val="1"/>
        </dgm:presLayoutVars>
      </dgm:prSet>
      <dgm:spPr/>
    </dgm:pt>
    <dgm:pt modelId="{54A9B866-89EA-4176-9EC0-42FB6D53262D}" type="pres">
      <dgm:prSet presAssocID="{658D321A-E05A-40B1-BFC6-2CCFB85F1CD2}" presName="spaceBetweenRectangles" presStyleCnt="0"/>
      <dgm:spPr/>
    </dgm:pt>
    <dgm:pt modelId="{7E88D77C-B519-40A0-B961-5B410D383ACC}" type="pres">
      <dgm:prSet presAssocID="{2F0D2829-94A7-4F76-B29C-07C71504CCB9}" presName="parentLin" presStyleCnt="0"/>
      <dgm:spPr/>
    </dgm:pt>
    <dgm:pt modelId="{6A4AA57F-218A-466A-A06E-A5740D17ECCC}" type="pres">
      <dgm:prSet presAssocID="{2F0D2829-94A7-4F76-B29C-07C71504CCB9}" presName="parentLeftMargin" presStyleLbl="node1" presStyleIdx="0" presStyleCnt="4"/>
      <dgm:spPr/>
      <dgm:t>
        <a:bodyPr/>
        <a:lstStyle/>
        <a:p>
          <a:endParaRPr lang="zh-CN" altLang="en-US"/>
        </a:p>
      </dgm:t>
    </dgm:pt>
    <dgm:pt modelId="{813E50A1-513D-4C90-BE57-E56D6BF37146}" type="pres">
      <dgm:prSet presAssocID="{2F0D2829-94A7-4F76-B29C-07C71504CCB9}" presName="parentText" presStyleLbl="node1" presStyleIdx="1" presStyleCnt="4" custScaleX="104373" custScaleY="161969">
        <dgm:presLayoutVars>
          <dgm:chMax val="0"/>
          <dgm:bulletEnabled val="1"/>
        </dgm:presLayoutVars>
      </dgm:prSet>
      <dgm:spPr/>
      <dgm:t>
        <a:bodyPr/>
        <a:lstStyle/>
        <a:p>
          <a:endParaRPr lang="zh-CN" altLang="en-US"/>
        </a:p>
      </dgm:t>
    </dgm:pt>
    <dgm:pt modelId="{A21ADB4C-38E6-4F92-9119-F20D441157D4}" type="pres">
      <dgm:prSet presAssocID="{2F0D2829-94A7-4F76-B29C-07C71504CCB9}" presName="negativeSpace" presStyleCnt="0"/>
      <dgm:spPr/>
    </dgm:pt>
    <dgm:pt modelId="{FB051931-4428-4E90-8DA9-2467E2D7A1B3}" type="pres">
      <dgm:prSet presAssocID="{2F0D2829-94A7-4F76-B29C-07C71504CCB9}" presName="childText" presStyleLbl="conFgAcc1" presStyleIdx="1" presStyleCnt="4" custScaleX="68000">
        <dgm:presLayoutVars>
          <dgm:bulletEnabled val="1"/>
        </dgm:presLayoutVars>
      </dgm:prSet>
      <dgm:spPr/>
    </dgm:pt>
    <dgm:pt modelId="{94742958-C5EC-40BA-88A5-AC39F3A016AC}" type="pres">
      <dgm:prSet presAssocID="{E7DECDA9-D763-4747-9C86-9CA21AA9F09C}" presName="spaceBetweenRectangles" presStyleCnt="0"/>
      <dgm:spPr/>
    </dgm:pt>
    <dgm:pt modelId="{9981BE87-B5A7-48B1-AF38-2C7DBCAD0746}" type="pres">
      <dgm:prSet presAssocID="{DCA9C258-38D0-492E-AFA9-DE9C605C0BE8}" presName="parentLin" presStyleCnt="0"/>
      <dgm:spPr/>
    </dgm:pt>
    <dgm:pt modelId="{C536FFCF-4396-492A-AA71-5BDA997062AA}" type="pres">
      <dgm:prSet presAssocID="{DCA9C258-38D0-492E-AFA9-DE9C605C0BE8}" presName="parentLeftMargin" presStyleLbl="node1" presStyleIdx="1" presStyleCnt="4"/>
      <dgm:spPr/>
      <dgm:t>
        <a:bodyPr/>
        <a:lstStyle/>
        <a:p>
          <a:endParaRPr lang="zh-CN" altLang="en-US"/>
        </a:p>
      </dgm:t>
    </dgm:pt>
    <dgm:pt modelId="{9AD182C4-FF30-494B-849A-B434DF9A57D5}" type="pres">
      <dgm:prSet presAssocID="{DCA9C258-38D0-492E-AFA9-DE9C605C0BE8}" presName="parentText" presStyleLbl="node1" presStyleIdx="2" presStyleCnt="4" custScaleX="104373" custScaleY="179881">
        <dgm:presLayoutVars>
          <dgm:chMax val="0"/>
          <dgm:bulletEnabled val="1"/>
        </dgm:presLayoutVars>
      </dgm:prSet>
      <dgm:spPr/>
      <dgm:t>
        <a:bodyPr/>
        <a:lstStyle/>
        <a:p>
          <a:endParaRPr lang="zh-CN" altLang="en-US"/>
        </a:p>
      </dgm:t>
    </dgm:pt>
    <dgm:pt modelId="{4A52E11F-DB0B-4B6E-A9BE-2CA8F5E6740A}" type="pres">
      <dgm:prSet presAssocID="{DCA9C258-38D0-492E-AFA9-DE9C605C0BE8}" presName="negativeSpace" presStyleCnt="0"/>
      <dgm:spPr/>
    </dgm:pt>
    <dgm:pt modelId="{6ECCC348-63D1-43A7-9968-CB5E8E5A4B91}" type="pres">
      <dgm:prSet presAssocID="{DCA9C258-38D0-492E-AFA9-DE9C605C0BE8}" presName="childText" presStyleLbl="conFgAcc1" presStyleIdx="2" presStyleCnt="4" custScaleX="67677">
        <dgm:presLayoutVars>
          <dgm:bulletEnabled val="1"/>
        </dgm:presLayoutVars>
      </dgm:prSet>
      <dgm:spPr/>
    </dgm:pt>
    <dgm:pt modelId="{1C7BDBDB-095C-487A-A987-5679BFE4B15A}" type="pres">
      <dgm:prSet presAssocID="{AE1791E3-8854-4D7F-AA64-DFEF86A6F385}" presName="spaceBetweenRectangles" presStyleCnt="0"/>
      <dgm:spPr/>
    </dgm:pt>
    <dgm:pt modelId="{F4B6B2E7-F444-43D3-B2CB-143A29080445}" type="pres">
      <dgm:prSet presAssocID="{A88940FC-C00F-4EB6-B7B0-54CB92A513B0}" presName="parentLin" presStyleCnt="0"/>
      <dgm:spPr/>
    </dgm:pt>
    <dgm:pt modelId="{924A5253-7C39-4949-B01F-5B383054C621}" type="pres">
      <dgm:prSet presAssocID="{A88940FC-C00F-4EB6-B7B0-54CB92A513B0}" presName="parentLeftMargin" presStyleLbl="node1" presStyleIdx="2" presStyleCnt="4"/>
      <dgm:spPr/>
      <dgm:t>
        <a:bodyPr/>
        <a:lstStyle/>
        <a:p>
          <a:endParaRPr lang="zh-CN" altLang="en-US"/>
        </a:p>
      </dgm:t>
    </dgm:pt>
    <dgm:pt modelId="{D3DC6D8E-0CC9-4A35-BA48-B1F368D9A58C}" type="pres">
      <dgm:prSet presAssocID="{A88940FC-C00F-4EB6-B7B0-54CB92A513B0}" presName="parentText" presStyleLbl="node1" presStyleIdx="3" presStyleCnt="4" custScaleX="104373" custScaleY="179881" custLinFactNeighborX="2041" custLinFactNeighborY="3429">
        <dgm:presLayoutVars>
          <dgm:chMax val="0"/>
          <dgm:bulletEnabled val="1"/>
        </dgm:presLayoutVars>
      </dgm:prSet>
      <dgm:spPr/>
      <dgm:t>
        <a:bodyPr/>
        <a:lstStyle/>
        <a:p>
          <a:endParaRPr lang="zh-CN" altLang="en-US"/>
        </a:p>
      </dgm:t>
    </dgm:pt>
    <dgm:pt modelId="{DA3CD22F-D5DF-4D18-AEE8-9EC5768DE219}" type="pres">
      <dgm:prSet presAssocID="{A88940FC-C00F-4EB6-B7B0-54CB92A513B0}" presName="negativeSpace" presStyleCnt="0"/>
      <dgm:spPr/>
    </dgm:pt>
    <dgm:pt modelId="{BB903252-74D5-44C9-A55A-97507C46D775}" type="pres">
      <dgm:prSet presAssocID="{A88940FC-C00F-4EB6-B7B0-54CB92A513B0}" presName="childText" presStyleLbl="conFgAcc1" presStyleIdx="3" presStyleCnt="4" custScaleX="67758" custScaleY="119589">
        <dgm:presLayoutVars>
          <dgm:bulletEnabled val="1"/>
        </dgm:presLayoutVars>
      </dgm:prSet>
      <dgm:spPr/>
    </dgm:pt>
  </dgm:ptLst>
  <dgm:cxnLst>
    <dgm:cxn modelId="{CC3F71AD-89B1-42AD-A789-AA47A3A8C7BD}" type="presOf" srcId="{DCA9C258-38D0-492E-AFA9-DE9C605C0BE8}" destId="{C536FFCF-4396-492A-AA71-5BDA997062AA}" srcOrd="0" destOrd="0" presId="urn:microsoft.com/office/officeart/2005/8/layout/list1#1"/>
    <dgm:cxn modelId="{A71B8D70-9A23-4B4A-9B52-4ECD25B0F478}" type="presOf" srcId="{BBF8C540-EDFE-4AEF-920A-92D3617A4D3F}" destId="{DB79768E-CD47-4BE4-B0D1-60CDF71DD0E7}" srcOrd="0" destOrd="0" presId="urn:microsoft.com/office/officeart/2005/8/layout/list1#1"/>
    <dgm:cxn modelId="{1CA5E38E-5016-4FB2-B44D-C7BD6A689271}" type="presOf" srcId="{A88940FC-C00F-4EB6-B7B0-54CB92A513B0}" destId="{D3DC6D8E-0CC9-4A35-BA48-B1F368D9A58C}" srcOrd="1" destOrd="0" presId="urn:microsoft.com/office/officeart/2005/8/layout/list1#1"/>
    <dgm:cxn modelId="{C7CF94E5-3782-479D-A44A-9B8F635CD72C}" srcId="{BBF8C540-EDFE-4AEF-920A-92D3617A4D3F}" destId="{2F0D2829-94A7-4F76-B29C-07C71504CCB9}" srcOrd="1" destOrd="0" parTransId="{3B4B1872-A88E-4D6C-B21B-715B50C59C2B}" sibTransId="{E7DECDA9-D763-4747-9C86-9CA21AA9F09C}"/>
    <dgm:cxn modelId="{1BC84EA0-A1C6-4579-87F1-DADC5B62A039}" srcId="{BBF8C540-EDFE-4AEF-920A-92D3617A4D3F}" destId="{BB285BF8-22CD-45B8-9FB6-7C9A0559C42D}" srcOrd="0" destOrd="0" parTransId="{EC0FBCD2-6233-498A-9780-EB4695716FC5}" sibTransId="{658D321A-E05A-40B1-BFC6-2CCFB85F1CD2}"/>
    <dgm:cxn modelId="{5D1D919F-0E76-48A1-A594-C9B9F6AE8F15}" srcId="{BBF8C540-EDFE-4AEF-920A-92D3617A4D3F}" destId="{A88940FC-C00F-4EB6-B7B0-54CB92A513B0}" srcOrd="3" destOrd="0" parTransId="{2EEBB85C-91FA-47C9-8699-5E419D530A60}" sibTransId="{988F0781-004B-4AF1-8710-E98669E4D81D}"/>
    <dgm:cxn modelId="{97BBFBA7-DC6A-4BD8-9DC9-53FDB95C72BD}" type="presOf" srcId="{A88940FC-C00F-4EB6-B7B0-54CB92A513B0}" destId="{924A5253-7C39-4949-B01F-5B383054C621}" srcOrd="0" destOrd="0" presId="urn:microsoft.com/office/officeart/2005/8/layout/list1#1"/>
    <dgm:cxn modelId="{1826C8BB-8222-442E-BA7D-7A63E856DEF4}" type="presOf" srcId="{2F0D2829-94A7-4F76-B29C-07C71504CCB9}" destId="{6A4AA57F-218A-466A-A06E-A5740D17ECCC}" srcOrd="0" destOrd="0" presId="urn:microsoft.com/office/officeart/2005/8/layout/list1#1"/>
    <dgm:cxn modelId="{64196D50-B80F-42E1-AC12-A445F3DA244D}" type="presOf" srcId="{2F0D2829-94A7-4F76-B29C-07C71504CCB9}" destId="{813E50A1-513D-4C90-BE57-E56D6BF37146}" srcOrd="1" destOrd="0" presId="urn:microsoft.com/office/officeart/2005/8/layout/list1#1"/>
    <dgm:cxn modelId="{5B8D6E12-46AE-45E7-8314-76C9995DDE54}" type="presOf" srcId="{DCA9C258-38D0-492E-AFA9-DE9C605C0BE8}" destId="{9AD182C4-FF30-494B-849A-B434DF9A57D5}" srcOrd="1" destOrd="0" presId="urn:microsoft.com/office/officeart/2005/8/layout/list1#1"/>
    <dgm:cxn modelId="{685BE0E2-0B54-4306-A167-C0FA973DD0C2}" srcId="{BBF8C540-EDFE-4AEF-920A-92D3617A4D3F}" destId="{DCA9C258-38D0-492E-AFA9-DE9C605C0BE8}" srcOrd="2" destOrd="0" parTransId="{DE253353-2F06-4FD9-86A3-A530FEE6D9C6}" sibTransId="{AE1791E3-8854-4D7F-AA64-DFEF86A6F385}"/>
    <dgm:cxn modelId="{7AE6D251-9FCD-4A12-AC9D-6037514E8B4B}" type="presOf" srcId="{BB285BF8-22CD-45B8-9FB6-7C9A0559C42D}" destId="{ACA018D7-9B0D-4CB9-9BB5-147478FE7251}" srcOrd="1" destOrd="0" presId="urn:microsoft.com/office/officeart/2005/8/layout/list1#1"/>
    <dgm:cxn modelId="{B48B8909-5A77-4163-ACA5-64827A301244}" type="presOf" srcId="{BB285BF8-22CD-45B8-9FB6-7C9A0559C42D}" destId="{1FEBF04B-B6D2-497A-BEFE-D983DC199AFB}" srcOrd="0" destOrd="0" presId="urn:microsoft.com/office/officeart/2005/8/layout/list1#1"/>
    <dgm:cxn modelId="{3D42BB4B-D679-4CAD-8CFF-DFA20383B64E}" type="presParOf" srcId="{DB79768E-CD47-4BE4-B0D1-60CDF71DD0E7}" destId="{B170C452-DA7F-478A-A564-4A4025012D91}" srcOrd="0" destOrd="0" presId="urn:microsoft.com/office/officeart/2005/8/layout/list1#1"/>
    <dgm:cxn modelId="{AD247DA1-E35D-48CB-9372-75779473F653}" type="presParOf" srcId="{B170C452-DA7F-478A-A564-4A4025012D91}" destId="{1FEBF04B-B6D2-497A-BEFE-D983DC199AFB}" srcOrd="0" destOrd="0" presId="urn:microsoft.com/office/officeart/2005/8/layout/list1#1"/>
    <dgm:cxn modelId="{16D50F37-D40A-48A8-83DD-55D9C5F50B3B}" type="presParOf" srcId="{B170C452-DA7F-478A-A564-4A4025012D91}" destId="{ACA018D7-9B0D-4CB9-9BB5-147478FE7251}" srcOrd="1" destOrd="0" presId="urn:microsoft.com/office/officeart/2005/8/layout/list1#1"/>
    <dgm:cxn modelId="{578AE96D-DCCD-497C-9951-819E216A9B09}" type="presParOf" srcId="{DB79768E-CD47-4BE4-B0D1-60CDF71DD0E7}" destId="{0F5A245A-C054-4413-A4A8-109D06557476}" srcOrd="1" destOrd="0" presId="urn:microsoft.com/office/officeart/2005/8/layout/list1#1"/>
    <dgm:cxn modelId="{551170BA-80CE-4110-BBE4-B4734FA0302F}" type="presParOf" srcId="{DB79768E-CD47-4BE4-B0D1-60CDF71DD0E7}" destId="{B563A068-21AE-4DD4-8EBF-71E38DC44C89}" srcOrd="2" destOrd="0" presId="urn:microsoft.com/office/officeart/2005/8/layout/list1#1"/>
    <dgm:cxn modelId="{7760EBEA-DE5A-4CBA-BB73-451D06CBFD43}" type="presParOf" srcId="{DB79768E-CD47-4BE4-B0D1-60CDF71DD0E7}" destId="{54A9B866-89EA-4176-9EC0-42FB6D53262D}" srcOrd="3" destOrd="0" presId="urn:microsoft.com/office/officeart/2005/8/layout/list1#1"/>
    <dgm:cxn modelId="{5EDB46CD-9AFB-4EF6-9012-38BF34D30E44}" type="presParOf" srcId="{DB79768E-CD47-4BE4-B0D1-60CDF71DD0E7}" destId="{7E88D77C-B519-40A0-B961-5B410D383ACC}" srcOrd="4" destOrd="0" presId="urn:microsoft.com/office/officeart/2005/8/layout/list1#1"/>
    <dgm:cxn modelId="{B0312933-30F8-425A-9491-19C02963EDF4}" type="presParOf" srcId="{7E88D77C-B519-40A0-B961-5B410D383ACC}" destId="{6A4AA57F-218A-466A-A06E-A5740D17ECCC}" srcOrd="0" destOrd="0" presId="urn:microsoft.com/office/officeart/2005/8/layout/list1#1"/>
    <dgm:cxn modelId="{1A581963-29BA-41C5-AD4A-9C59881389A1}" type="presParOf" srcId="{7E88D77C-B519-40A0-B961-5B410D383ACC}" destId="{813E50A1-513D-4C90-BE57-E56D6BF37146}" srcOrd="1" destOrd="0" presId="urn:microsoft.com/office/officeart/2005/8/layout/list1#1"/>
    <dgm:cxn modelId="{7A0BDDB4-A708-408C-9BE2-F6408E4D719D}" type="presParOf" srcId="{DB79768E-CD47-4BE4-B0D1-60CDF71DD0E7}" destId="{A21ADB4C-38E6-4F92-9119-F20D441157D4}" srcOrd="5" destOrd="0" presId="urn:microsoft.com/office/officeart/2005/8/layout/list1#1"/>
    <dgm:cxn modelId="{F41E0956-F562-47F7-B195-DB6FEBE59C40}" type="presParOf" srcId="{DB79768E-CD47-4BE4-B0D1-60CDF71DD0E7}" destId="{FB051931-4428-4E90-8DA9-2467E2D7A1B3}" srcOrd="6" destOrd="0" presId="urn:microsoft.com/office/officeart/2005/8/layout/list1#1"/>
    <dgm:cxn modelId="{5E2F0038-21DB-4A2B-836D-109B5DF1F0C9}" type="presParOf" srcId="{DB79768E-CD47-4BE4-B0D1-60CDF71DD0E7}" destId="{94742958-C5EC-40BA-88A5-AC39F3A016AC}" srcOrd="7" destOrd="0" presId="urn:microsoft.com/office/officeart/2005/8/layout/list1#1"/>
    <dgm:cxn modelId="{F42C08F2-CE4F-4D15-8E75-BCCE4218A93F}" type="presParOf" srcId="{DB79768E-CD47-4BE4-B0D1-60CDF71DD0E7}" destId="{9981BE87-B5A7-48B1-AF38-2C7DBCAD0746}" srcOrd="8" destOrd="0" presId="urn:microsoft.com/office/officeart/2005/8/layout/list1#1"/>
    <dgm:cxn modelId="{65358224-C893-49EB-B2A8-DB823247E2C2}" type="presParOf" srcId="{9981BE87-B5A7-48B1-AF38-2C7DBCAD0746}" destId="{C536FFCF-4396-492A-AA71-5BDA997062AA}" srcOrd="0" destOrd="0" presId="urn:microsoft.com/office/officeart/2005/8/layout/list1#1"/>
    <dgm:cxn modelId="{C99247BB-CE20-4F51-B6BB-89D1153937A0}" type="presParOf" srcId="{9981BE87-B5A7-48B1-AF38-2C7DBCAD0746}" destId="{9AD182C4-FF30-494B-849A-B434DF9A57D5}" srcOrd="1" destOrd="0" presId="urn:microsoft.com/office/officeart/2005/8/layout/list1#1"/>
    <dgm:cxn modelId="{2C9C5706-3D36-444E-8151-ECBC1081E9C2}" type="presParOf" srcId="{DB79768E-CD47-4BE4-B0D1-60CDF71DD0E7}" destId="{4A52E11F-DB0B-4B6E-A9BE-2CA8F5E6740A}" srcOrd="9" destOrd="0" presId="urn:microsoft.com/office/officeart/2005/8/layout/list1#1"/>
    <dgm:cxn modelId="{BA4556F6-C0B4-4667-A020-BB3DA3928BFD}" type="presParOf" srcId="{DB79768E-CD47-4BE4-B0D1-60CDF71DD0E7}" destId="{6ECCC348-63D1-43A7-9968-CB5E8E5A4B91}" srcOrd="10" destOrd="0" presId="urn:microsoft.com/office/officeart/2005/8/layout/list1#1"/>
    <dgm:cxn modelId="{C22F7F2B-E68D-44A4-B5D0-366880B19852}" type="presParOf" srcId="{DB79768E-CD47-4BE4-B0D1-60CDF71DD0E7}" destId="{1C7BDBDB-095C-487A-A987-5679BFE4B15A}" srcOrd="11" destOrd="0" presId="urn:microsoft.com/office/officeart/2005/8/layout/list1#1"/>
    <dgm:cxn modelId="{753E401A-8755-45D4-80CC-B914E3D4863E}" type="presParOf" srcId="{DB79768E-CD47-4BE4-B0D1-60CDF71DD0E7}" destId="{F4B6B2E7-F444-43D3-B2CB-143A29080445}" srcOrd="12" destOrd="0" presId="urn:microsoft.com/office/officeart/2005/8/layout/list1#1"/>
    <dgm:cxn modelId="{BE1AAC81-8452-47BD-8B08-C43863C6BA32}" type="presParOf" srcId="{F4B6B2E7-F444-43D3-B2CB-143A29080445}" destId="{924A5253-7C39-4949-B01F-5B383054C621}" srcOrd="0" destOrd="0" presId="urn:microsoft.com/office/officeart/2005/8/layout/list1#1"/>
    <dgm:cxn modelId="{97899228-346C-4E1E-B840-48EBC4D5DF70}" type="presParOf" srcId="{F4B6B2E7-F444-43D3-B2CB-143A29080445}" destId="{D3DC6D8E-0CC9-4A35-BA48-B1F368D9A58C}" srcOrd="1" destOrd="0" presId="urn:microsoft.com/office/officeart/2005/8/layout/list1#1"/>
    <dgm:cxn modelId="{722F43C3-7AA0-4830-A238-9DE82688C6F8}" type="presParOf" srcId="{DB79768E-CD47-4BE4-B0D1-60CDF71DD0E7}" destId="{DA3CD22F-D5DF-4D18-AEE8-9EC5768DE219}" srcOrd="13" destOrd="0" presId="urn:microsoft.com/office/officeart/2005/8/layout/list1#1"/>
    <dgm:cxn modelId="{0F03DD3C-01E6-4386-A5B3-4C56BA944EEA}" type="presParOf" srcId="{DB79768E-CD47-4BE4-B0D1-60CDF71DD0E7}" destId="{BB903252-74D5-44C9-A55A-97507C46D775}" srcOrd="14" destOrd="0" presId="urn:microsoft.com/office/officeart/2005/8/layout/list1#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BB4816-29F3-44C7-B5D4-DB7AD8038F2C}" type="doc">
      <dgm:prSet loTypeId="urn:microsoft.com/office/officeart/2005/8/layout/radial1#1" loCatId="relationship" qsTypeId="urn:microsoft.com/office/officeart/2005/8/quickstyle/3d1#1" qsCatId="3D" csTypeId="urn:microsoft.com/office/officeart/2005/8/colors/accent1_2#2" csCatId="accent1" phldr="1"/>
      <dgm:spPr/>
      <dgm:t>
        <a:bodyPr/>
        <a:lstStyle/>
        <a:p>
          <a:endParaRPr lang="zh-CN" altLang="en-US"/>
        </a:p>
      </dgm:t>
    </dgm:pt>
    <dgm:pt modelId="{2C615CC1-1E2D-4B4E-B293-0A875FD3ABEC}">
      <dgm:prSet phldrT="[文本]" custT="1"/>
      <dgm:spPr>
        <a:solidFill>
          <a:schemeClr val="accent2">
            <a:lumMod val="75000"/>
          </a:schemeClr>
        </a:solidFill>
      </dgm:spPr>
      <dgm:t>
        <a:bodyPr/>
        <a:lstStyle/>
        <a:p>
          <a:pPr>
            <a:lnSpc>
              <a:spcPct val="100000"/>
            </a:lnSpc>
          </a:pPr>
          <a:r>
            <a:rPr lang="zh-CN" altLang="en-US" sz="1400" b="1" dirty="0" smtClean="0">
              <a:effectLst>
                <a:outerShdw blurRad="38100" dist="38100" dir="2700000" algn="tl">
                  <a:srgbClr val="000000">
                    <a:alpha val="43137"/>
                  </a:srgbClr>
                </a:outerShdw>
              </a:effectLst>
              <a:latin typeface="黑体" pitchFamily="49" charset="-122"/>
              <a:ea typeface="黑体" pitchFamily="49" charset="-122"/>
            </a:rPr>
            <a:t>新型职业农民培育制度</a:t>
          </a:r>
          <a:endParaRPr lang="en-US" altLang="zh-CN" sz="1400" b="1" dirty="0" smtClean="0">
            <a:effectLst>
              <a:outerShdw blurRad="38100" dist="38100" dir="2700000" algn="tl">
                <a:srgbClr val="000000">
                  <a:alpha val="43137"/>
                </a:srgbClr>
              </a:outerShdw>
            </a:effectLst>
            <a:latin typeface="黑体" pitchFamily="49" charset="-122"/>
            <a:ea typeface="黑体" pitchFamily="49" charset="-122"/>
          </a:endParaRPr>
        </a:p>
      </dgm:t>
    </dgm:pt>
    <dgm:pt modelId="{2AE742B2-DE79-49A7-A233-F3F090A96E7D}" type="parTrans" cxnId="{795B6546-F20A-495B-A2B9-E83A59747716}">
      <dgm:prSet/>
      <dgm:spPr/>
      <dgm:t>
        <a:bodyPr/>
        <a:lstStyle/>
        <a:p>
          <a:endParaRPr lang="zh-CN" altLang="en-US">
            <a:effectLst>
              <a:outerShdw blurRad="38100" dist="38100" dir="2700000" algn="tl">
                <a:srgbClr val="000000">
                  <a:alpha val="43137"/>
                </a:srgbClr>
              </a:outerShdw>
            </a:effectLst>
          </a:endParaRPr>
        </a:p>
      </dgm:t>
    </dgm:pt>
    <dgm:pt modelId="{3B6513B1-696D-4863-9880-F1169E16E356}" type="sibTrans" cxnId="{795B6546-F20A-495B-A2B9-E83A59747716}">
      <dgm:prSet/>
      <dgm:spPr/>
      <dgm:t>
        <a:bodyPr/>
        <a:lstStyle/>
        <a:p>
          <a:endParaRPr lang="zh-CN" altLang="en-US">
            <a:effectLst>
              <a:outerShdw blurRad="38100" dist="38100" dir="2700000" algn="tl">
                <a:srgbClr val="000000">
                  <a:alpha val="43137"/>
                </a:srgbClr>
              </a:outerShdw>
            </a:effectLst>
          </a:endParaRPr>
        </a:p>
      </dgm:t>
    </dgm:pt>
    <dgm:pt modelId="{7D5850BC-08F6-4C15-991A-56AA20FF89B1}">
      <dgm:prSet phldrT="[文本]" custT="1"/>
      <dgm:spPr/>
      <dgm:t>
        <a:bodyPr/>
        <a:lstStyle/>
        <a:p>
          <a:r>
            <a:rPr lang="zh-CN" altLang="en-US" sz="1500" dirty="0" smtClean="0">
              <a:effectLst>
                <a:outerShdw blurRad="38100" dist="38100" dir="2700000" algn="tl">
                  <a:srgbClr val="000000">
                    <a:alpha val="43137"/>
                  </a:srgbClr>
                </a:outerShdw>
              </a:effectLst>
              <a:latin typeface="黑体" pitchFamily="49" charset="-122"/>
              <a:ea typeface="黑体" pitchFamily="49" charset="-122"/>
            </a:rPr>
            <a:t>三位一体</a:t>
          </a:r>
          <a:endParaRPr lang="zh-CN" altLang="en-US" sz="1500" dirty="0">
            <a:effectLst>
              <a:outerShdw blurRad="38100" dist="38100" dir="2700000" algn="tl">
                <a:srgbClr val="000000">
                  <a:alpha val="43137"/>
                </a:srgbClr>
              </a:outerShdw>
            </a:effectLst>
            <a:latin typeface="黑体" pitchFamily="49" charset="-122"/>
            <a:ea typeface="黑体" pitchFamily="49" charset="-122"/>
          </a:endParaRPr>
        </a:p>
      </dgm:t>
    </dgm:pt>
    <dgm:pt modelId="{835A2776-8777-4191-B0DD-E62105ED8CFF}" type="parTrans" cxnId="{228C8DCE-6CCF-4BE1-9480-32C922FC10F5}">
      <dgm:prSet/>
      <dgm:spPr/>
      <dgm:t>
        <a:bodyPr/>
        <a:lstStyle/>
        <a:p>
          <a:endParaRPr lang="zh-CN" altLang="en-US">
            <a:effectLst>
              <a:outerShdw blurRad="38100" dist="38100" dir="2700000" algn="tl">
                <a:srgbClr val="000000">
                  <a:alpha val="43137"/>
                </a:srgbClr>
              </a:outerShdw>
            </a:effectLst>
          </a:endParaRPr>
        </a:p>
      </dgm:t>
    </dgm:pt>
    <dgm:pt modelId="{F94575E2-6F91-44BC-9604-43A512DD4D18}" type="sibTrans" cxnId="{228C8DCE-6CCF-4BE1-9480-32C922FC10F5}">
      <dgm:prSet/>
      <dgm:spPr/>
      <dgm:t>
        <a:bodyPr/>
        <a:lstStyle/>
        <a:p>
          <a:endParaRPr lang="zh-CN" altLang="en-US">
            <a:effectLst>
              <a:outerShdw blurRad="38100" dist="38100" dir="2700000" algn="tl">
                <a:srgbClr val="000000">
                  <a:alpha val="43137"/>
                </a:srgbClr>
              </a:outerShdw>
            </a:effectLst>
          </a:endParaRPr>
        </a:p>
      </dgm:t>
    </dgm:pt>
    <dgm:pt modelId="{3C26D982-4332-4F89-9015-D6FCE9D7217B}">
      <dgm:prSet phldrT="[文本]" custT="1"/>
      <dgm:spPr/>
      <dgm:t>
        <a:bodyPr/>
        <a:lstStyle/>
        <a:p>
          <a:r>
            <a:rPr lang="zh-CN" altLang="en-US" sz="1500" dirty="0" smtClean="0">
              <a:effectLst>
                <a:outerShdw blurRad="38100" dist="38100" dir="2700000" algn="tl">
                  <a:srgbClr val="000000">
                    <a:alpha val="43137"/>
                  </a:srgbClr>
                </a:outerShdw>
              </a:effectLst>
              <a:latin typeface="黑体" pitchFamily="49" charset="-122"/>
              <a:ea typeface="黑体" pitchFamily="49" charset="-122"/>
            </a:rPr>
            <a:t>三类协同</a:t>
          </a:r>
          <a:endParaRPr lang="zh-CN" altLang="en-US" sz="1500" dirty="0">
            <a:effectLst>
              <a:outerShdw blurRad="38100" dist="38100" dir="2700000" algn="tl">
                <a:srgbClr val="000000">
                  <a:alpha val="43137"/>
                </a:srgbClr>
              </a:outerShdw>
            </a:effectLst>
            <a:latin typeface="黑体" pitchFamily="49" charset="-122"/>
            <a:ea typeface="黑体" pitchFamily="49" charset="-122"/>
          </a:endParaRPr>
        </a:p>
      </dgm:t>
    </dgm:pt>
    <dgm:pt modelId="{EA7EB3E6-3A95-4F1C-BE35-76C3077601DC}" type="parTrans" cxnId="{CB98ADE0-FEA1-4D0A-A17D-6FAEB11BFC13}">
      <dgm:prSet/>
      <dgm:spPr/>
      <dgm:t>
        <a:bodyPr/>
        <a:lstStyle/>
        <a:p>
          <a:endParaRPr lang="zh-CN" altLang="en-US">
            <a:effectLst>
              <a:outerShdw blurRad="38100" dist="38100" dir="2700000" algn="tl">
                <a:srgbClr val="000000">
                  <a:alpha val="43137"/>
                </a:srgbClr>
              </a:outerShdw>
            </a:effectLst>
          </a:endParaRPr>
        </a:p>
      </dgm:t>
    </dgm:pt>
    <dgm:pt modelId="{F6673C6E-A1C6-43C4-A24B-67D29C48661C}" type="sibTrans" cxnId="{CB98ADE0-FEA1-4D0A-A17D-6FAEB11BFC13}">
      <dgm:prSet/>
      <dgm:spPr/>
      <dgm:t>
        <a:bodyPr/>
        <a:lstStyle/>
        <a:p>
          <a:endParaRPr lang="zh-CN" altLang="en-US">
            <a:effectLst>
              <a:outerShdw blurRad="38100" dist="38100" dir="2700000" algn="tl">
                <a:srgbClr val="000000">
                  <a:alpha val="43137"/>
                </a:srgbClr>
              </a:outerShdw>
            </a:effectLst>
          </a:endParaRPr>
        </a:p>
      </dgm:t>
    </dgm:pt>
    <dgm:pt modelId="{892FD793-4C38-41E0-ACC9-885CF925CEB2}">
      <dgm:prSet phldrT="[文本]" custT="1"/>
      <dgm:spPr/>
      <dgm:t>
        <a:bodyPr/>
        <a:lstStyle/>
        <a:p>
          <a:r>
            <a:rPr lang="zh-CN" altLang="en-US" sz="1500" dirty="0" smtClean="0">
              <a:effectLst>
                <a:outerShdw blurRad="38100" dist="38100" dir="2700000" algn="tl">
                  <a:srgbClr val="000000">
                    <a:alpha val="43137"/>
                  </a:srgbClr>
                </a:outerShdw>
              </a:effectLst>
              <a:latin typeface="黑体" pitchFamily="49" charset="-122"/>
              <a:ea typeface="黑体" pitchFamily="49" charset="-122"/>
            </a:rPr>
            <a:t>三级贯通</a:t>
          </a:r>
          <a:endParaRPr lang="zh-CN" altLang="en-US" sz="1500" dirty="0">
            <a:effectLst>
              <a:outerShdw blurRad="38100" dist="38100" dir="2700000" algn="tl">
                <a:srgbClr val="000000">
                  <a:alpha val="43137"/>
                </a:srgbClr>
              </a:outerShdw>
            </a:effectLst>
            <a:latin typeface="黑体" pitchFamily="49" charset="-122"/>
            <a:ea typeface="黑体" pitchFamily="49" charset="-122"/>
          </a:endParaRPr>
        </a:p>
      </dgm:t>
    </dgm:pt>
    <dgm:pt modelId="{259284F4-1331-489B-B83A-E76C354F2147}" type="parTrans" cxnId="{0705F59D-84AB-405F-9A25-EA0C426AB37E}">
      <dgm:prSet/>
      <dgm:spPr/>
      <dgm:t>
        <a:bodyPr/>
        <a:lstStyle/>
        <a:p>
          <a:endParaRPr lang="zh-CN" altLang="en-US">
            <a:effectLst>
              <a:outerShdw blurRad="38100" dist="38100" dir="2700000" algn="tl">
                <a:srgbClr val="000000">
                  <a:alpha val="43137"/>
                </a:srgbClr>
              </a:outerShdw>
            </a:effectLst>
          </a:endParaRPr>
        </a:p>
      </dgm:t>
    </dgm:pt>
    <dgm:pt modelId="{72BD7DB7-B6E0-43ED-9A11-9CB9143FB780}" type="sibTrans" cxnId="{0705F59D-84AB-405F-9A25-EA0C426AB37E}">
      <dgm:prSet/>
      <dgm:spPr/>
      <dgm:t>
        <a:bodyPr/>
        <a:lstStyle/>
        <a:p>
          <a:endParaRPr lang="zh-CN" altLang="en-US">
            <a:effectLst>
              <a:outerShdw blurRad="38100" dist="38100" dir="2700000" algn="tl">
                <a:srgbClr val="000000">
                  <a:alpha val="43137"/>
                </a:srgbClr>
              </a:outerShdw>
            </a:effectLst>
          </a:endParaRPr>
        </a:p>
      </dgm:t>
    </dgm:pt>
    <dgm:pt modelId="{3034F8A6-AA51-4243-A1E4-03C55AE5091F}" type="pres">
      <dgm:prSet presAssocID="{88BB4816-29F3-44C7-B5D4-DB7AD8038F2C}" presName="cycle" presStyleCnt="0">
        <dgm:presLayoutVars>
          <dgm:chMax val="1"/>
          <dgm:dir/>
          <dgm:animLvl val="ctr"/>
          <dgm:resizeHandles val="exact"/>
        </dgm:presLayoutVars>
      </dgm:prSet>
      <dgm:spPr/>
      <dgm:t>
        <a:bodyPr/>
        <a:lstStyle/>
        <a:p>
          <a:endParaRPr lang="zh-CN" altLang="en-US"/>
        </a:p>
      </dgm:t>
    </dgm:pt>
    <dgm:pt modelId="{079DF464-E650-4C71-A34A-6C5DF5911130}" type="pres">
      <dgm:prSet presAssocID="{2C615CC1-1E2D-4B4E-B293-0A875FD3ABEC}" presName="centerShape" presStyleLbl="node0" presStyleIdx="0" presStyleCnt="1" custScaleX="162640" custScaleY="162640" custLinFactNeighborX="1381" custLinFactNeighborY="484"/>
      <dgm:spPr/>
      <dgm:t>
        <a:bodyPr/>
        <a:lstStyle/>
        <a:p>
          <a:endParaRPr lang="zh-CN" altLang="en-US"/>
        </a:p>
      </dgm:t>
    </dgm:pt>
    <dgm:pt modelId="{CA2F6456-17BA-4D62-AF6A-31F732BCBB73}" type="pres">
      <dgm:prSet presAssocID="{835A2776-8777-4191-B0DD-E62105ED8CFF}" presName="Name9" presStyleLbl="parChTrans1D2" presStyleIdx="0" presStyleCnt="3"/>
      <dgm:spPr/>
      <dgm:t>
        <a:bodyPr/>
        <a:lstStyle/>
        <a:p>
          <a:endParaRPr lang="zh-CN" altLang="en-US"/>
        </a:p>
      </dgm:t>
    </dgm:pt>
    <dgm:pt modelId="{9D82E6E3-231E-49BC-BC30-CDD568212B79}" type="pres">
      <dgm:prSet presAssocID="{835A2776-8777-4191-B0DD-E62105ED8CFF}" presName="connTx" presStyleLbl="parChTrans1D2" presStyleIdx="0" presStyleCnt="3"/>
      <dgm:spPr/>
      <dgm:t>
        <a:bodyPr/>
        <a:lstStyle/>
        <a:p>
          <a:endParaRPr lang="zh-CN" altLang="en-US"/>
        </a:p>
      </dgm:t>
    </dgm:pt>
    <dgm:pt modelId="{E0F1C7A5-DFDF-465E-8D2E-63A9174DE2B4}" type="pres">
      <dgm:prSet presAssocID="{7D5850BC-08F6-4C15-991A-56AA20FF89B1}" presName="node" presStyleLbl="node1" presStyleIdx="0" presStyleCnt="3" custScaleX="117921" custScaleY="124018">
        <dgm:presLayoutVars>
          <dgm:bulletEnabled val="1"/>
        </dgm:presLayoutVars>
      </dgm:prSet>
      <dgm:spPr/>
      <dgm:t>
        <a:bodyPr/>
        <a:lstStyle/>
        <a:p>
          <a:endParaRPr lang="zh-CN" altLang="en-US"/>
        </a:p>
      </dgm:t>
    </dgm:pt>
    <dgm:pt modelId="{11124AFF-3269-434B-96F0-9FFD58E10F58}" type="pres">
      <dgm:prSet presAssocID="{EA7EB3E6-3A95-4F1C-BE35-76C3077601DC}" presName="Name9" presStyleLbl="parChTrans1D2" presStyleIdx="1" presStyleCnt="3"/>
      <dgm:spPr/>
      <dgm:t>
        <a:bodyPr/>
        <a:lstStyle/>
        <a:p>
          <a:endParaRPr lang="zh-CN" altLang="en-US"/>
        </a:p>
      </dgm:t>
    </dgm:pt>
    <dgm:pt modelId="{0B9A2D41-4F7C-47D8-B902-78A9F61105DA}" type="pres">
      <dgm:prSet presAssocID="{EA7EB3E6-3A95-4F1C-BE35-76C3077601DC}" presName="connTx" presStyleLbl="parChTrans1D2" presStyleIdx="1" presStyleCnt="3"/>
      <dgm:spPr/>
      <dgm:t>
        <a:bodyPr/>
        <a:lstStyle/>
        <a:p>
          <a:endParaRPr lang="zh-CN" altLang="en-US"/>
        </a:p>
      </dgm:t>
    </dgm:pt>
    <dgm:pt modelId="{9E13E0AD-B8F7-414D-A5C3-6B3544902633}" type="pres">
      <dgm:prSet presAssocID="{3C26D982-4332-4F89-9015-D6FCE9D7217B}" presName="node" presStyleLbl="node1" presStyleIdx="1" presStyleCnt="3" custScaleX="114389" custScaleY="115521">
        <dgm:presLayoutVars>
          <dgm:bulletEnabled val="1"/>
        </dgm:presLayoutVars>
      </dgm:prSet>
      <dgm:spPr/>
      <dgm:t>
        <a:bodyPr/>
        <a:lstStyle/>
        <a:p>
          <a:endParaRPr lang="zh-CN" altLang="en-US"/>
        </a:p>
      </dgm:t>
    </dgm:pt>
    <dgm:pt modelId="{9D8F0FC9-3BD9-4073-8607-9B8341535FAA}" type="pres">
      <dgm:prSet presAssocID="{259284F4-1331-489B-B83A-E76C354F2147}" presName="Name9" presStyleLbl="parChTrans1D2" presStyleIdx="2" presStyleCnt="3"/>
      <dgm:spPr/>
      <dgm:t>
        <a:bodyPr/>
        <a:lstStyle/>
        <a:p>
          <a:endParaRPr lang="zh-CN" altLang="en-US"/>
        </a:p>
      </dgm:t>
    </dgm:pt>
    <dgm:pt modelId="{BA98356B-358C-4B39-83DA-3748459BF232}" type="pres">
      <dgm:prSet presAssocID="{259284F4-1331-489B-B83A-E76C354F2147}" presName="connTx" presStyleLbl="parChTrans1D2" presStyleIdx="2" presStyleCnt="3"/>
      <dgm:spPr/>
      <dgm:t>
        <a:bodyPr/>
        <a:lstStyle/>
        <a:p>
          <a:endParaRPr lang="zh-CN" altLang="en-US"/>
        </a:p>
      </dgm:t>
    </dgm:pt>
    <dgm:pt modelId="{4D49AB52-F0B1-4FDE-A180-398710C38B87}" type="pres">
      <dgm:prSet presAssocID="{892FD793-4C38-41E0-ACC9-885CF925CEB2}" presName="node" presStyleLbl="node1" presStyleIdx="2" presStyleCnt="3" custScaleX="118960" custScaleY="117025">
        <dgm:presLayoutVars>
          <dgm:bulletEnabled val="1"/>
        </dgm:presLayoutVars>
      </dgm:prSet>
      <dgm:spPr/>
      <dgm:t>
        <a:bodyPr/>
        <a:lstStyle/>
        <a:p>
          <a:endParaRPr lang="zh-CN" altLang="en-US"/>
        </a:p>
      </dgm:t>
    </dgm:pt>
  </dgm:ptLst>
  <dgm:cxnLst>
    <dgm:cxn modelId="{228C8DCE-6CCF-4BE1-9480-32C922FC10F5}" srcId="{2C615CC1-1E2D-4B4E-B293-0A875FD3ABEC}" destId="{7D5850BC-08F6-4C15-991A-56AA20FF89B1}" srcOrd="0" destOrd="0" parTransId="{835A2776-8777-4191-B0DD-E62105ED8CFF}" sibTransId="{F94575E2-6F91-44BC-9604-43A512DD4D18}"/>
    <dgm:cxn modelId="{CB98ADE0-FEA1-4D0A-A17D-6FAEB11BFC13}" srcId="{2C615CC1-1E2D-4B4E-B293-0A875FD3ABEC}" destId="{3C26D982-4332-4F89-9015-D6FCE9D7217B}" srcOrd="1" destOrd="0" parTransId="{EA7EB3E6-3A95-4F1C-BE35-76C3077601DC}" sibTransId="{F6673C6E-A1C6-43C4-A24B-67D29C48661C}"/>
    <dgm:cxn modelId="{63448BBB-2076-4216-ADD9-5EE80EEA1367}" type="presOf" srcId="{7D5850BC-08F6-4C15-991A-56AA20FF89B1}" destId="{E0F1C7A5-DFDF-465E-8D2E-63A9174DE2B4}" srcOrd="0" destOrd="0" presId="urn:microsoft.com/office/officeart/2005/8/layout/radial1#1"/>
    <dgm:cxn modelId="{73F05810-CBAA-418B-9459-1879B75B29AA}" type="presOf" srcId="{892FD793-4C38-41E0-ACC9-885CF925CEB2}" destId="{4D49AB52-F0B1-4FDE-A180-398710C38B87}" srcOrd="0" destOrd="0" presId="urn:microsoft.com/office/officeart/2005/8/layout/radial1#1"/>
    <dgm:cxn modelId="{47D9DF9D-D6B8-4448-A6DB-365D673EA18F}" type="presOf" srcId="{259284F4-1331-489B-B83A-E76C354F2147}" destId="{BA98356B-358C-4B39-83DA-3748459BF232}" srcOrd="1" destOrd="0" presId="urn:microsoft.com/office/officeart/2005/8/layout/radial1#1"/>
    <dgm:cxn modelId="{90E3B42C-CEFD-4ADF-9621-FA5272BA83C4}" type="presOf" srcId="{2C615CC1-1E2D-4B4E-B293-0A875FD3ABEC}" destId="{079DF464-E650-4C71-A34A-6C5DF5911130}" srcOrd="0" destOrd="0" presId="urn:microsoft.com/office/officeart/2005/8/layout/radial1#1"/>
    <dgm:cxn modelId="{444D478F-C996-4E1F-AA94-DC957BB17D5A}" type="presOf" srcId="{835A2776-8777-4191-B0DD-E62105ED8CFF}" destId="{9D82E6E3-231E-49BC-BC30-CDD568212B79}" srcOrd="1" destOrd="0" presId="urn:microsoft.com/office/officeart/2005/8/layout/radial1#1"/>
    <dgm:cxn modelId="{E3FAEB24-0B19-4E7E-BC49-ED149B562C67}" type="presOf" srcId="{835A2776-8777-4191-B0DD-E62105ED8CFF}" destId="{CA2F6456-17BA-4D62-AF6A-31F732BCBB73}" srcOrd="0" destOrd="0" presId="urn:microsoft.com/office/officeart/2005/8/layout/radial1#1"/>
    <dgm:cxn modelId="{593C26C7-13BF-4330-947A-6E8A430FD4F6}" type="presOf" srcId="{EA7EB3E6-3A95-4F1C-BE35-76C3077601DC}" destId="{11124AFF-3269-434B-96F0-9FFD58E10F58}" srcOrd="0" destOrd="0" presId="urn:microsoft.com/office/officeart/2005/8/layout/radial1#1"/>
    <dgm:cxn modelId="{21E1D80F-05E0-4200-95A5-D172B05C2741}" type="presOf" srcId="{259284F4-1331-489B-B83A-E76C354F2147}" destId="{9D8F0FC9-3BD9-4073-8607-9B8341535FAA}" srcOrd="0" destOrd="0" presId="urn:microsoft.com/office/officeart/2005/8/layout/radial1#1"/>
    <dgm:cxn modelId="{45B05B47-25F3-48AA-9174-9FB667A8BBC7}" type="presOf" srcId="{3C26D982-4332-4F89-9015-D6FCE9D7217B}" destId="{9E13E0AD-B8F7-414D-A5C3-6B3544902633}" srcOrd="0" destOrd="0" presId="urn:microsoft.com/office/officeart/2005/8/layout/radial1#1"/>
    <dgm:cxn modelId="{5E11F657-346F-42E1-93D5-7BC1F56622FC}" type="presOf" srcId="{88BB4816-29F3-44C7-B5D4-DB7AD8038F2C}" destId="{3034F8A6-AA51-4243-A1E4-03C55AE5091F}" srcOrd="0" destOrd="0" presId="urn:microsoft.com/office/officeart/2005/8/layout/radial1#1"/>
    <dgm:cxn modelId="{795B6546-F20A-495B-A2B9-E83A59747716}" srcId="{88BB4816-29F3-44C7-B5D4-DB7AD8038F2C}" destId="{2C615CC1-1E2D-4B4E-B293-0A875FD3ABEC}" srcOrd="0" destOrd="0" parTransId="{2AE742B2-DE79-49A7-A233-F3F090A96E7D}" sibTransId="{3B6513B1-696D-4863-9880-F1169E16E356}"/>
    <dgm:cxn modelId="{2B67BC98-DBE2-4228-8A66-8CFA5A744A9F}" type="presOf" srcId="{EA7EB3E6-3A95-4F1C-BE35-76C3077601DC}" destId="{0B9A2D41-4F7C-47D8-B902-78A9F61105DA}" srcOrd="1" destOrd="0" presId="urn:microsoft.com/office/officeart/2005/8/layout/radial1#1"/>
    <dgm:cxn modelId="{0705F59D-84AB-405F-9A25-EA0C426AB37E}" srcId="{2C615CC1-1E2D-4B4E-B293-0A875FD3ABEC}" destId="{892FD793-4C38-41E0-ACC9-885CF925CEB2}" srcOrd="2" destOrd="0" parTransId="{259284F4-1331-489B-B83A-E76C354F2147}" sibTransId="{72BD7DB7-B6E0-43ED-9A11-9CB9143FB780}"/>
    <dgm:cxn modelId="{43A35BA5-F596-4366-833B-22A9A804364E}" type="presParOf" srcId="{3034F8A6-AA51-4243-A1E4-03C55AE5091F}" destId="{079DF464-E650-4C71-A34A-6C5DF5911130}" srcOrd="0" destOrd="0" presId="urn:microsoft.com/office/officeart/2005/8/layout/radial1#1"/>
    <dgm:cxn modelId="{A84DFDB6-1BF3-4F24-9780-50D981273ECA}" type="presParOf" srcId="{3034F8A6-AA51-4243-A1E4-03C55AE5091F}" destId="{CA2F6456-17BA-4D62-AF6A-31F732BCBB73}" srcOrd="1" destOrd="0" presId="urn:microsoft.com/office/officeart/2005/8/layout/radial1#1"/>
    <dgm:cxn modelId="{628861EF-A7AC-430C-A1C7-129CE72E175E}" type="presParOf" srcId="{CA2F6456-17BA-4D62-AF6A-31F732BCBB73}" destId="{9D82E6E3-231E-49BC-BC30-CDD568212B79}" srcOrd="0" destOrd="0" presId="urn:microsoft.com/office/officeart/2005/8/layout/radial1#1"/>
    <dgm:cxn modelId="{97330FD1-E52D-4C8E-A8C5-0AC139280888}" type="presParOf" srcId="{3034F8A6-AA51-4243-A1E4-03C55AE5091F}" destId="{E0F1C7A5-DFDF-465E-8D2E-63A9174DE2B4}" srcOrd="2" destOrd="0" presId="urn:microsoft.com/office/officeart/2005/8/layout/radial1#1"/>
    <dgm:cxn modelId="{9152796C-9610-4A98-BFEC-E39A90448F10}" type="presParOf" srcId="{3034F8A6-AA51-4243-A1E4-03C55AE5091F}" destId="{11124AFF-3269-434B-96F0-9FFD58E10F58}" srcOrd="3" destOrd="0" presId="urn:microsoft.com/office/officeart/2005/8/layout/radial1#1"/>
    <dgm:cxn modelId="{E026592E-5F8E-4E2F-BBA9-42A3A65A3025}" type="presParOf" srcId="{11124AFF-3269-434B-96F0-9FFD58E10F58}" destId="{0B9A2D41-4F7C-47D8-B902-78A9F61105DA}" srcOrd="0" destOrd="0" presId="urn:microsoft.com/office/officeart/2005/8/layout/radial1#1"/>
    <dgm:cxn modelId="{A65E3A5C-E18E-4335-816F-79BF81C9CBBA}" type="presParOf" srcId="{3034F8A6-AA51-4243-A1E4-03C55AE5091F}" destId="{9E13E0AD-B8F7-414D-A5C3-6B3544902633}" srcOrd="4" destOrd="0" presId="urn:microsoft.com/office/officeart/2005/8/layout/radial1#1"/>
    <dgm:cxn modelId="{D2306B7C-2FA1-4EDC-B69B-4347715E19F7}" type="presParOf" srcId="{3034F8A6-AA51-4243-A1E4-03C55AE5091F}" destId="{9D8F0FC9-3BD9-4073-8607-9B8341535FAA}" srcOrd="5" destOrd="0" presId="urn:microsoft.com/office/officeart/2005/8/layout/radial1#1"/>
    <dgm:cxn modelId="{56EA416A-1BF0-4843-8585-F204EF4FE43F}" type="presParOf" srcId="{9D8F0FC9-3BD9-4073-8607-9B8341535FAA}" destId="{BA98356B-358C-4B39-83DA-3748459BF232}" srcOrd="0" destOrd="0" presId="urn:microsoft.com/office/officeart/2005/8/layout/radial1#1"/>
    <dgm:cxn modelId="{03EB53DD-8C3F-4988-9E7D-1A30370A377A}" type="presParOf" srcId="{3034F8A6-AA51-4243-A1E4-03C55AE5091F}" destId="{4D49AB52-F0B1-4FDE-A180-398710C38B87}" srcOrd="6" destOrd="0" presId="urn:microsoft.com/office/officeart/2005/8/layout/radial1#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67E469-78C9-4DCE-ACDC-291DED6DBA87}">
      <dsp:nvSpPr>
        <dsp:cNvPr id="0" name=""/>
        <dsp:cNvSpPr/>
      </dsp:nvSpPr>
      <dsp:spPr>
        <a:xfrm>
          <a:off x="0" y="689060"/>
          <a:ext cx="6846186" cy="5292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CE6F83-BE9C-4737-AA3F-4F3DF3816124}">
      <dsp:nvSpPr>
        <dsp:cNvPr id="0" name=""/>
        <dsp:cNvSpPr/>
      </dsp:nvSpPr>
      <dsp:spPr>
        <a:xfrm>
          <a:off x="342309" y="379100"/>
          <a:ext cx="4792330" cy="6199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139" tIns="0" rIns="181139" bIns="0" numCol="1" spcCol="1270" anchor="ctr" anchorCtr="0">
          <a:noAutofit/>
        </a:bodyPr>
        <a:lstStyle/>
        <a:p>
          <a:pPr lvl="0" algn="l" defTabSz="933450">
            <a:lnSpc>
              <a:spcPct val="90000"/>
            </a:lnSpc>
            <a:spcBef>
              <a:spcPct val="0"/>
            </a:spcBef>
            <a:spcAft>
              <a:spcPct val="35000"/>
            </a:spcAft>
          </a:pPr>
          <a:r>
            <a:rPr lang="en-US" altLang="zh-CN" sz="2100" kern="1200" dirty="0" smtClean="0"/>
            <a:t>1</a:t>
          </a:r>
          <a:r>
            <a:rPr lang="zh-CN" altLang="en-US" sz="2100" kern="1200" dirty="0" smtClean="0"/>
            <a:t>、什么是新型农业经营体系</a:t>
          </a:r>
          <a:endParaRPr lang="zh-CN" altLang="en-US" sz="2100" kern="1200" dirty="0"/>
        </a:p>
      </dsp:txBody>
      <dsp:txXfrm>
        <a:off x="342309" y="379100"/>
        <a:ext cx="4792330" cy="619920"/>
      </dsp:txXfrm>
    </dsp:sp>
    <dsp:sp modelId="{AF07409E-C7C3-448C-850A-2EB9E963716F}">
      <dsp:nvSpPr>
        <dsp:cNvPr id="0" name=""/>
        <dsp:cNvSpPr/>
      </dsp:nvSpPr>
      <dsp:spPr>
        <a:xfrm>
          <a:off x="0" y="1641620"/>
          <a:ext cx="6846186" cy="5292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EBAD8-557F-4FF1-A3A5-6D70A9DB1C2B}">
      <dsp:nvSpPr>
        <dsp:cNvPr id="0" name=""/>
        <dsp:cNvSpPr/>
      </dsp:nvSpPr>
      <dsp:spPr>
        <a:xfrm>
          <a:off x="342309" y="1331660"/>
          <a:ext cx="4792330" cy="6199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139" tIns="0" rIns="181139" bIns="0" numCol="1" spcCol="1270" anchor="ctr" anchorCtr="0">
          <a:noAutofit/>
        </a:bodyPr>
        <a:lstStyle/>
        <a:p>
          <a:pPr lvl="0" algn="l" defTabSz="933450">
            <a:lnSpc>
              <a:spcPct val="90000"/>
            </a:lnSpc>
            <a:spcBef>
              <a:spcPct val="0"/>
            </a:spcBef>
            <a:spcAft>
              <a:spcPct val="35000"/>
            </a:spcAft>
          </a:pPr>
          <a:r>
            <a:rPr lang="en-US" altLang="zh-CN" sz="2100" kern="1200" dirty="0" smtClean="0"/>
            <a:t>2</a:t>
          </a:r>
          <a:r>
            <a:rPr lang="zh-CN" altLang="en-US" sz="2100" kern="1200" dirty="0" smtClean="0"/>
            <a:t>、为什么要培育新型农业经营主体</a:t>
          </a:r>
          <a:endParaRPr lang="zh-CN" altLang="en-US" sz="2100" kern="1200" dirty="0"/>
        </a:p>
      </dsp:txBody>
      <dsp:txXfrm>
        <a:off x="342309" y="1331660"/>
        <a:ext cx="4792330" cy="619920"/>
      </dsp:txXfrm>
    </dsp:sp>
    <dsp:sp modelId="{4CADA79E-DBCF-4963-8A30-639669B1AE2F}">
      <dsp:nvSpPr>
        <dsp:cNvPr id="0" name=""/>
        <dsp:cNvSpPr/>
      </dsp:nvSpPr>
      <dsp:spPr>
        <a:xfrm>
          <a:off x="0" y="2594181"/>
          <a:ext cx="6846186" cy="5292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67D266-F0E4-4F43-B7FA-442ED673B113}">
      <dsp:nvSpPr>
        <dsp:cNvPr id="0" name=""/>
        <dsp:cNvSpPr/>
      </dsp:nvSpPr>
      <dsp:spPr>
        <a:xfrm>
          <a:off x="342309" y="2284220"/>
          <a:ext cx="4792330" cy="6199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139" tIns="0" rIns="181139" bIns="0" numCol="1" spcCol="1270" anchor="ctr" anchorCtr="0">
          <a:noAutofit/>
        </a:bodyPr>
        <a:lstStyle/>
        <a:p>
          <a:pPr lvl="0" algn="l" defTabSz="933450">
            <a:lnSpc>
              <a:spcPct val="90000"/>
            </a:lnSpc>
            <a:spcBef>
              <a:spcPct val="0"/>
            </a:spcBef>
            <a:spcAft>
              <a:spcPct val="35000"/>
            </a:spcAft>
          </a:pPr>
          <a:r>
            <a:rPr lang="en-US" altLang="zh-CN" sz="2100" kern="1200" dirty="0" smtClean="0"/>
            <a:t>3</a:t>
          </a:r>
          <a:r>
            <a:rPr lang="zh-CN" altLang="en-US" sz="2100" kern="1200" dirty="0" smtClean="0"/>
            <a:t>、怎么培育新型农业经营主体</a:t>
          </a:r>
          <a:endParaRPr lang="zh-CN" altLang="en-US" sz="2100" kern="1200" dirty="0"/>
        </a:p>
      </dsp:txBody>
      <dsp:txXfrm>
        <a:off x="342309" y="2284220"/>
        <a:ext cx="4792330" cy="619920"/>
      </dsp:txXfrm>
    </dsp:sp>
    <dsp:sp modelId="{E2705EF1-0458-44E7-A627-955CE9845243}">
      <dsp:nvSpPr>
        <dsp:cNvPr id="0" name=""/>
        <dsp:cNvSpPr/>
      </dsp:nvSpPr>
      <dsp:spPr>
        <a:xfrm>
          <a:off x="0" y="3546741"/>
          <a:ext cx="6846186" cy="5292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D72456-1359-4976-9DAF-912E2D30930C}">
      <dsp:nvSpPr>
        <dsp:cNvPr id="0" name=""/>
        <dsp:cNvSpPr/>
      </dsp:nvSpPr>
      <dsp:spPr>
        <a:xfrm>
          <a:off x="342309" y="3236781"/>
          <a:ext cx="4792330" cy="6199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139" tIns="0" rIns="181139" bIns="0" numCol="1" spcCol="1270" anchor="ctr" anchorCtr="0">
          <a:noAutofit/>
        </a:bodyPr>
        <a:lstStyle/>
        <a:p>
          <a:pPr lvl="0" algn="l" defTabSz="933450">
            <a:lnSpc>
              <a:spcPct val="90000"/>
            </a:lnSpc>
            <a:spcBef>
              <a:spcPct val="0"/>
            </a:spcBef>
            <a:spcAft>
              <a:spcPct val="35000"/>
            </a:spcAft>
          </a:pPr>
          <a:r>
            <a:rPr lang="en-US" altLang="zh-CN" sz="2100" kern="1200" dirty="0" smtClean="0"/>
            <a:t>4</a:t>
          </a:r>
          <a:r>
            <a:rPr lang="zh-CN" altLang="en-US" sz="2100" kern="1200" dirty="0" smtClean="0"/>
            <a:t>、新型经营主体在农村经济的作用</a:t>
          </a:r>
          <a:endParaRPr lang="zh-CN" altLang="en-US" sz="2100" kern="1200" dirty="0"/>
        </a:p>
      </dsp:txBody>
      <dsp:txXfrm>
        <a:off x="342309" y="3236781"/>
        <a:ext cx="4792330" cy="61992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BB25BA7-0DC2-4628-BCF0-E9CC0399C253}">
      <dsp:nvSpPr>
        <dsp:cNvPr id="0" name=""/>
        <dsp:cNvSpPr/>
      </dsp:nvSpPr>
      <dsp:spPr>
        <a:xfrm>
          <a:off x="7467" y="752966"/>
          <a:ext cx="3225437" cy="24077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zh-CN" altLang="en-US" sz="2400" b="1" kern="1200" dirty="0" smtClean="0"/>
            <a:t>职业农民基本素质</a:t>
          </a:r>
          <a:endParaRPr lang="zh-CN" altLang="en-US" sz="2400" kern="1200" dirty="0"/>
        </a:p>
        <a:p>
          <a:pPr marL="228600" lvl="1" indent="-228600" algn="l" defTabSz="1066800">
            <a:lnSpc>
              <a:spcPct val="90000"/>
            </a:lnSpc>
            <a:spcBef>
              <a:spcPct val="0"/>
            </a:spcBef>
            <a:spcAft>
              <a:spcPct val="15000"/>
            </a:spcAft>
            <a:buChar char="••"/>
          </a:pPr>
          <a:r>
            <a:rPr lang="zh-CN" altLang="en-US" sz="2400" b="1" kern="1200" dirty="0" smtClean="0"/>
            <a:t>惠农政策</a:t>
          </a:r>
          <a:endParaRPr lang="zh-CN" altLang="en-US" sz="2400" kern="1200" dirty="0"/>
        </a:p>
        <a:p>
          <a:pPr marL="228600" lvl="1" indent="-228600" algn="l" defTabSz="1066800">
            <a:lnSpc>
              <a:spcPct val="90000"/>
            </a:lnSpc>
            <a:spcBef>
              <a:spcPct val="0"/>
            </a:spcBef>
            <a:spcAft>
              <a:spcPct val="15000"/>
            </a:spcAft>
            <a:buChar char="••"/>
          </a:pPr>
          <a:r>
            <a:rPr lang="zh-CN" altLang="en-US" sz="2400" b="1" kern="1200" dirty="0" smtClean="0"/>
            <a:t>农产品市场营销</a:t>
          </a:r>
          <a:endParaRPr lang="zh-CN" altLang="en-US" sz="2400" kern="1200" dirty="0"/>
        </a:p>
        <a:p>
          <a:pPr marL="228600" lvl="1" indent="-228600" algn="l" defTabSz="1066800">
            <a:lnSpc>
              <a:spcPct val="90000"/>
            </a:lnSpc>
            <a:spcBef>
              <a:spcPct val="0"/>
            </a:spcBef>
            <a:spcAft>
              <a:spcPct val="15000"/>
            </a:spcAft>
            <a:buChar char="••"/>
          </a:pPr>
          <a:r>
            <a:rPr lang="zh-CN" altLang="en-US" sz="2400" b="1" kern="1200" dirty="0" smtClean="0"/>
            <a:t>农产品电商</a:t>
          </a:r>
          <a:endParaRPr lang="zh-CN" altLang="en-US" sz="2400" kern="1200" dirty="0"/>
        </a:p>
        <a:p>
          <a:pPr marL="228600" lvl="1" indent="-228600" algn="l" defTabSz="1066800">
            <a:lnSpc>
              <a:spcPct val="90000"/>
            </a:lnSpc>
            <a:spcBef>
              <a:spcPct val="0"/>
            </a:spcBef>
            <a:spcAft>
              <a:spcPct val="15000"/>
            </a:spcAft>
            <a:buChar char="••"/>
          </a:pPr>
          <a:endParaRPr lang="zh-CN" altLang="en-US" sz="2400" kern="1200" dirty="0"/>
        </a:p>
        <a:p>
          <a:pPr marL="228600" lvl="1" indent="-228600" algn="l" defTabSz="1066800">
            <a:lnSpc>
              <a:spcPct val="90000"/>
            </a:lnSpc>
            <a:spcBef>
              <a:spcPct val="0"/>
            </a:spcBef>
            <a:spcAft>
              <a:spcPct val="15000"/>
            </a:spcAft>
            <a:buChar char="••"/>
          </a:pPr>
          <a:endParaRPr lang="zh-CN" altLang="en-US" sz="2400" kern="1200" dirty="0"/>
        </a:p>
      </dsp:txBody>
      <dsp:txXfrm>
        <a:off x="7467" y="752966"/>
        <a:ext cx="3225437" cy="2407721"/>
      </dsp:txXfrm>
    </dsp:sp>
    <dsp:sp modelId="{E3B346C0-EB3E-4234-B814-5FFB42958127}">
      <dsp:nvSpPr>
        <dsp:cNvPr id="0" name=""/>
        <dsp:cNvSpPr/>
      </dsp:nvSpPr>
      <dsp:spPr>
        <a:xfrm>
          <a:off x="7467" y="3160687"/>
          <a:ext cx="3225437" cy="1035320"/>
        </a:xfrm>
        <a:prstGeom prst="rect">
          <a:avLst/>
        </a:prstGeom>
        <a:solidFill>
          <a:schemeClr val="accent2">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lvl="0" algn="l" defTabSz="1778000">
            <a:lnSpc>
              <a:spcPct val="90000"/>
            </a:lnSpc>
            <a:spcBef>
              <a:spcPct val="0"/>
            </a:spcBef>
            <a:spcAft>
              <a:spcPct val="35000"/>
            </a:spcAft>
          </a:pPr>
          <a:r>
            <a:rPr lang="zh-CN" altLang="en-US" sz="4000" b="1" kern="1200" dirty="0" smtClean="0"/>
            <a:t>综合课程</a:t>
          </a:r>
          <a:endParaRPr lang="zh-CN" altLang="en-US" sz="4000" b="1" kern="1200" dirty="0"/>
        </a:p>
      </dsp:txBody>
      <dsp:txXfrm>
        <a:off x="7467" y="3160687"/>
        <a:ext cx="2271435" cy="1035320"/>
      </dsp:txXfrm>
    </dsp:sp>
    <dsp:sp modelId="{38294988-B345-4C11-83C3-7884C91C8C6A}">
      <dsp:nvSpPr>
        <dsp:cNvPr id="0" name=""/>
        <dsp:cNvSpPr/>
      </dsp:nvSpPr>
      <dsp:spPr>
        <a:xfrm>
          <a:off x="2370145" y="3325138"/>
          <a:ext cx="1128903" cy="1128903"/>
        </a:xfrm>
        <a:prstGeom prst="ellipse">
          <a:avLst/>
        </a:prstGeom>
        <a:blipFill rotWithShape="0">
          <a:blip xmlns:r="http://schemas.openxmlformats.org/officeDocument/2006/relationships" r:embed="rId1"/>
          <a:stretch>
            <a:fillRect/>
          </a:stretch>
        </a:blipFill>
        <a:ln w="55000" cap="flat" cmpd="thickThin"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E0326-9A90-41D8-A933-7DEF2C9EB7D8}">
      <dsp:nvSpPr>
        <dsp:cNvPr id="0" name=""/>
        <dsp:cNvSpPr/>
      </dsp:nvSpPr>
      <dsp:spPr>
        <a:xfrm>
          <a:off x="3778727" y="752966"/>
          <a:ext cx="3225437" cy="24077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102870" rIns="34290" bIns="34290" numCol="1" spcCol="1270" anchor="t" anchorCtr="0">
          <a:noAutofit/>
        </a:bodyPr>
        <a:lstStyle/>
        <a:p>
          <a:pPr marL="228600" lvl="1" indent="-228600" algn="l" defTabSz="1200150">
            <a:lnSpc>
              <a:spcPct val="90000"/>
            </a:lnSpc>
            <a:spcBef>
              <a:spcPct val="0"/>
            </a:spcBef>
            <a:spcAft>
              <a:spcPct val="15000"/>
            </a:spcAft>
            <a:buChar char="••"/>
          </a:pPr>
          <a:r>
            <a:rPr lang="zh-CN" altLang="en-US" sz="2700" b="1" kern="1200" dirty="0" smtClean="0"/>
            <a:t>经营主体管理</a:t>
          </a:r>
          <a:endParaRPr lang="zh-CN" altLang="en-US" sz="2700" b="1" kern="1200" dirty="0"/>
        </a:p>
        <a:p>
          <a:pPr marL="228600" lvl="1" indent="-228600" algn="l" defTabSz="1200150">
            <a:lnSpc>
              <a:spcPct val="90000"/>
            </a:lnSpc>
            <a:spcBef>
              <a:spcPct val="0"/>
            </a:spcBef>
            <a:spcAft>
              <a:spcPct val="15000"/>
            </a:spcAft>
            <a:buChar char="••"/>
          </a:pPr>
          <a:r>
            <a:rPr lang="zh-CN" sz="2700" b="1" kern="1200" dirty="0" smtClean="0"/>
            <a:t>典型</a:t>
          </a:r>
          <a:r>
            <a:rPr lang="zh-CN" altLang="en-US" sz="2700" b="1" kern="1200" dirty="0" smtClean="0"/>
            <a:t>经验</a:t>
          </a:r>
          <a:r>
            <a:rPr lang="zh-CN" sz="2700" b="1" kern="1200" dirty="0" smtClean="0"/>
            <a:t>介绍</a:t>
          </a:r>
          <a:endParaRPr lang="zh-CN" altLang="en-US" sz="2700" b="1" kern="1200" dirty="0"/>
        </a:p>
        <a:p>
          <a:pPr marL="228600" lvl="1" indent="-228600" algn="l" defTabSz="1200150">
            <a:lnSpc>
              <a:spcPct val="90000"/>
            </a:lnSpc>
            <a:spcBef>
              <a:spcPct val="0"/>
            </a:spcBef>
            <a:spcAft>
              <a:spcPct val="15000"/>
            </a:spcAft>
            <a:buChar char="••"/>
          </a:pPr>
          <a:r>
            <a:rPr lang="zh-CN" sz="2700" b="1" kern="1200" dirty="0" smtClean="0"/>
            <a:t>开展案例教学</a:t>
          </a:r>
          <a:endParaRPr lang="zh-CN" altLang="en-US" sz="2700" b="1" kern="1200" dirty="0"/>
        </a:p>
        <a:p>
          <a:pPr marL="228600" lvl="1" indent="-228600" algn="l" defTabSz="1200150">
            <a:lnSpc>
              <a:spcPct val="90000"/>
            </a:lnSpc>
            <a:spcBef>
              <a:spcPct val="0"/>
            </a:spcBef>
            <a:spcAft>
              <a:spcPct val="15000"/>
            </a:spcAft>
            <a:buChar char="••"/>
          </a:pPr>
          <a:r>
            <a:rPr lang="zh-CN" altLang="en-US" sz="2700" b="1" kern="1200" dirty="0" smtClean="0"/>
            <a:t>市场企业考察</a:t>
          </a:r>
          <a:endParaRPr lang="zh-CN" altLang="en-US" sz="2700" b="1" kern="1200" dirty="0"/>
        </a:p>
      </dsp:txBody>
      <dsp:txXfrm>
        <a:off x="3778727" y="752966"/>
        <a:ext cx="3225437" cy="2407721"/>
      </dsp:txXfrm>
    </dsp:sp>
    <dsp:sp modelId="{E869601B-F89F-40E1-BFD6-7919618E43CD}">
      <dsp:nvSpPr>
        <dsp:cNvPr id="0" name=""/>
        <dsp:cNvSpPr/>
      </dsp:nvSpPr>
      <dsp:spPr>
        <a:xfrm>
          <a:off x="3778727" y="3160687"/>
          <a:ext cx="3225437" cy="1035320"/>
        </a:xfrm>
        <a:prstGeom prst="rect">
          <a:avLst/>
        </a:prstGeom>
        <a:solidFill>
          <a:schemeClr val="accent3">
            <a:hueOff val="0"/>
            <a:satOff val="0"/>
            <a:lumOff val="0"/>
            <a:alphaOff val="0"/>
          </a:schemeClr>
        </a:solidFill>
        <a:ln w="55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lvl="0" algn="l" defTabSz="1778000">
            <a:lnSpc>
              <a:spcPct val="90000"/>
            </a:lnSpc>
            <a:spcBef>
              <a:spcPct val="0"/>
            </a:spcBef>
            <a:spcAft>
              <a:spcPct val="35000"/>
            </a:spcAft>
          </a:pPr>
          <a:r>
            <a:rPr lang="zh-CN" sz="4000" b="1" kern="1200" dirty="0" smtClean="0"/>
            <a:t>专题课程</a:t>
          </a:r>
          <a:endParaRPr lang="zh-CN" altLang="en-US" sz="4000" b="1" kern="1200" dirty="0"/>
        </a:p>
      </dsp:txBody>
      <dsp:txXfrm>
        <a:off x="3778727" y="3160687"/>
        <a:ext cx="2271435" cy="1035320"/>
      </dsp:txXfrm>
    </dsp:sp>
    <dsp:sp modelId="{5CB69E59-A3FD-474A-A33E-23D51C44169F}">
      <dsp:nvSpPr>
        <dsp:cNvPr id="0" name=""/>
        <dsp:cNvSpPr/>
      </dsp:nvSpPr>
      <dsp:spPr>
        <a:xfrm>
          <a:off x="6141404" y="3325138"/>
          <a:ext cx="1128903" cy="1128903"/>
        </a:xfrm>
        <a:prstGeom prst="ellipse">
          <a:avLst/>
        </a:prstGeom>
        <a:blipFill rotWithShape="0">
          <a:blip xmlns:r="http://schemas.openxmlformats.org/officeDocument/2006/relationships" r:embed="rId2"/>
          <a:stretch>
            <a:fillRect/>
          </a:stretch>
        </a:blipFill>
        <a:ln w="55000" cap="flat" cmpd="thickThin"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06FCBF-9C64-4C1E-88A7-72335C1A2F41}">
      <dsp:nvSpPr>
        <dsp:cNvPr id="0" name=""/>
        <dsp:cNvSpPr/>
      </dsp:nvSpPr>
      <dsp:spPr>
        <a:xfrm>
          <a:off x="7549986" y="752966"/>
          <a:ext cx="3225437" cy="240772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102870" rIns="34290" bIns="34290" numCol="1" spcCol="1270" anchor="t" anchorCtr="0">
          <a:noAutofit/>
        </a:bodyPr>
        <a:lstStyle/>
        <a:p>
          <a:pPr marL="228600" lvl="1" indent="-228600" algn="l" defTabSz="1200150">
            <a:lnSpc>
              <a:spcPct val="90000"/>
            </a:lnSpc>
            <a:spcBef>
              <a:spcPct val="0"/>
            </a:spcBef>
            <a:spcAft>
              <a:spcPct val="15000"/>
            </a:spcAft>
            <a:buChar char="••"/>
          </a:pPr>
          <a:r>
            <a:rPr lang="zh-CN" altLang="en-US" sz="2700" kern="1200" dirty="0" smtClean="0"/>
            <a:t>栽培管理技术</a:t>
          </a:r>
          <a:endParaRPr lang="zh-CN" altLang="en-US" sz="2700" kern="1200" dirty="0"/>
        </a:p>
        <a:p>
          <a:pPr marL="228600" lvl="1" indent="-228600" algn="l" defTabSz="1200150">
            <a:lnSpc>
              <a:spcPct val="90000"/>
            </a:lnSpc>
            <a:spcBef>
              <a:spcPct val="0"/>
            </a:spcBef>
            <a:spcAft>
              <a:spcPct val="15000"/>
            </a:spcAft>
            <a:buChar char="••"/>
          </a:pPr>
          <a:r>
            <a:rPr lang="zh-CN" altLang="en-US" sz="2700" kern="1200" dirty="0" smtClean="0"/>
            <a:t>植保技术</a:t>
          </a:r>
          <a:endParaRPr lang="zh-CN" altLang="en-US" sz="2700" kern="1200" dirty="0"/>
        </a:p>
        <a:p>
          <a:pPr marL="228600" lvl="1" indent="-228600" algn="l" defTabSz="1200150">
            <a:lnSpc>
              <a:spcPct val="90000"/>
            </a:lnSpc>
            <a:spcBef>
              <a:spcPct val="0"/>
            </a:spcBef>
            <a:spcAft>
              <a:spcPct val="15000"/>
            </a:spcAft>
            <a:buChar char="••"/>
          </a:pPr>
          <a:r>
            <a:rPr lang="zh-CN" altLang="en-US" sz="2700" kern="1200" dirty="0" smtClean="0"/>
            <a:t>土肥技术</a:t>
          </a:r>
          <a:endParaRPr lang="zh-CN" altLang="en-US" sz="2700" kern="1200" dirty="0"/>
        </a:p>
        <a:p>
          <a:pPr marL="228600" lvl="1" indent="-228600" algn="l" defTabSz="1200150">
            <a:lnSpc>
              <a:spcPct val="90000"/>
            </a:lnSpc>
            <a:spcBef>
              <a:spcPct val="0"/>
            </a:spcBef>
            <a:spcAft>
              <a:spcPct val="15000"/>
            </a:spcAft>
            <a:buChar char="••"/>
          </a:pPr>
          <a:r>
            <a:rPr lang="zh-CN" altLang="en-US" sz="2700" kern="1200" dirty="0" smtClean="0"/>
            <a:t>新品种、新技术</a:t>
          </a:r>
          <a:endParaRPr lang="zh-CN" altLang="en-US" sz="2700" kern="1200" dirty="0"/>
        </a:p>
      </dsp:txBody>
      <dsp:txXfrm>
        <a:off x="7549986" y="752966"/>
        <a:ext cx="3225437" cy="2407721"/>
      </dsp:txXfrm>
    </dsp:sp>
    <dsp:sp modelId="{7D0FA9A7-C7A4-4BE6-B9DE-4F05596A1F69}">
      <dsp:nvSpPr>
        <dsp:cNvPr id="0" name=""/>
        <dsp:cNvSpPr/>
      </dsp:nvSpPr>
      <dsp:spPr>
        <a:xfrm>
          <a:off x="7549986" y="3160687"/>
          <a:ext cx="3225437" cy="1035320"/>
        </a:xfrm>
        <a:prstGeom prst="rect">
          <a:avLst/>
        </a:prstGeom>
        <a:solidFill>
          <a:schemeClr val="accent4">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lvl="0" algn="l" defTabSz="1778000">
            <a:lnSpc>
              <a:spcPct val="90000"/>
            </a:lnSpc>
            <a:spcBef>
              <a:spcPct val="0"/>
            </a:spcBef>
            <a:spcAft>
              <a:spcPct val="35000"/>
            </a:spcAft>
          </a:pPr>
          <a:r>
            <a:rPr lang="zh-CN" altLang="en-US" sz="4000" b="1" kern="1200" dirty="0" smtClean="0"/>
            <a:t>专业</a:t>
          </a:r>
          <a:r>
            <a:rPr lang="zh-CN" sz="4000" b="1" kern="1200" dirty="0" smtClean="0"/>
            <a:t>课程</a:t>
          </a:r>
          <a:endParaRPr lang="zh-CN" altLang="en-US" sz="4000" kern="1200" dirty="0"/>
        </a:p>
      </dsp:txBody>
      <dsp:txXfrm>
        <a:off x="7549986" y="3160687"/>
        <a:ext cx="2271435" cy="1035320"/>
      </dsp:txXfrm>
    </dsp:sp>
    <dsp:sp modelId="{92F16450-2D59-4A08-A721-D25A6FB37641}">
      <dsp:nvSpPr>
        <dsp:cNvPr id="0" name=""/>
        <dsp:cNvSpPr/>
      </dsp:nvSpPr>
      <dsp:spPr>
        <a:xfrm>
          <a:off x="9912663" y="3325138"/>
          <a:ext cx="1128903" cy="1128903"/>
        </a:xfrm>
        <a:prstGeom prst="ellipse">
          <a:avLst/>
        </a:prstGeom>
        <a:blipFill rotWithShape="0">
          <a:blip xmlns:r="http://schemas.openxmlformats.org/officeDocument/2006/relationships" r:embed="rId3"/>
          <a:stretch>
            <a:fillRect/>
          </a:stretch>
        </a:blipFill>
        <a:ln w="55000" cap="flat" cmpd="thickThin"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7B6039-54D6-45E3-AC78-9E41AAD77BA1}">
      <dsp:nvSpPr>
        <dsp:cNvPr id="0" name=""/>
        <dsp:cNvSpPr/>
      </dsp:nvSpPr>
      <dsp:spPr>
        <a:xfrm>
          <a:off x="2503242" y="2337602"/>
          <a:ext cx="1663623" cy="1663623"/>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CN" altLang="en-US" sz="2300" kern="1200" dirty="0" smtClean="0"/>
            <a:t>新型农业经营主体</a:t>
          </a:r>
          <a:endParaRPr lang="zh-CN" altLang="en-US" sz="2300" kern="1200" dirty="0"/>
        </a:p>
      </dsp:txBody>
      <dsp:txXfrm>
        <a:off x="2503242" y="2337602"/>
        <a:ext cx="1663623" cy="1663623"/>
      </dsp:txXfrm>
    </dsp:sp>
    <dsp:sp modelId="{DB7235F7-EF5F-43D3-9384-D35C60362345}">
      <dsp:nvSpPr>
        <dsp:cNvPr id="0" name=""/>
        <dsp:cNvSpPr/>
      </dsp:nvSpPr>
      <dsp:spPr>
        <a:xfrm rot="10800000">
          <a:off x="893472" y="2932348"/>
          <a:ext cx="1521232" cy="4741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B5A4EE-62C6-4668-B67B-56C919890CF9}">
      <dsp:nvSpPr>
        <dsp:cNvPr id="0" name=""/>
        <dsp:cNvSpPr/>
      </dsp:nvSpPr>
      <dsp:spPr>
        <a:xfrm>
          <a:off x="-102261" y="2537237"/>
          <a:ext cx="1991467" cy="126435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kern="1200" dirty="0" smtClean="0"/>
            <a:t>专业大户</a:t>
          </a:r>
          <a:endParaRPr lang="zh-CN" altLang="en-US" sz="3200" kern="1200" dirty="0"/>
        </a:p>
      </dsp:txBody>
      <dsp:txXfrm>
        <a:off x="-102261" y="2537237"/>
        <a:ext cx="1991467" cy="1264353"/>
      </dsp:txXfrm>
    </dsp:sp>
    <dsp:sp modelId="{F100F738-F615-490A-B37D-6A559B16A7C7}">
      <dsp:nvSpPr>
        <dsp:cNvPr id="0" name=""/>
        <dsp:cNvSpPr/>
      </dsp:nvSpPr>
      <dsp:spPr>
        <a:xfrm rot="13500000">
          <a:off x="1385815" y="1743726"/>
          <a:ext cx="1521232" cy="4741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7BD086-5C2E-4F44-A618-DA0E76CCB0F3}">
      <dsp:nvSpPr>
        <dsp:cNvPr id="0" name=""/>
        <dsp:cNvSpPr/>
      </dsp:nvSpPr>
      <dsp:spPr>
        <a:xfrm>
          <a:off x="647678" y="810778"/>
          <a:ext cx="1921833" cy="126435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kern="1200" dirty="0" smtClean="0"/>
            <a:t>家庭农场</a:t>
          </a:r>
          <a:endParaRPr lang="zh-CN" altLang="en-US" sz="3200" kern="1200" dirty="0"/>
        </a:p>
      </dsp:txBody>
      <dsp:txXfrm>
        <a:off x="647678" y="810778"/>
        <a:ext cx="1921833" cy="1264353"/>
      </dsp:txXfrm>
    </dsp:sp>
    <dsp:sp modelId="{6AB90A19-9AE7-4CDF-AB9F-46E1D3DD1DA5}">
      <dsp:nvSpPr>
        <dsp:cNvPr id="0" name=""/>
        <dsp:cNvSpPr/>
      </dsp:nvSpPr>
      <dsp:spPr>
        <a:xfrm rot="16200000">
          <a:off x="2574437" y="1251382"/>
          <a:ext cx="1521232" cy="4741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ED1533-3F58-4D8A-97E6-A67C885CBD82}">
      <dsp:nvSpPr>
        <dsp:cNvPr id="0" name=""/>
        <dsp:cNvSpPr/>
      </dsp:nvSpPr>
      <dsp:spPr>
        <a:xfrm>
          <a:off x="2418050" y="95655"/>
          <a:ext cx="1834008" cy="126435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kern="1200" dirty="0" smtClean="0"/>
            <a:t>合作社</a:t>
          </a:r>
          <a:endParaRPr lang="zh-CN" altLang="en-US" sz="3200" kern="1200" dirty="0"/>
        </a:p>
      </dsp:txBody>
      <dsp:txXfrm>
        <a:off x="2418050" y="95655"/>
        <a:ext cx="1834008" cy="1264353"/>
      </dsp:txXfrm>
    </dsp:sp>
    <dsp:sp modelId="{6747EA1B-1341-42BC-8621-AA725AAC6CF7}">
      <dsp:nvSpPr>
        <dsp:cNvPr id="0" name=""/>
        <dsp:cNvSpPr/>
      </dsp:nvSpPr>
      <dsp:spPr>
        <a:xfrm rot="18900000">
          <a:off x="3763060" y="1743726"/>
          <a:ext cx="1521232" cy="4741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62FD7F-5214-4FA2-98BF-EBEEBA5193CA}">
      <dsp:nvSpPr>
        <dsp:cNvPr id="0" name=""/>
        <dsp:cNvSpPr/>
      </dsp:nvSpPr>
      <dsp:spPr>
        <a:xfrm>
          <a:off x="4034399" y="810778"/>
          <a:ext cx="2054227" cy="126435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kern="1200" dirty="0" smtClean="0"/>
            <a:t>龙头企业</a:t>
          </a:r>
          <a:endParaRPr lang="zh-CN" altLang="en-US" sz="3200" kern="1200" dirty="0"/>
        </a:p>
      </dsp:txBody>
      <dsp:txXfrm>
        <a:off x="4034399" y="810778"/>
        <a:ext cx="2054227" cy="1264353"/>
      </dsp:txXfrm>
    </dsp:sp>
    <dsp:sp modelId="{E61C0C62-5F3B-4E33-84E5-1D3646E975CD}">
      <dsp:nvSpPr>
        <dsp:cNvPr id="0" name=""/>
        <dsp:cNvSpPr/>
      </dsp:nvSpPr>
      <dsp:spPr>
        <a:xfrm>
          <a:off x="4255403" y="2932348"/>
          <a:ext cx="1521232" cy="4741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22EB81-BEA8-45AE-8D8E-02DE67EE3CC1}">
      <dsp:nvSpPr>
        <dsp:cNvPr id="0" name=""/>
        <dsp:cNvSpPr/>
      </dsp:nvSpPr>
      <dsp:spPr>
        <a:xfrm>
          <a:off x="4986415" y="2537237"/>
          <a:ext cx="1580442" cy="126435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kern="1200" dirty="0" smtClean="0"/>
            <a:t>新型职业农民</a:t>
          </a:r>
          <a:endParaRPr lang="zh-CN" altLang="en-US" sz="3200" kern="1200" dirty="0"/>
        </a:p>
      </dsp:txBody>
      <dsp:txXfrm>
        <a:off x="4986415" y="2537237"/>
        <a:ext cx="1580442" cy="126435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097479C-68B5-4F2D-A716-036DF7EED55F}">
      <dsp:nvSpPr>
        <dsp:cNvPr id="0" name=""/>
        <dsp:cNvSpPr/>
      </dsp:nvSpPr>
      <dsp:spPr>
        <a:xfrm>
          <a:off x="822959" y="0"/>
          <a:ext cx="9326880" cy="452596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8E7A1-4DC8-44FC-BBBD-42DE7E86752D}">
      <dsp:nvSpPr>
        <dsp:cNvPr id="0" name=""/>
        <dsp:cNvSpPr/>
      </dsp:nvSpPr>
      <dsp:spPr>
        <a:xfrm>
          <a:off x="9888" y="1357788"/>
          <a:ext cx="2080233" cy="181038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0" i="0" kern="1200" dirty="0" smtClean="0"/>
            <a:t>发起人拟定社名</a:t>
          </a:r>
          <a:endParaRPr lang="en-US" altLang="zh-CN" sz="1500" b="0" i="0" kern="1200" dirty="0" smtClean="0"/>
        </a:p>
        <a:p>
          <a:pPr lvl="0" algn="ctr" defTabSz="666750">
            <a:lnSpc>
              <a:spcPct val="90000"/>
            </a:lnSpc>
            <a:spcBef>
              <a:spcPct val="0"/>
            </a:spcBef>
            <a:spcAft>
              <a:spcPct val="35000"/>
            </a:spcAft>
          </a:pPr>
          <a:r>
            <a:rPr lang="zh-CN" altLang="en-US" sz="1500" b="0" i="0" kern="1200" dirty="0" smtClean="0"/>
            <a:t>确立业务范围</a:t>
          </a:r>
          <a:endParaRPr lang="zh-CN" altLang="en-US" sz="1500" kern="1200" dirty="0"/>
        </a:p>
      </dsp:txBody>
      <dsp:txXfrm>
        <a:off x="9888" y="1357788"/>
        <a:ext cx="2080233" cy="1810384"/>
      </dsp:txXfrm>
    </dsp:sp>
    <dsp:sp modelId="{2AFD9759-C06A-4D03-98C4-0B1797CEFDF1}">
      <dsp:nvSpPr>
        <dsp:cNvPr id="0" name=""/>
        <dsp:cNvSpPr/>
      </dsp:nvSpPr>
      <dsp:spPr>
        <a:xfrm>
          <a:off x="2228086" y="1357788"/>
          <a:ext cx="2080233" cy="181038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0" i="0" kern="1200" dirty="0" smtClean="0"/>
            <a:t>至少吸引合作社成员</a:t>
          </a:r>
          <a:r>
            <a:rPr lang="en-US" altLang="zh-CN" sz="1500" b="0" i="0" kern="1200" dirty="0" smtClean="0"/>
            <a:t>5—7</a:t>
          </a:r>
          <a:r>
            <a:rPr lang="zh-CN" altLang="en-US" sz="1500" b="0" i="0" kern="1200" dirty="0" smtClean="0"/>
            <a:t>人</a:t>
          </a:r>
          <a:endParaRPr lang="en-US" altLang="zh-CN" sz="1500" b="0" i="0" kern="1200" dirty="0" smtClean="0"/>
        </a:p>
        <a:p>
          <a:pPr lvl="0" algn="ctr" defTabSz="666750">
            <a:lnSpc>
              <a:spcPct val="90000"/>
            </a:lnSpc>
            <a:spcBef>
              <a:spcPct val="0"/>
            </a:spcBef>
            <a:spcAft>
              <a:spcPct val="35000"/>
            </a:spcAft>
          </a:pPr>
          <a:r>
            <a:rPr lang="zh-CN" altLang="en-US" sz="1500" b="0" i="0" kern="1200" dirty="0" smtClean="0"/>
            <a:t>（身份证、户口本）</a:t>
          </a:r>
          <a:endParaRPr lang="zh-CN" altLang="en-US" sz="1500" kern="1200" dirty="0"/>
        </a:p>
      </dsp:txBody>
      <dsp:txXfrm>
        <a:off x="2228086" y="1357788"/>
        <a:ext cx="2080233" cy="1810384"/>
      </dsp:txXfrm>
    </dsp:sp>
    <dsp:sp modelId="{1DC18326-883F-46BE-9BE0-DDF247701A4C}">
      <dsp:nvSpPr>
        <dsp:cNvPr id="0" name=""/>
        <dsp:cNvSpPr/>
      </dsp:nvSpPr>
      <dsp:spPr>
        <a:xfrm>
          <a:off x="4446283" y="1357788"/>
          <a:ext cx="2080233" cy="181038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0" i="0" kern="1200" dirty="0" smtClean="0"/>
            <a:t>准备发起申请书</a:t>
          </a:r>
          <a:endParaRPr lang="en-US" altLang="zh-CN" sz="1500" b="0" i="0" kern="1200" dirty="0" smtClean="0"/>
        </a:p>
        <a:p>
          <a:pPr lvl="0" algn="ctr" defTabSz="666750">
            <a:lnSpc>
              <a:spcPct val="90000"/>
            </a:lnSpc>
            <a:spcBef>
              <a:spcPct val="0"/>
            </a:spcBef>
            <a:spcAft>
              <a:spcPct val="35000"/>
            </a:spcAft>
          </a:pPr>
          <a:r>
            <a:rPr lang="zh-CN" altLang="en-US" sz="1500" b="0" i="0" kern="1200" dirty="0" smtClean="0"/>
            <a:t>本社宗旨，业务范围，经营效益，内设机构</a:t>
          </a:r>
          <a:endParaRPr lang="en-US" altLang="zh-CN" sz="1500" b="0" i="0" kern="1200" dirty="0" smtClean="0"/>
        </a:p>
        <a:p>
          <a:pPr lvl="0" algn="ctr" defTabSz="666750">
            <a:lnSpc>
              <a:spcPct val="90000"/>
            </a:lnSpc>
            <a:spcBef>
              <a:spcPct val="0"/>
            </a:spcBef>
            <a:spcAft>
              <a:spcPct val="35000"/>
            </a:spcAft>
          </a:pPr>
          <a:r>
            <a:rPr lang="zh-CN" altLang="en-US" sz="1500" b="0" i="0" kern="1200" dirty="0" smtClean="0"/>
            <a:t>和下属组织等</a:t>
          </a:r>
          <a:endParaRPr lang="zh-CN" altLang="en-US" sz="1500" kern="1200" dirty="0"/>
        </a:p>
      </dsp:txBody>
      <dsp:txXfrm>
        <a:off x="4446283" y="1357788"/>
        <a:ext cx="2080233" cy="1810384"/>
      </dsp:txXfrm>
    </dsp:sp>
    <dsp:sp modelId="{5B583A69-1E67-4FC3-8094-F66BEDCC01CA}">
      <dsp:nvSpPr>
        <dsp:cNvPr id="0" name=""/>
        <dsp:cNvSpPr/>
      </dsp:nvSpPr>
      <dsp:spPr>
        <a:xfrm>
          <a:off x="6664480" y="1357788"/>
          <a:ext cx="2080233" cy="181038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CN" altLang="en-US" sz="1500" b="0" i="0" kern="1200" dirty="0" smtClean="0"/>
            <a:t>向有关部门申报批准</a:t>
          </a:r>
          <a:endParaRPr lang="en-US" altLang="zh-CN" sz="1500" b="0" i="0"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zh-CN" altLang="en-US" sz="1500" b="0" i="0" kern="1200" dirty="0" smtClean="0"/>
            <a:t>县行政服务大厅</a:t>
          </a:r>
          <a:endParaRPr lang="zh-CN" altLang="en-US" sz="1500" kern="1200" dirty="0" smtClean="0"/>
        </a:p>
        <a:p>
          <a:pPr lvl="0" algn="ctr" defTabSz="755650">
            <a:lnSpc>
              <a:spcPct val="90000"/>
            </a:lnSpc>
            <a:spcBef>
              <a:spcPct val="0"/>
            </a:spcBef>
            <a:spcAft>
              <a:spcPct val="35000"/>
            </a:spcAft>
          </a:pPr>
          <a:endParaRPr lang="zh-CN" altLang="en-US" sz="1500" kern="1200" dirty="0"/>
        </a:p>
      </dsp:txBody>
      <dsp:txXfrm>
        <a:off x="6664480" y="1357788"/>
        <a:ext cx="2080233" cy="1810384"/>
      </dsp:txXfrm>
    </dsp:sp>
    <dsp:sp modelId="{06EA98F5-F1A2-4946-86A3-4B9B2022BCD1}">
      <dsp:nvSpPr>
        <dsp:cNvPr id="0" name=""/>
        <dsp:cNvSpPr/>
      </dsp:nvSpPr>
      <dsp:spPr>
        <a:xfrm>
          <a:off x="8882677" y="1357788"/>
          <a:ext cx="2080233" cy="181038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0" i="0" kern="1200" dirty="0" smtClean="0"/>
            <a:t>接到主管部门批复公文后，召开筹委会，吸纳会员，选举理事会、监事会候选人名单，拟定本组织章程及业务计划草案。</a:t>
          </a:r>
          <a:endParaRPr lang="zh-CN" altLang="en-US" sz="1500" kern="1200" dirty="0"/>
        </a:p>
      </dsp:txBody>
      <dsp:txXfrm>
        <a:off x="8882677" y="1357788"/>
        <a:ext cx="2080233" cy="181038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3E89C2E-893C-4E3C-AE4E-56B54D538A01}">
      <dsp:nvSpPr>
        <dsp:cNvPr id="0" name=""/>
        <dsp:cNvSpPr/>
      </dsp:nvSpPr>
      <dsp:spPr>
        <a:xfrm>
          <a:off x="2420620" y="165099"/>
          <a:ext cx="3276600" cy="11379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6DEA75-3DAF-49EF-9A60-8F3AAA64569C}">
      <dsp:nvSpPr>
        <dsp:cNvPr id="0" name=""/>
        <dsp:cNvSpPr/>
      </dsp:nvSpPr>
      <dsp:spPr>
        <a:xfrm>
          <a:off x="3746500" y="2951479"/>
          <a:ext cx="635000" cy="406400"/>
        </a:xfrm>
        <a:prstGeom prst="downArrow">
          <a:avLst/>
        </a:prstGeom>
        <a:solidFill>
          <a:schemeClr val="accent1">
            <a:tint val="6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15771E-E6BD-4547-B0BA-310C6E653D49}">
      <dsp:nvSpPr>
        <dsp:cNvPr id="0" name=""/>
        <dsp:cNvSpPr/>
      </dsp:nvSpPr>
      <dsp:spPr>
        <a:xfrm>
          <a:off x="2221026" y="3301999"/>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endParaRPr lang="zh-CN" altLang="en-US" sz="2300" kern="1200" dirty="0"/>
        </a:p>
      </dsp:txBody>
      <dsp:txXfrm>
        <a:off x="2221026" y="3301999"/>
        <a:ext cx="3048000" cy="762000"/>
      </dsp:txXfrm>
    </dsp:sp>
    <dsp:sp modelId="{9F2E29A8-C590-4287-8BA0-D6D087A9837A}">
      <dsp:nvSpPr>
        <dsp:cNvPr id="0" name=""/>
        <dsp:cNvSpPr/>
      </dsp:nvSpPr>
      <dsp:spPr>
        <a:xfrm>
          <a:off x="3611880" y="1390904"/>
          <a:ext cx="1143000" cy="1143000"/>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kern="1200" dirty="0" smtClean="0"/>
            <a:t>低文化</a:t>
          </a:r>
          <a:endParaRPr lang="zh-CN" altLang="en-US" sz="2200" kern="1200" dirty="0"/>
        </a:p>
      </dsp:txBody>
      <dsp:txXfrm>
        <a:off x="3611880" y="1390904"/>
        <a:ext cx="1143000" cy="1143000"/>
      </dsp:txXfrm>
    </dsp:sp>
    <dsp:sp modelId="{2F1FF784-D3ED-48CF-A901-63FF98CA7D77}">
      <dsp:nvSpPr>
        <dsp:cNvPr id="0" name=""/>
        <dsp:cNvSpPr/>
      </dsp:nvSpPr>
      <dsp:spPr>
        <a:xfrm>
          <a:off x="2879062" y="416436"/>
          <a:ext cx="1143000" cy="1143000"/>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kern="1200" dirty="0" smtClean="0"/>
            <a:t>妇孺化</a:t>
          </a:r>
          <a:endParaRPr lang="zh-CN" altLang="en-US" sz="2200" kern="1200" dirty="0"/>
        </a:p>
      </dsp:txBody>
      <dsp:txXfrm>
        <a:off x="2879062" y="416436"/>
        <a:ext cx="1143000" cy="1143000"/>
      </dsp:txXfrm>
    </dsp:sp>
    <dsp:sp modelId="{6DB6F7A9-B4CA-43BC-8284-FD67D0E9BA1E}">
      <dsp:nvSpPr>
        <dsp:cNvPr id="0" name=""/>
        <dsp:cNvSpPr/>
      </dsp:nvSpPr>
      <dsp:spPr>
        <a:xfrm>
          <a:off x="4068721" y="331468"/>
          <a:ext cx="1143000" cy="1143000"/>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kern="1200" dirty="0" smtClean="0"/>
            <a:t>老龄化</a:t>
          </a:r>
          <a:endParaRPr lang="zh-CN" altLang="en-US" sz="2200" kern="1200" dirty="0"/>
        </a:p>
      </dsp:txBody>
      <dsp:txXfrm>
        <a:off x="4068721" y="331468"/>
        <a:ext cx="1143000" cy="1143000"/>
      </dsp:txXfrm>
    </dsp:sp>
    <dsp:sp modelId="{0AEB570F-4F9A-49B5-AA99-1F6020BFE7B7}">
      <dsp:nvSpPr>
        <dsp:cNvPr id="0" name=""/>
        <dsp:cNvSpPr/>
      </dsp:nvSpPr>
      <dsp:spPr>
        <a:xfrm>
          <a:off x="2285999" y="25399"/>
          <a:ext cx="3556000" cy="2844800"/>
        </a:xfrm>
        <a:prstGeom prst="funnel">
          <a:avLst/>
        </a:prstGeom>
        <a:solidFill>
          <a:schemeClr val="bg1">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39FB0B-3F84-421C-A459-CB3DB45C477F}">
      <dsp:nvSpPr>
        <dsp:cNvPr id="0" name=""/>
        <dsp:cNvSpPr/>
      </dsp:nvSpPr>
      <dsp:spPr>
        <a:xfrm>
          <a:off x="4036202" y="3048981"/>
          <a:ext cx="1459101" cy="1540989"/>
        </a:xfrm>
        <a:prstGeom prst="ellipse">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CN" altLang="en-US" sz="3500" kern="1200" dirty="0" smtClean="0">
              <a:latin typeface="黑体" pitchFamily="49" charset="-122"/>
              <a:ea typeface="黑体" pitchFamily="49" charset="-122"/>
            </a:rPr>
            <a:t>农民培训</a:t>
          </a:r>
          <a:endParaRPr lang="zh-CN" altLang="en-US" sz="3500" kern="1200" dirty="0">
            <a:latin typeface="黑体" pitchFamily="49" charset="-122"/>
            <a:ea typeface="黑体" pitchFamily="49" charset="-122"/>
          </a:endParaRPr>
        </a:p>
      </dsp:txBody>
      <dsp:txXfrm>
        <a:off x="4036202" y="3048981"/>
        <a:ext cx="1459101" cy="1540989"/>
      </dsp:txXfrm>
    </dsp:sp>
    <dsp:sp modelId="{A91BB2CE-22F1-456E-92C6-5CB17158FAEC}">
      <dsp:nvSpPr>
        <dsp:cNvPr id="0" name=""/>
        <dsp:cNvSpPr/>
      </dsp:nvSpPr>
      <dsp:spPr>
        <a:xfrm rot="12900000">
          <a:off x="2260082" y="2450480"/>
          <a:ext cx="1982362" cy="617079"/>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668102-4EF7-461C-B08A-0EA7C66990DB}">
      <dsp:nvSpPr>
        <dsp:cNvPr id="0" name=""/>
        <dsp:cNvSpPr/>
      </dsp:nvSpPr>
      <dsp:spPr>
        <a:xfrm>
          <a:off x="1252608" y="1367728"/>
          <a:ext cx="2373454" cy="1645546"/>
        </a:xfrm>
        <a:prstGeom prst="roundRect">
          <a:avLst>
            <a:gd name="adj" fmla="val 10000"/>
          </a:avLst>
        </a:prstGeom>
        <a:solidFill>
          <a:schemeClr val="accent4">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ctr" defTabSz="889000">
            <a:lnSpc>
              <a:spcPct val="90000"/>
            </a:lnSpc>
            <a:spcBef>
              <a:spcPct val="0"/>
            </a:spcBef>
            <a:spcAft>
              <a:spcPct val="35000"/>
            </a:spcAft>
          </a:pPr>
          <a:r>
            <a:rPr lang="zh-CN" altLang="en-US" sz="2000" b="1" kern="1200" dirty="0" smtClean="0"/>
            <a:t>问题</a:t>
          </a:r>
          <a:endParaRPr lang="zh-CN" altLang="en-US" sz="2000" b="1" kern="1200" dirty="0"/>
        </a:p>
        <a:p>
          <a:pPr marL="171450" lvl="1" indent="-171450" algn="l" defTabSz="800100">
            <a:lnSpc>
              <a:spcPct val="90000"/>
            </a:lnSpc>
            <a:spcBef>
              <a:spcPct val="0"/>
            </a:spcBef>
            <a:spcAft>
              <a:spcPct val="15000"/>
            </a:spcAft>
            <a:buChar char="••"/>
          </a:pPr>
          <a:r>
            <a:rPr lang="zh-CN" altLang="en-US" sz="1800" b="1" kern="1200" dirty="0" smtClean="0"/>
            <a:t>生产粗放</a:t>
          </a:r>
          <a:endParaRPr lang="zh-CN" altLang="en-US" sz="1800" b="1" kern="1200" dirty="0"/>
        </a:p>
        <a:p>
          <a:pPr marL="171450" lvl="1" indent="-171450" algn="l" defTabSz="800100">
            <a:lnSpc>
              <a:spcPct val="90000"/>
            </a:lnSpc>
            <a:spcBef>
              <a:spcPct val="0"/>
            </a:spcBef>
            <a:spcAft>
              <a:spcPct val="15000"/>
            </a:spcAft>
            <a:buChar char="••"/>
          </a:pPr>
          <a:r>
            <a:rPr lang="zh-CN" altLang="en-US" sz="1800" b="1" kern="1200" dirty="0" smtClean="0"/>
            <a:t>环境污染严重</a:t>
          </a:r>
          <a:endParaRPr lang="zh-CN" altLang="en-US" sz="1800" b="1" kern="1200" dirty="0"/>
        </a:p>
        <a:p>
          <a:pPr marL="171450" lvl="1" indent="-171450" algn="l" defTabSz="800100">
            <a:lnSpc>
              <a:spcPct val="90000"/>
            </a:lnSpc>
            <a:spcBef>
              <a:spcPct val="0"/>
            </a:spcBef>
            <a:spcAft>
              <a:spcPct val="15000"/>
            </a:spcAft>
            <a:buChar char="••"/>
          </a:pPr>
          <a:r>
            <a:rPr lang="zh-CN" altLang="en-US" sz="1800" b="1" kern="1200" dirty="0" smtClean="0"/>
            <a:t>资源消耗过大</a:t>
          </a:r>
          <a:endParaRPr lang="zh-CN" altLang="en-US" sz="1800" b="1" kern="1200" dirty="0"/>
        </a:p>
      </dsp:txBody>
      <dsp:txXfrm>
        <a:off x="1252608" y="1367728"/>
        <a:ext cx="2373454" cy="1645546"/>
      </dsp:txXfrm>
    </dsp:sp>
    <dsp:sp modelId="{FD5D50D7-4688-4BE0-8834-B5FB722B62C9}">
      <dsp:nvSpPr>
        <dsp:cNvPr id="0" name=""/>
        <dsp:cNvSpPr/>
      </dsp:nvSpPr>
      <dsp:spPr>
        <a:xfrm rot="16200000">
          <a:off x="3787897" y="1648761"/>
          <a:ext cx="1955711" cy="617079"/>
        </a:xfrm>
        <a:prstGeom prst="leftArrow">
          <a:avLst>
            <a:gd name="adj1" fmla="val 60000"/>
            <a:gd name="adj2" fmla="val 50000"/>
          </a:avLst>
        </a:prstGeom>
        <a:solidFill>
          <a:schemeClr val="accent4">
            <a:hueOff val="907210"/>
            <a:satOff val="-297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11D758-2FEB-4B01-BD92-D73AB4C48DB7}">
      <dsp:nvSpPr>
        <dsp:cNvPr id="0" name=""/>
        <dsp:cNvSpPr/>
      </dsp:nvSpPr>
      <dsp:spPr>
        <a:xfrm>
          <a:off x="3591048" y="156672"/>
          <a:ext cx="2349408" cy="1645546"/>
        </a:xfrm>
        <a:prstGeom prst="roundRect">
          <a:avLst>
            <a:gd name="adj" fmla="val 10000"/>
          </a:avLst>
        </a:prstGeom>
        <a:solidFill>
          <a:schemeClr val="accent4">
            <a:hueOff val="907210"/>
            <a:satOff val="-297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ctr" defTabSz="889000">
            <a:lnSpc>
              <a:spcPct val="90000"/>
            </a:lnSpc>
            <a:spcBef>
              <a:spcPct val="0"/>
            </a:spcBef>
            <a:spcAft>
              <a:spcPct val="35000"/>
            </a:spcAft>
          </a:pPr>
          <a:r>
            <a:rPr lang="zh-CN" altLang="en-US" sz="2000" b="1" kern="1200" dirty="0" smtClean="0"/>
            <a:t>原因</a:t>
          </a:r>
          <a:endParaRPr lang="zh-CN" altLang="en-US" sz="2000" b="1" kern="1200" dirty="0"/>
        </a:p>
        <a:p>
          <a:pPr marL="114300" lvl="1" indent="-114300" algn="l" defTabSz="622300">
            <a:lnSpc>
              <a:spcPct val="90000"/>
            </a:lnSpc>
            <a:spcBef>
              <a:spcPct val="0"/>
            </a:spcBef>
            <a:spcAft>
              <a:spcPct val="15000"/>
            </a:spcAft>
            <a:buChar char="••"/>
          </a:pPr>
          <a:r>
            <a:rPr lang="zh-CN" altLang="en-US" sz="1400" b="1" kern="1200" dirty="0" smtClean="0"/>
            <a:t>农民科技文化素质不高</a:t>
          </a:r>
          <a:endParaRPr lang="zh-CN" altLang="en-US" sz="1400" b="1" kern="1200" dirty="0"/>
        </a:p>
        <a:p>
          <a:pPr marL="114300" lvl="1" indent="-114300" algn="l" defTabSz="622300">
            <a:lnSpc>
              <a:spcPct val="90000"/>
            </a:lnSpc>
            <a:spcBef>
              <a:spcPct val="0"/>
            </a:spcBef>
            <a:spcAft>
              <a:spcPct val="15000"/>
            </a:spcAft>
            <a:buChar char="••"/>
          </a:pPr>
          <a:r>
            <a:rPr lang="zh-CN" altLang="en-US" sz="1400" b="1" kern="1200" dirty="0" smtClean="0"/>
            <a:t>吸纳应用现代农业科技能力较差</a:t>
          </a:r>
          <a:endParaRPr lang="zh-CN" altLang="en-US" sz="1400" b="1" kern="1200" dirty="0"/>
        </a:p>
        <a:p>
          <a:pPr marL="114300" lvl="1" indent="-114300" algn="l" defTabSz="622300">
            <a:lnSpc>
              <a:spcPct val="90000"/>
            </a:lnSpc>
            <a:spcBef>
              <a:spcPct val="0"/>
            </a:spcBef>
            <a:spcAft>
              <a:spcPct val="15000"/>
            </a:spcAft>
            <a:buChar char="••"/>
          </a:pPr>
          <a:r>
            <a:rPr lang="zh-CN" altLang="en-US" sz="1400" b="1" kern="1200" dirty="0" smtClean="0"/>
            <a:t>资源配置使用效率低</a:t>
          </a:r>
          <a:endParaRPr lang="zh-CN" altLang="en-US" sz="1400" b="1" kern="1200" dirty="0"/>
        </a:p>
      </dsp:txBody>
      <dsp:txXfrm>
        <a:off x="3591048" y="156672"/>
        <a:ext cx="2349408" cy="1645546"/>
      </dsp:txXfrm>
    </dsp:sp>
    <dsp:sp modelId="{9025ACAF-2E5A-404C-A8C0-C6967600F054}">
      <dsp:nvSpPr>
        <dsp:cNvPr id="0" name=""/>
        <dsp:cNvSpPr/>
      </dsp:nvSpPr>
      <dsp:spPr>
        <a:xfrm rot="19500000">
          <a:off x="5289060" y="2450480"/>
          <a:ext cx="1982362" cy="617079"/>
        </a:xfrm>
        <a:prstGeom prst="leftArrow">
          <a:avLst>
            <a:gd name="adj1" fmla="val 60000"/>
            <a:gd name="adj2" fmla="val 50000"/>
          </a:avLst>
        </a:prstGeom>
        <a:solidFill>
          <a:schemeClr val="accent4">
            <a:hueOff val="1814420"/>
            <a:satOff val="-594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04F798-80D3-43D5-99EC-8E30903BF8F5}">
      <dsp:nvSpPr>
        <dsp:cNvPr id="0" name=""/>
        <dsp:cNvSpPr/>
      </dsp:nvSpPr>
      <dsp:spPr>
        <a:xfrm>
          <a:off x="5943660" y="1367728"/>
          <a:ext cx="2297018" cy="1645546"/>
        </a:xfrm>
        <a:prstGeom prst="roundRect">
          <a:avLst>
            <a:gd name="adj" fmla="val 10000"/>
          </a:avLst>
        </a:prstGeom>
        <a:solidFill>
          <a:schemeClr val="accent4">
            <a:hueOff val="1814420"/>
            <a:satOff val="-594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ctr" defTabSz="889000">
            <a:lnSpc>
              <a:spcPct val="90000"/>
            </a:lnSpc>
            <a:spcBef>
              <a:spcPct val="0"/>
            </a:spcBef>
            <a:spcAft>
              <a:spcPct val="35000"/>
            </a:spcAft>
          </a:pPr>
          <a:r>
            <a:rPr lang="zh-CN" altLang="en-US" sz="2000" b="1" kern="1200" dirty="0" smtClean="0"/>
            <a:t>根本途径</a:t>
          </a:r>
          <a:endParaRPr lang="zh-CN" altLang="en-US" sz="2000" b="1" kern="1200" dirty="0"/>
        </a:p>
        <a:p>
          <a:pPr marL="114300" lvl="1" indent="-114300" algn="l" defTabSz="622300">
            <a:lnSpc>
              <a:spcPct val="90000"/>
            </a:lnSpc>
            <a:spcBef>
              <a:spcPct val="0"/>
            </a:spcBef>
            <a:spcAft>
              <a:spcPct val="15000"/>
            </a:spcAft>
            <a:buChar char="••"/>
          </a:pPr>
          <a:r>
            <a:rPr lang="zh-CN" altLang="en-US" sz="1400" b="1" kern="1200" dirty="0" smtClean="0"/>
            <a:t>转变传统落后的发展方式，切实把农业发展转移到依靠科技进步和提高劳动者素质上来</a:t>
          </a:r>
          <a:endParaRPr lang="zh-CN" altLang="en-US" sz="1400" b="1" kern="1200" dirty="0"/>
        </a:p>
      </dsp:txBody>
      <dsp:txXfrm>
        <a:off x="5943660" y="1367728"/>
        <a:ext cx="2297018" cy="164554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DCCEC5-0B1C-4D00-BF6E-31639BFE5AF4}">
      <dsp:nvSpPr>
        <dsp:cNvPr id="0" name=""/>
        <dsp:cNvSpPr/>
      </dsp:nvSpPr>
      <dsp:spPr>
        <a:xfrm>
          <a:off x="3113506" y="494112"/>
          <a:ext cx="3298054" cy="3298054"/>
        </a:xfrm>
        <a:prstGeom prst="blockArc">
          <a:avLst>
            <a:gd name="adj1" fmla="val 10800000"/>
            <a:gd name="adj2" fmla="val 16200000"/>
            <a:gd name="adj3" fmla="val 4641"/>
          </a:avLst>
        </a:prstGeom>
        <a:solidFill>
          <a:schemeClr val="accent5">
            <a:hueOff val="1563246"/>
            <a:satOff val="-13862"/>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90C4B13-AA7A-4BDF-87EE-7672EBD3B027}">
      <dsp:nvSpPr>
        <dsp:cNvPr id="0" name=""/>
        <dsp:cNvSpPr/>
      </dsp:nvSpPr>
      <dsp:spPr>
        <a:xfrm>
          <a:off x="3113506" y="494112"/>
          <a:ext cx="3298054" cy="3298054"/>
        </a:xfrm>
        <a:prstGeom prst="blockArc">
          <a:avLst>
            <a:gd name="adj1" fmla="val 5400000"/>
            <a:gd name="adj2" fmla="val 10800000"/>
            <a:gd name="adj3" fmla="val 4641"/>
          </a:avLst>
        </a:prstGeom>
        <a:solidFill>
          <a:schemeClr val="accent5">
            <a:hueOff val="1042164"/>
            <a:satOff val="-9241"/>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770D945-16B4-474F-868B-2991FA8D3AA9}">
      <dsp:nvSpPr>
        <dsp:cNvPr id="0" name=""/>
        <dsp:cNvSpPr/>
      </dsp:nvSpPr>
      <dsp:spPr>
        <a:xfrm>
          <a:off x="3113506" y="494112"/>
          <a:ext cx="3298054" cy="3298054"/>
        </a:xfrm>
        <a:prstGeom prst="blockArc">
          <a:avLst>
            <a:gd name="adj1" fmla="val 0"/>
            <a:gd name="adj2" fmla="val 5400000"/>
            <a:gd name="adj3" fmla="val 4641"/>
          </a:avLst>
        </a:prstGeom>
        <a:solidFill>
          <a:schemeClr val="accent5">
            <a:hueOff val="521082"/>
            <a:satOff val="-4621"/>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FE9DACA-B19E-425E-B307-3946A2330299}">
      <dsp:nvSpPr>
        <dsp:cNvPr id="0" name=""/>
        <dsp:cNvSpPr/>
      </dsp:nvSpPr>
      <dsp:spPr>
        <a:xfrm>
          <a:off x="3113506" y="494112"/>
          <a:ext cx="3298054" cy="3298054"/>
        </a:xfrm>
        <a:prstGeom prst="blockArc">
          <a:avLst>
            <a:gd name="adj1" fmla="val 16200000"/>
            <a:gd name="adj2" fmla="val 0"/>
            <a:gd name="adj3" fmla="val 4641"/>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B8D2637-0B98-4545-80DA-3AA35A872199}">
      <dsp:nvSpPr>
        <dsp:cNvPr id="0" name=""/>
        <dsp:cNvSpPr/>
      </dsp:nvSpPr>
      <dsp:spPr>
        <a:xfrm>
          <a:off x="4003272" y="1383878"/>
          <a:ext cx="1518522" cy="1518522"/>
        </a:xfrm>
        <a:prstGeom prst="ellipse">
          <a:avLst/>
        </a:prstGeom>
        <a:solidFill>
          <a:schemeClr val="accent4">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zh-CN" altLang="en-US" sz="3000" kern="1200" dirty="0" smtClean="0"/>
            <a:t>农民培训</a:t>
          </a:r>
          <a:endParaRPr lang="zh-CN" altLang="en-US" sz="3000" kern="1200" dirty="0"/>
        </a:p>
      </dsp:txBody>
      <dsp:txXfrm>
        <a:off x="4003272" y="1383878"/>
        <a:ext cx="1518522" cy="1518522"/>
      </dsp:txXfrm>
    </dsp:sp>
    <dsp:sp modelId="{F00A0264-F099-4135-B3FE-821B815E1145}">
      <dsp:nvSpPr>
        <dsp:cNvPr id="0" name=""/>
        <dsp:cNvSpPr/>
      </dsp:nvSpPr>
      <dsp:spPr>
        <a:xfrm>
          <a:off x="4231050" y="896"/>
          <a:ext cx="1062965" cy="1062965"/>
        </a:xfrm>
        <a:prstGeom prst="ellipse">
          <a:avLst/>
        </a:prstGeom>
        <a:solidFill>
          <a:schemeClr val="accent5">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CN" altLang="en-US" sz="2600" kern="1200" dirty="0" smtClean="0"/>
            <a:t>目标</a:t>
          </a:r>
          <a:endParaRPr lang="zh-CN" altLang="en-US" sz="2600" kern="1200" dirty="0"/>
        </a:p>
      </dsp:txBody>
      <dsp:txXfrm>
        <a:off x="4231050" y="896"/>
        <a:ext cx="1062965" cy="1062965"/>
      </dsp:txXfrm>
    </dsp:sp>
    <dsp:sp modelId="{039DE12E-4ECA-4DB5-A641-447C71EE5C26}">
      <dsp:nvSpPr>
        <dsp:cNvPr id="0" name=""/>
        <dsp:cNvSpPr/>
      </dsp:nvSpPr>
      <dsp:spPr>
        <a:xfrm>
          <a:off x="5841811" y="1611657"/>
          <a:ext cx="1062965" cy="1062965"/>
        </a:xfrm>
        <a:prstGeom prst="ellipse">
          <a:avLst/>
        </a:prstGeom>
        <a:solidFill>
          <a:schemeClr val="accent5">
            <a:hueOff val="521082"/>
            <a:satOff val="-4621"/>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CN" altLang="en-US" sz="2600" b="1" kern="1200" dirty="0" smtClean="0"/>
            <a:t>方法</a:t>
          </a:r>
          <a:endParaRPr lang="zh-CN" altLang="en-US" sz="2600" b="1" kern="1200" dirty="0"/>
        </a:p>
      </dsp:txBody>
      <dsp:txXfrm>
        <a:off x="5841811" y="1611657"/>
        <a:ext cx="1062965" cy="1062965"/>
      </dsp:txXfrm>
    </dsp:sp>
    <dsp:sp modelId="{1E9788CA-2BAC-4202-84F0-CC272E37F57C}">
      <dsp:nvSpPr>
        <dsp:cNvPr id="0" name=""/>
        <dsp:cNvSpPr/>
      </dsp:nvSpPr>
      <dsp:spPr>
        <a:xfrm>
          <a:off x="4231050" y="3222417"/>
          <a:ext cx="1062965" cy="1062965"/>
        </a:xfrm>
        <a:prstGeom prst="ellipse">
          <a:avLst/>
        </a:prstGeom>
        <a:solidFill>
          <a:schemeClr val="accent5">
            <a:hueOff val="1042164"/>
            <a:satOff val="-9241"/>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CN" altLang="en-US" sz="2600" kern="1200" dirty="0" smtClean="0"/>
            <a:t>层次</a:t>
          </a:r>
          <a:endParaRPr lang="zh-CN" altLang="en-US" sz="2600" kern="1200" dirty="0"/>
        </a:p>
      </dsp:txBody>
      <dsp:txXfrm>
        <a:off x="4231050" y="3222417"/>
        <a:ext cx="1062965" cy="1062965"/>
      </dsp:txXfrm>
    </dsp:sp>
    <dsp:sp modelId="{0669CD92-A4CE-47AF-BE85-4497B7464B92}">
      <dsp:nvSpPr>
        <dsp:cNvPr id="0" name=""/>
        <dsp:cNvSpPr/>
      </dsp:nvSpPr>
      <dsp:spPr>
        <a:xfrm>
          <a:off x="2620290" y="1611657"/>
          <a:ext cx="1062965" cy="1062965"/>
        </a:xfrm>
        <a:prstGeom prst="ellipse">
          <a:avLst/>
        </a:prstGeom>
        <a:solidFill>
          <a:schemeClr val="accent5">
            <a:hueOff val="1563246"/>
            <a:satOff val="-13862"/>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CN" altLang="en-US" sz="2600" kern="1200" dirty="0" smtClean="0"/>
            <a:t>内容</a:t>
          </a:r>
          <a:endParaRPr lang="zh-CN" altLang="en-US" sz="2600" kern="1200" dirty="0"/>
        </a:p>
      </dsp:txBody>
      <dsp:txXfrm>
        <a:off x="2620290" y="1611657"/>
        <a:ext cx="1062965" cy="106296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EFAC4B3-B99C-4DA5-9D4C-938478EFE6D4}">
      <dsp:nvSpPr>
        <dsp:cNvPr id="0" name=""/>
        <dsp:cNvSpPr/>
      </dsp:nvSpPr>
      <dsp:spPr>
        <a:xfrm>
          <a:off x="0" y="0"/>
          <a:ext cx="5563190" cy="1168458"/>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第一阶段：农业产业技术培训（</a:t>
          </a:r>
          <a:r>
            <a:rPr lang="en-US" altLang="zh-CN"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1980-1998</a:t>
          </a:r>
          <a:r>
            <a:rPr lang="zh-CN" altLang="en-US"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a:t>
          </a:r>
          <a:endParaRPr lang="zh-CN" altLang="en-US" sz="2700" kern="1200" dirty="0"/>
        </a:p>
      </dsp:txBody>
      <dsp:txXfrm>
        <a:off x="0" y="0"/>
        <a:ext cx="4370778" cy="1168458"/>
      </dsp:txXfrm>
    </dsp:sp>
    <dsp:sp modelId="{342F287D-6DC5-4C4A-A945-0DBEBACAA714}">
      <dsp:nvSpPr>
        <dsp:cNvPr id="0" name=""/>
        <dsp:cNvSpPr/>
      </dsp:nvSpPr>
      <dsp:spPr>
        <a:xfrm>
          <a:off x="490869" y="1363202"/>
          <a:ext cx="5563190" cy="1168458"/>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第二阶段：职业技能培训      （</a:t>
          </a:r>
          <a:r>
            <a:rPr lang="en-US" altLang="zh-CN"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1999-2011</a:t>
          </a:r>
          <a:r>
            <a:rPr lang="zh-CN" altLang="en-US"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年）</a:t>
          </a:r>
          <a:endParaRPr lang="zh-CN" altLang="en-US" sz="2700" kern="1200" dirty="0"/>
        </a:p>
      </dsp:txBody>
      <dsp:txXfrm>
        <a:off x="490869" y="1363202"/>
        <a:ext cx="4312822" cy="1168458"/>
      </dsp:txXfrm>
    </dsp:sp>
    <dsp:sp modelId="{4074735F-E1C2-4B38-9073-619BBDC0B68C}">
      <dsp:nvSpPr>
        <dsp:cNvPr id="0" name=""/>
        <dsp:cNvSpPr/>
      </dsp:nvSpPr>
      <dsp:spPr>
        <a:xfrm>
          <a:off x="981739" y="2726404"/>
          <a:ext cx="5563190" cy="1168458"/>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第三阶段</a:t>
          </a:r>
          <a:r>
            <a:rPr lang="en-US" altLang="zh-CN"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  </a:t>
          </a:r>
          <a:r>
            <a:rPr lang="zh-CN" altLang="en-US"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新型职业农民培训 （</a:t>
          </a:r>
          <a:r>
            <a:rPr lang="en-US" altLang="zh-CN"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2012</a:t>
          </a:r>
          <a:r>
            <a:rPr lang="zh-CN" altLang="en-US"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年</a:t>
          </a:r>
          <a:r>
            <a:rPr lang="en-US" altLang="zh-CN"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a:t>
          </a:r>
          <a:r>
            <a:rPr lang="zh-CN" altLang="en-US" sz="2700" b="1" kern="1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至今）</a:t>
          </a:r>
          <a:endParaRPr lang="zh-CN" altLang="en-US" sz="2700" kern="1200" dirty="0"/>
        </a:p>
      </dsp:txBody>
      <dsp:txXfrm>
        <a:off x="981739" y="2726404"/>
        <a:ext cx="4312822" cy="1168458"/>
      </dsp:txXfrm>
    </dsp:sp>
    <dsp:sp modelId="{EA092017-0A88-4FFF-B407-851F9E856CA3}">
      <dsp:nvSpPr>
        <dsp:cNvPr id="0" name=""/>
        <dsp:cNvSpPr/>
      </dsp:nvSpPr>
      <dsp:spPr>
        <a:xfrm>
          <a:off x="4803692" y="886081"/>
          <a:ext cx="759498" cy="759498"/>
        </a:xfrm>
        <a:prstGeom prst="downArrow">
          <a:avLst>
            <a:gd name="adj1" fmla="val 55000"/>
            <a:gd name="adj2" fmla="val 45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zh-CN" altLang="en-US" sz="2700" kern="1200"/>
        </a:p>
      </dsp:txBody>
      <dsp:txXfrm>
        <a:off x="4803692" y="886081"/>
        <a:ext cx="759498" cy="759498"/>
      </dsp:txXfrm>
    </dsp:sp>
    <dsp:sp modelId="{12968EEB-8965-41CA-A13C-B1B9CD00F578}">
      <dsp:nvSpPr>
        <dsp:cNvPr id="0" name=""/>
        <dsp:cNvSpPr/>
      </dsp:nvSpPr>
      <dsp:spPr>
        <a:xfrm>
          <a:off x="5294561" y="2241493"/>
          <a:ext cx="759498" cy="759498"/>
        </a:xfrm>
        <a:prstGeom prst="downArrow">
          <a:avLst>
            <a:gd name="adj1" fmla="val 55000"/>
            <a:gd name="adj2" fmla="val 45000"/>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zh-CN" altLang="en-US" sz="2700" kern="1200"/>
        </a:p>
      </dsp:txBody>
      <dsp:txXfrm>
        <a:off x="5294561" y="2241493"/>
        <a:ext cx="759498" cy="759498"/>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63A068-21AE-4DD4-8EBF-71E38DC44C89}">
      <dsp:nvSpPr>
        <dsp:cNvPr id="0" name=""/>
        <dsp:cNvSpPr/>
      </dsp:nvSpPr>
      <dsp:spPr>
        <a:xfrm>
          <a:off x="0" y="760074"/>
          <a:ext cx="5829340" cy="4788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A018D7-9B0D-4CB9-9BB5-147478FE7251}">
      <dsp:nvSpPr>
        <dsp:cNvPr id="0" name=""/>
        <dsp:cNvSpPr/>
      </dsp:nvSpPr>
      <dsp:spPr>
        <a:xfrm>
          <a:off x="418173" y="85402"/>
          <a:ext cx="6284149" cy="98739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816" tIns="0" rIns="226816" bIns="0" numCol="1" spcCol="1270" anchor="ctr" anchorCtr="0">
          <a:noAutofit/>
        </a:bodyPr>
        <a:lstStyle/>
        <a:p>
          <a:pPr lvl="0" algn="l" defTabSz="800100">
            <a:lnSpc>
              <a:spcPct val="90000"/>
            </a:lnSpc>
            <a:spcBef>
              <a:spcPct val="0"/>
            </a:spcBef>
            <a:spcAft>
              <a:spcPct val="35000"/>
            </a:spcAft>
          </a:pPr>
          <a:r>
            <a:rPr lang="en-US" altLang="zh-CN" sz="1800" b="1" kern="1200" dirty="0" smtClean="0">
              <a:solidFill>
                <a:srgbClr val="FFFFFF"/>
              </a:solidFill>
              <a:latin typeface="楷体_GB2312" pitchFamily="1" charset="-122"/>
              <a:ea typeface="楷体_GB2312" pitchFamily="1" charset="-122"/>
            </a:rPr>
            <a:t>2012</a:t>
          </a:r>
          <a:r>
            <a:rPr lang="zh-CN" altLang="en-US" sz="1800" b="1" kern="1200" dirty="0" smtClean="0">
              <a:solidFill>
                <a:srgbClr val="FFFFFF"/>
              </a:solidFill>
              <a:latin typeface="楷体_GB2312" pitchFamily="1" charset="-122"/>
              <a:ea typeface="楷体_GB2312" pitchFamily="1" charset="-122"/>
            </a:rPr>
            <a:t>年开展新型职业农民培育试点</a:t>
          </a:r>
          <a:endParaRPr lang="zh-CN" altLang="en-US" sz="1800" kern="1200" dirty="0"/>
        </a:p>
      </dsp:txBody>
      <dsp:txXfrm>
        <a:off x="418173" y="85402"/>
        <a:ext cx="6284149" cy="987395"/>
      </dsp:txXfrm>
    </dsp:sp>
    <dsp:sp modelId="{FB051931-4428-4E90-8DA9-2467E2D7A1B3}">
      <dsp:nvSpPr>
        <dsp:cNvPr id="0" name=""/>
        <dsp:cNvSpPr/>
      </dsp:nvSpPr>
      <dsp:spPr>
        <a:xfrm>
          <a:off x="0" y="1969486"/>
          <a:ext cx="5829340" cy="4788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3E50A1-513D-4C90-BE57-E56D6BF37146}">
      <dsp:nvSpPr>
        <dsp:cNvPr id="0" name=""/>
        <dsp:cNvSpPr/>
      </dsp:nvSpPr>
      <dsp:spPr>
        <a:xfrm>
          <a:off x="428628" y="1341474"/>
          <a:ext cx="6263206" cy="9084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816" tIns="0" rIns="226816" bIns="0" numCol="1" spcCol="1270" anchor="ctr" anchorCtr="0">
          <a:noAutofit/>
        </a:bodyPr>
        <a:lstStyle/>
        <a:p>
          <a:pPr lvl="0" algn="l" defTabSz="800100">
            <a:lnSpc>
              <a:spcPct val="90000"/>
            </a:lnSpc>
            <a:spcBef>
              <a:spcPct val="0"/>
            </a:spcBef>
            <a:spcAft>
              <a:spcPct val="35000"/>
            </a:spcAft>
          </a:pPr>
          <a:r>
            <a:rPr lang="en-US" altLang="zh-CN" sz="1800" b="1" kern="1200" dirty="0" smtClean="0">
              <a:solidFill>
                <a:srgbClr val="FFFFFF"/>
              </a:solidFill>
              <a:latin typeface="楷体_GB2312" pitchFamily="1" charset="-122"/>
              <a:ea typeface="楷体_GB2312" pitchFamily="1" charset="-122"/>
            </a:rPr>
            <a:t>2014</a:t>
          </a:r>
          <a:r>
            <a:rPr lang="zh-CN" altLang="en-US" sz="1800" b="1" kern="1200" dirty="0" smtClean="0">
              <a:solidFill>
                <a:srgbClr val="FFFFFF"/>
              </a:solidFill>
              <a:latin typeface="楷体_GB2312" pitchFamily="1" charset="-122"/>
              <a:ea typeface="楷体_GB2312" pitchFamily="1" charset="-122"/>
            </a:rPr>
            <a:t>年联合财政部启动实施“新型职业农民培育工程”</a:t>
          </a:r>
          <a:endParaRPr lang="zh-CN" altLang="en-US" sz="1800" kern="1200" dirty="0"/>
        </a:p>
      </dsp:txBody>
      <dsp:txXfrm>
        <a:off x="428628" y="1341474"/>
        <a:ext cx="6263206" cy="908451"/>
      </dsp:txXfrm>
    </dsp:sp>
    <dsp:sp modelId="{6ECCC348-63D1-43A7-9968-CB5E8E5A4B91}">
      <dsp:nvSpPr>
        <dsp:cNvPr id="0" name=""/>
        <dsp:cNvSpPr/>
      </dsp:nvSpPr>
      <dsp:spPr>
        <a:xfrm>
          <a:off x="0" y="3279362"/>
          <a:ext cx="5801651" cy="4788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182C4-FF30-494B-849A-B434DF9A57D5}">
      <dsp:nvSpPr>
        <dsp:cNvPr id="0" name=""/>
        <dsp:cNvSpPr/>
      </dsp:nvSpPr>
      <dsp:spPr>
        <a:xfrm>
          <a:off x="428628" y="2550886"/>
          <a:ext cx="6263206" cy="100891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816" tIns="0" rIns="226816" bIns="0" numCol="1" spcCol="1270" anchor="ctr" anchorCtr="0">
          <a:noAutofit/>
        </a:bodyPr>
        <a:lstStyle/>
        <a:p>
          <a:pPr lvl="0" algn="l" defTabSz="889000">
            <a:lnSpc>
              <a:spcPct val="90000"/>
            </a:lnSpc>
            <a:spcBef>
              <a:spcPct val="0"/>
            </a:spcBef>
            <a:spcAft>
              <a:spcPct val="35000"/>
            </a:spcAft>
          </a:pPr>
          <a:r>
            <a:rPr lang="en-US" altLang="zh-CN" sz="2000" b="1" kern="1200" dirty="0" smtClean="0">
              <a:solidFill>
                <a:srgbClr val="FFFFFF"/>
              </a:solidFill>
              <a:latin typeface="楷体_GB2312" pitchFamily="1" charset="-122"/>
              <a:ea typeface="楷体_GB2312" pitchFamily="1" charset="-122"/>
            </a:rPr>
            <a:t>2015</a:t>
          </a:r>
          <a:r>
            <a:rPr lang="zh-CN" altLang="en-US" sz="2000" b="1" kern="1200" dirty="0" smtClean="0">
              <a:solidFill>
                <a:srgbClr val="FFFFFF"/>
              </a:solidFill>
              <a:latin typeface="楷体_GB2312" pitchFamily="1" charset="-122"/>
              <a:ea typeface="楷体_GB2312" pitchFamily="1" charset="-122"/>
            </a:rPr>
            <a:t>年启动现代青年农场主培养计划</a:t>
          </a:r>
          <a:endParaRPr lang="zh-CN" altLang="en-US" sz="2000" kern="1200" dirty="0"/>
        </a:p>
      </dsp:txBody>
      <dsp:txXfrm>
        <a:off x="428628" y="2550886"/>
        <a:ext cx="6263206" cy="1008916"/>
      </dsp:txXfrm>
    </dsp:sp>
    <dsp:sp modelId="{BB903252-74D5-44C9-A55A-97507C46D775}">
      <dsp:nvSpPr>
        <dsp:cNvPr id="0" name=""/>
        <dsp:cNvSpPr/>
      </dsp:nvSpPr>
      <dsp:spPr>
        <a:xfrm>
          <a:off x="0" y="4589239"/>
          <a:ext cx="5808595" cy="572592"/>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DC6D8E-0CC9-4A35-BA48-B1F368D9A58C}">
      <dsp:nvSpPr>
        <dsp:cNvPr id="0" name=""/>
        <dsp:cNvSpPr/>
      </dsp:nvSpPr>
      <dsp:spPr>
        <a:xfrm>
          <a:off x="437376" y="3879995"/>
          <a:ext cx="6263206" cy="100891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816" tIns="0" rIns="226816" bIns="0" numCol="1" spcCol="1270" anchor="ctr" anchorCtr="0">
          <a:noAutofit/>
        </a:bodyPr>
        <a:lstStyle/>
        <a:p>
          <a:pPr lvl="0" algn="l" defTabSz="800100">
            <a:lnSpc>
              <a:spcPct val="90000"/>
            </a:lnSpc>
            <a:spcBef>
              <a:spcPct val="0"/>
            </a:spcBef>
            <a:spcAft>
              <a:spcPts val="0"/>
            </a:spcAft>
          </a:pPr>
          <a:r>
            <a:rPr lang="en-US" altLang="zh-CN" sz="1800" b="1" kern="1200" dirty="0" smtClean="0">
              <a:solidFill>
                <a:srgbClr val="FFFFFF"/>
              </a:solidFill>
              <a:latin typeface="楷体_GB2312" pitchFamily="1" charset="-122"/>
              <a:ea typeface="楷体_GB2312" pitchFamily="1" charset="-122"/>
            </a:rPr>
            <a:t>2016</a:t>
          </a:r>
          <a:r>
            <a:rPr lang="zh-CN" altLang="en-US" sz="1800" b="1" kern="1200" dirty="0" smtClean="0">
              <a:solidFill>
                <a:srgbClr val="FFFFFF"/>
              </a:solidFill>
              <a:latin typeface="楷体_GB2312" pitchFamily="1" charset="-122"/>
              <a:ea typeface="楷体_GB2312" pitchFamily="1" charset="-122"/>
            </a:rPr>
            <a:t>年实施“新型农业经营主体带头人轮训计划”</a:t>
          </a:r>
          <a:endParaRPr lang="zh-CN" altLang="en-US" sz="1800" kern="1200" dirty="0"/>
        </a:p>
      </dsp:txBody>
      <dsp:txXfrm>
        <a:off x="437376" y="3879995"/>
        <a:ext cx="6263206" cy="1008916"/>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79DF464-E650-4C71-A34A-6C5DF5911130}">
      <dsp:nvSpPr>
        <dsp:cNvPr id="0" name=""/>
        <dsp:cNvSpPr/>
      </dsp:nvSpPr>
      <dsp:spPr>
        <a:xfrm>
          <a:off x="1042987" y="1032951"/>
          <a:ext cx="1628466" cy="1628466"/>
        </a:xfrm>
        <a:prstGeom prst="ellipse">
          <a:avLst/>
        </a:prstGeom>
        <a:solidFill>
          <a:schemeClr val="accent2">
            <a:lumMod val="75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00000"/>
            </a:lnSpc>
            <a:spcBef>
              <a:spcPct val="0"/>
            </a:spcBef>
            <a:spcAft>
              <a:spcPct val="35000"/>
            </a:spcAft>
          </a:pPr>
          <a:r>
            <a:rPr lang="zh-CN" altLang="en-US" sz="1400" b="1" kern="1200" dirty="0" smtClean="0">
              <a:effectLst>
                <a:outerShdw blurRad="38100" dist="38100" dir="2700000" algn="tl">
                  <a:srgbClr val="000000">
                    <a:alpha val="43137"/>
                  </a:srgbClr>
                </a:outerShdw>
              </a:effectLst>
              <a:latin typeface="黑体" pitchFamily="49" charset="-122"/>
              <a:ea typeface="黑体" pitchFamily="49" charset="-122"/>
            </a:rPr>
            <a:t>新型职业农民培育制度</a:t>
          </a:r>
          <a:endParaRPr lang="en-US" altLang="zh-CN" sz="1400" b="1" kern="1200" dirty="0" smtClean="0">
            <a:effectLst>
              <a:outerShdw blurRad="38100" dist="38100" dir="2700000" algn="tl">
                <a:srgbClr val="000000">
                  <a:alpha val="43137"/>
                </a:srgbClr>
              </a:outerShdw>
            </a:effectLst>
            <a:latin typeface="黑体" pitchFamily="49" charset="-122"/>
            <a:ea typeface="黑体" pitchFamily="49" charset="-122"/>
          </a:endParaRPr>
        </a:p>
      </dsp:txBody>
      <dsp:txXfrm>
        <a:off x="1042987" y="1032951"/>
        <a:ext cx="1628466" cy="1628466"/>
      </dsp:txXfrm>
    </dsp:sp>
    <dsp:sp modelId="{CA2F6456-17BA-4D62-AF6A-31F732BCBB73}">
      <dsp:nvSpPr>
        <dsp:cNvPr id="0" name=""/>
        <dsp:cNvSpPr/>
      </dsp:nvSpPr>
      <dsp:spPr>
        <a:xfrm rot="5305983">
          <a:off x="1777584" y="1067321"/>
          <a:ext cx="117969" cy="49793"/>
        </a:xfrm>
        <a:custGeom>
          <a:avLst/>
          <a:gdLst/>
          <a:ahLst/>
          <a:cxnLst/>
          <a:rect l="0" t="0" r="0" b="0"/>
          <a:pathLst>
            <a:path>
              <a:moveTo>
                <a:pt x="0" y="24896"/>
              </a:moveTo>
              <a:lnTo>
                <a:pt x="117969" y="24896"/>
              </a:lnTo>
            </a:path>
          </a:pathLst>
        </a:custGeom>
        <a:noFill/>
        <a:ln w="55000" cap="flat" cmpd="thickThin"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effectLst>
              <a:outerShdw blurRad="38100" dist="38100" dir="2700000" algn="tl">
                <a:srgbClr val="000000">
                  <a:alpha val="43137"/>
                </a:srgbClr>
              </a:outerShdw>
            </a:effectLst>
          </a:endParaRPr>
        </a:p>
      </dsp:txBody>
      <dsp:txXfrm rot="5305983">
        <a:off x="1833619" y="1089268"/>
        <a:ext cx="5898" cy="5898"/>
      </dsp:txXfrm>
    </dsp:sp>
    <dsp:sp modelId="{E0F1C7A5-DFDF-465E-8D2E-63A9174DE2B4}">
      <dsp:nvSpPr>
        <dsp:cNvPr id="0" name=""/>
        <dsp:cNvSpPr/>
      </dsp:nvSpPr>
      <dsp:spPr>
        <a:xfrm>
          <a:off x="1230850" y="-90318"/>
          <a:ext cx="1180708" cy="1241755"/>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CN" altLang="en-US" sz="1500" kern="1200" dirty="0" smtClean="0">
              <a:effectLst>
                <a:outerShdw blurRad="38100" dist="38100" dir="2700000" algn="tl">
                  <a:srgbClr val="000000">
                    <a:alpha val="43137"/>
                  </a:srgbClr>
                </a:outerShdw>
              </a:effectLst>
              <a:latin typeface="黑体" pitchFamily="49" charset="-122"/>
              <a:ea typeface="黑体" pitchFamily="49" charset="-122"/>
            </a:rPr>
            <a:t>三位一体</a:t>
          </a:r>
          <a:endParaRPr lang="zh-CN" altLang="en-US" sz="1500" kern="1200" dirty="0">
            <a:effectLst>
              <a:outerShdw blurRad="38100" dist="38100" dir="2700000" algn="tl">
                <a:srgbClr val="000000">
                  <a:alpha val="43137"/>
                </a:srgbClr>
              </a:outerShdw>
            </a:effectLst>
            <a:latin typeface="黑体" pitchFamily="49" charset="-122"/>
            <a:ea typeface="黑体" pitchFamily="49" charset="-122"/>
          </a:endParaRPr>
        </a:p>
      </dsp:txBody>
      <dsp:txXfrm>
        <a:off x="1230850" y="-90318"/>
        <a:ext cx="1180708" cy="1241755"/>
      </dsp:txXfrm>
    </dsp:sp>
    <dsp:sp modelId="{11124AFF-3269-434B-96F0-9FFD58E10F58}">
      <dsp:nvSpPr>
        <dsp:cNvPr id="0" name=""/>
        <dsp:cNvSpPr/>
      </dsp:nvSpPr>
      <dsp:spPr>
        <a:xfrm rot="12619208">
          <a:off x="2446598" y="2202590"/>
          <a:ext cx="121814" cy="49793"/>
        </a:xfrm>
        <a:custGeom>
          <a:avLst/>
          <a:gdLst/>
          <a:ahLst/>
          <a:cxnLst/>
          <a:rect l="0" t="0" r="0" b="0"/>
          <a:pathLst>
            <a:path>
              <a:moveTo>
                <a:pt x="0" y="24896"/>
              </a:moveTo>
              <a:lnTo>
                <a:pt x="121814" y="24896"/>
              </a:lnTo>
            </a:path>
          </a:pathLst>
        </a:custGeom>
        <a:noFill/>
        <a:ln w="55000" cap="flat" cmpd="thickThin"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effectLst>
              <a:outerShdw blurRad="38100" dist="38100" dir="2700000" algn="tl">
                <a:srgbClr val="000000">
                  <a:alpha val="43137"/>
                </a:srgbClr>
              </a:outerShdw>
            </a:effectLst>
          </a:endParaRPr>
        </a:p>
      </dsp:txBody>
      <dsp:txXfrm rot="12619208">
        <a:off x="2504460" y="2224441"/>
        <a:ext cx="6090" cy="6090"/>
      </dsp:txXfrm>
    </dsp:sp>
    <dsp:sp modelId="{9E13E0AD-B8F7-414D-A5C3-6B3544902633}">
      <dsp:nvSpPr>
        <dsp:cNvPr id="0" name=""/>
        <dsp:cNvSpPr/>
      </dsp:nvSpPr>
      <dsp:spPr>
        <a:xfrm>
          <a:off x="2377831" y="1908223"/>
          <a:ext cx="1145343" cy="1156677"/>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CN" altLang="en-US" sz="1500" kern="1200" dirty="0" smtClean="0">
              <a:effectLst>
                <a:outerShdw blurRad="38100" dist="38100" dir="2700000" algn="tl">
                  <a:srgbClr val="000000">
                    <a:alpha val="43137"/>
                  </a:srgbClr>
                </a:outerShdw>
              </a:effectLst>
              <a:latin typeface="黑体" pitchFamily="49" charset="-122"/>
              <a:ea typeface="黑体" pitchFamily="49" charset="-122"/>
            </a:rPr>
            <a:t>三类协同</a:t>
          </a:r>
          <a:endParaRPr lang="zh-CN" altLang="en-US" sz="1500" kern="1200" dirty="0">
            <a:effectLst>
              <a:outerShdw blurRad="38100" dist="38100" dir="2700000" algn="tl">
                <a:srgbClr val="000000">
                  <a:alpha val="43137"/>
                </a:srgbClr>
              </a:outerShdw>
            </a:effectLst>
            <a:latin typeface="黑体" pitchFamily="49" charset="-122"/>
            <a:ea typeface="黑体" pitchFamily="49" charset="-122"/>
          </a:endParaRPr>
        </a:p>
      </dsp:txBody>
      <dsp:txXfrm>
        <a:off x="2377831" y="1908223"/>
        <a:ext cx="1145343" cy="1156677"/>
      </dsp:txXfrm>
    </dsp:sp>
    <dsp:sp modelId="{9D8F0FC9-3BD9-4073-8607-9B8341535FAA}">
      <dsp:nvSpPr>
        <dsp:cNvPr id="0" name=""/>
        <dsp:cNvSpPr/>
      </dsp:nvSpPr>
      <dsp:spPr>
        <a:xfrm rot="19874854">
          <a:off x="1138550" y="2195121"/>
          <a:ext cx="78307" cy="49793"/>
        </a:xfrm>
        <a:custGeom>
          <a:avLst/>
          <a:gdLst/>
          <a:ahLst/>
          <a:cxnLst/>
          <a:rect l="0" t="0" r="0" b="0"/>
          <a:pathLst>
            <a:path>
              <a:moveTo>
                <a:pt x="0" y="24896"/>
              </a:moveTo>
              <a:lnTo>
                <a:pt x="78307" y="24896"/>
              </a:lnTo>
            </a:path>
          </a:pathLst>
        </a:custGeom>
        <a:noFill/>
        <a:ln w="55000" cap="flat" cmpd="thickThin"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effectLst>
              <a:outerShdw blurRad="38100" dist="38100" dir="2700000" algn="tl">
                <a:srgbClr val="000000">
                  <a:alpha val="43137"/>
                </a:srgbClr>
              </a:outerShdw>
            </a:effectLst>
          </a:endParaRPr>
        </a:p>
      </dsp:txBody>
      <dsp:txXfrm rot="19874854">
        <a:off x="1175746" y="2218060"/>
        <a:ext cx="3915" cy="3915"/>
      </dsp:txXfrm>
    </dsp:sp>
    <dsp:sp modelId="{4D49AB52-F0B1-4FDE-A180-398710C38B87}">
      <dsp:nvSpPr>
        <dsp:cNvPr id="0" name=""/>
        <dsp:cNvSpPr/>
      </dsp:nvSpPr>
      <dsp:spPr>
        <a:xfrm>
          <a:off x="96349" y="1900694"/>
          <a:ext cx="1191111" cy="1171736"/>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CN" altLang="en-US" sz="1500" kern="1200" dirty="0" smtClean="0">
              <a:effectLst>
                <a:outerShdw blurRad="38100" dist="38100" dir="2700000" algn="tl">
                  <a:srgbClr val="000000">
                    <a:alpha val="43137"/>
                  </a:srgbClr>
                </a:outerShdw>
              </a:effectLst>
              <a:latin typeface="黑体" pitchFamily="49" charset="-122"/>
              <a:ea typeface="黑体" pitchFamily="49" charset="-122"/>
            </a:rPr>
            <a:t>三级贯通</a:t>
          </a:r>
          <a:endParaRPr lang="zh-CN" altLang="en-US" sz="1500" kern="1200" dirty="0">
            <a:effectLst>
              <a:outerShdw blurRad="38100" dist="38100" dir="2700000" algn="tl">
                <a:srgbClr val="000000">
                  <a:alpha val="43137"/>
                </a:srgbClr>
              </a:outerShdw>
            </a:effectLst>
            <a:latin typeface="黑体" pitchFamily="49" charset="-122"/>
            <a:ea typeface="黑体" pitchFamily="49" charset="-122"/>
          </a:endParaRPr>
        </a:p>
      </dsp:txBody>
      <dsp:txXfrm>
        <a:off x="96349" y="1900694"/>
        <a:ext cx="1191111" cy="117173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67713100-3DB2-4815-BBE9-971DE45B3F6D}" type="datetimeFigureOut">
              <a:rPr lang="zh-CN" altLang="en-US"/>
              <a:pPr>
                <a:defRPr/>
              </a:pPr>
              <a:t>2017/6/9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58387BA7-B57C-40F8-B60F-F5F99700F0D1}" type="slidenum">
              <a:rPr lang="zh-CN" altLang="en-US"/>
              <a:pPr>
                <a:defRPr/>
              </a:pPr>
              <a:t>‹#›</a:t>
            </a:fld>
            <a:endParaRPr lang="zh-CN" altLang="en-US"/>
          </a:p>
        </p:txBody>
      </p:sp>
    </p:spTree>
    <p:extLst>
      <p:ext uri="{BB962C8B-B14F-4D97-AF65-F5344CB8AC3E}">
        <p14:creationId xmlns:p14="http://schemas.microsoft.com/office/powerpoint/2010/main" xmlns="" val="3564695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DF2A61-8710-4B7B-8C84-50D82BECE2A2}" type="datetimeFigureOut">
              <a:rPr lang="zh-CN" altLang="en-US" smtClean="0"/>
              <a:pPr/>
              <a:t>2017/6/9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76E867-C90C-4725-80AE-7707DEF84651}" type="slidenum">
              <a:rPr lang="zh-CN" altLang="en-US" smtClean="0"/>
              <a:pPr/>
              <a:t>‹#›</a:t>
            </a:fld>
            <a:endParaRPr lang="zh-CN" altLang="en-US"/>
          </a:p>
        </p:txBody>
      </p:sp>
    </p:spTree>
    <p:extLst>
      <p:ext uri="{BB962C8B-B14F-4D97-AF65-F5344CB8AC3E}">
        <p14:creationId xmlns:p14="http://schemas.microsoft.com/office/powerpoint/2010/main" xmlns="" val="89526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0E184A9-626D-454A-B4FB-42E4C81DE3D8}" type="slidenum">
              <a:rPr lang="zh-CN" altLang="en-US" smtClean="0"/>
              <a:pPr/>
              <a:t>13</a:t>
            </a:fld>
            <a:endParaRPr lang="zh-CN" altLang="en-US"/>
          </a:p>
        </p:txBody>
      </p:sp>
    </p:spTree>
    <p:extLst>
      <p:ext uri="{BB962C8B-B14F-4D97-AF65-F5344CB8AC3E}">
        <p14:creationId xmlns:p14="http://schemas.microsoft.com/office/powerpoint/2010/main" xmlns="" val="113637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0E184A9-626D-454A-B4FB-42E4C81DE3D8}" type="slidenum">
              <a:rPr lang="zh-CN" altLang="en-US" smtClean="0"/>
              <a:pPr/>
              <a:t>18</a:t>
            </a:fld>
            <a:endParaRPr lang="zh-CN" altLang="en-US"/>
          </a:p>
        </p:txBody>
      </p:sp>
    </p:spTree>
    <p:extLst>
      <p:ext uri="{BB962C8B-B14F-4D97-AF65-F5344CB8AC3E}">
        <p14:creationId xmlns:p14="http://schemas.microsoft.com/office/powerpoint/2010/main" xmlns="" val="193260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0E184A9-626D-454A-B4FB-42E4C81DE3D8}" type="slidenum">
              <a:rPr lang="zh-CN" altLang="en-US" smtClean="0"/>
              <a:pPr/>
              <a:t>19</a:t>
            </a:fld>
            <a:endParaRPr lang="zh-CN" altLang="en-US"/>
          </a:p>
        </p:txBody>
      </p:sp>
    </p:spTree>
    <p:extLst>
      <p:ext uri="{BB962C8B-B14F-4D97-AF65-F5344CB8AC3E}">
        <p14:creationId xmlns:p14="http://schemas.microsoft.com/office/powerpoint/2010/main" xmlns="" val="1791932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0E184A9-626D-454A-B4FB-42E4C81DE3D8}" type="slidenum">
              <a:rPr lang="zh-CN" altLang="en-US" smtClean="0"/>
              <a:pPr/>
              <a:t>30</a:t>
            </a:fld>
            <a:endParaRPr lang="zh-CN" altLang="en-US"/>
          </a:p>
        </p:txBody>
      </p:sp>
    </p:spTree>
    <p:extLst>
      <p:ext uri="{BB962C8B-B14F-4D97-AF65-F5344CB8AC3E}">
        <p14:creationId xmlns:p14="http://schemas.microsoft.com/office/powerpoint/2010/main" xmlns="" val="1535630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标题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grpSp>
        <p:nvGrpSpPr>
          <p:cNvPr id="2" name="组合 1"/>
          <p:cNvGrpSpPr/>
          <p:nvPr/>
        </p:nvGrpSpPr>
        <p:grpSpPr>
          <a:xfrm>
            <a:off x="-5019" y="4953000"/>
            <a:ext cx="12197020"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pPr>
              <a:defRPr/>
            </a:pPr>
            <a:fld id="{73F97423-1BFE-49FF-841A-27F0A699F958}" type="datetimeFigureOut">
              <a:rPr lang="zh-CN" altLang="en-US" smtClean="0"/>
              <a:pPr>
                <a:defRPr/>
              </a:pPr>
              <a:t>2017/6/9</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pPr>
              <a:defRPr/>
            </a:pPr>
            <a:endParaRPr lang="zh-CN" altLang="en-US"/>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pPr>
              <a:defRPr/>
            </a:pPr>
            <a:fld id="{7249CCB2-C96B-45CE-ACBD-69EE9F6C7608}" type="slidenum">
              <a:rPr lang="zh-CN" altLang="en-US" smtClean="0"/>
              <a:pPr>
                <a:defRPr/>
              </a:pPr>
              <a:t>‹#›</a:t>
            </a:fld>
            <a:endParaRPr lang="zh-CN" altLang="en-US"/>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609600" y="1481330"/>
            <a:ext cx="10972800" cy="4386071"/>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pPr>
              <a:defRPr/>
            </a:pPr>
            <a:fld id="{117D1D77-5BC0-49AA-93AF-F18656B41B39}" type="datetimeFigureOut">
              <a:rPr lang="zh-CN" altLang="en-US" smtClean="0"/>
              <a:pPr>
                <a:defRPr/>
              </a:pPr>
              <a:t>2017/6/9</a:t>
            </a:fld>
            <a:endParaRPr lang="zh-CN" altLang="en-US"/>
          </a:p>
        </p:txBody>
      </p:sp>
      <p:sp>
        <p:nvSpPr>
          <p:cNvPr id="5" name="页脚占位符 4"/>
          <p:cNvSpPr>
            <a:spLocks noGrp="1"/>
          </p:cNvSpPr>
          <p:nvPr>
            <p:ph type="ftr" sz="quarter" idx="11"/>
          </p:nvPr>
        </p:nvSpPr>
        <p:spPr/>
        <p:txBody>
          <a:bodyPr/>
          <a:lstStyle>
            <a:extLst/>
          </a:lstStyle>
          <a:p>
            <a:pPr>
              <a:defRPr/>
            </a:pPr>
            <a:endParaRPr lang="zh-CN" altLang="en-US"/>
          </a:p>
        </p:txBody>
      </p:sp>
      <p:sp>
        <p:nvSpPr>
          <p:cNvPr id="6" name="灯片编号占位符 5"/>
          <p:cNvSpPr>
            <a:spLocks noGrp="1"/>
          </p:cNvSpPr>
          <p:nvPr>
            <p:ph type="sldNum" sz="quarter" idx="12"/>
          </p:nvPr>
        </p:nvSpPr>
        <p:spPr/>
        <p:txBody>
          <a:bodyPr/>
          <a:lstStyle>
            <a:extLst/>
          </a:lstStyle>
          <a:p>
            <a:pPr>
              <a:defRPr/>
            </a:pPr>
            <a:fld id="{AE2FFD3F-1D9D-4822-8E18-8DBCF27FB493}" type="slidenum">
              <a:rPr lang="zh-CN" altLang="en-US" smtClean="0"/>
              <a:pPr>
                <a:defRPr/>
              </a:pPr>
              <a:t>‹#›</a:t>
            </a:fld>
            <a:endParaRPr lang="zh-CN" altLang="en-US"/>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25351" y="274641"/>
            <a:ext cx="2369960" cy="5592761"/>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609600" y="274641"/>
            <a:ext cx="8432800" cy="5592760"/>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pPr>
              <a:defRPr/>
            </a:pPr>
            <a:fld id="{0E7854DE-D6EA-47AF-9E4D-EF6B9FA43D93}" type="datetimeFigureOut">
              <a:rPr lang="zh-CN" altLang="en-US" smtClean="0"/>
              <a:pPr>
                <a:defRPr/>
              </a:pPr>
              <a:t>2017/6/9</a:t>
            </a:fld>
            <a:endParaRPr lang="zh-CN" altLang="en-US"/>
          </a:p>
        </p:txBody>
      </p:sp>
      <p:sp>
        <p:nvSpPr>
          <p:cNvPr id="5" name="页脚占位符 4"/>
          <p:cNvSpPr>
            <a:spLocks noGrp="1"/>
          </p:cNvSpPr>
          <p:nvPr>
            <p:ph type="ftr" sz="quarter" idx="11"/>
          </p:nvPr>
        </p:nvSpPr>
        <p:spPr/>
        <p:txBody>
          <a:bodyPr/>
          <a:lstStyle>
            <a:extLst/>
          </a:lstStyle>
          <a:p>
            <a:pPr>
              <a:defRPr/>
            </a:pPr>
            <a:endParaRPr lang="zh-CN" altLang="en-US"/>
          </a:p>
        </p:txBody>
      </p:sp>
      <p:sp>
        <p:nvSpPr>
          <p:cNvPr id="6" name="灯片编号占位符 5"/>
          <p:cNvSpPr>
            <a:spLocks noGrp="1"/>
          </p:cNvSpPr>
          <p:nvPr>
            <p:ph type="sldNum" sz="quarter" idx="12"/>
          </p:nvPr>
        </p:nvSpPr>
        <p:spPr/>
        <p:txBody>
          <a:bodyPr/>
          <a:lstStyle>
            <a:extLst/>
          </a:lstStyle>
          <a:p>
            <a:pPr>
              <a:defRPr/>
            </a:pPr>
            <a:fld id="{B6FD831C-C074-4B7F-B402-3F57B424E014}" type="slidenum">
              <a:rPr lang="zh-CN" altLang="en-US" smtClean="0"/>
              <a:pPr>
                <a:defRPr/>
              </a:pPr>
              <a:t>‹#›</a:t>
            </a:fld>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1_标题幻灯片">
    <p:bg bwMode="gray">
      <p:bgPr>
        <a:gradFill rotWithShape="0">
          <a:gsLst>
            <a:gs pos="0">
              <a:schemeClr val="bg1"/>
            </a:gs>
            <a:gs pos="50000">
              <a:srgbClr val="FFFFFF"/>
            </a:gs>
            <a:gs pos="100000">
              <a:schemeClr val="bg1"/>
            </a:gs>
          </a:gsLst>
          <a:lin ang="5400000" scaled="1"/>
        </a:gradFill>
        <a:effectLst/>
      </p:bgPr>
    </p:bg>
    <p:spTree>
      <p:nvGrpSpPr>
        <p:cNvPr id="1" name=""/>
        <p:cNvGrpSpPr/>
        <p:nvPr/>
      </p:nvGrpSpPr>
      <p:grpSpPr>
        <a:xfrm>
          <a:off x="0" y="0"/>
          <a:ext cx="0" cy="0"/>
          <a:chOff x="0" y="0"/>
          <a:chExt cx="0" cy="0"/>
        </a:xfrm>
      </p:grpSpPr>
      <p:pic>
        <p:nvPicPr>
          <p:cNvPr id="2" name="图片 19"/>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8" descr="w_box"/>
          <p:cNvPicPr>
            <a:picLocks noChangeAspect="1" noChangeArrowheads="1"/>
          </p:cNvPicPr>
          <p:nvPr/>
        </p:nvPicPr>
        <p:blipFill>
          <a:blip r:embed="rId3" cstate="print"/>
          <a:srcRect/>
          <a:stretch>
            <a:fillRect/>
          </a:stretch>
        </p:blipFill>
        <p:spPr bwMode="auto">
          <a:xfrm>
            <a:off x="6826250" y="2833688"/>
            <a:ext cx="5321300" cy="3937000"/>
          </a:xfrm>
          <a:prstGeom prst="rect">
            <a:avLst/>
          </a:prstGeom>
          <a:noFill/>
          <a:ln w="9525">
            <a:noFill/>
            <a:miter lim="800000"/>
            <a:headEnd/>
            <a:tailEnd/>
          </a:ln>
        </p:spPr>
      </p:pic>
      <p:pic>
        <p:nvPicPr>
          <p:cNvPr id="4" name="Picture 9" descr="a"/>
          <p:cNvPicPr>
            <a:picLocks noChangeAspect="1" noChangeArrowheads="1"/>
          </p:cNvPicPr>
          <p:nvPr/>
        </p:nvPicPr>
        <p:blipFill>
          <a:blip r:embed="rId4" cstate="print"/>
          <a:srcRect t="824"/>
          <a:stretch>
            <a:fillRect/>
          </a:stretch>
        </p:blipFill>
        <p:spPr bwMode="auto">
          <a:xfrm>
            <a:off x="201613" y="-6350"/>
            <a:ext cx="5189537" cy="6877050"/>
          </a:xfrm>
          <a:prstGeom prst="rect">
            <a:avLst/>
          </a:prstGeom>
          <a:noFill/>
          <a:ln w="9525">
            <a:noFill/>
            <a:miter lim="800000"/>
            <a:headEnd/>
            <a:tailEnd/>
          </a:ln>
        </p:spPr>
      </p:pic>
      <p:sp>
        <p:nvSpPr>
          <p:cNvPr id="5" name="Rectangle 10"/>
          <p:cNvSpPr>
            <a:spLocks noChangeArrowheads="1"/>
          </p:cNvSpPr>
          <p:nvPr/>
        </p:nvSpPr>
        <p:spPr bwMode="gray">
          <a:xfrm>
            <a:off x="127000" y="100013"/>
            <a:ext cx="349250" cy="266700"/>
          </a:xfrm>
          <a:prstGeom prst="rect">
            <a:avLst/>
          </a:prstGeom>
          <a:solidFill>
            <a:srgbClr val="FFFFFF"/>
          </a:solidFill>
          <a:ln>
            <a:noFill/>
          </a:ln>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zh-CN" altLang="en-US" sz="1800">
              <a:ea typeface="+mn-ea"/>
            </a:endParaRPr>
          </a:p>
        </p:txBody>
      </p:sp>
      <p:sp>
        <p:nvSpPr>
          <p:cNvPr id="6" name="Rectangle 11"/>
          <p:cNvSpPr>
            <a:spLocks noChangeArrowheads="1"/>
          </p:cNvSpPr>
          <p:nvPr/>
        </p:nvSpPr>
        <p:spPr bwMode="gray">
          <a:xfrm>
            <a:off x="527050" y="100013"/>
            <a:ext cx="349250" cy="266700"/>
          </a:xfrm>
          <a:prstGeom prst="rect">
            <a:avLst/>
          </a:prstGeom>
          <a:solidFill>
            <a:srgbClr val="FFFFFF"/>
          </a:solidFill>
          <a:ln>
            <a:noFill/>
          </a:ln>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zh-CN" altLang="en-US" sz="1800">
              <a:ea typeface="+mn-ea"/>
            </a:endParaRPr>
          </a:p>
        </p:txBody>
      </p:sp>
      <p:sp>
        <p:nvSpPr>
          <p:cNvPr id="7" name="Rectangle 12"/>
          <p:cNvSpPr>
            <a:spLocks noChangeArrowheads="1"/>
          </p:cNvSpPr>
          <p:nvPr/>
        </p:nvSpPr>
        <p:spPr bwMode="gray">
          <a:xfrm>
            <a:off x="927100" y="100013"/>
            <a:ext cx="349250" cy="266700"/>
          </a:xfrm>
          <a:prstGeom prst="rect">
            <a:avLst/>
          </a:prstGeom>
          <a:solidFill>
            <a:srgbClr val="FFFFFF"/>
          </a:solidFill>
          <a:ln>
            <a:noFill/>
          </a:ln>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zh-CN" altLang="en-US" sz="1800">
              <a:ea typeface="+mn-ea"/>
            </a:endParaRPr>
          </a:p>
        </p:txBody>
      </p:sp>
      <p:sp>
        <p:nvSpPr>
          <p:cNvPr id="8" name="Rectangle 13"/>
          <p:cNvSpPr>
            <a:spLocks noChangeArrowheads="1"/>
          </p:cNvSpPr>
          <p:nvPr/>
        </p:nvSpPr>
        <p:spPr bwMode="gray">
          <a:xfrm>
            <a:off x="527050" y="400050"/>
            <a:ext cx="349250" cy="266700"/>
          </a:xfrm>
          <a:prstGeom prst="rect">
            <a:avLst/>
          </a:prstGeom>
          <a:solidFill>
            <a:srgbClr val="FFFFFF"/>
          </a:solidFill>
          <a:ln>
            <a:noFill/>
          </a:ln>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zh-CN" altLang="en-US" sz="1800">
              <a:ea typeface="+mn-ea"/>
            </a:endParaRPr>
          </a:p>
        </p:txBody>
      </p:sp>
      <p:sp>
        <p:nvSpPr>
          <p:cNvPr id="9" name="Rectangle 14"/>
          <p:cNvSpPr>
            <a:spLocks noChangeArrowheads="1"/>
          </p:cNvSpPr>
          <p:nvPr/>
        </p:nvSpPr>
        <p:spPr bwMode="gray">
          <a:xfrm>
            <a:off x="127000" y="400050"/>
            <a:ext cx="349250" cy="266700"/>
          </a:xfrm>
          <a:prstGeom prst="rect">
            <a:avLst/>
          </a:prstGeom>
          <a:solidFill>
            <a:srgbClr val="FFFFFF"/>
          </a:solidFill>
          <a:ln>
            <a:noFill/>
          </a:ln>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zh-CN" altLang="en-US" sz="1800">
              <a:ea typeface="+mn-ea"/>
            </a:endParaRPr>
          </a:p>
        </p:txBody>
      </p:sp>
      <p:sp>
        <p:nvSpPr>
          <p:cNvPr id="10" name="Rectangle 15"/>
          <p:cNvSpPr>
            <a:spLocks noChangeArrowheads="1"/>
          </p:cNvSpPr>
          <p:nvPr/>
        </p:nvSpPr>
        <p:spPr bwMode="gray">
          <a:xfrm>
            <a:off x="127000" y="700088"/>
            <a:ext cx="349250" cy="266700"/>
          </a:xfrm>
          <a:prstGeom prst="rect">
            <a:avLst/>
          </a:prstGeom>
          <a:solidFill>
            <a:srgbClr val="FFFFFF"/>
          </a:solidFill>
          <a:ln>
            <a:noFill/>
          </a:ln>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zh-CN" altLang="en-US" sz="1800">
              <a:ea typeface="+mn-ea"/>
            </a:endParaRPr>
          </a:p>
        </p:txBody>
      </p:sp>
      <p:pic>
        <p:nvPicPr>
          <p:cNvPr id="11" name="Picture 16" descr="d"/>
          <p:cNvPicPr>
            <a:picLocks noChangeAspect="1" noChangeArrowheads="1"/>
          </p:cNvPicPr>
          <p:nvPr/>
        </p:nvPicPr>
        <p:blipFill>
          <a:blip r:embed="rId5" cstate="print"/>
          <a:srcRect/>
          <a:stretch>
            <a:fillRect/>
          </a:stretch>
        </p:blipFill>
        <p:spPr bwMode="auto">
          <a:xfrm>
            <a:off x="5080000" y="0"/>
            <a:ext cx="7112000" cy="2333625"/>
          </a:xfrm>
          <a:prstGeom prst="rect">
            <a:avLst/>
          </a:prstGeom>
          <a:noFill/>
          <a:ln w="9525">
            <a:noFill/>
            <a:miter lim="800000"/>
            <a:headEnd/>
            <a:tailEnd/>
          </a:ln>
        </p:spPr>
      </p:pic>
      <p:pic>
        <p:nvPicPr>
          <p:cNvPr id="12" name="Picture 17" descr="b"/>
          <p:cNvPicPr>
            <a:picLocks noChangeAspect="1" noChangeArrowheads="1"/>
          </p:cNvPicPr>
          <p:nvPr/>
        </p:nvPicPr>
        <p:blipFill>
          <a:blip r:embed="rId6" cstate="print"/>
          <a:srcRect t="8556"/>
          <a:stretch>
            <a:fillRect/>
          </a:stretch>
        </p:blipFill>
        <p:spPr bwMode="auto">
          <a:xfrm>
            <a:off x="5181600" y="-219075"/>
            <a:ext cx="2946400" cy="2122488"/>
          </a:xfrm>
          <a:prstGeom prst="rect">
            <a:avLst/>
          </a:prstGeom>
          <a:noFill/>
          <a:ln w="9525">
            <a:noFill/>
            <a:miter lim="800000"/>
            <a:headEnd/>
            <a:tailEnd/>
          </a:ln>
        </p:spPr>
      </p:pic>
      <p:sp>
        <p:nvSpPr>
          <p:cNvPr id="13" name="Rectangle 25"/>
          <p:cNvSpPr>
            <a:spLocks noChangeArrowheads="1"/>
          </p:cNvSpPr>
          <p:nvPr/>
        </p:nvSpPr>
        <p:spPr bwMode="gray">
          <a:xfrm>
            <a:off x="8770938" y="5475288"/>
            <a:ext cx="1433512" cy="1089025"/>
          </a:xfrm>
          <a:prstGeom prst="rect">
            <a:avLst/>
          </a:prstGeom>
          <a:solidFill>
            <a:schemeClr val="folHlink"/>
          </a:solidFill>
          <a:ln>
            <a:noFill/>
          </a:ln>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zh-CN" altLang="en-US" sz="1800">
              <a:ea typeface="+mn-ea"/>
            </a:endParaRPr>
          </a:p>
        </p:txBody>
      </p:sp>
      <p:sp>
        <p:nvSpPr>
          <p:cNvPr id="14" name="Rectangle 26"/>
          <p:cNvSpPr>
            <a:spLocks noChangeArrowheads="1"/>
          </p:cNvSpPr>
          <p:nvPr/>
        </p:nvSpPr>
        <p:spPr bwMode="gray">
          <a:xfrm>
            <a:off x="10434638" y="4222750"/>
            <a:ext cx="1433512" cy="1089025"/>
          </a:xfrm>
          <a:prstGeom prst="rect">
            <a:avLst/>
          </a:prstGeom>
          <a:solidFill>
            <a:schemeClr val="hlink"/>
          </a:solidFill>
          <a:ln>
            <a:noFill/>
          </a:ln>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zh-CN" altLang="en-US" sz="1800">
              <a:ea typeface="+mn-ea"/>
            </a:endParaRPr>
          </a:p>
        </p:txBody>
      </p:sp>
      <p:pic>
        <p:nvPicPr>
          <p:cNvPr id="15" name="图片 13"/>
          <p:cNvPicPr>
            <a:picLocks noChangeAspect="1"/>
          </p:cNvPicPr>
          <p:nvPr userDrawn="1"/>
        </p:nvPicPr>
        <p:blipFill>
          <a:blip r:embed="rId7" cstate="print"/>
          <a:srcRect/>
          <a:stretch>
            <a:fillRect/>
          </a:stretch>
        </p:blipFill>
        <p:spPr bwMode="auto">
          <a:xfrm>
            <a:off x="10433050" y="2992438"/>
            <a:ext cx="1435100" cy="1092200"/>
          </a:xfrm>
          <a:prstGeom prst="rect">
            <a:avLst/>
          </a:prstGeom>
          <a:noFill/>
          <a:ln w="9525">
            <a:noFill/>
            <a:miter lim="800000"/>
            <a:headEnd/>
            <a:tailEnd/>
          </a:ln>
        </p:spPr>
      </p:pic>
      <p:pic>
        <p:nvPicPr>
          <p:cNvPr id="16" name="图片 14"/>
          <p:cNvPicPr>
            <a:picLocks noChangeAspect="1"/>
          </p:cNvPicPr>
          <p:nvPr userDrawn="1"/>
        </p:nvPicPr>
        <p:blipFill>
          <a:blip r:embed="rId8" cstate="print"/>
          <a:srcRect/>
          <a:stretch>
            <a:fillRect/>
          </a:stretch>
        </p:blipFill>
        <p:spPr bwMode="auto">
          <a:xfrm>
            <a:off x="8770938" y="4222750"/>
            <a:ext cx="1433512" cy="1095375"/>
          </a:xfrm>
          <a:prstGeom prst="rect">
            <a:avLst/>
          </a:prstGeom>
          <a:noFill/>
          <a:ln w="9525">
            <a:noFill/>
            <a:miter lim="800000"/>
            <a:headEnd/>
            <a:tailEnd/>
          </a:ln>
        </p:spPr>
      </p:pic>
      <p:pic>
        <p:nvPicPr>
          <p:cNvPr id="17" name="图片 15"/>
          <p:cNvPicPr>
            <a:picLocks noChangeAspect="1"/>
          </p:cNvPicPr>
          <p:nvPr userDrawn="1"/>
        </p:nvPicPr>
        <p:blipFill>
          <a:blip r:embed="rId9" cstate="print"/>
          <a:srcRect/>
          <a:stretch>
            <a:fillRect/>
          </a:stretch>
        </p:blipFill>
        <p:spPr bwMode="auto">
          <a:xfrm>
            <a:off x="7065963" y="5495925"/>
            <a:ext cx="1466850" cy="1074738"/>
          </a:xfrm>
          <a:prstGeom prst="rect">
            <a:avLst/>
          </a:prstGeom>
          <a:noFill/>
          <a:ln w="9525">
            <a:noFill/>
            <a:miter lim="800000"/>
            <a:headEnd/>
            <a:tailEnd/>
          </a:ln>
        </p:spPr>
      </p:pic>
      <p:pic>
        <p:nvPicPr>
          <p:cNvPr id="18" name="图片 16"/>
          <p:cNvPicPr>
            <a:picLocks noChangeAspect="1"/>
          </p:cNvPicPr>
          <p:nvPr userDrawn="1"/>
        </p:nvPicPr>
        <p:blipFill>
          <a:blip r:embed="rId10" cstate="print"/>
          <a:srcRect/>
          <a:stretch>
            <a:fillRect/>
          </a:stretch>
        </p:blipFill>
        <p:spPr bwMode="auto">
          <a:xfrm>
            <a:off x="10425113" y="5470525"/>
            <a:ext cx="1462087" cy="1093788"/>
          </a:xfrm>
          <a:prstGeom prst="rect">
            <a:avLst/>
          </a:prstGeom>
          <a:noFill/>
          <a:ln w="9525">
            <a:noFill/>
            <a:miter lim="800000"/>
            <a:headEnd/>
            <a:tailEnd/>
          </a:ln>
        </p:spPr>
      </p:pic>
      <p:pic>
        <p:nvPicPr>
          <p:cNvPr id="19" name="图片 17"/>
          <p:cNvPicPr>
            <a:picLocks noChangeAspect="1"/>
          </p:cNvPicPr>
          <p:nvPr userDrawn="1"/>
        </p:nvPicPr>
        <p:blipFill>
          <a:blip r:embed="rId11" cstate="print"/>
          <a:srcRect/>
          <a:stretch>
            <a:fillRect/>
          </a:stretch>
        </p:blipFill>
        <p:spPr bwMode="auto">
          <a:xfrm>
            <a:off x="10433050" y="4243388"/>
            <a:ext cx="1435100" cy="1074737"/>
          </a:xfrm>
          <a:prstGeom prst="rect">
            <a:avLst/>
          </a:prstGeom>
          <a:noFill/>
          <a:ln w="9525">
            <a:noFill/>
            <a:miter lim="800000"/>
            <a:headEnd/>
            <a:tailEnd/>
          </a:ln>
        </p:spPr>
      </p:pic>
      <p:pic>
        <p:nvPicPr>
          <p:cNvPr id="20" name="图片 18"/>
          <p:cNvPicPr>
            <a:picLocks noChangeAspect="1"/>
          </p:cNvPicPr>
          <p:nvPr userDrawn="1"/>
        </p:nvPicPr>
        <p:blipFill>
          <a:blip r:embed="rId12" cstate="print"/>
          <a:srcRect/>
          <a:stretch>
            <a:fillRect/>
          </a:stretch>
        </p:blipFill>
        <p:spPr bwMode="auto">
          <a:xfrm>
            <a:off x="8770938" y="5475288"/>
            <a:ext cx="1433512" cy="10890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pic>
        <p:nvPicPr>
          <p:cNvPr id="2" name="图片 4"/>
          <p:cNvPicPr>
            <a:picLocks noChangeAspect="1" noChangeArrowheads="1"/>
          </p:cNvPicPr>
          <p:nvPr userDrawn="1"/>
        </p:nvPicPr>
        <p:blipFill>
          <a:blip r:embed="rId2" cstate="print"/>
          <a:srcRect/>
          <a:stretch>
            <a:fillRect/>
          </a:stretch>
        </p:blipFill>
        <p:spPr bwMode="auto">
          <a:xfrm>
            <a:off x="0" y="-26982"/>
            <a:ext cx="12192000" cy="6884983"/>
          </a:xfrm>
          <a:prstGeom prst="rect">
            <a:avLst/>
          </a:prstGeom>
          <a:noFill/>
          <a:ln w="9525">
            <a:noFill/>
            <a:miter lim="800000"/>
            <a:headEnd/>
            <a:tailEnd/>
          </a:ln>
        </p:spPr>
      </p:pic>
      <p:pic>
        <p:nvPicPr>
          <p:cNvPr id="5" name="图片 4" descr="图片6.png"/>
          <p:cNvPicPr>
            <a:picLocks noChangeAspect="1"/>
          </p:cNvPicPr>
          <p:nvPr userDrawn="1"/>
        </p:nvPicPr>
        <p:blipFill>
          <a:blip r:embed="rId3" cstate="print"/>
          <a:srcRect/>
          <a:stretch>
            <a:fillRect/>
          </a:stretch>
        </p:blipFill>
        <p:spPr>
          <a:xfrm>
            <a:off x="10382280" y="-24"/>
            <a:ext cx="1728000" cy="1296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pPr>
              <a:defRPr/>
            </a:pPr>
            <a:fld id="{60BACAE1-8CE5-400A-BC2A-50AFA07C6E3D}" type="datetimeFigureOut">
              <a:rPr lang="zh-CN" altLang="en-US" smtClean="0"/>
              <a:pPr>
                <a:defRPr/>
              </a:pPr>
              <a:t>2017/6/9</a:t>
            </a:fld>
            <a:endParaRPr lang="zh-CN" altLang="en-US"/>
          </a:p>
        </p:txBody>
      </p:sp>
      <p:sp>
        <p:nvSpPr>
          <p:cNvPr id="5" name="页脚占位符 4"/>
          <p:cNvSpPr>
            <a:spLocks noGrp="1"/>
          </p:cNvSpPr>
          <p:nvPr>
            <p:ph type="ftr" sz="quarter" idx="11"/>
          </p:nvPr>
        </p:nvSpPr>
        <p:spPr/>
        <p:txBody>
          <a:bodyPr/>
          <a:lstStyle>
            <a:extLst/>
          </a:lstStyle>
          <a:p>
            <a:pPr>
              <a:defRPr/>
            </a:pPr>
            <a:endParaRPr lang="zh-CN" altLang="en-US"/>
          </a:p>
        </p:txBody>
      </p:sp>
      <p:sp>
        <p:nvSpPr>
          <p:cNvPr id="6" name="灯片编号占位符 5"/>
          <p:cNvSpPr>
            <a:spLocks noGrp="1"/>
          </p:cNvSpPr>
          <p:nvPr>
            <p:ph type="sldNum" sz="quarter" idx="12"/>
          </p:nvPr>
        </p:nvSpPr>
        <p:spPr/>
        <p:txBody>
          <a:bodyPr/>
          <a:lstStyle>
            <a:extLst/>
          </a:lstStyle>
          <a:p>
            <a:pPr>
              <a:defRPr/>
            </a:pPr>
            <a:fld id="{664AC47D-0789-4397-ADDE-C04DB31904E9}" type="slidenum">
              <a:rPr lang="zh-CN" altLang="en-US" smtClean="0"/>
              <a:pPr>
                <a:defRPr/>
              </a:pPr>
              <a:t>‹#›</a:t>
            </a:fld>
            <a:endParaRPr lang="zh-CN" altLang="en-US"/>
          </a:p>
        </p:txBody>
      </p:sp>
      <p:sp>
        <p:nvSpPr>
          <p:cNvPr id="7" name="标题 6"/>
          <p:cNvSpPr>
            <a:spLocks noGrp="1"/>
          </p:cNvSpPr>
          <p:nvPr>
            <p:ph type="title"/>
          </p:nvPr>
        </p:nvSpPr>
        <p:spPr/>
        <p:txBody>
          <a:bodyPr rtlCol="0"/>
          <a:lstStyle>
            <a:extLst/>
          </a:lstStyle>
          <a:p>
            <a:r>
              <a:rPr kumimoji="0" lang="zh-CN" altLang="en-US" smtClean="0"/>
              <a:t>单击此处编辑母版标题样式</a:t>
            </a:r>
            <a:endParaRPr kumimoji="0" lang="en-US"/>
          </a:p>
        </p:txBody>
      </p:sp>
      <p:pic>
        <p:nvPicPr>
          <p:cNvPr id="8" name="图片 7"/>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extLst/>
          </a:lstStyle>
          <a:p>
            <a:pPr>
              <a:defRPr/>
            </a:pPr>
            <a:fld id="{7224AB88-BBDF-43A2-A236-DB2E2FB955A8}" type="datetimeFigureOut">
              <a:rPr lang="zh-CN" altLang="en-US" smtClean="0"/>
              <a:pPr>
                <a:defRPr/>
              </a:pPr>
              <a:t>2017/6/9</a:t>
            </a:fld>
            <a:endParaRPr lang="zh-CN" altLang="en-US"/>
          </a:p>
        </p:txBody>
      </p:sp>
      <p:sp>
        <p:nvSpPr>
          <p:cNvPr id="5" name="页脚占位符 4"/>
          <p:cNvSpPr>
            <a:spLocks noGrp="1"/>
          </p:cNvSpPr>
          <p:nvPr>
            <p:ph type="ftr" sz="quarter" idx="11"/>
          </p:nvPr>
        </p:nvSpPr>
        <p:spPr/>
        <p:txBody>
          <a:bodyPr/>
          <a:lstStyle>
            <a:extLst/>
          </a:lstStyle>
          <a:p>
            <a:pPr>
              <a:defRPr/>
            </a:pPr>
            <a:endParaRPr lang="zh-CN" altLang="en-US"/>
          </a:p>
        </p:txBody>
      </p:sp>
      <p:sp>
        <p:nvSpPr>
          <p:cNvPr id="6" name="灯片编号占位符 5"/>
          <p:cNvSpPr>
            <a:spLocks noGrp="1"/>
          </p:cNvSpPr>
          <p:nvPr>
            <p:ph type="sldNum" sz="quarter" idx="12"/>
          </p:nvPr>
        </p:nvSpPr>
        <p:spPr/>
        <p:txBody>
          <a:bodyPr/>
          <a:lstStyle>
            <a:extLst/>
          </a:lstStyle>
          <a:p>
            <a:pPr>
              <a:defRPr/>
            </a:pPr>
            <a:fld id="{4FC6C681-B337-4D0D-A39C-83BA1452C7ED}" type="slidenum">
              <a:rPr lang="zh-CN" altLang="en-US" smtClean="0"/>
              <a:pPr>
                <a:defRPr/>
              </a:pPr>
              <a:t>‹#›</a:t>
            </a:fld>
            <a:endParaRPr lang="zh-CN" altLang="en-US"/>
          </a:p>
        </p:txBody>
      </p:sp>
      <p:sp>
        <p:nvSpPr>
          <p:cNvPr id="7" name="燕尾形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燕尾形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pic>
        <p:nvPicPr>
          <p:cNvPr id="9" name="图片 8"/>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pPr>
              <a:defRPr/>
            </a:pPr>
            <a:fld id="{3022248E-EDC7-4E0B-9DA0-4AEB4A818374}" type="datetimeFigureOut">
              <a:rPr lang="zh-CN" altLang="en-US" smtClean="0"/>
              <a:pPr>
                <a:defRPr/>
              </a:pPr>
              <a:t>2017/6/9</a:t>
            </a:fld>
            <a:endParaRPr lang="zh-CN" altLang="en-US"/>
          </a:p>
        </p:txBody>
      </p:sp>
      <p:sp>
        <p:nvSpPr>
          <p:cNvPr id="6" name="页脚占位符 5"/>
          <p:cNvSpPr>
            <a:spLocks noGrp="1"/>
          </p:cNvSpPr>
          <p:nvPr>
            <p:ph type="ftr" sz="quarter" idx="11"/>
          </p:nvPr>
        </p:nvSpPr>
        <p:spPr/>
        <p:txBody>
          <a:bodyPr/>
          <a:lstStyle>
            <a:extLst/>
          </a:lstStyle>
          <a:p>
            <a:pPr>
              <a:defRPr/>
            </a:pPr>
            <a:endParaRPr lang="zh-CN" altLang="en-US"/>
          </a:p>
        </p:txBody>
      </p:sp>
      <p:sp>
        <p:nvSpPr>
          <p:cNvPr id="7" name="灯片编号占位符 6"/>
          <p:cNvSpPr>
            <a:spLocks noGrp="1"/>
          </p:cNvSpPr>
          <p:nvPr>
            <p:ph type="sldNum" sz="quarter" idx="12"/>
          </p:nvPr>
        </p:nvSpPr>
        <p:spPr/>
        <p:txBody>
          <a:bodyPr/>
          <a:lstStyle>
            <a:extLst/>
          </a:lstStyle>
          <a:p>
            <a:pPr>
              <a:defRPr/>
            </a:pPr>
            <a:fld id="{2AFBDA91-ED1F-4930-8E64-64209B112C45}" type="slidenum">
              <a:rPr lang="zh-CN" altLang="en-US" smtClean="0"/>
              <a:pPr>
                <a:defRPr/>
              </a:pPr>
              <a:t>‹#›</a:t>
            </a:fld>
            <a:endParaRPr lang="zh-CN" altLang="en-US"/>
          </a:p>
        </p:txBody>
      </p:sp>
      <p:sp>
        <p:nvSpPr>
          <p:cNvPr id="8" name="标题 7"/>
          <p:cNvSpPr>
            <a:spLocks noGrp="1"/>
          </p:cNvSpPr>
          <p:nvPr>
            <p:ph type="title"/>
          </p:nvPr>
        </p:nvSpPr>
        <p:spPr/>
        <p:txBody>
          <a:bodyPr rtlCol="0"/>
          <a:lstStyle>
            <a:extLst/>
          </a:lstStyle>
          <a:p>
            <a:r>
              <a:rPr kumimoji="0" lang="zh-CN" altLang="en-US" smtClean="0"/>
              <a:t>单击此处编辑母版标题样式</a:t>
            </a:r>
            <a:endParaRPr kumimoji="0" lang="en-US"/>
          </a:p>
        </p:txBody>
      </p:sp>
      <p:pic>
        <p:nvPicPr>
          <p:cNvPr id="9" name="图片 8"/>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10972800" cy="1143000"/>
          </a:xfrm>
        </p:spPr>
        <p:txBody>
          <a:bodyPr anchor="ctr"/>
          <a:lstStyle>
            <a:lvl1pPr>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pPr>
              <a:defRPr/>
            </a:pPr>
            <a:fld id="{4EA09ECB-9462-4DAA-AAA6-5B5823032A13}" type="datetimeFigureOut">
              <a:rPr lang="zh-CN" altLang="en-US" smtClean="0"/>
              <a:pPr>
                <a:defRPr/>
              </a:pPr>
              <a:t>2017/6/9</a:t>
            </a:fld>
            <a:endParaRPr lang="zh-CN" altLang="en-US"/>
          </a:p>
        </p:txBody>
      </p:sp>
      <p:sp>
        <p:nvSpPr>
          <p:cNvPr id="8" name="页脚占位符 7"/>
          <p:cNvSpPr>
            <a:spLocks noGrp="1"/>
          </p:cNvSpPr>
          <p:nvPr>
            <p:ph type="ftr" sz="quarter" idx="11"/>
          </p:nvPr>
        </p:nvSpPr>
        <p:spPr/>
        <p:txBody>
          <a:bodyPr/>
          <a:lstStyle>
            <a:extLst/>
          </a:lstStyle>
          <a:p>
            <a:pPr>
              <a:defRPr/>
            </a:pPr>
            <a:endParaRPr lang="zh-CN" altLang="en-US"/>
          </a:p>
        </p:txBody>
      </p:sp>
      <p:sp>
        <p:nvSpPr>
          <p:cNvPr id="9" name="灯片编号占位符 8"/>
          <p:cNvSpPr>
            <a:spLocks noGrp="1"/>
          </p:cNvSpPr>
          <p:nvPr>
            <p:ph type="sldNum" sz="quarter" idx="12"/>
          </p:nvPr>
        </p:nvSpPr>
        <p:spPr/>
        <p:txBody>
          <a:bodyPr/>
          <a:lstStyle>
            <a:extLst/>
          </a:lstStyle>
          <a:p>
            <a:pPr>
              <a:defRPr/>
            </a:pPr>
            <a:fld id="{DF7F8761-C6CD-4521-9223-96D2C66B3D86}" type="slidenum">
              <a:rPr lang="zh-CN" altLang="en-US" smtClean="0"/>
              <a:pPr>
                <a:defRPr/>
              </a:pPr>
              <a:t>‹#›</a:t>
            </a:fld>
            <a:endParaRPr lang="zh-CN" altLang="en-US"/>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extLst/>
          </a:lstStyle>
          <a:p>
            <a:pPr>
              <a:defRPr/>
            </a:pPr>
            <a:fld id="{A013E1AC-AD2A-434B-97A9-2CB0337932E6}" type="datetimeFigureOut">
              <a:rPr lang="zh-CN" altLang="en-US" smtClean="0"/>
              <a:pPr>
                <a:defRPr/>
              </a:pPr>
              <a:t>2017/6/9</a:t>
            </a:fld>
            <a:endParaRPr lang="zh-CN" altLang="en-US"/>
          </a:p>
        </p:txBody>
      </p:sp>
      <p:sp>
        <p:nvSpPr>
          <p:cNvPr id="4" name="页脚占位符 3"/>
          <p:cNvSpPr>
            <a:spLocks noGrp="1"/>
          </p:cNvSpPr>
          <p:nvPr>
            <p:ph type="ftr" sz="quarter" idx="11"/>
          </p:nvPr>
        </p:nvSpPr>
        <p:spPr/>
        <p:txBody>
          <a:bodyPr/>
          <a:lstStyle>
            <a:extLst/>
          </a:lstStyle>
          <a:p>
            <a:pPr>
              <a:defRPr/>
            </a:pPr>
            <a:endParaRPr lang="zh-CN" altLang="en-US"/>
          </a:p>
        </p:txBody>
      </p:sp>
      <p:sp>
        <p:nvSpPr>
          <p:cNvPr id="5" name="灯片编号占位符 4"/>
          <p:cNvSpPr>
            <a:spLocks noGrp="1"/>
          </p:cNvSpPr>
          <p:nvPr>
            <p:ph type="sldNum" sz="quarter" idx="12"/>
          </p:nvPr>
        </p:nvSpPr>
        <p:spPr/>
        <p:txBody>
          <a:bodyPr/>
          <a:lstStyle>
            <a:extLst/>
          </a:lstStyle>
          <a:p>
            <a:pPr>
              <a:defRPr/>
            </a:pPr>
            <a:fld id="{66CCBF60-1225-4BE9-BCB0-AE2E9CB466EF}" type="slidenum">
              <a:rPr lang="zh-CN" altLang="en-US" smtClean="0"/>
              <a:pPr>
                <a:defRPr/>
              </a:pPr>
              <a:t>‹#›</a:t>
            </a:fld>
            <a:endParaRPr lang="zh-CN" altLang="en-US"/>
          </a:p>
        </p:txBody>
      </p:sp>
      <p:sp>
        <p:nvSpPr>
          <p:cNvPr id="6" name="标题 5"/>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extLst/>
          </a:lstStyle>
          <a:p>
            <a:pPr>
              <a:defRPr/>
            </a:pPr>
            <a:fld id="{54A69ECF-C2AE-4966-9BB3-5D22625D884D}" type="datetimeFigureOut">
              <a:rPr lang="zh-CN" altLang="en-US" smtClean="0"/>
              <a:pPr>
                <a:defRPr/>
              </a:pPr>
              <a:t>2017/6/9</a:t>
            </a:fld>
            <a:endParaRPr lang="zh-CN" altLang="en-US"/>
          </a:p>
        </p:txBody>
      </p:sp>
      <p:sp>
        <p:nvSpPr>
          <p:cNvPr id="3" name="页脚占位符 2"/>
          <p:cNvSpPr>
            <a:spLocks noGrp="1"/>
          </p:cNvSpPr>
          <p:nvPr>
            <p:ph type="ftr" sz="quarter" idx="11"/>
          </p:nvPr>
        </p:nvSpPr>
        <p:spPr/>
        <p:txBody>
          <a:bodyPr/>
          <a:lstStyle>
            <a:extLst/>
          </a:lstStyle>
          <a:p>
            <a:pPr>
              <a:defRPr/>
            </a:pPr>
            <a:endParaRPr lang="zh-CN" altLang="en-US"/>
          </a:p>
        </p:txBody>
      </p:sp>
      <p:sp>
        <p:nvSpPr>
          <p:cNvPr id="4" name="灯片编号占位符 3"/>
          <p:cNvSpPr>
            <a:spLocks noGrp="1"/>
          </p:cNvSpPr>
          <p:nvPr>
            <p:ph type="sldNum" sz="quarter" idx="12"/>
          </p:nvPr>
        </p:nvSpPr>
        <p:spPr/>
        <p:txBody>
          <a:bodyPr/>
          <a:lstStyle>
            <a:extLst/>
          </a:lstStyle>
          <a:p>
            <a:pPr>
              <a:defRPr/>
            </a:pPr>
            <a:fld id="{F20AAA0A-5385-4331-B256-6832BB8705A8}" type="slidenum">
              <a:rPr lang="zh-CN" altLang="en-US" smtClean="0"/>
              <a:pPr>
                <a:defRPr/>
              </a:pPr>
              <a:t>‹#›</a:t>
            </a:fld>
            <a:endParaRPr lang="zh-CN" alt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8969376" y="6407944"/>
            <a:ext cx="2560320" cy="365760"/>
          </a:xfrm>
        </p:spPr>
        <p:txBody>
          <a:bodyPr/>
          <a:lstStyle>
            <a:extLst/>
          </a:lstStyle>
          <a:p>
            <a:pPr>
              <a:defRPr/>
            </a:pPr>
            <a:fld id="{97FAF4E4-BB07-4A5C-BB84-A1311DCB58B0}" type="datetimeFigureOut">
              <a:rPr lang="zh-CN" altLang="en-US" smtClean="0"/>
              <a:pPr>
                <a:defRPr/>
              </a:pPr>
              <a:t>2017/6/9</a:t>
            </a:fld>
            <a:endParaRPr lang="zh-CN" altLang="en-US"/>
          </a:p>
        </p:txBody>
      </p:sp>
      <p:sp>
        <p:nvSpPr>
          <p:cNvPr id="6" name="页脚占位符 5"/>
          <p:cNvSpPr>
            <a:spLocks noGrp="1"/>
          </p:cNvSpPr>
          <p:nvPr>
            <p:ph type="ftr" sz="quarter" idx="11"/>
          </p:nvPr>
        </p:nvSpPr>
        <p:spPr/>
        <p:txBody>
          <a:bodyPr/>
          <a:lstStyle>
            <a:extLst/>
          </a:lstStyle>
          <a:p>
            <a:pPr>
              <a:defRPr/>
            </a:pPr>
            <a:endParaRPr lang="zh-CN" altLang="en-US"/>
          </a:p>
        </p:txBody>
      </p:sp>
      <p:sp>
        <p:nvSpPr>
          <p:cNvPr id="7" name="灯片编号占位符 6"/>
          <p:cNvSpPr>
            <a:spLocks noGrp="1"/>
          </p:cNvSpPr>
          <p:nvPr>
            <p:ph type="sldNum" sz="quarter" idx="12"/>
          </p:nvPr>
        </p:nvSpPr>
        <p:spPr/>
        <p:txBody>
          <a:bodyPr/>
          <a:lstStyle>
            <a:extLst/>
          </a:lstStyle>
          <a:p>
            <a:pPr>
              <a:defRPr/>
            </a:pPr>
            <a:fld id="{6336FC6A-0BF8-4FAE-BB1C-15EBE7589399}" type="slidenum">
              <a:rPr lang="zh-CN" altLang="en-US" smtClean="0"/>
              <a:pPr>
                <a:defRPr/>
              </a:pPr>
              <a:t>‹#›</a:t>
            </a:fld>
            <a:endParaRPr lang="zh-CN" altLang="en-US"/>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
        <p:nvSpPr>
          <p:cNvPr id="3" name="图片占位符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smtClean="0"/>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pPr>
              <a:defRPr/>
            </a:pPr>
            <a:fld id="{86358C71-B2AC-4850-ADCC-561A7F2AC4C3}" type="datetimeFigureOut">
              <a:rPr lang="zh-CN" altLang="en-US" smtClean="0"/>
              <a:pPr>
                <a:defRPr/>
              </a:pPr>
              <a:t>2017/6/9</a:t>
            </a:fld>
            <a:endParaRPr lang="zh-CN" altLang="en-US"/>
          </a:p>
        </p:txBody>
      </p:sp>
      <p:sp>
        <p:nvSpPr>
          <p:cNvPr id="6" name="页脚占位符 5"/>
          <p:cNvSpPr>
            <a:spLocks noGrp="1"/>
          </p:cNvSpPr>
          <p:nvPr>
            <p:ph type="ftr" sz="quarter" idx="11"/>
          </p:nvPr>
        </p:nvSpPr>
        <p:spPr>
          <a:xfrm>
            <a:off x="5840097" y="6407945"/>
            <a:ext cx="3134241" cy="365125"/>
          </a:xfrm>
        </p:spPr>
        <p:txBody>
          <a:bodyPr/>
          <a:lstStyle>
            <a:lvl1pPr>
              <a:defRPr>
                <a:solidFill>
                  <a:schemeClr val="tx1"/>
                </a:solidFill>
              </a:defRPr>
            </a:lvl1pPr>
            <a:extLst/>
          </a:lstStyle>
          <a:p>
            <a:pPr>
              <a:defRPr/>
            </a:pPr>
            <a:endParaRPr lang="zh-CN" altLang="en-US"/>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pPr>
              <a:defRPr/>
            </a:pPr>
            <a:fld id="{E262805A-349E-47B7-8DF0-F81B72800F08}" type="slidenum">
              <a:rPr lang="zh-CN" altLang="en-US" smtClean="0"/>
              <a:pPr>
                <a:defRPr/>
              </a:pPr>
              <a:t>‹#›</a:t>
            </a:fld>
            <a:endParaRPr lang="zh-CN" altLang="en-US"/>
          </a:p>
        </p:txBody>
      </p:sp>
      <p:sp>
        <p:nvSpPr>
          <p:cNvPr id="2" name="标题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smtClean="0"/>
              <a:t>单击此处编辑母版标题样式</a:t>
            </a:r>
            <a:endParaRPr kumimoji="0" lang="en-US"/>
          </a:p>
        </p:txBody>
      </p:sp>
      <p:sp>
        <p:nvSpPr>
          <p:cNvPr id="8" name="任意多边形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任意多边形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接连接符 10"/>
          <p:cNvCxnSpPr/>
          <p:nvPr/>
        </p:nvCxnSpPr>
        <p:spPr>
          <a:xfrm>
            <a:off x="-12315"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燕尾形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任意多边形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直角三角形 13"/>
          <p:cNvSpPr>
            <a:spLocks/>
          </p:cNvSpPr>
          <p:nvPr/>
        </p:nvSpPr>
        <p:spPr bwMode="auto">
          <a:xfrm>
            <a:off x="-8056" y="5791253"/>
            <a:ext cx="4536419"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直接连接符 14"/>
          <p:cNvCxnSpPr/>
          <p:nvPr/>
        </p:nvCxnSpPr>
        <p:spPr>
          <a:xfrm>
            <a:off x="-12315"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0E7854DE-D6EA-47AF-9E4D-EF6B9FA43D93}" type="datetimeFigureOut">
              <a:rPr lang="zh-CN" altLang="en-US" smtClean="0"/>
              <a:pPr>
                <a:defRPr/>
              </a:pPr>
              <a:t>2017/6/9</a:t>
            </a:fld>
            <a:endParaRPr lang="zh-CN" altLang="en-US"/>
          </a:p>
        </p:txBody>
      </p:sp>
      <p:sp>
        <p:nvSpPr>
          <p:cNvPr id="22" name="页脚占位符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zh-CN" altLang="en-US"/>
          </a:p>
        </p:txBody>
      </p:sp>
      <p:sp>
        <p:nvSpPr>
          <p:cNvPr id="18" name="灯片编号占位符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B6FD831C-C074-4B7F-B402-3F57B424E014}" type="slidenum">
              <a:rPr lang="zh-CN" altLang="en-US" smtClean="0"/>
              <a:pPr>
                <a:defRPr/>
              </a:pPr>
              <a:t>‹#›</a:t>
            </a:fld>
            <a:endParaRPr lang="zh-CN" altLang="en-US"/>
          </a:p>
        </p:txBody>
      </p:sp>
      <p:pic>
        <p:nvPicPr>
          <p:cNvPr id="11" name="图片 10"/>
          <p:cNvPicPr>
            <a:picLocks noChangeAspect="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ransition spd="med">
    <p:fade/>
  </p:transition>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chart" Target="../charts/chart1.xml"/><Relationship Id="rId3" Type="http://schemas.openxmlformats.org/officeDocument/2006/relationships/notesSlide" Target="../notesSlides/notesSlide1.xml"/><Relationship Id="rId7" Type="http://schemas.openxmlformats.org/officeDocument/2006/relationships/image" Target="../media/image27.png"/><Relationship Id="rId12" Type="http://schemas.microsoft.com/office/2007/relationships/diagramDrawing" Target="../diagrams/drawing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diagramColors" Target="../diagrams/colors4.xml"/><Relationship Id="rId5" Type="http://schemas.openxmlformats.org/officeDocument/2006/relationships/image" Target="../media/image25.png"/><Relationship Id="rId10" Type="http://schemas.openxmlformats.org/officeDocument/2006/relationships/diagramQuickStyle" Target="../diagrams/quickStyle4.xml"/><Relationship Id="rId4" Type="http://schemas.openxmlformats.org/officeDocument/2006/relationships/image" Target="../media/image24.png"/><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xml"/><Relationship Id="rId7" Type="http://schemas.openxmlformats.org/officeDocument/2006/relationships/diagramColors" Target="../diagrams/colors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notesSlide" Target="../notesSlides/notesSlide4.xml"/><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矩形 7"/>
          <p:cNvSpPr>
            <a:spLocks noChangeArrowheads="1"/>
          </p:cNvSpPr>
          <p:nvPr/>
        </p:nvSpPr>
        <p:spPr bwMode="auto">
          <a:xfrm>
            <a:off x="927100" y="863600"/>
            <a:ext cx="9950450" cy="923330"/>
          </a:xfrm>
          <a:prstGeom prst="rect">
            <a:avLst/>
          </a:prstGeom>
          <a:noFill/>
          <a:ln w="9525">
            <a:noFill/>
            <a:miter lim="800000"/>
            <a:headEnd/>
            <a:tailEnd/>
          </a:ln>
        </p:spPr>
        <p:txBody>
          <a:bodyPr>
            <a:spAutoFit/>
          </a:bodyPr>
          <a:lstStyle/>
          <a:p>
            <a:pPr indent="496888" algn="just"/>
            <a:r>
              <a:rPr lang="zh-CN" altLang="en-US" sz="5400" b="1" dirty="0" smtClean="0">
                <a:solidFill>
                  <a:srgbClr val="002060"/>
                </a:solidFill>
                <a:latin typeface="微软雅黑"/>
                <a:ea typeface="微软雅黑"/>
                <a:cs typeface="微软雅黑"/>
              </a:rPr>
              <a:t>大力培育新</a:t>
            </a:r>
            <a:r>
              <a:rPr lang="zh-CN" altLang="en-US" sz="5400" b="1" dirty="0" smtClean="0">
                <a:solidFill>
                  <a:srgbClr val="002060"/>
                </a:solidFill>
                <a:latin typeface="微软雅黑"/>
                <a:ea typeface="微软雅黑"/>
                <a:cs typeface="微软雅黑"/>
              </a:rPr>
              <a:t>型农业经营主</a:t>
            </a:r>
            <a:r>
              <a:rPr lang="zh-CN" altLang="en-US" sz="5400" b="1" dirty="0" smtClean="0">
                <a:solidFill>
                  <a:srgbClr val="002060"/>
                </a:solidFill>
                <a:latin typeface="微软雅黑"/>
                <a:ea typeface="微软雅黑"/>
                <a:cs typeface="微软雅黑"/>
              </a:rPr>
              <a:t>体</a:t>
            </a:r>
            <a:endParaRPr lang="zh-CN" altLang="zh-CN" sz="5400" b="1" dirty="0">
              <a:solidFill>
                <a:srgbClr val="002060"/>
              </a:solidFill>
              <a:latin typeface="微软雅黑"/>
              <a:ea typeface="微软雅黑"/>
              <a:cs typeface="微软雅黑"/>
            </a:endParaRPr>
          </a:p>
        </p:txBody>
      </p:sp>
      <p:sp>
        <p:nvSpPr>
          <p:cNvPr id="15363" name="文本框 9"/>
          <p:cNvSpPr txBox="1">
            <a:spLocks noChangeArrowheads="1"/>
          </p:cNvSpPr>
          <p:nvPr/>
        </p:nvSpPr>
        <p:spPr bwMode="auto">
          <a:xfrm>
            <a:off x="1456660" y="4106751"/>
            <a:ext cx="6007396" cy="2554545"/>
          </a:xfrm>
          <a:prstGeom prst="rect">
            <a:avLst/>
          </a:prstGeom>
          <a:noFill/>
          <a:ln w="9525">
            <a:noFill/>
            <a:miter lim="800000"/>
            <a:headEnd/>
            <a:tailEnd/>
          </a:ln>
        </p:spPr>
        <p:txBody>
          <a:bodyPr wrap="square">
            <a:spAutoFit/>
          </a:bodyPr>
          <a:lstStyle/>
          <a:p>
            <a:r>
              <a:rPr lang="zh-CN" altLang="en-US" sz="4000" b="1" dirty="0">
                <a:latin typeface="楷体" pitchFamily="49" charset="-122"/>
                <a:ea typeface="楷体" pitchFamily="49" charset="-122"/>
              </a:rPr>
              <a:t>彰武</a:t>
            </a:r>
            <a:r>
              <a:rPr lang="zh-CN" altLang="en-US" sz="4000" b="1" dirty="0" smtClean="0">
                <a:latin typeface="楷体" pitchFamily="49" charset="-122"/>
                <a:ea typeface="楷体" pitchFamily="49" charset="-122"/>
              </a:rPr>
              <a:t>县农业技术推广中心</a:t>
            </a:r>
            <a:endParaRPr lang="en-US" altLang="zh-CN" sz="4000" b="1" dirty="0" smtClean="0">
              <a:latin typeface="楷体" pitchFamily="49" charset="-122"/>
              <a:ea typeface="楷体" pitchFamily="49" charset="-122"/>
            </a:endParaRPr>
          </a:p>
          <a:p>
            <a:r>
              <a:rPr lang="zh-CN" altLang="en-US" sz="4000" b="1" dirty="0" smtClean="0">
                <a:latin typeface="楷体" pitchFamily="49" charset="-122"/>
                <a:ea typeface="楷体" pitchFamily="49" charset="-122"/>
              </a:rPr>
              <a:t>    </a:t>
            </a:r>
            <a:endParaRPr lang="en-US" altLang="zh-CN" sz="4000" b="1" dirty="0" smtClean="0">
              <a:latin typeface="楷体" pitchFamily="49" charset="-122"/>
              <a:ea typeface="楷体" pitchFamily="49" charset="-122"/>
            </a:endParaRPr>
          </a:p>
          <a:p>
            <a:r>
              <a:rPr lang="zh-CN" altLang="en-US" sz="4000" b="1" dirty="0" smtClean="0">
                <a:latin typeface="楷体" pitchFamily="49" charset="-122"/>
                <a:ea typeface="楷体" pitchFamily="49" charset="-122"/>
              </a:rPr>
              <a:t>蒋浩  </a:t>
            </a:r>
            <a:r>
              <a:rPr lang="en-US" altLang="zh-CN" sz="4000" b="1" dirty="0" smtClean="0">
                <a:latin typeface="楷体" pitchFamily="49" charset="-122"/>
                <a:ea typeface="楷体" pitchFamily="49" charset="-122"/>
              </a:rPr>
              <a:t>18704187779</a:t>
            </a:r>
            <a:endParaRPr lang="zh-CN" altLang="en-US" sz="4000" b="1" dirty="0" smtClean="0">
              <a:latin typeface="楷体" pitchFamily="49" charset="-122"/>
              <a:ea typeface="楷体" pitchFamily="49" charset="-122"/>
            </a:endParaRPr>
          </a:p>
          <a:p>
            <a:endParaRPr lang="en-US" altLang="zh-CN" sz="4000" b="1" dirty="0" smtClean="0">
              <a:latin typeface="楷体" pitchFamily="49" charset="-122"/>
              <a:ea typeface="楷体" pitchFamily="49" charset="-122"/>
            </a:endParaRPr>
          </a:p>
        </p:txBody>
      </p:sp>
    </p:spTree>
    <p:custDataLst>
      <p:tags r:id="rId1"/>
    </p:custDataLst>
  </p:cSld>
  <p:clrMapOvr>
    <a:masterClrMapping/>
  </p:clrMapOvr>
  <p:transition spd="slow" advTm="71417">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5361"/>
                                        </p:tgtEl>
                                        <p:attrNameLst>
                                          <p:attrName>style.visibility</p:attrName>
                                        </p:attrNameLst>
                                      </p:cBhvr>
                                      <p:to>
                                        <p:strVal val="visible"/>
                                      </p:to>
                                    </p:set>
                                    <p:animScale>
                                      <p:cBhvr>
                                        <p:cTn id="7" dur="1000" decel="50000" fill="hold">
                                          <p:stCondLst>
                                            <p:cond delay="0"/>
                                          </p:stCondLst>
                                        </p:cTn>
                                        <p:tgtEl>
                                          <p:spTgt spid="153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361"/>
                                        </p:tgtEl>
                                        <p:attrNameLst>
                                          <p:attrName>ppt_x</p:attrName>
                                          <p:attrName>ppt_y</p:attrName>
                                        </p:attrNameLst>
                                      </p:cBhvr>
                                    </p:animMotion>
                                    <p:animEffect transition="in" filter="fade">
                                      <p:cBhvr>
                                        <p:cTn id="9" dur="1000"/>
                                        <p:tgtEl>
                                          <p:spTgt spid="15361"/>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fade">
                                      <p:cBhvr>
                                        <p:cTn id="13" dur="1000"/>
                                        <p:tgtEl>
                                          <p:spTgt spid="15363"/>
                                        </p:tgtEl>
                                      </p:cBhvr>
                                    </p:animEffect>
                                    <p:anim calcmode="lin" valueType="num">
                                      <p:cBhvr>
                                        <p:cTn id="14" dur="1000" fill="hold"/>
                                        <p:tgtEl>
                                          <p:spTgt spid="15363"/>
                                        </p:tgtEl>
                                        <p:attrNameLst>
                                          <p:attrName>ppt_x</p:attrName>
                                        </p:attrNameLst>
                                      </p:cBhvr>
                                      <p:tavLst>
                                        <p:tav tm="0">
                                          <p:val>
                                            <p:strVal val="#ppt_x"/>
                                          </p:val>
                                        </p:tav>
                                        <p:tav tm="100000">
                                          <p:val>
                                            <p:strVal val="#ppt_x"/>
                                          </p:val>
                                        </p:tav>
                                      </p:tavLst>
                                    </p:anim>
                                    <p:anim calcmode="lin" valueType="num">
                                      <p:cBhvr>
                                        <p:cTn id="15"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P spid="153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lnSpcReduction="10000"/>
          </a:bodyPr>
          <a:lstStyle/>
          <a:p>
            <a:r>
              <a:rPr lang="en-US" altLang="zh-CN" dirty="0" smtClean="0"/>
              <a:t>*1</a:t>
            </a:r>
            <a:r>
              <a:rPr lang="zh-CN" altLang="en-US" dirty="0" smtClean="0"/>
              <a:t>、“</a:t>
            </a:r>
            <a:r>
              <a:rPr lang="zh-CN" altLang="en-US" dirty="0" smtClean="0">
                <a:solidFill>
                  <a:srgbClr val="7030A0"/>
                </a:solidFill>
              </a:rPr>
              <a:t>生产经营型</a:t>
            </a:r>
            <a:r>
              <a:rPr lang="zh-CN" altLang="en-US" dirty="0" smtClean="0"/>
              <a:t>”新型职业农民，是指以家庭生产经营为基本单元，充分依靠农村社会化服务，开展规模化、集约化、专业化和组织化生产的新型生产经营主体。主要包括专业大户、家庭农场主、专业合作社带头人等。</a:t>
            </a:r>
          </a:p>
          <a:p>
            <a:r>
              <a:rPr lang="en-US" altLang="zh-CN" dirty="0" smtClean="0"/>
              <a:t>2</a:t>
            </a:r>
            <a:r>
              <a:rPr lang="zh-CN" altLang="en-US" dirty="0" smtClean="0"/>
              <a:t>、“</a:t>
            </a:r>
            <a:r>
              <a:rPr lang="zh-CN" altLang="en-US" dirty="0" smtClean="0">
                <a:solidFill>
                  <a:srgbClr val="7030A0"/>
                </a:solidFill>
              </a:rPr>
              <a:t>专业技能型</a:t>
            </a:r>
            <a:r>
              <a:rPr lang="zh-CN" altLang="en-US" dirty="0" smtClean="0"/>
              <a:t>”新型职业农民，是指在农业企业、专业合作社、家庭农场、专业大户等新型生产经营主体中，专业从事某一方面生产经营活动的骨干农业劳动力。主要包括农业工人、农业雇员等。</a:t>
            </a:r>
          </a:p>
          <a:p>
            <a:r>
              <a:rPr lang="en-US" altLang="zh-CN" dirty="0" smtClean="0"/>
              <a:t>3</a:t>
            </a:r>
            <a:r>
              <a:rPr lang="zh-CN" altLang="en-US" dirty="0" smtClean="0"/>
              <a:t>、“</a:t>
            </a:r>
            <a:r>
              <a:rPr lang="zh-CN" altLang="en-US" dirty="0" smtClean="0">
                <a:solidFill>
                  <a:srgbClr val="7030A0"/>
                </a:solidFill>
              </a:rPr>
              <a:t>社会服务型</a:t>
            </a:r>
            <a:r>
              <a:rPr lang="zh-CN" altLang="en-US" dirty="0" smtClean="0"/>
              <a:t>”新型职业农民，是指在经营性服务组织中或个体从事农业产前、产中、产后服务的农业社会化服务人员，主要包括跨区作业农机手、专业化防治植保员、村级动物防疫员、沼气工、农村经纪人、农村信息员及全科农技员等。</a:t>
            </a:r>
          </a:p>
          <a:p>
            <a:endParaRPr lang="zh-CN" altLang="en-US" dirty="0"/>
          </a:p>
        </p:txBody>
      </p:sp>
      <p:sp>
        <p:nvSpPr>
          <p:cNvPr id="3" name="标题 2"/>
          <p:cNvSpPr>
            <a:spLocks noGrp="1"/>
          </p:cNvSpPr>
          <p:nvPr>
            <p:ph type="title"/>
          </p:nvPr>
        </p:nvSpPr>
        <p:spPr/>
        <p:txBody>
          <a:bodyPr>
            <a:normAutofit fontScale="90000"/>
          </a:bodyPr>
          <a:lstStyle/>
          <a:p>
            <a:r>
              <a:rPr lang="zh-CN" altLang="en-US" dirty="0" smtClean="0"/>
              <a:t>新型职业农民具体来说可分为生产经营型、专业技能型和社会服务型三种类型。</a:t>
            </a:r>
            <a:br>
              <a:rPr lang="zh-CN" altLang="en-US" dirty="0" smtClean="0"/>
            </a:br>
            <a:endParaRPr lang="zh-CN" altLang="en-US" dirty="0"/>
          </a:p>
        </p:txBody>
      </p:sp>
    </p:spTree>
  </p:cSld>
  <p:clrMapOvr>
    <a:masterClrMapping/>
  </p:clrMapOvr>
  <p:transition spd="med" advTm="10289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p:cTn id="2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p:cNvSpPr>
            <a:spLocks noGrp="1"/>
          </p:cNvSpPr>
          <p:nvPr>
            <p:ph idx="1"/>
          </p:nvPr>
        </p:nvSpPr>
        <p:spPr>
          <a:xfrm>
            <a:off x="609600" y="531628"/>
            <a:ext cx="10972800" cy="5837274"/>
          </a:xfrm>
        </p:spPr>
        <p:txBody>
          <a:bodyPr>
            <a:normAutofit/>
          </a:bodyPr>
          <a:lstStyle/>
          <a:p>
            <a:r>
              <a:rPr lang="en-US" altLang="zh-CN" dirty="0" smtClean="0">
                <a:solidFill>
                  <a:srgbClr val="0070C0"/>
                </a:solidFill>
              </a:rPr>
              <a:t>2016</a:t>
            </a:r>
            <a:r>
              <a:rPr lang="zh-CN" altLang="en-US" dirty="0" smtClean="0">
                <a:solidFill>
                  <a:srgbClr val="0070C0"/>
                </a:solidFill>
              </a:rPr>
              <a:t>年</a:t>
            </a:r>
            <a:r>
              <a:rPr lang="en-US" altLang="zh-CN" dirty="0" smtClean="0">
                <a:solidFill>
                  <a:srgbClr val="0070C0"/>
                </a:solidFill>
              </a:rPr>
              <a:t>11</a:t>
            </a:r>
            <a:r>
              <a:rPr lang="zh-CN" altLang="en-US" dirty="0" smtClean="0">
                <a:solidFill>
                  <a:srgbClr val="0070C0"/>
                </a:solidFill>
              </a:rPr>
              <a:t>月</a:t>
            </a:r>
            <a:r>
              <a:rPr lang="en-US" altLang="zh-CN" dirty="0" smtClean="0">
                <a:solidFill>
                  <a:srgbClr val="0070C0"/>
                </a:solidFill>
              </a:rPr>
              <a:t>16</a:t>
            </a:r>
            <a:r>
              <a:rPr lang="zh-CN" altLang="en-US" dirty="0" smtClean="0">
                <a:solidFill>
                  <a:srgbClr val="0070C0"/>
                </a:solidFill>
              </a:rPr>
              <a:t>日，在培育新型经营主体座谈会上，国务院副总理汪洋强调，规模化新型农业经营主体是农业现代化的引领力量，强化政策扶持，做好示范引导，创新体制机制，积极培育新型农业经营主体，发展多种形式适度规模经营，不断提高农业综合效益和竞争力。</a:t>
            </a:r>
          </a:p>
          <a:p>
            <a:r>
              <a:rPr lang="zh-CN" altLang="en-US" dirty="0" smtClean="0">
                <a:solidFill>
                  <a:srgbClr val="0070C0"/>
                </a:solidFill>
              </a:rPr>
              <a:t>汪洋在湖州市考察了吴兴区的家庭农场，了解了粮油植保农机专业合作社发展情况和农业公共服务中心服务情况，</a:t>
            </a:r>
            <a:endParaRPr lang="en-US" altLang="zh-CN" dirty="0" smtClean="0">
              <a:solidFill>
                <a:srgbClr val="0070C0"/>
              </a:solidFill>
            </a:endParaRPr>
          </a:p>
          <a:p>
            <a:r>
              <a:rPr lang="zh-CN" altLang="en-US" dirty="0" smtClean="0">
                <a:solidFill>
                  <a:srgbClr val="0070C0"/>
                </a:solidFill>
              </a:rPr>
              <a:t>强调要鼓励农民以</a:t>
            </a:r>
            <a:r>
              <a:rPr lang="zh-CN" altLang="en-US" dirty="0" smtClean="0"/>
              <a:t>土地、资金、劳动、技术、产品</a:t>
            </a:r>
            <a:r>
              <a:rPr lang="zh-CN" altLang="en-US" dirty="0" smtClean="0">
                <a:solidFill>
                  <a:srgbClr val="0070C0"/>
                </a:solidFill>
              </a:rPr>
              <a:t>为纽带，开展多种形式的合作与联合，扩大农业生产规模、服务规模和产业规模，多路径提升规模经营水平。</a:t>
            </a:r>
            <a:endParaRPr lang="en-US" altLang="zh-CN" dirty="0" smtClean="0">
              <a:solidFill>
                <a:srgbClr val="0070C0"/>
              </a:solidFill>
            </a:endParaRPr>
          </a:p>
          <a:p>
            <a:r>
              <a:rPr lang="zh-CN" altLang="en-US" dirty="0" smtClean="0">
                <a:solidFill>
                  <a:srgbClr val="0070C0"/>
                </a:solidFill>
              </a:rPr>
              <a:t>积极发展家庭农场、专业大户、农民合作社、农业企业和各类农业服务组织，壮大新型职业农民队伍</a:t>
            </a:r>
            <a:endParaRPr lang="en-US" altLang="zh-CN" dirty="0" smtClean="0">
              <a:solidFill>
                <a:srgbClr val="0070C0"/>
              </a:solidFill>
            </a:endParaRPr>
          </a:p>
          <a:p>
            <a:r>
              <a:rPr lang="zh-CN" altLang="en-US" dirty="0" smtClean="0">
                <a:solidFill>
                  <a:srgbClr val="0070C0"/>
                </a:solidFill>
              </a:rPr>
              <a:t>鼓励和引导新型主体带动更多普通农户参与规模经营，让农民获得更多收益，多模式完善农业发展的利益分享机制。</a:t>
            </a:r>
          </a:p>
          <a:p>
            <a:endParaRPr lang="zh-CN" altLang="en-US" dirty="0"/>
          </a:p>
        </p:txBody>
      </p:sp>
    </p:spTree>
  </p:cSld>
  <p:clrMapOvr>
    <a:masterClrMapping/>
  </p:clrMapOvr>
  <p:transition spd="med" advTm="1447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7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7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ircle(in)">
                                      <p:cBhvr>
                                        <p:cTn id="17" dur="75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ircle(in)">
                                      <p:cBhvr>
                                        <p:cTn id="22" dur="75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circle(in)">
                                      <p:cBhvr>
                                        <p:cTn id="27" dur="75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481329"/>
            <a:ext cx="10972800" cy="5142755"/>
          </a:xfrm>
        </p:spPr>
        <p:txBody>
          <a:bodyPr>
            <a:normAutofit lnSpcReduction="10000"/>
          </a:bodyPr>
          <a:lstStyle/>
          <a:p>
            <a:r>
              <a:rPr lang="en-US" altLang="zh-CN" sz="3200" b="1" spc="50" dirty="0" smtClean="0">
                <a:ln w="11430"/>
                <a:solidFill>
                  <a:schemeClr val="accent5">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1</a:t>
            </a:r>
            <a:r>
              <a:rPr lang="zh-CN" altLang="en-US" sz="3200" b="1" spc="50" dirty="0" smtClean="0">
                <a:ln w="11430"/>
                <a:solidFill>
                  <a:schemeClr val="accent5">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、适应新形势和新要求</a:t>
            </a:r>
          </a:p>
          <a:p>
            <a:pPr lvl="0"/>
            <a:r>
              <a:rPr lang="zh-CN" altLang="en-US" sz="3200" dirty="0" smtClean="0">
                <a:latin typeface="楷体" pitchFamily="49" charset="-122"/>
                <a:ea typeface="楷体" pitchFamily="49" charset="-122"/>
              </a:rPr>
              <a:t>党的十八大提出新型农业经营体系有四大特征“集约化、专业化、组织化、社会化相结合的新型农业经营体系</a:t>
            </a:r>
            <a:endParaRPr lang="en-US" altLang="zh-CN" sz="3200" dirty="0" smtClean="0">
              <a:latin typeface="楷体" pitchFamily="49" charset="-122"/>
              <a:ea typeface="楷体" pitchFamily="49" charset="-122"/>
            </a:endParaRPr>
          </a:p>
          <a:p>
            <a:r>
              <a:rPr lang="en-US" altLang="zh-CN" sz="3200" b="1" spc="50" dirty="0" smtClean="0">
                <a:ln w="11430"/>
                <a:solidFill>
                  <a:schemeClr val="accent3">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2</a:t>
            </a:r>
            <a:r>
              <a:rPr lang="zh-CN" altLang="en-US" sz="3200" b="1" spc="50" dirty="0" smtClean="0">
                <a:ln w="11430"/>
                <a:solidFill>
                  <a:schemeClr val="accent3">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、农业劳动者队伍现状难以适应现代农业发展需求</a:t>
            </a:r>
            <a:endParaRPr lang="en-US" altLang="zh-CN" sz="3200" b="1" spc="50" dirty="0" smtClean="0">
              <a:ln w="11430"/>
              <a:solidFill>
                <a:schemeClr val="accent3">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endParaRPr>
          </a:p>
          <a:p>
            <a:r>
              <a:rPr lang="en-US" altLang="zh-CN" sz="3200" dirty="0" smtClean="0">
                <a:latin typeface="楷体" pitchFamily="49" charset="-122"/>
                <a:ea typeface="楷体" pitchFamily="49" charset="-122"/>
              </a:rPr>
              <a:t>2017</a:t>
            </a:r>
            <a:r>
              <a:rPr lang="zh-CN" altLang="en-US" sz="3200" dirty="0" smtClean="0">
                <a:latin typeface="楷体" pitchFamily="49" charset="-122"/>
                <a:ea typeface="楷体" pitchFamily="49" charset="-122"/>
              </a:rPr>
              <a:t>年</a:t>
            </a:r>
            <a:r>
              <a:rPr lang="en-US" altLang="zh-CN" sz="3200" dirty="0" smtClean="0">
                <a:latin typeface="楷体" pitchFamily="49" charset="-122"/>
                <a:ea typeface="楷体" pitchFamily="49" charset="-122"/>
              </a:rPr>
              <a:t>1</a:t>
            </a:r>
            <a:r>
              <a:rPr lang="zh-CN" altLang="en-US" sz="3200" dirty="0" smtClean="0">
                <a:latin typeface="楷体" pitchFamily="49" charset="-122"/>
                <a:ea typeface="楷体" pitchFamily="49" charset="-122"/>
              </a:rPr>
              <a:t>月</a:t>
            </a:r>
            <a:r>
              <a:rPr lang="en-US" altLang="zh-CN" sz="3200" dirty="0" smtClean="0">
                <a:latin typeface="楷体" pitchFamily="49" charset="-122"/>
                <a:ea typeface="楷体" pitchFamily="49" charset="-122"/>
              </a:rPr>
              <a:t>29</a:t>
            </a:r>
            <a:r>
              <a:rPr lang="zh-CN" altLang="en-US" sz="3200" dirty="0" smtClean="0">
                <a:latin typeface="楷体" pitchFamily="49" charset="-122"/>
                <a:ea typeface="楷体" pitchFamily="49" charset="-122"/>
              </a:rPr>
              <a:t>日，农业部出台“十三五” 规划提出发展目标：到</a:t>
            </a:r>
            <a:r>
              <a:rPr lang="en-US" altLang="zh-CN" sz="3200" dirty="0" smtClean="0">
                <a:latin typeface="楷体" pitchFamily="49" charset="-122"/>
                <a:ea typeface="楷体" pitchFamily="49" charset="-122"/>
              </a:rPr>
              <a:t>2020</a:t>
            </a:r>
            <a:r>
              <a:rPr lang="zh-CN" altLang="en-US" sz="3200" dirty="0" smtClean="0">
                <a:latin typeface="楷体" pitchFamily="49" charset="-122"/>
                <a:ea typeface="楷体" pitchFamily="49" charset="-122"/>
              </a:rPr>
              <a:t>年全国新型职业农民总量超过</a:t>
            </a:r>
            <a:r>
              <a:rPr lang="en-US" altLang="zh-CN" sz="3200" dirty="0" smtClean="0">
                <a:latin typeface="楷体" pitchFamily="49" charset="-122"/>
                <a:ea typeface="楷体" pitchFamily="49" charset="-122"/>
              </a:rPr>
              <a:t>2000</a:t>
            </a:r>
            <a:r>
              <a:rPr lang="zh-CN" altLang="en-US" sz="3200" dirty="0" smtClean="0">
                <a:latin typeface="楷体" pitchFamily="49" charset="-122"/>
                <a:ea typeface="楷体" pitchFamily="49" charset="-122"/>
              </a:rPr>
              <a:t>万人。</a:t>
            </a:r>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提高农民、扶持农民、富裕农民为方向，以吸引年轻人务农、培养职业农民为重点，通过培训提高一批、吸引发展一批、培育储备一批，加快构建一支有文化、懂技术、善经营、会管理的新型职业农民队伍。</a:t>
            </a:r>
          </a:p>
        </p:txBody>
      </p:sp>
      <p:sp>
        <p:nvSpPr>
          <p:cNvPr id="3" name="标题 2"/>
          <p:cNvSpPr>
            <a:spLocks noGrp="1"/>
          </p:cNvSpPr>
          <p:nvPr>
            <p:ph type="title"/>
          </p:nvPr>
        </p:nvSpPr>
        <p:spPr/>
        <p:txBody>
          <a:bodyPr/>
          <a:lstStyle/>
          <a:p>
            <a:r>
              <a:rPr lang="zh-CN" altLang="en-US" dirty="0" smtClean="0"/>
              <a:t>（二）为什么要培育新型农业经营主体</a:t>
            </a:r>
            <a:endParaRPr lang="zh-CN" altLang="en-US" dirty="0"/>
          </a:p>
        </p:txBody>
      </p:sp>
    </p:spTree>
  </p:cSld>
  <p:clrMapOvr>
    <a:masterClrMapping/>
  </p:clrMapOvr>
  <p:transition spd="med" advTm="818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base">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additive="base">
                                        <p:cTn id="4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txBox="1">
            <a:spLocks noChangeArrowheads="1"/>
          </p:cNvSpPr>
          <p:nvPr/>
        </p:nvSpPr>
        <p:spPr>
          <a:xfrm>
            <a:off x="143934" y="1773238"/>
            <a:ext cx="8064500" cy="2089150"/>
          </a:xfrm>
          <a:prstGeom prst="rect">
            <a:avLst/>
          </a:prstGeom>
        </p:spPr>
        <p:txBody>
          <a:bodyPr/>
          <a:lstStyle/>
          <a:p>
            <a:pPr marL="342900" marR="0" lvl="0" indent="-342900" algn="l" defTabSz="914400" rtl="0" eaLnBrk="1" latinLnBrk="0" hangingPunct="1">
              <a:spcBef>
                <a:spcPct val="0"/>
              </a:spcBef>
              <a:spcAft>
                <a:spcPts val="0"/>
              </a:spcAft>
              <a:buClrTx/>
              <a:buSzTx/>
              <a:buFontTx/>
              <a:buNone/>
              <a:defRPr/>
            </a:pPr>
            <a:endParaRPr kumimoji="0" lang="zh-CN" altLang="zh-CN" sz="2400" b="1" i="0" u="none" strike="noStrike" kern="1200" cap="none" spc="0" normalizeH="0" baseline="0" noProof="0" dirty="0" smtClean="0">
              <a:ln>
                <a:noFill/>
              </a:ln>
              <a:solidFill>
                <a:schemeClr val="tx1"/>
              </a:solidFill>
              <a:effectLst/>
              <a:uLnTx/>
              <a:uFillTx/>
              <a:latin typeface="+mn-lt"/>
              <a:ea typeface="仿宋_GB2312" pitchFamily="1" charset="-122"/>
              <a:cs typeface="+mn-cs"/>
            </a:endParaRPr>
          </a:p>
        </p:txBody>
      </p:sp>
      <p:sp>
        <p:nvSpPr>
          <p:cNvPr id="23" name="Rectangle 2"/>
          <p:cNvSpPr txBox="1">
            <a:spLocks noChangeArrowheads="1"/>
          </p:cNvSpPr>
          <p:nvPr/>
        </p:nvSpPr>
        <p:spPr>
          <a:xfrm>
            <a:off x="761963" y="642918"/>
            <a:ext cx="9906069" cy="857248"/>
          </a:xfrm>
          <a:prstGeom prst="rect">
            <a:avLst/>
          </a:prstGeom>
        </p:spPr>
        <p:txBody>
          <a:bodyPr/>
          <a:lstStyle/>
          <a:p>
            <a:pPr lvl="0">
              <a:lnSpc>
                <a:spcPct val="150000"/>
              </a:lnSpc>
              <a:spcBef>
                <a:spcPct val="0"/>
              </a:spcBef>
              <a:defRPr/>
            </a:pPr>
            <a:r>
              <a:rPr lang="zh-CN" altLang="en-US" sz="2800" dirty="0" smtClean="0">
                <a:solidFill>
                  <a:srgbClr val="FFC000"/>
                </a:solidFill>
                <a:latin typeface="+mj-lt"/>
                <a:ea typeface="黑体" pitchFamily="49" charset="-122"/>
                <a:cs typeface="+mj-cs"/>
              </a:rPr>
              <a:t>农业劳动者队伍现状难以适应</a:t>
            </a:r>
          </a:p>
          <a:p>
            <a:pPr lvl="0">
              <a:lnSpc>
                <a:spcPct val="150000"/>
              </a:lnSpc>
              <a:spcBef>
                <a:spcPct val="0"/>
              </a:spcBef>
              <a:defRPr/>
            </a:pPr>
            <a:r>
              <a:rPr lang="zh-CN" altLang="en-US" sz="2800" dirty="0" smtClean="0">
                <a:solidFill>
                  <a:srgbClr val="FFC000"/>
                </a:solidFill>
                <a:latin typeface="+mj-lt"/>
                <a:ea typeface="黑体" pitchFamily="49" charset="-122"/>
                <a:cs typeface="+mj-cs"/>
              </a:rPr>
              <a:t>现代农业发展需求</a:t>
            </a:r>
          </a:p>
          <a:p>
            <a:pPr lvl="0">
              <a:lnSpc>
                <a:spcPct val="150000"/>
              </a:lnSpc>
              <a:spcBef>
                <a:spcPct val="0"/>
              </a:spcBef>
              <a:defRPr/>
            </a:pPr>
            <a:endParaRPr lang="zh-CN" altLang="en-US" sz="2800" dirty="0" smtClean="0">
              <a:solidFill>
                <a:srgbClr val="FFC000"/>
              </a:solidFill>
              <a:latin typeface="+mj-lt"/>
              <a:ea typeface="黑体" pitchFamily="49" charset="-122"/>
              <a:cs typeface="+mj-cs"/>
            </a:endParaRPr>
          </a:p>
        </p:txBody>
      </p:sp>
      <p:grpSp>
        <p:nvGrpSpPr>
          <p:cNvPr id="2" name="Group 4"/>
          <p:cNvGrpSpPr/>
          <p:nvPr/>
        </p:nvGrpSpPr>
        <p:grpSpPr bwMode="auto">
          <a:xfrm>
            <a:off x="1047714" y="4518026"/>
            <a:ext cx="10369531" cy="2339975"/>
            <a:chOff x="565" y="340"/>
            <a:chExt cx="12247" cy="3685"/>
          </a:xfrm>
        </p:grpSpPr>
        <p:sp>
          <p:nvSpPr>
            <p:cNvPr id="27" name="矩形 87"/>
            <p:cNvSpPr>
              <a:spLocks noChangeArrowheads="1"/>
            </p:cNvSpPr>
            <p:nvPr/>
          </p:nvSpPr>
          <p:spPr bwMode="auto">
            <a:xfrm>
              <a:off x="570" y="3175"/>
              <a:ext cx="7367" cy="850"/>
            </a:xfrm>
            <a:prstGeom prst="rect">
              <a:avLst/>
            </a:prstGeom>
            <a:noFill/>
            <a:ln w="9525">
              <a:noFill/>
              <a:miter lim="800000"/>
            </a:ln>
          </p:spPr>
          <p:txBody>
            <a:bodyPr/>
            <a:lstStyle/>
            <a:p>
              <a:pPr algn="ctr" eaLnBrk="0" fontAlgn="ctr" hangingPunct="0">
                <a:lnSpc>
                  <a:spcPct val="110000"/>
                </a:lnSpc>
                <a:buClr>
                  <a:srgbClr val="FF0000"/>
                </a:buClr>
                <a:buSzPct val="70000"/>
              </a:pPr>
              <a:endParaRPr lang="zh-CN" altLang="en-US" sz="2800" b="1" dirty="0">
                <a:solidFill>
                  <a:srgbClr val="000066"/>
                </a:solidFill>
                <a:latin typeface="微软雅黑" pitchFamily="34" charset="-122"/>
                <a:ea typeface="华文中宋" pitchFamily="2" charset="-122"/>
              </a:endParaRPr>
            </a:p>
          </p:txBody>
        </p:sp>
        <p:sp>
          <p:nvSpPr>
            <p:cNvPr id="25" name="矩形 87"/>
            <p:cNvSpPr>
              <a:spLocks noChangeArrowheads="1"/>
            </p:cNvSpPr>
            <p:nvPr/>
          </p:nvSpPr>
          <p:spPr bwMode="auto">
            <a:xfrm>
              <a:off x="565" y="340"/>
              <a:ext cx="7369" cy="850"/>
            </a:xfrm>
            <a:prstGeom prst="rect">
              <a:avLst/>
            </a:prstGeom>
            <a:noFill/>
            <a:ln w="9525">
              <a:noFill/>
              <a:miter lim="800000"/>
            </a:ln>
          </p:spPr>
          <p:txBody>
            <a:bodyPr/>
            <a:lstStyle/>
            <a:p>
              <a:pPr algn="ctr" eaLnBrk="0" fontAlgn="ctr" hangingPunct="0">
                <a:lnSpc>
                  <a:spcPct val="110000"/>
                </a:lnSpc>
                <a:buClr>
                  <a:srgbClr val="FF0000"/>
                </a:buClr>
                <a:buSzPct val="70000"/>
              </a:pPr>
              <a:endParaRPr lang="zh-CN" altLang="en-US" sz="2800" b="1" dirty="0">
                <a:solidFill>
                  <a:srgbClr val="000066"/>
                </a:solidFill>
                <a:latin typeface="微软雅黑" pitchFamily="34" charset="-122"/>
                <a:ea typeface="华文中宋" pitchFamily="2" charset="-122"/>
              </a:endParaRPr>
            </a:p>
          </p:txBody>
        </p:sp>
        <p:grpSp>
          <p:nvGrpSpPr>
            <p:cNvPr id="3" name="Group 14"/>
            <p:cNvGrpSpPr/>
            <p:nvPr/>
          </p:nvGrpSpPr>
          <p:grpSpPr bwMode="auto">
            <a:xfrm>
              <a:off x="8730" y="753"/>
              <a:ext cx="4082" cy="2492"/>
              <a:chOff x="0" y="0"/>
              <a:chExt cx="4082" cy="2494"/>
            </a:xfrm>
          </p:grpSpPr>
          <p:pic>
            <p:nvPicPr>
              <p:cNvPr id="14" name="六边形 8"/>
              <p:cNvPicPr>
                <a:picLocks noChangeAspect="1" noChangeArrowheads="1"/>
              </p:cNvPicPr>
              <p:nvPr/>
            </p:nvPicPr>
            <p:blipFill>
              <a:blip r:embed="rId4" cstate="print"/>
              <a:srcRect/>
              <a:stretch>
                <a:fillRect/>
              </a:stretch>
            </p:blipFill>
            <p:spPr bwMode="auto">
              <a:xfrm>
                <a:off x="0" y="0"/>
                <a:ext cx="4082" cy="2494"/>
              </a:xfrm>
              <a:prstGeom prst="rect">
                <a:avLst/>
              </a:prstGeom>
              <a:noFill/>
              <a:ln w="9525">
                <a:noFill/>
                <a:miter lim="800000"/>
                <a:headEnd/>
                <a:tailEnd/>
              </a:ln>
            </p:spPr>
          </p:pic>
          <p:sp>
            <p:nvSpPr>
              <p:cNvPr id="15" name="TextBox 99"/>
              <p:cNvSpPr txBox="1">
                <a:spLocks noChangeArrowheads="1"/>
              </p:cNvSpPr>
              <p:nvPr/>
            </p:nvSpPr>
            <p:spPr bwMode="auto">
              <a:xfrm>
                <a:off x="1247" y="452"/>
                <a:ext cx="1587" cy="1504"/>
              </a:xfrm>
              <a:prstGeom prst="rect">
                <a:avLst/>
              </a:prstGeom>
              <a:noFill/>
              <a:ln w="9525">
                <a:noFill/>
                <a:miter lim="800000"/>
              </a:ln>
            </p:spPr>
            <p:txBody>
              <a:bodyPr>
                <a:spAutoFit/>
              </a:bodyPr>
              <a:lstStyle/>
              <a:p>
                <a:pPr algn="ctr">
                  <a:defRPr/>
                </a:pPr>
                <a:r>
                  <a:rPr lang="zh-CN" altLang="en-US" sz="2800" b="1" dirty="0" smtClean="0">
                    <a:solidFill>
                      <a:srgbClr val="FF0000"/>
                    </a:solidFill>
                    <a:effectLst>
                      <a:outerShdw blurRad="38100" dist="38100" dir="2700000" algn="tl">
                        <a:srgbClr val="C0C0C0"/>
                      </a:outerShdw>
                    </a:effectLst>
                    <a:latin typeface="微软雅黑" pitchFamily="34" charset="-122"/>
                    <a:ea typeface="华文中宋" pitchFamily="2" charset="-122"/>
                  </a:rPr>
                  <a:t>三化现象</a:t>
                </a:r>
                <a:endParaRPr lang="zh-CN" altLang="en-US" sz="2800" b="1" dirty="0">
                  <a:solidFill>
                    <a:srgbClr val="FF0000"/>
                  </a:solidFill>
                  <a:effectLst>
                    <a:outerShdw blurRad="38100" dist="38100" dir="2700000" algn="tl">
                      <a:srgbClr val="C0C0C0"/>
                    </a:outerShdw>
                  </a:effectLst>
                  <a:latin typeface="微软雅黑" pitchFamily="34" charset="-122"/>
                  <a:ea typeface="华文中宋" pitchFamily="2" charset="-122"/>
                </a:endParaRPr>
              </a:p>
            </p:txBody>
          </p:sp>
        </p:grpSp>
      </p:grpSp>
      <p:grpSp>
        <p:nvGrpSpPr>
          <p:cNvPr id="5" name="Group 3"/>
          <p:cNvGrpSpPr/>
          <p:nvPr/>
        </p:nvGrpSpPr>
        <p:grpSpPr bwMode="auto">
          <a:xfrm>
            <a:off x="0" y="2357430"/>
            <a:ext cx="4190987" cy="3429024"/>
            <a:chOff x="0" y="-8"/>
            <a:chExt cx="4598" cy="5668"/>
          </a:xfrm>
        </p:grpSpPr>
        <p:pic>
          <p:nvPicPr>
            <p:cNvPr id="31" name="五边形 2"/>
            <p:cNvPicPr>
              <a:picLocks noChangeArrowheads="1"/>
            </p:cNvPicPr>
            <p:nvPr/>
          </p:nvPicPr>
          <p:blipFill>
            <a:blip r:embed="rId5" cstate="print"/>
            <a:srcRect/>
            <a:stretch>
              <a:fillRect/>
            </a:stretch>
          </p:blipFill>
          <p:spPr bwMode="auto">
            <a:xfrm rot="-5400000">
              <a:off x="112" y="1173"/>
              <a:ext cx="5668" cy="3305"/>
            </a:xfrm>
            <a:prstGeom prst="rect">
              <a:avLst/>
            </a:prstGeom>
            <a:noFill/>
            <a:ln w="9525">
              <a:noFill/>
              <a:miter lim="800000"/>
              <a:headEnd/>
              <a:tailEnd/>
            </a:ln>
          </p:spPr>
        </p:pic>
        <p:grpSp>
          <p:nvGrpSpPr>
            <p:cNvPr id="6" name="Group 7"/>
            <p:cNvGrpSpPr/>
            <p:nvPr/>
          </p:nvGrpSpPr>
          <p:grpSpPr bwMode="auto">
            <a:xfrm>
              <a:off x="0" y="516"/>
              <a:ext cx="4102" cy="2647"/>
              <a:chOff x="0" y="0"/>
              <a:chExt cx="4102" cy="2647"/>
            </a:xfrm>
          </p:grpSpPr>
          <p:pic>
            <p:nvPicPr>
              <p:cNvPr id="55" name="AutoShape 3"/>
              <p:cNvPicPr>
                <a:picLocks noChangeArrowheads="1"/>
              </p:cNvPicPr>
              <p:nvPr/>
            </p:nvPicPr>
            <p:blipFill>
              <a:blip r:embed="rId6" cstate="print"/>
              <a:srcRect/>
              <a:stretch>
                <a:fillRect/>
              </a:stretch>
            </p:blipFill>
            <p:spPr bwMode="auto">
              <a:xfrm>
                <a:off x="0" y="0"/>
                <a:ext cx="4102" cy="2647"/>
              </a:xfrm>
              <a:prstGeom prst="rect">
                <a:avLst/>
              </a:prstGeom>
              <a:noFill/>
              <a:ln w="9525">
                <a:noFill/>
                <a:miter lim="800000"/>
                <a:headEnd/>
                <a:tailEnd/>
              </a:ln>
            </p:spPr>
          </p:pic>
          <p:sp>
            <p:nvSpPr>
              <p:cNvPr id="56" name="矩形 87"/>
              <p:cNvSpPr>
                <a:spLocks noChangeArrowheads="1"/>
              </p:cNvSpPr>
              <p:nvPr/>
            </p:nvSpPr>
            <p:spPr bwMode="auto">
              <a:xfrm>
                <a:off x="742" y="775"/>
                <a:ext cx="2550" cy="680"/>
              </a:xfrm>
              <a:prstGeom prst="rect">
                <a:avLst/>
              </a:prstGeom>
              <a:noFill/>
              <a:ln w="9525">
                <a:noFill/>
                <a:miter lim="800000"/>
              </a:ln>
            </p:spPr>
            <p:txBody>
              <a:bodyPr/>
              <a:lstStyle/>
              <a:p>
                <a:pPr algn="ctr" eaLnBrk="0" fontAlgn="ctr" hangingPunct="0">
                  <a:lnSpc>
                    <a:spcPct val="110000"/>
                  </a:lnSpc>
                  <a:buClr>
                    <a:srgbClr val="FF0000"/>
                  </a:buClr>
                  <a:buSzPct val="70000"/>
                </a:pPr>
                <a:r>
                  <a:rPr lang="zh-CN" altLang="en-US" sz="2000" b="1" dirty="0" smtClean="0">
                    <a:solidFill>
                      <a:srgbClr val="000066"/>
                    </a:solidFill>
                    <a:latin typeface="微软雅黑" pitchFamily="34" charset="-122"/>
                    <a:ea typeface="华文中宋" pitchFamily="2" charset="-122"/>
                  </a:rPr>
                  <a:t>文化素质不高</a:t>
                </a:r>
                <a:endParaRPr lang="zh-CN" altLang="en-US" sz="2000" b="1" dirty="0">
                  <a:solidFill>
                    <a:srgbClr val="000066"/>
                  </a:solidFill>
                  <a:latin typeface="微软雅黑" pitchFamily="34" charset="-122"/>
                  <a:ea typeface="华文中宋" pitchFamily="2" charset="-122"/>
                </a:endParaRPr>
              </a:p>
            </p:txBody>
          </p:sp>
        </p:grpSp>
        <p:grpSp>
          <p:nvGrpSpPr>
            <p:cNvPr id="7" name="Group 19"/>
            <p:cNvGrpSpPr/>
            <p:nvPr/>
          </p:nvGrpSpPr>
          <p:grpSpPr bwMode="auto">
            <a:xfrm>
              <a:off x="0" y="2938"/>
              <a:ext cx="4102" cy="2511"/>
              <a:chOff x="0" y="-526"/>
              <a:chExt cx="4102" cy="2511"/>
            </a:xfrm>
          </p:grpSpPr>
          <p:pic>
            <p:nvPicPr>
              <p:cNvPr id="49" name="AutoShape 3"/>
              <p:cNvPicPr>
                <a:picLocks noChangeArrowheads="1"/>
              </p:cNvPicPr>
              <p:nvPr/>
            </p:nvPicPr>
            <p:blipFill>
              <a:blip r:embed="rId7" cstate="print"/>
              <a:srcRect/>
              <a:stretch>
                <a:fillRect/>
              </a:stretch>
            </p:blipFill>
            <p:spPr bwMode="auto">
              <a:xfrm>
                <a:off x="0" y="-526"/>
                <a:ext cx="4102" cy="2511"/>
              </a:xfrm>
              <a:prstGeom prst="rect">
                <a:avLst/>
              </a:prstGeom>
              <a:noFill/>
              <a:ln w="9525">
                <a:noFill/>
                <a:miter lim="800000"/>
                <a:headEnd/>
                <a:tailEnd/>
              </a:ln>
            </p:spPr>
          </p:pic>
          <p:sp>
            <p:nvSpPr>
              <p:cNvPr id="50" name="矩形 87"/>
              <p:cNvSpPr>
                <a:spLocks noChangeArrowheads="1"/>
              </p:cNvSpPr>
              <p:nvPr/>
            </p:nvSpPr>
            <p:spPr bwMode="auto">
              <a:xfrm>
                <a:off x="727" y="261"/>
                <a:ext cx="2550" cy="680"/>
              </a:xfrm>
              <a:prstGeom prst="rect">
                <a:avLst/>
              </a:prstGeom>
              <a:noFill/>
              <a:ln w="9525">
                <a:noFill/>
                <a:miter lim="800000"/>
              </a:ln>
            </p:spPr>
            <p:txBody>
              <a:bodyPr/>
              <a:lstStyle/>
              <a:p>
                <a:pPr algn="ctr" eaLnBrk="0" fontAlgn="ctr" hangingPunct="0">
                  <a:lnSpc>
                    <a:spcPct val="110000"/>
                  </a:lnSpc>
                  <a:buClr>
                    <a:srgbClr val="FF0000"/>
                  </a:buClr>
                  <a:buSzPct val="70000"/>
                </a:pPr>
                <a:r>
                  <a:rPr lang="zh-CN" altLang="en-US" sz="2000" b="1" dirty="0" smtClean="0">
                    <a:solidFill>
                      <a:srgbClr val="000066"/>
                    </a:solidFill>
                    <a:latin typeface="微软雅黑" pitchFamily="34" charset="-122"/>
                    <a:ea typeface="华文中宋" pitchFamily="2" charset="-122"/>
                  </a:rPr>
                  <a:t>后继乏人</a:t>
                </a:r>
                <a:endParaRPr lang="zh-CN" altLang="en-US" sz="2400" b="1" dirty="0">
                  <a:solidFill>
                    <a:srgbClr val="000066"/>
                  </a:solidFill>
                  <a:latin typeface="微软雅黑" pitchFamily="34" charset="-122"/>
                  <a:ea typeface="华文中宋" pitchFamily="2" charset="-122"/>
                </a:endParaRPr>
              </a:p>
            </p:txBody>
          </p:sp>
        </p:grpSp>
      </p:grpSp>
      <p:graphicFrame>
        <p:nvGraphicFramePr>
          <p:cNvPr id="57" name="图示 56"/>
          <p:cNvGraphicFramePr/>
          <p:nvPr/>
        </p:nvGraphicFramePr>
        <p:xfrm>
          <a:off x="5619747" y="1714488"/>
          <a:ext cx="8128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图表 18"/>
          <p:cNvGraphicFramePr/>
          <p:nvPr>
            <p:extLst>
              <p:ext uri="{D42A27DB-BD31-4B8C-83A1-F6EECF244321}">
                <p14:modId xmlns:p14="http://schemas.microsoft.com/office/powerpoint/2010/main" xmlns="" val="4954016"/>
              </p:ext>
            </p:extLst>
          </p:nvPr>
        </p:nvGraphicFramePr>
        <p:xfrm>
          <a:off x="4616435" y="1576372"/>
          <a:ext cx="3917965" cy="4572032"/>
        </p:xfrm>
        <a:graphic>
          <a:graphicData uri="http://schemas.openxmlformats.org/drawingml/2006/chart">
            <c:chart xmlns:c="http://schemas.openxmlformats.org/drawingml/2006/chart" xmlns:r="http://schemas.openxmlformats.org/officeDocument/2006/relationships" r:id="rId13"/>
          </a:graphicData>
        </a:graphic>
      </p:graphicFrame>
    </p:spTree>
    <p:custDataLst>
      <p:tags r:id="rId1"/>
    </p:custDataLst>
  </p:cSld>
  <p:clrMapOvr>
    <a:masterClrMapping/>
  </p:clrMapOvr>
  <p:transition spd="med" advTm="7558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out)">
                                      <p:cBhvr>
                                        <p:cTn id="17" dur="750"/>
                                        <p:tgtEl>
                                          <p:spTgt spid="19"/>
                                        </p:tgtEl>
                                      </p:cBhvr>
                                    </p:animEffect>
                                  </p:childTnLst>
                                </p:cTn>
                              </p:par>
                            </p:childTnLst>
                          </p:cTn>
                        </p:par>
                        <p:par>
                          <p:cTn id="18" fill="hold">
                            <p:stCondLst>
                              <p:cond delay="750"/>
                            </p:stCondLst>
                            <p:childTnLst>
                              <p:par>
                                <p:cTn id="19" presetID="2" presetClass="entr" presetSubtype="4"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ppt_x"/>
                                          </p:val>
                                        </p:tav>
                                        <p:tav tm="100000">
                                          <p:val>
                                            <p:strVal val="#ppt_x"/>
                                          </p:val>
                                        </p:tav>
                                      </p:tavLst>
                                    </p:anim>
                                    <p:anim calcmode="lin" valueType="num">
                                      <p:cBhvr additive="base">
                                        <p:cTn id="22" dur="500" fill="hold"/>
                                        <p:tgtEl>
                                          <p:spTgt spid="5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Graphic spid="57" grpId="0">
        <p:bldAsOne/>
      </p:bldGraphic>
      <p:bldGraphic spid="1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481329"/>
            <a:ext cx="10972800" cy="5142755"/>
          </a:xfrm>
        </p:spPr>
        <p:txBody>
          <a:bodyPr>
            <a:normAutofit fontScale="92500"/>
          </a:bodyPr>
          <a:lstStyle/>
          <a:p>
            <a:r>
              <a:rPr lang="en-US" altLang="zh-CN" sz="3200" b="1" spc="50" dirty="0" smtClean="0">
                <a:ln w="11430"/>
                <a:solidFill>
                  <a:schemeClr val="accent6">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3</a:t>
            </a:r>
            <a:r>
              <a:rPr lang="zh-CN" altLang="en-US" sz="3200" b="1" spc="50" dirty="0" smtClean="0">
                <a:ln w="11430"/>
                <a:solidFill>
                  <a:schemeClr val="accent6">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、加快现代农业发展的客观要求</a:t>
            </a:r>
            <a:endParaRPr lang="en-US" altLang="zh-CN" sz="3200" b="1" spc="50" dirty="0" smtClean="0">
              <a:ln w="11430"/>
              <a:solidFill>
                <a:schemeClr val="accent6">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endParaRPr>
          </a:p>
          <a:p>
            <a:r>
              <a:rPr lang="zh-CN" altLang="en-US" sz="3200" dirty="0" smtClean="0">
                <a:latin typeface="楷体" pitchFamily="49" charset="-122"/>
                <a:ea typeface="楷体" pitchFamily="49" charset="-122"/>
              </a:rPr>
              <a:t>一是用现代的物质条件来武装农业；</a:t>
            </a:r>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二是用现代的科学技术来改造农业；</a:t>
            </a:r>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三是用现代的产业体系来提升农业；</a:t>
            </a:r>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四是用现代的经营形式来推进农业；</a:t>
            </a:r>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五是用现代的发展理念来指导农业；</a:t>
            </a:r>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六是用培养新型农民来发展农业；</a:t>
            </a:r>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七是提高农业的水利化、机械化、信息化水平；</a:t>
            </a:r>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八是提高土地产出率、资源的利用率以及劳动生产率；</a:t>
            </a:r>
            <a:endParaRPr lang="en-US" altLang="zh-CN" sz="3200" dirty="0" smtClean="0">
              <a:latin typeface="楷体" pitchFamily="49" charset="-122"/>
              <a:ea typeface="楷体" pitchFamily="49" charset="-122"/>
            </a:endParaRPr>
          </a:p>
          <a:p>
            <a:r>
              <a:rPr lang="zh-CN" altLang="en-US" sz="3200" dirty="0" smtClean="0">
                <a:latin typeface="楷体" pitchFamily="49" charset="-122"/>
                <a:ea typeface="楷体" pitchFamily="49" charset="-122"/>
              </a:rPr>
              <a:t>九是提高农业的素质，提高农业的效益和提高农业的竞争力。</a:t>
            </a:r>
          </a:p>
        </p:txBody>
      </p:sp>
      <p:sp>
        <p:nvSpPr>
          <p:cNvPr id="3" name="标题 2"/>
          <p:cNvSpPr>
            <a:spLocks noGrp="1"/>
          </p:cNvSpPr>
          <p:nvPr>
            <p:ph type="title"/>
          </p:nvPr>
        </p:nvSpPr>
        <p:spPr/>
        <p:txBody>
          <a:bodyPr/>
          <a:lstStyle/>
          <a:p>
            <a:r>
              <a:rPr lang="zh-CN" altLang="en-US" dirty="0" smtClean="0"/>
              <a:t>（二）为什么要培育新型农业经营主体</a:t>
            </a:r>
            <a:endParaRPr lang="zh-CN" altLang="en-US" dirty="0"/>
          </a:p>
        </p:txBody>
      </p:sp>
      <p:pic>
        <p:nvPicPr>
          <p:cNvPr id="4" name="图片 3" descr="093606925820.jpg"/>
          <p:cNvPicPr>
            <a:picLocks noChangeAspect="1"/>
          </p:cNvPicPr>
          <p:nvPr/>
        </p:nvPicPr>
        <p:blipFill>
          <a:blip r:embed="rId2" cstate="print"/>
          <a:stretch>
            <a:fillRect/>
          </a:stretch>
        </p:blipFill>
        <p:spPr>
          <a:xfrm>
            <a:off x="7121156" y="1709626"/>
            <a:ext cx="4762500" cy="3162300"/>
          </a:xfrm>
          <a:prstGeom prst="rect">
            <a:avLst/>
          </a:prstGeom>
        </p:spPr>
      </p:pic>
    </p:spTree>
  </p:cSld>
  <p:clrMapOvr>
    <a:masterClrMapping/>
  </p:clrMapOvr>
  <p:transition spd="med" advTm="6694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4" dur="5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9" dur="500"/>
                                        <p:tgtEl>
                                          <p:spTgt spid="2">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Effect transition="in" filter="randombar(horizontal)">
                                      <p:cBhvr>
                                        <p:cTn id="54" dur="500"/>
                                        <p:tgtEl>
                                          <p:spTgt spid="2">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animEffect transition="in" filter="randombar(horizontal)">
                                      <p:cBhvr>
                                        <p:cTn id="59" dur="500"/>
                                        <p:tgtEl>
                                          <p:spTgt spid="2">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
                                            <p:txEl>
                                              <p:pRg st="9" end="9"/>
                                            </p:txEl>
                                          </p:spTgt>
                                        </p:tgtEl>
                                        <p:attrNameLst>
                                          <p:attrName>style.visibility</p:attrName>
                                        </p:attrNameLst>
                                      </p:cBhvr>
                                      <p:to>
                                        <p:strVal val="visible"/>
                                      </p:to>
                                    </p:set>
                                    <p:animEffect transition="in" filter="randombar(horizontal)">
                                      <p:cBhvr>
                                        <p:cTn id="6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ChangeArrowheads="1"/>
          </p:cNvSpPr>
          <p:nvPr/>
        </p:nvSpPr>
        <p:spPr bwMode="gray">
          <a:xfrm>
            <a:off x="3389376" y="402226"/>
            <a:ext cx="5471584" cy="433388"/>
          </a:xfrm>
          <a:prstGeom prst="rect">
            <a:avLst/>
          </a:prstGeom>
          <a:noFill/>
          <a:ln w="0" algn="ctr">
            <a:noFill/>
            <a:miter lim="800000"/>
            <a:headEnd/>
            <a:tailEnd/>
          </a:ln>
          <a:effectLst/>
        </p:spPr>
        <p:txBody>
          <a:bodyPr>
            <a:spAutoFit/>
          </a:bodyPr>
          <a:lstStyle/>
          <a:p>
            <a:pPr algn="ctr">
              <a:lnSpc>
                <a:spcPct val="80000"/>
              </a:lnSpc>
              <a:spcBef>
                <a:spcPct val="20000"/>
              </a:spcBef>
            </a:pPr>
            <a:r>
              <a:rPr kumimoji="1" lang="zh-CN" altLang="en-US" sz="2800" b="1" dirty="0" smtClean="0">
                <a:latin typeface="Verdana" pitchFamily="34" charset="0"/>
                <a:ea typeface="黑体" pitchFamily="2" charset="-122"/>
              </a:rPr>
              <a:t>现</a:t>
            </a:r>
            <a:r>
              <a:rPr kumimoji="1" lang="zh-CN" altLang="en-US" sz="2800" b="1" dirty="0">
                <a:latin typeface="Verdana" pitchFamily="34" charset="0"/>
                <a:ea typeface="黑体" pitchFamily="2" charset="-122"/>
              </a:rPr>
              <a:t>代农业的特征</a:t>
            </a:r>
          </a:p>
        </p:txBody>
      </p:sp>
      <p:grpSp>
        <p:nvGrpSpPr>
          <p:cNvPr id="2" name="Group 5"/>
          <p:cNvGrpSpPr>
            <a:grpSpLocks noChangeAspect="1"/>
          </p:cNvGrpSpPr>
          <p:nvPr/>
        </p:nvGrpSpPr>
        <p:grpSpPr bwMode="auto">
          <a:xfrm>
            <a:off x="431800" y="908050"/>
            <a:ext cx="11279717" cy="5570538"/>
            <a:chOff x="2287" y="1265"/>
            <a:chExt cx="6324" cy="3940"/>
          </a:xfrm>
        </p:grpSpPr>
        <p:sp>
          <p:nvSpPr>
            <p:cNvPr id="133126" name="AutoShape 6"/>
            <p:cNvSpPr>
              <a:spLocks noChangeAspect="1" noChangeArrowheads="1"/>
            </p:cNvSpPr>
            <p:nvPr/>
          </p:nvSpPr>
          <p:spPr bwMode="auto">
            <a:xfrm>
              <a:off x="2287" y="1265"/>
              <a:ext cx="6324" cy="3940"/>
            </a:xfrm>
            <a:prstGeom prst="rect">
              <a:avLst/>
            </a:prstGeom>
            <a:solidFill>
              <a:srgbClr val="FFFF00"/>
            </a:solidFill>
            <a:ln w="9525">
              <a:solidFill>
                <a:schemeClr val="bg2"/>
              </a:solidFill>
              <a:miter lim="800000"/>
              <a:headEnd/>
              <a:tailEnd/>
            </a:ln>
          </p:spPr>
          <p:txBody>
            <a:bodyPr/>
            <a:lstStyle/>
            <a:p>
              <a:endParaRPr lang="zh-CN" altLang="en-US"/>
            </a:p>
          </p:txBody>
        </p:sp>
        <p:sp>
          <p:nvSpPr>
            <p:cNvPr id="133127" name="Text Box 7"/>
            <p:cNvSpPr txBox="1">
              <a:spLocks noChangeArrowheads="1"/>
            </p:cNvSpPr>
            <p:nvPr/>
          </p:nvSpPr>
          <p:spPr bwMode="auto">
            <a:xfrm>
              <a:off x="3602" y="1537"/>
              <a:ext cx="4070" cy="407"/>
            </a:xfrm>
            <a:prstGeom prst="rect">
              <a:avLst/>
            </a:prstGeom>
            <a:solidFill>
              <a:srgbClr val="0000FF"/>
            </a:solidFill>
            <a:ln w="9525">
              <a:solidFill>
                <a:srgbClr val="000000"/>
              </a:solidFill>
              <a:miter lim="800000"/>
              <a:headEnd/>
              <a:tailEnd/>
            </a:ln>
          </p:spPr>
          <p:txBody>
            <a:bodyPr/>
            <a:lstStyle/>
            <a:p>
              <a:pPr algn="ctr"/>
              <a:r>
                <a:rPr kumimoji="1" lang="zh-CN" altLang="en-US" sz="2400">
                  <a:solidFill>
                    <a:srgbClr val="FFFF00"/>
                  </a:solidFill>
                  <a:latin typeface="Times New Roman" pitchFamily="18" charset="0"/>
                </a:rPr>
                <a:t>生物技术</a:t>
              </a:r>
            </a:p>
            <a:p>
              <a:endParaRPr kumimoji="1" lang="en-US" altLang="zh-CN" sz="2400">
                <a:solidFill>
                  <a:srgbClr val="FFFF00"/>
                </a:solidFill>
                <a:latin typeface="Times New Roman" pitchFamily="18" charset="0"/>
              </a:endParaRPr>
            </a:p>
          </p:txBody>
        </p:sp>
        <p:sp>
          <p:nvSpPr>
            <p:cNvPr id="133128" name="Text Box 8"/>
            <p:cNvSpPr txBox="1">
              <a:spLocks noChangeArrowheads="1"/>
            </p:cNvSpPr>
            <p:nvPr/>
          </p:nvSpPr>
          <p:spPr bwMode="auto">
            <a:xfrm>
              <a:off x="2350" y="2488"/>
              <a:ext cx="1877" cy="408"/>
            </a:xfrm>
            <a:prstGeom prst="rect">
              <a:avLst/>
            </a:prstGeom>
            <a:solidFill>
              <a:srgbClr val="0000FF"/>
            </a:solidFill>
            <a:ln w="9525">
              <a:solidFill>
                <a:srgbClr val="003366"/>
              </a:solidFill>
              <a:miter lim="800000"/>
              <a:headEnd/>
              <a:tailEnd/>
            </a:ln>
          </p:spPr>
          <p:txBody>
            <a:bodyPr/>
            <a:lstStyle/>
            <a:p>
              <a:pPr algn="ctr"/>
              <a:r>
                <a:rPr kumimoji="1" lang="zh-CN" altLang="en-US" sz="2400">
                  <a:solidFill>
                    <a:srgbClr val="FFFF00"/>
                  </a:solidFill>
                  <a:latin typeface="Times New Roman" pitchFamily="18" charset="0"/>
                </a:rPr>
                <a:t>信息技术</a:t>
              </a:r>
            </a:p>
            <a:p>
              <a:endParaRPr kumimoji="1" lang="en-US" altLang="zh-CN" sz="2400">
                <a:latin typeface="Times New Roman" pitchFamily="18" charset="0"/>
              </a:endParaRPr>
            </a:p>
          </p:txBody>
        </p:sp>
        <p:sp>
          <p:nvSpPr>
            <p:cNvPr id="133129" name="Text Box 9"/>
            <p:cNvSpPr txBox="1">
              <a:spLocks noChangeArrowheads="1"/>
            </p:cNvSpPr>
            <p:nvPr/>
          </p:nvSpPr>
          <p:spPr bwMode="auto">
            <a:xfrm>
              <a:off x="2350" y="3711"/>
              <a:ext cx="1877" cy="407"/>
            </a:xfrm>
            <a:prstGeom prst="rect">
              <a:avLst/>
            </a:prstGeom>
            <a:solidFill>
              <a:srgbClr val="0000FF"/>
            </a:solidFill>
            <a:ln w="9525">
              <a:solidFill>
                <a:srgbClr val="000000"/>
              </a:solidFill>
              <a:miter lim="800000"/>
              <a:headEnd/>
              <a:tailEnd/>
            </a:ln>
          </p:spPr>
          <p:txBody>
            <a:bodyPr/>
            <a:lstStyle/>
            <a:p>
              <a:pPr algn="ctr"/>
              <a:r>
                <a:rPr kumimoji="1" lang="zh-CN" altLang="en-US" sz="2400">
                  <a:solidFill>
                    <a:srgbClr val="FFFF00"/>
                  </a:solidFill>
                  <a:latin typeface="Times New Roman" pitchFamily="18" charset="0"/>
                </a:rPr>
                <a:t>食品制造技术</a:t>
              </a:r>
            </a:p>
            <a:p>
              <a:endParaRPr kumimoji="1" lang="en-US" altLang="zh-CN" sz="2400">
                <a:solidFill>
                  <a:srgbClr val="FFFF00"/>
                </a:solidFill>
                <a:latin typeface="Times New Roman" pitchFamily="18" charset="0"/>
              </a:endParaRPr>
            </a:p>
          </p:txBody>
        </p:sp>
        <p:sp>
          <p:nvSpPr>
            <p:cNvPr id="133130" name="Text Box 10"/>
            <p:cNvSpPr txBox="1">
              <a:spLocks noChangeArrowheads="1"/>
            </p:cNvSpPr>
            <p:nvPr/>
          </p:nvSpPr>
          <p:spPr bwMode="auto">
            <a:xfrm>
              <a:off x="6733" y="2488"/>
              <a:ext cx="1876" cy="409"/>
            </a:xfrm>
            <a:prstGeom prst="rect">
              <a:avLst/>
            </a:prstGeom>
            <a:solidFill>
              <a:srgbClr val="0000FF"/>
            </a:solidFill>
            <a:ln w="9525">
              <a:solidFill>
                <a:srgbClr val="000000"/>
              </a:solidFill>
              <a:miter lim="800000"/>
              <a:headEnd/>
              <a:tailEnd/>
            </a:ln>
          </p:spPr>
          <p:txBody>
            <a:bodyPr/>
            <a:lstStyle/>
            <a:p>
              <a:pPr algn="ctr"/>
              <a:r>
                <a:rPr kumimoji="1" lang="zh-CN" altLang="en-US" sz="2400" dirty="0">
                  <a:solidFill>
                    <a:srgbClr val="FFFF00"/>
                  </a:solidFill>
                  <a:latin typeface="Times New Roman" pitchFamily="18" charset="0"/>
                </a:rPr>
                <a:t>农业装备技术</a:t>
              </a:r>
            </a:p>
            <a:p>
              <a:endParaRPr kumimoji="1" lang="en-US" altLang="zh-CN" sz="2400" dirty="0">
                <a:latin typeface="Times New Roman" pitchFamily="18" charset="0"/>
              </a:endParaRPr>
            </a:p>
          </p:txBody>
        </p:sp>
        <p:sp>
          <p:nvSpPr>
            <p:cNvPr id="133131" name="Text Box 11"/>
            <p:cNvSpPr txBox="1">
              <a:spLocks noChangeArrowheads="1"/>
            </p:cNvSpPr>
            <p:nvPr/>
          </p:nvSpPr>
          <p:spPr bwMode="auto">
            <a:xfrm>
              <a:off x="6732" y="3711"/>
              <a:ext cx="1877" cy="408"/>
            </a:xfrm>
            <a:prstGeom prst="rect">
              <a:avLst/>
            </a:prstGeom>
            <a:solidFill>
              <a:srgbClr val="0000FF"/>
            </a:solidFill>
            <a:ln w="9525">
              <a:solidFill>
                <a:srgbClr val="000000"/>
              </a:solidFill>
              <a:miter lim="800000"/>
              <a:headEnd/>
              <a:tailEnd/>
            </a:ln>
          </p:spPr>
          <p:txBody>
            <a:bodyPr/>
            <a:lstStyle/>
            <a:p>
              <a:pPr algn="ctr"/>
              <a:r>
                <a:rPr kumimoji="1" lang="zh-CN" altLang="en-US" sz="2400">
                  <a:solidFill>
                    <a:srgbClr val="FFFF00"/>
                  </a:solidFill>
                  <a:latin typeface="Times New Roman" pitchFamily="18" charset="0"/>
                </a:rPr>
                <a:t>可持续农业技术</a:t>
              </a:r>
            </a:p>
            <a:p>
              <a:endParaRPr kumimoji="1" lang="en-US" altLang="zh-CN" sz="2400">
                <a:latin typeface="Times New Roman" pitchFamily="18" charset="0"/>
              </a:endParaRPr>
            </a:p>
          </p:txBody>
        </p:sp>
        <p:sp>
          <p:nvSpPr>
            <p:cNvPr id="133132" name="Text Box 12"/>
            <p:cNvSpPr txBox="1">
              <a:spLocks noChangeArrowheads="1"/>
            </p:cNvSpPr>
            <p:nvPr/>
          </p:nvSpPr>
          <p:spPr bwMode="auto">
            <a:xfrm>
              <a:off x="3758" y="4662"/>
              <a:ext cx="4071" cy="406"/>
            </a:xfrm>
            <a:prstGeom prst="rect">
              <a:avLst/>
            </a:prstGeom>
            <a:solidFill>
              <a:srgbClr val="0000FF"/>
            </a:solidFill>
            <a:ln w="9525">
              <a:solidFill>
                <a:srgbClr val="000000"/>
              </a:solidFill>
              <a:miter lim="800000"/>
              <a:headEnd/>
              <a:tailEnd/>
            </a:ln>
          </p:spPr>
          <p:txBody>
            <a:bodyPr/>
            <a:lstStyle/>
            <a:p>
              <a:pPr algn="just"/>
              <a:r>
                <a:rPr kumimoji="1" lang="zh-CN" altLang="en-US" sz="2400">
                  <a:solidFill>
                    <a:srgbClr val="FFFF00"/>
                  </a:solidFill>
                  <a:latin typeface="Times New Roman" pitchFamily="18" charset="0"/>
                </a:rPr>
                <a:t>材料技术、航空航天技术、核技术等高新技术</a:t>
              </a:r>
            </a:p>
            <a:p>
              <a:endParaRPr kumimoji="1" lang="en-US" altLang="zh-CN" sz="2400">
                <a:solidFill>
                  <a:srgbClr val="FFFF00"/>
                </a:solidFill>
                <a:latin typeface="Times New Roman" pitchFamily="18" charset="0"/>
              </a:endParaRPr>
            </a:p>
          </p:txBody>
        </p:sp>
        <p:sp>
          <p:nvSpPr>
            <p:cNvPr id="133133" name="Oval 13"/>
            <p:cNvSpPr>
              <a:spLocks noChangeArrowheads="1"/>
            </p:cNvSpPr>
            <p:nvPr/>
          </p:nvSpPr>
          <p:spPr bwMode="auto">
            <a:xfrm>
              <a:off x="4384" y="2760"/>
              <a:ext cx="2190" cy="1087"/>
            </a:xfrm>
            <a:prstGeom prst="ellipse">
              <a:avLst/>
            </a:prstGeom>
            <a:solidFill>
              <a:srgbClr val="0000FF"/>
            </a:solidFill>
            <a:ln w="9525">
              <a:solidFill>
                <a:srgbClr val="000000"/>
              </a:solidFill>
              <a:round/>
              <a:headEnd/>
              <a:tailEnd/>
            </a:ln>
          </p:spPr>
          <p:txBody>
            <a:bodyPr/>
            <a:lstStyle/>
            <a:p>
              <a:pPr algn="ctr"/>
              <a:endParaRPr kumimoji="1" lang="en-US" altLang="zh-CN" sz="1000" dirty="0">
                <a:latin typeface="Times New Roman" pitchFamily="18" charset="0"/>
              </a:endParaRPr>
            </a:p>
            <a:p>
              <a:pPr algn="ctr"/>
              <a:r>
                <a:rPr kumimoji="1" lang="zh-CN" altLang="en-US" sz="2800" dirty="0">
                  <a:solidFill>
                    <a:srgbClr val="FFFF00"/>
                  </a:solidFill>
                  <a:latin typeface="Times New Roman" pitchFamily="18" charset="0"/>
                </a:rPr>
                <a:t>技术特征</a:t>
              </a:r>
            </a:p>
          </p:txBody>
        </p:sp>
        <p:sp>
          <p:nvSpPr>
            <p:cNvPr id="133134" name="Line 14"/>
            <p:cNvSpPr>
              <a:spLocks noChangeShapeType="1"/>
            </p:cNvSpPr>
            <p:nvPr/>
          </p:nvSpPr>
          <p:spPr bwMode="auto">
            <a:xfrm>
              <a:off x="5480" y="1944"/>
              <a:ext cx="0" cy="815"/>
            </a:xfrm>
            <a:prstGeom prst="line">
              <a:avLst/>
            </a:prstGeom>
            <a:noFill/>
            <a:ln w="9525">
              <a:solidFill>
                <a:srgbClr val="000000"/>
              </a:solidFill>
              <a:round/>
              <a:headEnd/>
              <a:tailEnd/>
            </a:ln>
          </p:spPr>
          <p:txBody>
            <a:bodyPr/>
            <a:lstStyle/>
            <a:p>
              <a:endParaRPr lang="zh-CN" altLang="en-US"/>
            </a:p>
          </p:txBody>
        </p:sp>
        <p:sp>
          <p:nvSpPr>
            <p:cNvPr id="133135" name="Line 15"/>
            <p:cNvSpPr>
              <a:spLocks noChangeShapeType="1"/>
            </p:cNvSpPr>
            <p:nvPr/>
          </p:nvSpPr>
          <p:spPr bwMode="auto">
            <a:xfrm>
              <a:off x="5480" y="3846"/>
              <a:ext cx="1" cy="815"/>
            </a:xfrm>
            <a:prstGeom prst="line">
              <a:avLst/>
            </a:prstGeom>
            <a:noFill/>
            <a:ln w="9525">
              <a:solidFill>
                <a:srgbClr val="000000"/>
              </a:solidFill>
              <a:round/>
              <a:headEnd/>
              <a:tailEnd/>
            </a:ln>
          </p:spPr>
          <p:txBody>
            <a:bodyPr/>
            <a:lstStyle/>
            <a:p>
              <a:endParaRPr lang="zh-CN" altLang="en-US"/>
            </a:p>
          </p:txBody>
        </p:sp>
        <p:sp>
          <p:nvSpPr>
            <p:cNvPr id="133136" name="Line 16"/>
            <p:cNvSpPr>
              <a:spLocks noChangeShapeType="1"/>
            </p:cNvSpPr>
            <p:nvPr/>
          </p:nvSpPr>
          <p:spPr bwMode="auto">
            <a:xfrm>
              <a:off x="4228" y="2759"/>
              <a:ext cx="470" cy="136"/>
            </a:xfrm>
            <a:prstGeom prst="line">
              <a:avLst/>
            </a:prstGeom>
            <a:noFill/>
            <a:ln w="9525">
              <a:solidFill>
                <a:srgbClr val="000000"/>
              </a:solidFill>
              <a:round/>
              <a:headEnd/>
              <a:tailEnd/>
            </a:ln>
          </p:spPr>
          <p:txBody>
            <a:bodyPr/>
            <a:lstStyle/>
            <a:p>
              <a:endParaRPr lang="zh-CN" altLang="en-US"/>
            </a:p>
          </p:txBody>
        </p:sp>
        <p:sp>
          <p:nvSpPr>
            <p:cNvPr id="133137" name="Line 17"/>
            <p:cNvSpPr>
              <a:spLocks noChangeShapeType="1"/>
            </p:cNvSpPr>
            <p:nvPr/>
          </p:nvSpPr>
          <p:spPr bwMode="auto">
            <a:xfrm flipV="1">
              <a:off x="4228" y="3711"/>
              <a:ext cx="470" cy="135"/>
            </a:xfrm>
            <a:prstGeom prst="line">
              <a:avLst/>
            </a:prstGeom>
            <a:noFill/>
            <a:ln w="9525">
              <a:solidFill>
                <a:srgbClr val="000000"/>
              </a:solidFill>
              <a:round/>
              <a:headEnd/>
              <a:tailEnd/>
            </a:ln>
          </p:spPr>
          <p:txBody>
            <a:bodyPr/>
            <a:lstStyle/>
            <a:p>
              <a:endParaRPr lang="zh-CN" altLang="en-US"/>
            </a:p>
          </p:txBody>
        </p:sp>
        <p:sp>
          <p:nvSpPr>
            <p:cNvPr id="133138" name="Line 18"/>
            <p:cNvSpPr>
              <a:spLocks noChangeShapeType="1"/>
            </p:cNvSpPr>
            <p:nvPr/>
          </p:nvSpPr>
          <p:spPr bwMode="auto">
            <a:xfrm flipH="1" flipV="1">
              <a:off x="6263" y="3711"/>
              <a:ext cx="470" cy="135"/>
            </a:xfrm>
            <a:prstGeom prst="line">
              <a:avLst/>
            </a:prstGeom>
            <a:noFill/>
            <a:ln w="9525">
              <a:solidFill>
                <a:srgbClr val="000000"/>
              </a:solidFill>
              <a:round/>
              <a:headEnd/>
              <a:tailEnd/>
            </a:ln>
          </p:spPr>
          <p:txBody>
            <a:bodyPr/>
            <a:lstStyle/>
            <a:p>
              <a:endParaRPr lang="zh-CN" altLang="en-US"/>
            </a:p>
          </p:txBody>
        </p:sp>
        <p:sp>
          <p:nvSpPr>
            <p:cNvPr id="133139" name="Line 19"/>
            <p:cNvSpPr>
              <a:spLocks noChangeShapeType="1"/>
            </p:cNvSpPr>
            <p:nvPr/>
          </p:nvSpPr>
          <p:spPr bwMode="auto">
            <a:xfrm flipH="1">
              <a:off x="6263" y="2759"/>
              <a:ext cx="470" cy="136"/>
            </a:xfrm>
            <a:prstGeom prst="line">
              <a:avLst/>
            </a:prstGeom>
            <a:noFill/>
            <a:ln w="9525">
              <a:solidFill>
                <a:srgbClr val="000000"/>
              </a:solidFill>
              <a:round/>
              <a:headEnd/>
              <a:tailEnd/>
            </a:ln>
          </p:spPr>
          <p:txBody>
            <a:bodyPr/>
            <a:lstStyle/>
            <a:p>
              <a:endParaRPr lang="zh-CN" altLang="en-US"/>
            </a:p>
          </p:txBody>
        </p:sp>
      </p:grpSp>
    </p:spTree>
  </p:cSld>
  <p:clrMapOvr>
    <a:masterClrMapping/>
  </p:clrMapOvr>
  <p:transition spd="med" advTm="411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barn(inVertical)">
                                      <p:cBhvr>
                                        <p:cTn id="7" dur="500"/>
                                        <p:tgtEl>
                                          <p:spTgt spid="1331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ChangeArrowheads="1"/>
          </p:cNvSpPr>
          <p:nvPr/>
        </p:nvSpPr>
        <p:spPr bwMode="gray">
          <a:xfrm>
            <a:off x="3504141" y="297835"/>
            <a:ext cx="5183717" cy="384175"/>
          </a:xfrm>
          <a:prstGeom prst="rect">
            <a:avLst/>
          </a:prstGeom>
          <a:noFill/>
          <a:ln w="0" algn="ctr">
            <a:noFill/>
            <a:miter lim="800000"/>
            <a:headEnd/>
            <a:tailEnd/>
          </a:ln>
          <a:effectLst/>
        </p:spPr>
        <p:txBody>
          <a:bodyPr>
            <a:spAutoFit/>
          </a:bodyPr>
          <a:lstStyle/>
          <a:p>
            <a:pPr algn="ctr">
              <a:lnSpc>
                <a:spcPct val="80000"/>
              </a:lnSpc>
              <a:spcBef>
                <a:spcPct val="20000"/>
              </a:spcBef>
            </a:pPr>
            <a:r>
              <a:rPr kumimoji="1" lang="zh-CN" altLang="en-US" sz="2400" b="1" dirty="0" smtClean="0">
                <a:latin typeface="Verdana" pitchFamily="34" charset="0"/>
                <a:ea typeface="黑体" pitchFamily="2" charset="-122"/>
              </a:rPr>
              <a:t>现</a:t>
            </a:r>
            <a:r>
              <a:rPr kumimoji="1" lang="zh-CN" altLang="en-US" sz="2400" b="1" dirty="0">
                <a:latin typeface="Verdana" pitchFamily="34" charset="0"/>
                <a:ea typeface="黑体" pitchFamily="2" charset="-122"/>
              </a:rPr>
              <a:t>代农业的特征</a:t>
            </a:r>
          </a:p>
        </p:txBody>
      </p:sp>
      <p:grpSp>
        <p:nvGrpSpPr>
          <p:cNvPr id="3" name="组合 2"/>
          <p:cNvGrpSpPr/>
          <p:nvPr/>
        </p:nvGrpSpPr>
        <p:grpSpPr>
          <a:xfrm>
            <a:off x="624417" y="744279"/>
            <a:ext cx="11184467" cy="5742246"/>
            <a:chOff x="624417" y="744279"/>
            <a:chExt cx="11184467" cy="5742246"/>
          </a:xfrm>
        </p:grpSpPr>
        <p:grpSp>
          <p:nvGrpSpPr>
            <p:cNvPr id="2" name="Group 5"/>
            <p:cNvGrpSpPr>
              <a:grpSpLocks noChangeAspect="1"/>
            </p:cNvGrpSpPr>
            <p:nvPr/>
          </p:nvGrpSpPr>
          <p:grpSpPr bwMode="auto">
            <a:xfrm>
              <a:off x="624417" y="744279"/>
              <a:ext cx="11184467" cy="5742246"/>
              <a:chOff x="2287" y="1265"/>
              <a:chExt cx="6324" cy="3940"/>
            </a:xfrm>
          </p:grpSpPr>
          <p:sp>
            <p:nvSpPr>
              <p:cNvPr id="134150" name="AutoShape 6"/>
              <p:cNvSpPr>
                <a:spLocks noChangeAspect="1" noChangeArrowheads="1"/>
              </p:cNvSpPr>
              <p:nvPr/>
            </p:nvSpPr>
            <p:spPr bwMode="auto">
              <a:xfrm>
                <a:off x="2287" y="1265"/>
                <a:ext cx="6324" cy="3940"/>
              </a:xfrm>
              <a:prstGeom prst="rect">
                <a:avLst/>
              </a:prstGeom>
              <a:solidFill>
                <a:srgbClr val="FFFF00"/>
              </a:solidFill>
              <a:ln w="9525">
                <a:noFill/>
                <a:miter lim="800000"/>
                <a:headEnd/>
                <a:tailEnd/>
              </a:ln>
            </p:spPr>
            <p:txBody>
              <a:bodyPr/>
              <a:lstStyle/>
              <a:p>
                <a:endParaRPr lang="zh-CN" altLang="en-US"/>
              </a:p>
            </p:txBody>
          </p:sp>
          <p:sp>
            <p:nvSpPr>
              <p:cNvPr id="134151" name="Text Box 7"/>
              <p:cNvSpPr txBox="1">
                <a:spLocks noChangeArrowheads="1"/>
              </p:cNvSpPr>
              <p:nvPr/>
            </p:nvSpPr>
            <p:spPr bwMode="auto">
              <a:xfrm>
                <a:off x="3602" y="1537"/>
                <a:ext cx="4070" cy="407"/>
              </a:xfrm>
              <a:prstGeom prst="rect">
                <a:avLst/>
              </a:prstGeom>
              <a:solidFill>
                <a:srgbClr val="0000FF"/>
              </a:solidFill>
              <a:ln w="9525">
                <a:solidFill>
                  <a:srgbClr val="000000"/>
                </a:solidFill>
                <a:miter lim="800000"/>
                <a:headEnd/>
                <a:tailEnd/>
              </a:ln>
            </p:spPr>
            <p:txBody>
              <a:bodyPr/>
              <a:lstStyle/>
              <a:p>
                <a:pPr algn="ctr"/>
                <a:r>
                  <a:rPr kumimoji="1" lang="zh-CN" altLang="en-US" sz="2400">
                    <a:solidFill>
                      <a:srgbClr val="FFFF00"/>
                    </a:solidFill>
                    <a:latin typeface="Times New Roman" pitchFamily="18" charset="0"/>
                  </a:rPr>
                  <a:t>集约化经营</a:t>
                </a:r>
              </a:p>
            </p:txBody>
          </p:sp>
          <p:sp>
            <p:nvSpPr>
              <p:cNvPr id="134153" name="Text Box 9"/>
              <p:cNvSpPr txBox="1">
                <a:spLocks noChangeArrowheads="1"/>
              </p:cNvSpPr>
              <p:nvPr/>
            </p:nvSpPr>
            <p:spPr bwMode="auto">
              <a:xfrm>
                <a:off x="2506" y="3711"/>
                <a:ext cx="1721" cy="407"/>
              </a:xfrm>
              <a:prstGeom prst="rect">
                <a:avLst/>
              </a:prstGeom>
              <a:solidFill>
                <a:srgbClr val="0000FF"/>
              </a:solidFill>
              <a:ln w="9525">
                <a:solidFill>
                  <a:srgbClr val="000000"/>
                </a:solidFill>
                <a:miter lim="800000"/>
                <a:headEnd/>
                <a:tailEnd/>
              </a:ln>
            </p:spPr>
            <p:txBody>
              <a:bodyPr/>
              <a:lstStyle/>
              <a:p>
                <a:pPr algn="ctr"/>
                <a:r>
                  <a:rPr kumimoji="1" lang="zh-CN" altLang="en-US" sz="2400">
                    <a:solidFill>
                      <a:srgbClr val="FFFF00"/>
                    </a:solidFill>
                    <a:latin typeface="Times New Roman" pitchFamily="18" charset="0"/>
                  </a:rPr>
                  <a:t>科学化管理</a:t>
                </a:r>
              </a:p>
            </p:txBody>
          </p:sp>
          <p:sp>
            <p:nvSpPr>
              <p:cNvPr id="134154" name="Text Box 10"/>
              <p:cNvSpPr txBox="1">
                <a:spLocks noChangeArrowheads="1"/>
              </p:cNvSpPr>
              <p:nvPr/>
            </p:nvSpPr>
            <p:spPr bwMode="auto">
              <a:xfrm>
                <a:off x="6733" y="2488"/>
                <a:ext cx="1721" cy="409"/>
              </a:xfrm>
              <a:prstGeom prst="rect">
                <a:avLst/>
              </a:prstGeom>
              <a:solidFill>
                <a:srgbClr val="0000FF"/>
              </a:solidFill>
              <a:ln w="9525">
                <a:solidFill>
                  <a:srgbClr val="000000"/>
                </a:solidFill>
                <a:miter lim="800000"/>
                <a:headEnd/>
                <a:tailEnd/>
              </a:ln>
            </p:spPr>
            <p:txBody>
              <a:bodyPr/>
              <a:lstStyle/>
              <a:p>
                <a:pPr algn="ctr"/>
                <a:r>
                  <a:rPr kumimoji="1" lang="zh-CN" altLang="en-US" sz="2400">
                    <a:solidFill>
                      <a:srgbClr val="FFFF00"/>
                    </a:solidFill>
                    <a:latin typeface="Times New Roman" pitchFamily="18" charset="0"/>
                  </a:rPr>
                  <a:t>市场化运作</a:t>
                </a:r>
              </a:p>
            </p:txBody>
          </p:sp>
          <p:sp>
            <p:nvSpPr>
              <p:cNvPr id="134155" name="Text Box 11"/>
              <p:cNvSpPr txBox="1">
                <a:spLocks noChangeArrowheads="1"/>
              </p:cNvSpPr>
              <p:nvPr/>
            </p:nvSpPr>
            <p:spPr bwMode="auto">
              <a:xfrm>
                <a:off x="6732" y="3711"/>
                <a:ext cx="1722" cy="408"/>
              </a:xfrm>
              <a:prstGeom prst="rect">
                <a:avLst/>
              </a:prstGeom>
              <a:solidFill>
                <a:srgbClr val="0000FF"/>
              </a:solidFill>
              <a:ln w="9525">
                <a:solidFill>
                  <a:srgbClr val="000000"/>
                </a:solidFill>
                <a:miter lim="800000"/>
                <a:headEnd/>
                <a:tailEnd/>
              </a:ln>
            </p:spPr>
            <p:txBody>
              <a:bodyPr/>
              <a:lstStyle/>
              <a:p>
                <a:pPr algn="ctr"/>
                <a:r>
                  <a:rPr kumimoji="1" lang="zh-CN" altLang="en-US" sz="2400">
                    <a:solidFill>
                      <a:srgbClr val="FFFF00"/>
                    </a:solidFill>
                    <a:latin typeface="Times New Roman" pitchFamily="18" charset="0"/>
                  </a:rPr>
                  <a:t>社会化服务</a:t>
                </a:r>
              </a:p>
            </p:txBody>
          </p:sp>
          <p:sp>
            <p:nvSpPr>
              <p:cNvPr id="134156" name="Text Box 12"/>
              <p:cNvSpPr txBox="1">
                <a:spLocks noChangeArrowheads="1"/>
              </p:cNvSpPr>
              <p:nvPr/>
            </p:nvSpPr>
            <p:spPr bwMode="auto">
              <a:xfrm>
                <a:off x="3443" y="4632"/>
                <a:ext cx="4071" cy="406"/>
              </a:xfrm>
              <a:prstGeom prst="rect">
                <a:avLst/>
              </a:prstGeom>
              <a:solidFill>
                <a:srgbClr val="0000FF"/>
              </a:solidFill>
              <a:ln w="9525">
                <a:solidFill>
                  <a:srgbClr val="000000"/>
                </a:solidFill>
                <a:miter lim="800000"/>
                <a:headEnd/>
                <a:tailEnd/>
              </a:ln>
            </p:spPr>
            <p:txBody>
              <a:bodyPr/>
              <a:lstStyle/>
              <a:p>
                <a:pPr algn="ctr"/>
                <a:r>
                  <a:rPr kumimoji="1" lang="zh-CN" altLang="en-US" sz="2400">
                    <a:solidFill>
                      <a:srgbClr val="FFFF00"/>
                    </a:solidFill>
                    <a:latin typeface="Times New Roman" pitchFamily="18" charset="0"/>
                  </a:rPr>
                  <a:t>可持续发展</a:t>
                </a:r>
              </a:p>
            </p:txBody>
          </p:sp>
          <p:sp>
            <p:nvSpPr>
              <p:cNvPr id="134157" name="Oval 13"/>
              <p:cNvSpPr>
                <a:spLocks noChangeArrowheads="1"/>
              </p:cNvSpPr>
              <p:nvPr/>
            </p:nvSpPr>
            <p:spPr bwMode="auto">
              <a:xfrm>
                <a:off x="4384" y="2760"/>
                <a:ext cx="2190" cy="1087"/>
              </a:xfrm>
              <a:prstGeom prst="ellipse">
                <a:avLst/>
              </a:prstGeom>
              <a:solidFill>
                <a:srgbClr val="0000FF"/>
              </a:solidFill>
              <a:ln w="9525">
                <a:solidFill>
                  <a:srgbClr val="000000"/>
                </a:solidFill>
                <a:round/>
                <a:headEnd/>
                <a:tailEnd/>
              </a:ln>
            </p:spPr>
            <p:txBody>
              <a:bodyPr/>
              <a:lstStyle/>
              <a:p>
                <a:pPr algn="ctr"/>
                <a:r>
                  <a:rPr kumimoji="1" lang="zh-CN" altLang="en-US" sz="2400">
                    <a:solidFill>
                      <a:srgbClr val="FFFF00"/>
                    </a:solidFill>
                    <a:latin typeface="Times New Roman" pitchFamily="18" charset="0"/>
                  </a:rPr>
                  <a:t>经营管理</a:t>
                </a:r>
              </a:p>
              <a:p>
                <a:pPr algn="ctr"/>
                <a:r>
                  <a:rPr kumimoji="1" lang="zh-CN" altLang="en-US" sz="2400">
                    <a:solidFill>
                      <a:srgbClr val="FFFF00"/>
                    </a:solidFill>
                    <a:latin typeface="Times New Roman" pitchFamily="18" charset="0"/>
                  </a:rPr>
                  <a:t>特征</a:t>
                </a:r>
              </a:p>
            </p:txBody>
          </p:sp>
          <p:sp>
            <p:nvSpPr>
              <p:cNvPr id="134158" name="Line 14"/>
              <p:cNvSpPr>
                <a:spLocks noChangeShapeType="1"/>
              </p:cNvSpPr>
              <p:nvPr/>
            </p:nvSpPr>
            <p:spPr bwMode="auto">
              <a:xfrm>
                <a:off x="5480" y="1944"/>
                <a:ext cx="0" cy="815"/>
              </a:xfrm>
              <a:prstGeom prst="line">
                <a:avLst/>
              </a:prstGeom>
              <a:noFill/>
              <a:ln w="9525">
                <a:solidFill>
                  <a:srgbClr val="000000"/>
                </a:solidFill>
                <a:round/>
                <a:headEnd/>
                <a:tailEnd/>
              </a:ln>
            </p:spPr>
            <p:txBody>
              <a:bodyPr/>
              <a:lstStyle/>
              <a:p>
                <a:endParaRPr lang="zh-CN" altLang="en-US"/>
              </a:p>
            </p:txBody>
          </p:sp>
          <p:sp>
            <p:nvSpPr>
              <p:cNvPr id="134159" name="Line 15"/>
              <p:cNvSpPr>
                <a:spLocks noChangeShapeType="1"/>
              </p:cNvSpPr>
              <p:nvPr/>
            </p:nvSpPr>
            <p:spPr bwMode="auto">
              <a:xfrm>
                <a:off x="5480" y="3846"/>
                <a:ext cx="1" cy="815"/>
              </a:xfrm>
              <a:prstGeom prst="line">
                <a:avLst/>
              </a:prstGeom>
              <a:noFill/>
              <a:ln w="9525">
                <a:solidFill>
                  <a:srgbClr val="000000"/>
                </a:solidFill>
                <a:round/>
                <a:headEnd/>
                <a:tailEnd/>
              </a:ln>
            </p:spPr>
            <p:txBody>
              <a:bodyPr/>
              <a:lstStyle/>
              <a:p>
                <a:endParaRPr lang="zh-CN" altLang="en-US"/>
              </a:p>
            </p:txBody>
          </p:sp>
          <p:sp>
            <p:nvSpPr>
              <p:cNvPr id="134160" name="Line 16"/>
              <p:cNvSpPr>
                <a:spLocks noChangeShapeType="1"/>
              </p:cNvSpPr>
              <p:nvPr/>
            </p:nvSpPr>
            <p:spPr bwMode="auto">
              <a:xfrm>
                <a:off x="4228" y="2759"/>
                <a:ext cx="470" cy="136"/>
              </a:xfrm>
              <a:prstGeom prst="line">
                <a:avLst/>
              </a:prstGeom>
              <a:noFill/>
              <a:ln w="9525">
                <a:solidFill>
                  <a:srgbClr val="000000"/>
                </a:solidFill>
                <a:round/>
                <a:headEnd/>
                <a:tailEnd/>
              </a:ln>
            </p:spPr>
            <p:txBody>
              <a:bodyPr/>
              <a:lstStyle/>
              <a:p>
                <a:endParaRPr lang="zh-CN" altLang="en-US"/>
              </a:p>
            </p:txBody>
          </p:sp>
          <p:sp>
            <p:nvSpPr>
              <p:cNvPr id="134161" name="Line 17"/>
              <p:cNvSpPr>
                <a:spLocks noChangeShapeType="1"/>
              </p:cNvSpPr>
              <p:nvPr/>
            </p:nvSpPr>
            <p:spPr bwMode="auto">
              <a:xfrm flipV="1">
                <a:off x="4228" y="3711"/>
                <a:ext cx="470" cy="135"/>
              </a:xfrm>
              <a:prstGeom prst="line">
                <a:avLst/>
              </a:prstGeom>
              <a:noFill/>
              <a:ln w="9525">
                <a:solidFill>
                  <a:srgbClr val="000000"/>
                </a:solidFill>
                <a:round/>
                <a:headEnd/>
                <a:tailEnd/>
              </a:ln>
            </p:spPr>
            <p:txBody>
              <a:bodyPr/>
              <a:lstStyle/>
              <a:p>
                <a:endParaRPr lang="zh-CN" altLang="en-US"/>
              </a:p>
            </p:txBody>
          </p:sp>
          <p:sp>
            <p:nvSpPr>
              <p:cNvPr id="134162" name="Line 18"/>
              <p:cNvSpPr>
                <a:spLocks noChangeShapeType="1"/>
              </p:cNvSpPr>
              <p:nvPr/>
            </p:nvSpPr>
            <p:spPr bwMode="auto">
              <a:xfrm flipH="1" flipV="1">
                <a:off x="6263" y="3711"/>
                <a:ext cx="470" cy="135"/>
              </a:xfrm>
              <a:prstGeom prst="line">
                <a:avLst/>
              </a:prstGeom>
              <a:noFill/>
              <a:ln w="9525">
                <a:solidFill>
                  <a:srgbClr val="000000"/>
                </a:solidFill>
                <a:round/>
                <a:headEnd/>
                <a:tailEnd/>
              </a:ln>
            </p:spPr>
            <p:txBody>
              <a:bodyPr/>
              <a:lstStyle/>
              <a:p>
                <a:endParaRPr lang="zh-CN" altLang="en-US"/>
              </a:p>
            </p:txBody>
          </p:sp>
          <p:sp>
            <p:nvSpPr>
              <p:cNvPr id="134163" name="Line 19"/>
              <p:cNvSpPr>
                <a:spLocks noChangeShapeType="1"/>
              </p:cNvSpPr>
              <p:nvPr/>
            </p:nvSpPr>
            <p:spPr bwMode="auto">
              <a:xfrm flipH="1">
                <a:off x="6263" y="2759"/>
                <a:ext cx="470" cy="136"/>
              </a:xfrm>
              <a:prstGeom prst="line">
                <a:avLst/>
              </a:prstGeom>
              <a:noFill/>
              <a:ln w="9525">
                <a:solidFill>
                  <a:srgbClr val="000000"/>
                </a:solidFill>
                <a:round/>
                <a:headEnd/>
                <a:tailEnd/>
              </a:ln>
            </p:spPr>
            <p:txBody>
              <a:bodyPr/>
              <a:lstStyle/>
              <a:p>
                <a:endParaRPr lang="zh-CN" altLang="en-US"/>
              </a:p>
            </p:txBody>
          </p:sp>
        </p:grpSp>
        <p:sp>
          <p:nvSpPr>
            <p:cNvPr id="18" name="Text Box 10"/>
            <p:cNvSpPr txBox="1">
              <a:spLocks noChangeArrowheads="1"/>
            </p:cNvSpPr>
            <p:nvPr/>
          </p:nvSpPr>
          <p:spPr bwMode="auto">
            <a:xfrm>
              <a:off x="1008197" y="2623625"/>
              <a:ext cx="3043717" cy="596086"/>
            </a:xfrm>
            <a:prstGeom prst="rect">
              <a:avLst/>
            </a:prstGeom>
            <a:solidFill>
              <a:srgbClr val="0000FF"/>
            </a:solidFill>
            <a:ln w="9525">
              <a:solidFill>
                <a:srgbClr val="000000"/>
              </a:solidFill>
              <a:miter lim="800000"/>
              <a:headEnd/>
              <a:tailEnd/>
            </a:ln>
          </p:spPr>
          <p:txBody>
            <a:bodyPr/>
            <a:lstStyle/>
            <a:p>
              <a:pPr algn="ctr"/>
              <a:r>
                <a:rPr kumimoji="1" lang="zh-CN" altLang="en-US" sz="2400" dirty="0" smtClean="0">
                  <a:solidFill>
                    <a:srgbClr val="FFFF00"/>
                  </a:solidFill>
                  <a:latin typeface="Times New Roman" pitchFamily="18" charset="0"/>
                </a:rPr>
                <a:t>专业化分工</a:t>
              </a:r>
              <a:endParaRPr kumimoji="1" lang="zh-CN" altLang="en-US" sz="2400" dirty="0">
                <a:solidFill>
                  <a:srgbClr val="FFFF00"/>
                </a:solidFill>
                <a:latin typeface="Times New Roman" pitchFamily="18" charset="0"/>
              </a:endParaRPr>
            </a:p>
          </p:txBody>
        </p:sp>
      </p:grpSp>
    </p:spTree>
  </p:cSld>
  <p:clrMapOvr>
    <a:masterClrMapping/>
  </p:clrMapOvr>
  <p:transition spd="med" advTm="4110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arn(inVertical)">
                                      <p:cBhvr>
                                        <p:cTn id="7" dur="500"/>
                                        <p:tgtEl>
                                          <p:spTgt spid="1341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481329"/>
            <a:ext cx="10972800" cy="5142755"/>
          </a:xfrm>
        </p:spPr>
        <p:txBody>
          <a:bodyPr>
            <a:normAutofit lnSpcReduction="10000"/>
          </a:bodyPr>
          <a:lstStyle/>
          <a:p>
            <a:r>
              <a:rPr lang="en-US" altLang="zh-CN" sz="3200" b="1" spc="50" dirty="0" smtClean="0">
                <a:ln w="11430"/>
                <a:solidFill>
                  <a:schemeClr val="accent1">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*4</a:t>
            </a:r>
            <a:r>
              <a:rPr lang="zh-CN" altLang="en-US" sz="3200" b="1" spc="50" dirty="0" smtClean="0">
                <a:ln w="11430"/>
                <a:solidFill>
                  <a:schemeClr val="accent1">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、推进农业产业结构调整应对当前农业经营方式转变</a:t>
            </a:r>
            <a:endParaRPr lang="en-US" altLang="zh-CN" sz="3200" b="1" spc="50" dirty="0" smtClean="0">
              <a:ln w="11430"/>
              <a:solidFill>
                <a:schemeClr val="accent1">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endParaRPr>
          </a:p>
          <a:p>
            <a:r>
              <a:rPr lang="zh-CN" altLang="en-US" sz="3200" dirty="0" smtClean="0"/>
              <a:t>调整优化农业产业结构是一项复杂的系统工程，必须统筹规划，科学安排。由于各地的条件不同，农业产业结构不可能有一个统一的模式。一般说，农业产业结构的优化必须遵循以下原则：</a:t>
            </a:r>
            <a:endParaRPr lang="en-US" altLang="zh-CN" sz="3200" dirty="0" smtClean="0"/>
          </a:p>
          <a:p>
            <a:r>
              <a:rPr lang="en-US" altLang="zh-CN" sz="3200" dirty="0" smtClean="0"/>
              <a:t>1</a:t>
            </a:r>
            <a:r>
              <a:rPr lang="zh-CN" altLang="en-US" sz="3200" dirty="0" smtClean="0"/>
              <a:t>．以市场为导向</a:t>
            </a:r>
            <a:endParaRPr lang="en-US" altLang="zh-CN" sz="3200" dirty="0" smtClean="0"/>
          </a:p>
          <a:p>
            <a:r>
              <a:rPr lang="en-US" altLang="zh-CN" sz="3200" dirty="0" smtClean="0"/>
              <a:t>2</a:t>
            </a:r>
            <a:r>
              <a:rPr lang="zh-CN" altLang="en-US" sz="3200" dirty="0" smtClean="0"/>
              <a:t>．发挥区域比较优势</a:t>
            </a:r>
            <a:endParaRPr lang="en-US" altLang="zh-CN" sz="3200" dirty="0" smtClean="0"/>
          </a:p>
          <a:p>
            <a:r>
              <a:rPr lang="en-US" altLang="zh-CN" sz="3200" dirty="0" smtClean="0"/>
              <a:t>3</a:t>
            </a:r>
            <a:r>
              <a:rPr lang="zh-CN" altLang="en-US" sz="3200" dirty="0" smtClean="0"/>
              <a:t>．依靠科技进步</a:t>
            </a:r>
            <a:endParaRPr lang="en-US" altLang="zh-CN" sz="3200" dirty="0" smtClean="0"/>
          </a:p>
          <a:p>
            <a:r>
              <a:rPr lang="en-US" altLang="zh-CN" sz="3200" dirty="0" smtClean="0"/>
              <a:t>4</a:t>
            </a:r>
            <a:r>
              <a:rPr lang="zh-CN" altLang="en-US" sz="3200" dirty="0" smtClean="0"/>
              <a:t>．稳定提高农业综合生产能力</a:t>
            </a:r>
            <a:endParaRPr lang="en-US" altLang="zh-CN" sz="3200" dirty="0" smtClean="0"/>
          </a:p>
          <a:p>
            <a:r>
              <a:rPr lang="en-US" altLang="zh-CN" sz="3200" dirty="0" smtClean="0"/>
              <a:t>5.  </a:t>
            </a:r>
            <a:r>
              <a:rPr lang="zh-CN" altLang="en-US" sz="3200" dirty="0" smtClean="0"/>
              <a:t>用经济手段调控和引导</a:t>
            </a:r>
            <a:endParaRPr lang="zh-CN" altLang="en-US" sz="3200" b="1" spc="50" dirty="0" smtClean="0">
              <a:ln w="11430"/>
              <a:solidFill>
                <a:schemeClr val="accent1">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endParaRPr>
          </a:p>
        </p:txBody>
      </p:sp>
      <p:sp>
        <p:nvSpPr>
          <p:cNvPr id="3" name="标题 2"/>
          <p:cNvSpPr>
            <a:spLocks noGrp="1"/>
          </p:cNvSpPr>
          <p:nvPr>
            <p:ph type="title"/>
          </p:nvPr>
        </p:nvSpPr>
        <p:spPr/>
        <p:txBody>
          <a:bodyPr/>
          <a:lstStyle/>
          <a:p>
            <a:r>
              <a:rPr lang="zh-CN" altLang="en-US" dirty="0" smtClean="0"/>
              <a:t>（二）为什么要培育新型农业经营主体</a:t>
            </a:r>
            <a:endParaRPr lang="zh-CN" altLang="en-US" dirty="0"/>
          </a:p>
        </p:txBody>
      </p:sp>
    </p:spTree>
  </p:cSld>
  <p:clrMapOvr>
    <a:masterClrMapping/>
  </p:clrMapOvr>
  <p:transition spd="med" advTm="7561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down)">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txBox="1">
            <a:spLocks noChangeArrowheads="1"/>
          </p:cNvSpPr>
          <p:nvPr/>
        </p:nvSpPr>
        <p:spPr>
          <a:xfrm>
            <a:off x="143934" y="1773238"/>
            <a:ext cx="8064500" cy="2089150"/>
          </a:xfrm>
          <a:prstGeom prst="rect">
            <a:avLst/>
          </a:prstGeom>
        </p:spPr>
        <p:txBody>
          <a:bodyPr/>
          <a:lstStyle/>
          <a:p>
            <a:pPr marL="342900" marR="0" lvl="0" indent="-342900" algn="l" defTabSz="914400" rtl="0" eaLnBrk="1" latinLnBrk="0" hangingPunct="1">
              <a:spcBef>
                <a:spcPct val="0"/>
              </a:spcBef>
              <a:spcAft>
                <a:spcPts val="0"/>
              </a:spcAft>
              <a:buClrTx/>
              <a:buSzTx/>
              <a:buFontTx/>
              <a:buNone/>
              <a:defRPr/>
            </a:pPr>
            <a:endParaRPr kumimoji="0" lang="zh-CN" altLang="zh-CN" sz="2400" b="1" i="0" u="none" strike="noStrike" kern="1200" cap="none" spc="0" normalizeH="0" baseline="0" noProof="0" dirty="0" smtClean="0">
              <a:ln>
                <a:noFill/>
              </a:ln>
              <a:solidFill>
                <a:schemeClr val="tx1"/>
              </a:solidFill>
              <a:effectLst/>
              <a:uLnTx/>
              <a:uFillTx/>
              <a:latin typeface="+mn-lt"/>
              <a:ea typeface="仿宋_GB2312" pitchFamily="1" charset="-122"/>
              <a:cs typeface="+mn-cs"/>
            </a:endParaRPr>
          </a:p>
        </p:txBody>
      </p:sp>
      <p:sp>
        <p:nvSpPr>
          <p:cNvPr id="23" name="Rectangle 2"/>
          <p:cNvSpPr txBox="1">
            <a:spLocks noChangeArrowheads="1"/>
          </p:cNvSpPr>
          <p:nvPr/>
        </p:nvSpPr>
        <p:spPr>
          <a:xfrm>
            <a:off x="761963" y="642918"/>
            <a:ext cx="9906069" cy="857248"/>
          </a:xfrm>
          <a:prstGeom prst="rect">
            <a:avLst/>
          </a:prstGeom>
        </p:spPr>
        <p:txBody>
          <a:bodyPr/>
          <a:lstStyle/>
          <a:p>
            <a:pPr>
              <a:lnSpc>
                <a:spcPct val="150000"/>
              </a:lnSpc>
              <a:spcBef>
                <a:spcPct val="0"/>
              </a:spcBef>
              <a:defRPr/>
            </a:pPr>
            <a:r>
              <a:rPr lang="zh-CN" altLang="en-US" sz="2800" dirty="0" smtClean="0">
                <a:solidFill>
                  <a:srgbClr val="FFC000"/>
                </a:solidFill>
                <a:latin typeface="+mj-lt"/>
                <a:ea typeface="黑体" pitchFamily="49" charset="-122"/>
                <a:cs typeface="+mj-cs"/>
              </a:rPr>
              <a:t>加快农业发展方式转变提出农民培训新任务</a:t>
            </a:r>
          </a:p>
          <a:p>
            <a:pPr lvl="0">
              <a:lnSpc>
                <a:spcPct val="150000"/>
              </a:lnSpc>
              <a:spcBef>
                <a:spcPct val="0"/>
              </a:spcBef>
              <a:defRPr/>
            </a:pPr>
            <a:endParaRPr lang="zh-CN" altLang="en-US" sz="2800" dirty="0" smtClean="0">
              <a:solidFill>
                <a:srgbClr val="FFC000"/>
              </a:solidFill>
              <a:latin typeface="+mj-lt"/>
              <a:ea typeface="黑体" pitchFamily="49" charset="-122"/>
              <a:cs typeface="+mj-cs"/>
            </a:endParaRPr>
          </a:p>
        </p:txBody>
      </p:sp>
      <p:graphicFrame>
        <p:nvGraphicFramePr>
          <p:cNvPr id="5" name="图示 4"/>
          <p:cNvGraphicFramePr/>
          <p:nvPr/>
        </p:nvGraphicFramePr>
        <p:xfrm>
          <a:off x="1142965" y="1357298"/>
          <a:ext cx="9493288" cy="47466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spd="med" advTm="10395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dgm id="{0C39FB0B-3F84-421C-A459-CB3DB45C477F}"/>
                                            </p:graphicEl>
                                          </p:spTgt>
                                        </p:tgtEl>
                                        <p:attrNameLst>
                                          <p:attrName>style.visibility</p:attrName>
                                        </p:attrNameLst>
                                      </p:cBhvr>
                                      <p:to>
                                        <p:strVal val="visible"/>
                                      </p:to>
                                    </p:set>
                                    <p:animEffect transition="in" filter="wipe(down)">
                                      <p:cBhvr>
                                        <p:cTn id="12" dur="500"/>
                                        <p:tgtEl>
                                          <p:spTgt spid="5">
                                            <p:graphicEl>
                                              <a:dgm id="{0C39FB0B-3F84-421C-A459-CB3DB45C477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dgm id="{A91BB2CE-22F1-456E-92C6-5CB17158FAEC}"/>
                                            </p:graphicEl>
                                          </p:spTgt>
                                        </p:tgtEl>
                                        <p:attrNameLst>
                                          <p:attrName>style.visibility</p:attrName>
                                        </p:attrNameLst>
                                      </p:cBhvr>
                                      <p:to>
                                        <p:strVal val="visible"/>
                                      </p:to>
                                    </p:set>
                                    <p:animEffect transition="in" filter="wipe(down)">
                                      <p:cBhvr>
                                        <p:cTn id="17" dur="500"/>
                                        <p:tgtEl>
                                          <p:spTgt spid="5">
                                            <p:graphicEl>
                                              <a:dgm id="{A91BB2CE-22F1-456E-92C6-5CB17158FAEC}"/>
                                            </p:graphic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graphicEl>
                                              <a:dgm id="{09668102-4EF7-461C-B08A-0EA7C66990DB}"/>
                                            </p:graphicEl>
                                          </p:spTgt>
                                        </p:tgtEl>
                                        <p:attrNameLst>
                                          <p:attrName>style.visibility</p:attrName>
                                        </p:attrNameLst>
                                      </p:cBhvr>
                                      <p:to>
                                        <p:strVal val="visible"/>
                                      </p:to>
                                    </p:set>
                                    <p:animEffect transition="in" filter="wipe(down)">
                                      <p:cBhvr>
                                        <p:cTn id="20" dur="500"/>
                                        <p:tgtEl>
                                          <p:spTgt spid="5">
                                            <p:graphicEl>
                                              <a:dgm id="{09668102-4EF7-461C-B08A-0EA7C66990DB}"/>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graphicEl>
                                              <a:dgm id="{FD5D50D7-4688-4BE0-8834-B5FB722B62C9}"/>
                                            </p:graphicEl>
                                          </p:spTgt>
                                        </p:tgtEl>
                                        <p:attrNameLst>
                                          <p:attrName>style.visibility</p:attrName>
                                        </p:attrNameLst>
                                      </p:cBhvr>
                                      <p:to>
                                        <p:strVal val="visible"/>
                                      </p:to>
                                    </p:set>
                                    <p:animEffect transition="in" filter="wipe(down)">
                                      <p:cBhvr>
                                        <p:cTn id="25" dur="500"/>
                                        <p:tgtEl>
                                          <p:spTgt spid="5">
                                            <p:graphicEl>
                                              <a:dgm id="{FD5D50D7-4688-4BE0-8834-B5FB722B62C9}"/>
                                            </p:graphic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graphicEl>
                                              <a:dgm id="{2B11D758-2FEB-4B01-BD92-D73AB4C48DB7}"/>
                                            </p:graphicEl>
                                          </p:spTgt>
                                        </p:tgtEl>
                                        <p:attrNameLst>
                                          <p:attrName>style.visibility</p:attrName>
                                        </p:attrNameLst>
                                      </p:cBhvr>
                                      <p:to>
                                        <p:strVal val="visible"/>
                                      </p:to>
                                    </p:set>
                                    <p:animEffect transition="in" filter="wipe(down)">
                                      <p:cBhvr>
                                        <p:cTn id="28" dur="500"/>
                                        <p:tgtEl>
                                          <p:spTgt spid="5">
                                            <p:graphicEl>
                                              <a:dgm id="{2B11D758-2FEB-4B01-BD92-D73AB4C48DB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graphicEl>
                                              <a:dgm id="{9025ACAF-2E5A-404C-A8C0-C6967600F054}"/>
                                            </p:graphicEl>
                                          </p:spTgt>
                                        </p:tgtEl>
                                        <p:attrNameLst>
                                          <p:attrName>style.visibility</p:attrName>
                                        </p:attrNameLst>
                                      </p:cBhvr>
                                      <p:to>
                                        <p:strVal val="visible"/>
                                      </p:to>
                                    </p:set>
                                    <p:animEffect transition="in" filter="wipe(down)">
                                      <p:cBhvr>
                                        <p:cTn id="33" dur="500"/>
                                        <p:tgtEl>
                                          <p:spTgt spid="5">
                                            <p:graphicEl>
                                              <a:dgm id="{9025ACAF-2E5A-404C-A8C0-C6967600F054}"/>
                                            </p:graphic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
                                            <p:graphicEl>
                                              <a:dgm id="{FD04F798-80D3-43D5-99EC-8E30903BF8F5}"/>
                                            </p:graphicEl>
                                          </p:spTgt>
                                        </p:tgtEl>
                                        <p:attrNameLst>
                                          <p:attrName>style.visibility</p:attrName>
                                        </p:attrNameLst>
                                      </p:cBhvr>
                                      <p:to>
                                        <p:strVal val="visible"/>
                                      </p:to>
                                    </p:set>
                                    <p:animEffect transition="in" filter="wipe(down)">
                                      <p:cBhvr>
                                        <p:cTn id="36" dur="500"/>
                                        <p:tgtEl>
                                          <p:spTgt spid="5">
                                            <p:graphicEl>
                                              <a:dgm id="{FD04F798-80D3-43D5-99EC-8E30903BF8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Graphic spid="5" grpId="0" uiExpand="1">
        <p:bldSub>
          <a:bldDgm bld="lvl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txBox="1">
            <a:spLocks noChangeArrowheads="1"/>
          </p:cNvSpPr>
          <p:nvPr/>
        </p:nvSpPr>
        <p:spPr>
          <a:xfrm>
            <a:off x="143934" y="1773238"/>
            <a:ext cx="8064500" cy="2089150"/>
          </a:xfrm>
          <a:prstGeom prst="rect">
            <a:avLst/>
          </a:prstGeom>
        </p:spPr>
        <p:txBody>
          <a:bodyPr/>
          <a:lstStyle/>
          <a:p>
            <a:pPr marL="342900" marR="0" lvl="0" indent="-342900" algn="l" defTabSz="914400" rtl="0" eaLnBrk="1" latinLnBrk="0" hangingPunct="1">
              <a:spcBef>
                <a:spcPct val="0"/>
              </a:spcBef>
              <a:spcAft>
                <a:spcPts val="0"/>
              </a:spcAft>
              <a:buClrTx/>
              <a:buSzTx/>
              <a:buFontTx/>
              <a:buNone/>
              <a:defRPr/>
            </a:pPr>
            <a:endParaRPr kumimoji="0" lang="zh-CN" altLang="zh-CN" sz="2400" b="1" i="0" u="none" strike="noStrike" kern="1200" cap="none" spc="0" normalizeH="0" baseline="0" noProof="0" dirty="0" smtClean="0">
              <a:ln>
                <a:noFill/>
              </a:ln>
              <a:solidFill>
                <a:schemeClr val="tx1"/>
              </a:solidFill>
              <a:effectLst/>
              <a:uLnTx/>
              <a:uFillTx/>
              <a:latin typeface="+mn-lt"/>
              <a:ea typeface="仿宋_GB2312" pitchFamily="1" charset="-122"/>
              <a:cs typeface="+mn-cs"/>
            </a:endParaRPr>
          </a:p>
        </p:txBody>
      </p:sp>
      <p:sp>
        <p:nvSpPr>
          <p:cNvPr id="23" name="Rectangle 2"/>
          <p:cNvSpPr txBox="1">
            <a:spLocks noChangeArrowheads="1"/>
          </p:cNvSpPr>
          <p:nvPr/>
        </p:nvSpPr>
        <p:spPr>
          <a:xfrm>
            <a:off x="396203" y="402841"/>
            <a:ext cx="9906069" cy="857248"/>
          </a:xfrm>
          <a:prstGeom prst="rect">
            <a:avLst/>
          </a:prstGeom>
        </p:spPr>
        <p:txBody>
          <a:bodyPr/>
          <a:lstStyle/>
          <a:p>
            <a:pPr>
              <a:lnSpc>
                <a:spcPct val="150000"/>
              </a:lnSpc>
              <a:spcBef>
                <a:spcPct val="0"/>
              </a:spcBef>
              <a:defRPr/>
            </a:pPr>
            <a:r>
              <a:rPr lang="zh-CN" altLang="en-US" sz="2800" dirty="0" smtClean="0">
                <a:solidFill>
                  <a:srgbClr val="FFC000"/>
                </a:solidFill>
                <a:latin typeface="+mj-lt"/>
                <a:ea typeface="黑体" pitchFamily="49" charset="-122"/>
                <a:cs typeface="+mj-cs"/>
              </a:rPr>
              <a:t>推进农业产业结构调整形成新的培训需求</a:t>
            </a:r>
          </a:p>
        </p:txBody>
      </p:sp>
      <p:graphicFrame>
        <p:nvGraphicFramePr>
          <p:cNvPr id="79" name="图示 78"/>
          <p:cNvGraphicFramePr/>
          <p:nvPr/>
        </p:nvGraphicFramePr>
        <p:xfrm>
          <a:off x="-1272227" y="1231370"/>
          <a:ext cx="9525067" cy="4286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本框 1"/>
          <p:cNvSpPr txBox="1"/>
          <p:nvPr/>
        </p:nvSpPr>
        <p:spPr>
          <a:xfrm>
            <a:off x="6957907" y="1700530"/>
            <a:ext cx="4338320" cy="707886"/>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楷体" charset="0"/>
                <a:ea typeface="楷体" charset="0"/>
              </a:rPr>
              <a:t>目标：培养生产经营型、专业技能型和专业服务型职业农民</a:t>
            </a:r>
          </a:p>
        </p:txBody>
      </p:sp>
      <p:sp>
        <p:nvSpPr>
          <p:cNvPr id="3" name="文本框 2"/>
          <p:cNvSpPr txBox="1"/>
          <p:nvPr/>
        </p:nvSpPr>
        <p:spPr>
          <a:xfrm>
            <a:off x="6960447" y="2636520"/>
            <a:ext cx="4445847" cy="1015663"/>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楷体" charset="0"/>
                <a:ea typeface="楷体" charset="0"/>
              </a:rPr>
              <a:t>内容：种养技术、经营管理知识和社会事务管理常识，以及就业创业、增收致富和自身发展的各种技能</a:t>
            </a:r>
          </a:p>
        </p:txBody>
      </p:sp>
      <p:sp>
        <p:nvSpPr>
          <p:cNvPr id="6" name="文本框 5"/>
          <p:cNvSpPr txBox="1"/>
          <p:nvPr/>
        </p:nvSpPr>
        <p:spPr>
          <a:xfrm>
            <a:off x="6992717" y="3788498"/>
            <a:ext cx="4321387" cy="1015663"/>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楷体" charset="0"/>
                <a:ea typeface="楷体" charset="0"/>
              </a:rPr>
              <a:t>方法：面对面、手把手的言传身教，以及手机、网络、广播、电视等方便快捷的途径</a:t>
            </a:r>
          </a:p>
        </p:txBody>
      </p:sp>
      <p:pic>
        <p:nvPicPr>
          <p:cNvPr id="9" name="图片 8" descr="t01709cc8632c319941.jpg"/>
          <p:cNvPicPr>
            <a:picLocks noChangeAspect="1"/>
          </p:cNvPicPr>
          <p:nvPr/>
        </p:nvPicPr>
        <p:blipFill>
          <a:blip r:embed="rId8" cstate="print"/>
          <a:stretch>
            <a:fillRect/>
          </a:stretch>
        </p:blipFill>
        <p:spPr>
          <a:xfrm>
            <a:off x="9289312" y="4944140"/>
            <a:ext cx="2902688" cy="1913860"/>
          </a:xfrm>
          <a:prstGeom prst="rect">
            <a:avLst/>
          </a:prstGeom>
        </p:spPr>
      </p:pic>
      <p:pic>
        <p:nvPicPr>
          <p:cNvPr id="10" name="图片 9" descr="t0120628f80fb171c14.jpg"/>
          <p:cNvPicPr>
            <a:picLocks noChangeAspect="1"/>
          </p:cNvPicPr>
          <p:nvPr/>
        </p:nvPicPr>
        <p:blipFill>
          <a:blip r:embed="rId9" cstate="print"/>
          <a:stretch>
            <a:fillRect/>
          </a:stretch>
        </p:blipFill>
        <p:spPr>
          <a:xfrm>
            <a:off x="5926507" y="4954772"/>
            <a:ext cx="3378233" cy="1903228"/>
          </a:xfrm>
          <a:prstGeom prst="rect">
            <a:avLst/>
          </a:prstGeom>
        </p:spPr>
      </p:pic>
    </p:spTree>
  </p:cSld>
  <p:clrMapOvr>
    <a:masterClrMapping/>
  </p:clrMapOvr>
  <p:transition spd="med" advTm="4210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1" nodeType="clickEffect">
                                  <p:stCondLst>
                                    <p:cond delay="0"/>
                                  </p:stCondLst>
                                  <p:childTnLst>
                                    <p:set>
                                      <p:cBhvr>
                                        <p:cTn id="26" dur="1" fill="hold">
                                          <p:stCondLst>
                                            <p:cond delay="0"/>
                                          </p:stCondLst>
                                        </p:cTn>
                                        <p:tgtEl>
                                          <p:spTgt spid="79">
                                            <p:graphicEl>
                                              <a:dgm id="{9B8D2637-0B98-4545-80DA-3AA35A872199}"/>
                                            </p:graphicEl>
                                          </p:spTgt>
                                        </p:tgtEl>
                                        <p:attrNameLst>
                                          <p:attrName>style.visibility</p:attrName>
                                        </p:attrNameLst>
                                      </p:cBhvr>
                                      <p:to>
                                        <p:strVal val="visible"/>
                                      </p:to>
                                    </p:set>
                                    <p:animEffect transition="in" filter="wheel(1)">
                                      <p:cBhvr>
                                        <p:cTn id="27" dur="500"/>
                                        <p:tgtEl>
                                          <p:spTgt spid="79">
                                            <p:graphicEl>
                                              <a:dgm id="{9B8D2637-0B98-4545-80DA-3AA35A87219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1" nodeType="clickEffect">
                                  <p:stCondLst>
                                    <p:cond delay="0"/>
                                  </p:stCondLst>
                                  <p:childTnLst>
                                    <p:set>
                                      <p:cBhvr>
                                        <p:cTn id="31" dur="1" fill="hold">
                                          <p:stCondLst>
                                            <p:cond delay="0"/>
                                          </p:stCondLst>
                                        </p:cTn>
                                        <p:tgtEl>
                                          <p:spTgt spid="79">
                                            <p:graphicEl>
                                              <a:dgm id="{F00A0264-F099-4135-B3FE-821B815E1145}"/>
                                            </p:graphicEl>
                                          </p:spTgt>
                                        </p:tgtEl>
                                        <p:attrNameLst>
                                          <p:attrName>style.visibility</p:attrName>
                                        </p:attrNameLst>
                                      </p:cBhvr>
                                      <p:to>
                                        <p:strVal val="visible"/>
                                      </p:to>
                                    </p:set>
                                    <p:animEffect transition="in" filter="wheel(1)">
                                      <p:cBhvr>
                                        <p:cTn id="32" dur="500"/>
                                        <p:tgtEl>
                                          <p:spTgt spid="79">
                                            <p:graphicEl>
                                              <a:dgm id="{F00A0264-F099-4135-B3FE-821B815E114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1" nodeType="clickEffect">
                                  <p:stCondLst>
                                    <p:cond delay="0"/>
                                  </p:stCondLst>
                                  <p:childTnLst>
                                    <p:set>
                                      <p:cBhvr>
                                        <p:cTn id="36" dur="1" fill="hold">
                                          <p:stCondLst>
                                            <p:cond delay="0"/>
                                          </p:stCondLst>
                                        </p:cTn>
                                        <p:tgtEl>
                                          <p:spTgt spid="79">
                                            <p:graphicEl>
                                              <a:dgm id="{6FE9DACA-B19E-425E-B307-3946A2330299}"/>
                                            </p:graphicEl>
                                          </p:spTgt>
                                        </p:tgtEl>
                                        <p:attrNameLst>
                                          <p:attrName>style.visibility</p:attrName>
                                        </p:attrNameLst>
                                      </p:cBhvr>
                                      <p:to>
                                        <p:strVal val="visible"/>
                                      </p:to>
                                    </p:set>
                                    <p:animEffect transition="in" filter="wheel(1)">
                                      <p:cBhvr>
                                        <p:cTn id="37" dur="500"/>
                                        <p:tgtEl>
                                          <p:spTgt spid="79">
                                            <p:graphicEl>
                                              <a:dgm id="{6FE9DACA-B19E-425E-B307-3946A2330299}"/>
                                            </p:graphicEl>
                                          </p:spTgt>
                                        </p:tgtEl>
                                      </p:cBhvr>
                                    </p:animEffect>
                                  </p:childTnLst>
                                </p:cTn>
                              </p:par>
                              <p:par>
                                <p:cTn id="38" presetID="21" presetClass="entr" presetSubtype="1" fill="hold" grpId="1" nodeType="withEffect">
                                  <p:stCondLst>
                                    <p:cond delay="0"/>
                                  </p:stCondLst>
                                  <p:childTnLst>
                                    <p:set>
                                      <p:cBhvr>
                                        <p:cTn id="39" dur="1" fill="hold">
                                          <p:stCondLst>
                                            <p:cond delay="0"/>
                                          </p:stCondLst>
                                        </p:cTn>
                                        <p:tgtEl>
                                          <p:spTgt spid="79">
                                            <p:graphicEl>
                                              <a:dgm id="{039DE12E-4ECA-4DB5-A641-447C71EE5C26}"/>
                                            </p:graphicEl>
                                          </p:spTgt>
                                        </p:tgtEl>
                                        <p:attrNameLst>
                                          <p:attrName>style.visibility</p:attrName>
                                        </p:attrNameLst>
                                      </p:cBhvr>
                                      <p:to>
                                        <p:strVal val="visible"/>
                                      </p:to>
                                    </p:set>
                                    <p:animEffect transition="in" filter="wheel(1)">
                                      <p:cBhvr>
                                        <p:cTn id="40" dur="500"/>
                                        <p:tgtEl>
                                          <p:spTgt spid="79">
                                            <p:graphicEl>
                                              <a:dgm id="{039DE12E-4ECA-4DB5-A641-447C71EE5C26}"/>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1" nodeType="clickEffect">
                                  <p:stCondLst>
                                    <p:cond delay="0"/>
                                  </p:stCondLst>
                                  <p:childTnLst>
                                    <p:set>
                                      <p:cBhvr>
                                        <p:cTn id="44" dur="1" fill="hold">
                                          <p:stCondLst>
                                            <p:cond delay="0"/>
                                          </p:stCondLst>
                                        </p:cTn>
                                        <p:tgtEl>
                                          <p:spTgt spid="79">
                                            <p:graphicEl>
                                              <a:dgm id="{B770D945-16B4-474F-868B-2991FA8D3AA9}"/>
                                            </p:graphicEl>
                                          </p:spTgt>
                                        </p:tgtEl>
                                        <p:attrNameLst>
                                          <p:attrName>style.visibility</p:attrName>
                                        </p:attrNameLst>
                                      </p:cBhvr>
                                      <p:to>
                                        <p:strVal val="visible"/>
                                      </p:to>
                                    </p:set>
                                    <p:animEffect transition="in" filter="wheel(1)">
                                      <p:cBhvr>
                                        <p:cTn id="45" dur="500"/>
                                        <p:tgtEl>
                                          <p:spTgt spid="79">
                                            <p:graphicEl>
                                              <a:dgm id="{B770D945-16B4-474F-868B-2991FA8D3AA9}"/>
                                            </p:graphicEl>
                                          </p:spTgt>
                                        </p:tgtEl>
                                      </p:cBhvr>
                                    </p:animEffect>
                                  </p:childTnLst>
                                </p:cTn>
                              </p:par>
                              <p:par>
                                <p:cTn id="46" presetID="21" presetClass="entr" presetSubtype="1" fill="hold" grpId="1" nodeType="withEffect">
                                  <p:stCondLst>
                                    <p:cond delay="0"/>
                                  </p:stCondLst>
                                  <p:childTnLst>
                                    <p:set>
                                      <p:cBhvr>
                                        <p:cTn id="47" dur="1" fill="hold">
                                          <p:stCondLst>
                                            <p:cond delay="0"/>
                                          </p:stCondLst>
                                        </p:cTn>
                                        <p:tgtEl>
                                          <p:spTgt spid="79">
                                            <p:graphicEl>
                                              <a:dgm id="{1E9788CA-2BAC-4202-84F0-CC272E37F57C}"/>
                                            </p:graphicEl>
                                          </p:spTgt>
                                        </p:tgtEl>
                                        <p:attrNameLst>
                                          <p:attrName>style.visibility</p:attrName>
                                        </p:attrNameLst>
                                      </p:cBhvr>
                                      <p:to>
                                        <p:strVal val="visible"/>
                                      </p:to>
                                    </p:set>
                                    <p:animEffect transition="in" filter="wheel(1)">
                                      <p:cBhvr>
                                        <p:cTn id="48" dur="500"/>
                                        <p:tgtEl>
                                          <p:spTgt spid="79">
                                            <p:graphicEl>
                                              <a:dgm id="{1E9788CA-2BAC-4202-84F0-CC272E37F57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1" nodeType="clickEffect">
                                  <p:stCondLst>
                                    <p:cond delay="0"/>
                                  </p:stCondLst>
                                  <p:childTnLst>
                                    <p:set>
                                      <p:cBhvr>
                                        <p:cTn id="52" dur="1" fill="hold">
                                          <p:stCondLst>
                                            <p:cond delay="0"/>
                                          </p:stCondLst>
                                        </p:cTn>
                                        <p:tgtEl>
                                          <p:spTgt spid="79">
                                            <p:graphicEl>
                                              <a:dgm id="{390C4B13-AA7A-4BDF-87EE-7672EBD3B027}"/>
                                            </p:graphicEl>
                                          </p:spTgt>
                                        </p:tgtEl>
                                        <p:attrNameLst>
                                          <p:attrName>style.visibility</p:attrName>
                                        </p:attrNameLst>
                                      </p:cBhvr>
                                      <p:to>
                                        <p:strVal val="visible"/>
                                      </p:to>
                                    </p:set>
                                    <p:animEffect transition="in" filter="wheel(1)">
                                      <p:cBhvr>
                                        <p:cTn id="53" dur="500"/>
                                        <p:tgtEl>
                                          <p:spTgt spid="79">
                                            <p:graphicEl>
                                              <a:dgm id="{390C4B13-AA7A-4BDF-87EE-7672EBD3B027}"/>
                                            </p:graphicEl>
                                          </p:spTgt>
                                        </p:tgtEl>
                                      </p:cBhvr>
                                    </p:animEffect>
                                  </p:childTnLst>
                                </p:cTn>
                              </p:par>
                              <p:par>
                                <p:cTn id="54" presetID="21" presetClass="entr" presetSubtype="1" fill="hold" grpId="1" nodeType="withEffect">
                                  <p:stCondLst>
                                    <p:cond delay="0"/>
                                  </p:stCondLst>
                                  <p:childTnLst>
                                    <p:set>
                                      <p:cBhvr>
                                        <p:cTn id="55" dur="1" fill="hold">
                                          <p:stCondLst>
                                            <p:cond delay="0"/>
                                          </p:stCondLst>
                                        </p:cTn>
                                        <p:tgtEl>
                                          <p:spTgt spid="79">
                                            <p:graphicEl>
                                              <a:dgm id="{0669CD92-A4CE-47AF-BE85-4497B7464B92}"/>
                                            </p:graphicEl>
                                          </p:spTgt>
                                        </p:tgtEl>
                                        <p:attrNameLst>
                                          <p:attrName>style.visibility</p:attrName>
                                        </p:attrNameLst>
                                      </p:cBhvr>
                                      <p:to>
                                        <p:strVal val="visible"/>
                                      </p:to>
                                    </p:set>
                                    <p:animEffect transition="in" filter="wheel(1)">
                                      <p:cBhvr>
                                        <p:cTn id="56" dur="500"/>
                                        <p:tgtEl>
                                          <p:spTgt spid="79">
                                            <p:graphicEl>
                                              <a:dgm id="{0669CD92-A4CE-47AF-BE85-4497B7464B92}"/>
                                            </p:graphicEl>
                                          </p:spTgt>
                                        </p:tgtEl>
                                      </p:cBhvr>
                                    </p:animEffect>
                                  </p:childTnLst>
                                </p:cTn>
                              </p:par>
                              <p:par>
                                <p:cTn id="57" presetID="21" presetClass="entr" presetSubtype="1" fill="hold" grpId="1" nodeType="withEffect">
                                  <p:stCondLst>
                                    <p:cond delay="0"/>
                                  </p:stCondLst>
                                  <p:childTnLst>
                                    <p:set>
                                      <p:cBhvr>
                                        <p:cTn id="58" dur="1" fill="hold">
                                          <p:stCondLst>
                                            <p:cond delay="0"/>
                                          </p:stCondLst>
                                        </p:cTn>
                                        <p:tgtEl>
                                          <p:spTgt spid="79">
                                            <p:graphicEl>
                                              <a:dgm id="{B6DCCEC5-0B1C-4D00-BF6E-31639BFE5AF4}"/>
                                            </p:graphicEl>
                                          </p:spTgt>
                                        </p:tgtEl>
                                        <p:attrNameLst>
                                          <p:attrName>style.visibility</p:attrName>
                                        </p:attrNameLst>
                                      </p:cBhvr>
                                      <p:to>
                                        <p:strVal val="visible"/>
                                      </p:to>
                                    </p:set>
                                    <p:animEffect transition="in" filter="wheel(1)">
                                      <p:cBhvr>
                                        <p:cTn id="59" dur="500"/>
                                        <p:tgtEl>
                                          <p:spTgt spid="79">
                                            <p:graphicEl>
                                              <a:dgm id="{B6DCCEC5-0B1C-4D00-BF6E-31639BFE5AF4}"/>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6"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Horizontal)">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Graphic spid="79" grpId="0">
        <p:bldSub>
          <a:bldDgm bld="one"/>
        </p:bldSub>
      </p:bldGraphic>
      <p:bldGraphic spid="79" grpId="1" uiExpand="1">
        <p:bldSub>
          <a:bldDgm bld="one"/>
        </p:bldSub>
      </p:bldGraphic>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8344" y="659218"/>
            <a:ext cx="4837814" cy="584775"/>
          </a:xfrm>
          <a:prstGeom prst="rect">
            <a:avLst/>
          </a:prstGeom>
        </p:spPr>
        <p:txBody>
          <a:bodyPr wrap="square">
            <a:spAutoFit/>
          </a:bodyPr>
          <a:lstStyle/>
          <a:p>
            <a:pPr algn="just" fontAlgn="auto">
              <a:spcBef>
                <a:spcPts val="0"/>
              </a:spcBef>
              <a:spcAft>
                <a:spcPts val="0"/>
              </a:spcAft>
              <a:defRPr/>
            </a:pPr>
            <a:r>
              <a:rPr lang="zh-CN" altLang="zh-CN" sz="3200" b="1" kern="100" dirty="0">
                <a:solidFill>
                  <a:srgbClr val="7030A0"/>
                </a:solidFill>
                <a:latin typeface="+mj-ea"/>
                <a:ea typeface="+mj-ea"/>
              </a:rPr>
              <a:t>一</a:t>
            </a:r>
            <a:r>
              <a:rPr lang="zh-CN" altLang="zh-CN" sz="3200" b="1" kern="100" dirty="0" smtClean="0">
                <a:solidFill>
                  <a:srgbClr val="7030A0"/>
                </a:solidFill>
                <a:latin typeface="+mj-ea"/>
                <a:ea typeface="+mj-ea"/>
              </a:rPr>
              <a:t>、</a:t>
            </a:r>
            <a:r>
              <a:rPr lang="zh-CN" altLang="en-US" sz="3200" b="1" kern="100" dirty="0" smtClean="0">
                <a:solidFill>
                  <a:srgbClr val="7030A0"/>
                </a:solidFill>
                <a:latin typeface="+mj-ea"/>
                <a:ea typeface="+mj-ea"/>
              </a:rPr>
              <a:t>新型农业经营体系</a:t>
            </a:r>
            <a:endParaRPr lang="en-US" altLang="zh-CN" sz="3200" b="1" kern="100" dirty="0" smtClean="0">
              <a:solidFill>
                <a:srgbClr val="7030A0"/>
              </a:solidFill>
              <a:latin typeface="+mj-ea"/>
              <a:ea typeface="+mj-ea"/>
            </a:endParaRPr>
          </a:p>
        </p:txBody>
      </p:sp>
      <p:graphicFrame>
        <p:nvGraphicFramePr>
          <p:cNvPr id="8" name="图示 7"/>
          <p:cNvGraphicFramePr/>
          <p:nvPr/>
        </p:nvGraphicFramePr>
        <p:xfrm>
          <a:off x="4551916" y="1360968"/>
          <a:ext cx="6846186" cy="4455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transition spd="slow" advTm="41262">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481329"/>
            <a:ext cx="10972800" cy="5142755"/>
          </a:xfrm>
        </p:spPr>
        <p:txBody>
          <a:bodyPr>
            <a:normAutofit fontScale="92500" lnSpcReduction="10000"/>
          </a:bodyPr>
          <a:lstStyle/>
          <a:p>
            <a:r>
              <a:rPr lang="en-US" altLang="zh-CN" sz="3200" b="1" spc="50" dirty="0" smtClean="0">
                <a:ln w="11430"/>
                <a:solidFill>
                  <a:schemeClr val="accent1">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5</a:t>
            </a:r>
            <a:r>
              <a:rPr lang="zh-CN" altLang="en-US" sz="3200" b="1" spc="50" dirty="0" smtClean="0">
                <a:ln w="11430"/>
                <a:solidFill>
                  <a:schemeClr val="accent1">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rPr>
              <a:t>、全力打赢“脱贫攻坚”战役（中共中央国务院关于打赢脱贫攻坚战的决定）</a:t>
            </a:r>
            <a:endParaRPr lang="en-US" altLang="zh-CN" sz="3200" b="1" spc="50" dirty="0" smtClean="0">
              <a:ln w="11430"/>
              <a:solidFill>
                <a:schemeClr val="accent1">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endParaRPr>
          </a:p>
          <a:p>
            <a:r>
              <a:rPr lang="zh-CN" altLang="en-US" sz="3200" dirty="0" smtClean="0"/>
              <a:t>实现到</a:t>
            </a:r>
            <a:r>
              <a:rPr lang="en-US" altLang="zh-CN" sz="3200" dirty="0" smtClean="0"/>
              <a:t>2020</a:t>
            </a:r>
            <a:r>
              <a:rPr lang="zh-CN" altLang="en-US" sz="3200" dirty="0" smtClean="0"/>
              <a:t>年让</a:t>
            </a:r>
            <a:r>
              <a:rPr lang="en-US" altLang="zh-CN" sz="3200" dirty="0" smtClean="0"/>
              <a:t>7000</a:t>
            </a:r>
            <a:r>
              <a:rPr lang="zh-CN" altLang="en-US" sz="3200" dirty="0" smtClean="0"/>
              <a:t>多万农村贫困人口摆脱贫困的既定目标，稳定实现农村贫困人口</a:t>
            </a:r>
            <a:r>
              <a:rPr lang="zh-CN" altLang="en-US" sz="3200" dirty="0" smtClean="0">
                <a:solidFill>
                  <a:srgbClr val="FF0000"/>
                </a:solidFill>
              </a:rPr>
              <a:t>不愁吃、不愁穿，义务教育、基本医疗和住房安全有保障</a:t>
            </a:r>
            <a:r>
              <a:rPr lang="zh-CN" altLang="en-US" sz="3200" dirty="0" smtClean="0"/>
              <a:t>。</a:t>
            </a:r>
            <a:endParaRPr lang="en-US" altLang="zh-CN" sz="3200" dirty="0" smtClean="0"/>
          </a:p>
          <a:p>
            <a:r>
              <a:rPr lang="zh-CN" altLang="en-US" sz="3200" dirty="0" smtClean="0">
                <a:solidFill>
                  <a:srgbClr val="FF0000"/>
                </a:solidFill>
              </a:rPr>
              <a:t>发展特色产业脱贫。</a:t>
            </a:r>
            <a:r>
              <a:rPr lang="zh-CN" altLang="en-US" sz="3200" dirty="0" smtClean="0"/>
              <a:t>加强贫困地区农民合作社和龙头企业培育，发挥其对贫困人口的组织和带动作用，强化其与贫困户的利益联结机制。</a:t>
            </a:r>
            <a:endParaRPr lang="en-US" altLang="zh-CN" sz="3200" dirty="0" smtClean="0"/>
          </a:p>
          <a:p>
            <a:r>
              <a:rPr lang="zh-CN" altLang="en-US" sz="3200" dirty="0" smtClean="0">
                <a:solidFill>
                  <a:srgbClr val="FF0000"/>
                </a:solidFill>
              </a:rPr>
              <a:t>探索资产收益扶贫。</a:t>
            </a:r>
            <a:r>
              <a:rPr lang="zh-CN" altLang="en-US" sz="3200" dirty="0" smtClean="0"/>
              <a:t>支持农民合作社和其他经营主体通过土地托管、牲畜托养和吸收农民土地经营权入股等方式，带动贫困户增收。</a:t>
            </a:r>
            <a:endParaRPr lang="zh-CN" altLang="en-US" sz="3200" b="1" spc="50" dirty="0" smtClean="0">
              <a:ln w="11430"/>
              <a:solidFill>
                <a:schemeClr val="accent1">
                  <a:lumMod val="75000"/>
                </a:schemeClr>
              </a:solidFill>
              <a:effectLst>
                <a:outerShdw blurRad="76200" dist="50800" dir="5400000" algn="tl" rotWithShape="0">
                  <a:srgbClr val="000000">
                    <a:alpha val="65000"/>
                  </a:srgbClr>
                </a:outerShdw>
              </a:effectLst>
              <a:latin typeface="华文中宋" pitchFamily="2" charset="-122"/>
              <a:ea typeface="华文中宋" pitchFamily="2" charset="-122"/>
              <a:cs typeface="Verdana" pitchFamily="34" charset="0"/>
            </a:endParaRPr>
          </a:p>
        </p:txBody>
      </p:sp>
      <p:sp>
        <p:nvSpPr>
          <p:cNvPr id="3" name="标题 2"/>
          <p:cNvSpPr>
            <a:spLocks noGrp="1"/>
          </p:cNvSpPr>
          <p:nvPr>
            <p:ph type="title"/>
          </p:nvPr>
        </p:nvSpPr>
        <p:spPr/>
        <p:txBody>
          <a:bodyPr/>
          <a:lstStyle/>
          <a:p>
            <a:r>
              <a:rPr lang="zh-CN" altLang="en-US" dirty="0" smtClean="0"/>
              <a:t>（二）为什么要培育新型农业经营主体</a:t>
            </a:r>
            <a:endParaRPr lang="zh-CN" altLang="en-US" dirty="0"/>
          </a:p>
        </p:txBody>
      </p:sp>
    </p:spTree>
  </p:cSld>
  <p:clrMapOvr>
    <a:masterClrMapping/>
  </p:clrMapOvr>
  <p:transition spd="med" advTm="9569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lvl="0"/>
            <a:r>
              <a:rPr lang="zh-CN" altLang="en-US" dirty="0" smtClean="0"/>
              <a:t>（三）怎么培育新型农业经营主体</a:t>
            </a:r>
            <a:br>
              <a:rPr lang="zh-CN" altLang="en-US" dirty="0" smtClean="0"/>
            </a:br>
            <a:endParaRPr lang="zh-CN" altLang="en-US" dirty="0" smtClean="0"/>
          </a:p>
        </p:txBody>
      </p:sp>
      <p:sp>
        <p:nvSpPr>
          <p:cNvPr id="4" name="内容占位符 3"/>
          <p:cNvSpPr>
            <a:spLocks noGrp="1"/>
          </p:cNvSpPr>
          <p:nvPr>
            <p:ph idx="1"/>
          </p:nvPr>
        </p:nvSpPr>
        <p:spPr>
          <a:xfrm>
            <a:off x="-366969" y="1990565"/>
            <a:ext cx="5344633"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zh-CN" altLang="en-US" sz="3600" b="1" spc="50" dirty="0" smtClean="0">
                <a:ln w="11430"/>
                <a:gradFill>
                  <a:gsLst>
                    <a:gs pos="25000">
                      <a:schemeClr val="accent2">
                        <a:satMod val="155000"/>
                      </a:schemeClr>
                    </a:gs>
                    <a:gs pos="100000">
                      <a:schemeClr val="accent2">
                        <a:shade val="45000"/>
                        <a:satMod val="165000"/>
                      </a:schemeClr>
                    </a:gs>
                  </a:gsLst>
                  <a:lin ang="5400000"/>
                </a:gradFill>
                <a:latin typeface="华文中宋" pitchFamily="2" charset="-122"/>
                <a:ea typeface="华文中宋" pitchFamily="2" charset="-122"/>
                <a:cs typeface="Verdana" pitchFamily="34" charset="0"/>
              </a:rPr>
              <a:t>发展历程</a:t>
            </a:r>
            <a:endParaRPr lang="zh-CN" altLang="en-US" sz="3600" b="1" spc="50" dirty="0">
              <a:ln w="11430"/>
              <a:gradFill>
                <a:gsLst>
                  <a:gs pos="25000">
                    <a:schemeClr val="accent2">
                      <a:satMod val="155000"/>
                    </a:schemeClr>
                  </a:gs>
                  <a:gs pos="100000">
                    <a:schemeClr val="accent2">
                      <a:shade val="45000"/>
                      <a:satMod val="165000"/>
                    </a:schemeClr>
                  </a:gs>
                </a:gsLst>
                <a:lin ang="5400000"/>
              </a:gradFill>
              <a:latin typeface="华文中宋" pitchFamily="2" charset="-122"/>
              <a:ea typeface="华文中宋" pitchFamily="2" charset="-122"/>
              <a:cs typeface="Verdana" pitchFamily="34" charset="0"/>
            </a:endParaRPr>
          </a:p>
        </p:txBody>
      </p:sp>
      <p:graphicFrame>
        <p:nvGraphicFramePr>
          <p:cNvPr id="8" name="图示 7"/>
          <p:cNvGraphicFramePr/>
          <p:nvPr/>
        </p:nvGraphicFramePr>
        <p:xfrm>
          <a:off x="5411973" y="1956391"/>
          <a:ext cx="6544930" cy="3894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advTm="4552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1" nodeType="click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8">
                                            <p:graphicEl>
                                              <a:dgm id="{FEFAC4B3-B99C-4DA5-9D4C-938478EFE6D4}"/>
                                            </p:graphicEl>
                                          </p:spTgt>
                                        </p:tgtEl>
                                        <p:attrNameLst>
                                          <p:attrName>style.visibility</p:attrName>
                                        </p:attrNameLst>
                                      </p:cBhvr>
                                      <p:to>
                                        <p:strVal val="visible"/>
                                      </p:to>
                                    </p:set>
                                    <p:animEffect transition="in" filter="wipe(up)">
                                      <p:cBhvr>
                                        <p:cTn id="23" dur="500"/>
                                        <p:tgtEl>
                                          <p:spTgt spid="8">
                                            <p:graphicEl>
                                              <a:dgm id="{FEFAC4B3-B99C-4DA5-9D4C-938478EFE6D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graphicEl>
                                              <a:dgm id="{EA092017-0A88-4FFF-B407-851F9E856CA3}"/>
                                            </p:graphicEl>
                                          </p:spTgt>
                                        </p:tgtEl>
                                        <p:attrNameLst>
                                          <p:attrName>style.visibility</p:attrName>
                                        </p:attrNameLst>
                                      </p:cBhvr>
                                      <p:to>
                                        <p:strVal val="visible"/>
                                      </p:to>
                                    </p:set>
                                    <p:animEffect transition="in" filter="wipe(up)">
                                      <p:cBhvr>
                                        <p:cTn id="28" dur="500"/>
                                        <p:tgtEl>
                                          <p:spTgt spid="8">
                                            <p:graphicEl>
                                              <a:dgm id="{EA092017-0A88-4FFF-B407-851F9E856CA3}"/>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8">
                                            <p:graphicEl>
                                              <a:dgm id="{342F287D-6DC5-4C4A-A945-0DBEBACAA714}"/>
                                            </p:graphicEl>
                                          </p:spTgt>
                                        </p:tgtEl>
                                        <p:attrNameLst>
                                          <p:attrName>style.visibility</p:attrName>
                                        </p:attrNameLst>
                                      </p:cBhvr>
                                      <p:to>
                                        <p:strVal val="visible"/>
                                      </p:to>
                                    </p:set>
                                    <p:animEffect transition="in" filter="wipe(up)">
                                      <p:cBhvr>
                                        <p:cTn id="31" dur="500"/>
                                        <p:tgtEl>
                                          <p:spTgt spid="8">
                                            <p:graphicEl>
                                              <a:dgm id="{342F287D-6DC5-4C4A-A945-0DBEBACAA71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8">
                                            <p:graphicEl>
                                              <a:dgm id="{12968EEB-8965-41CA-A13C-B1B9CD00F578}"/>
                                            </p:graphicEl>
                                          </p:spTgt>
                                        </p:tgtEl>
                                        <p:attrNameLst>
                                          <p:attrName>style.visibility</p:attrName>
                                        </p:attrNameLst>
                                      </p:cBhvr>
                                      <p:to>
                                        <p:strVal val="visible"/>
                                      </p:to>
                                    </p:set>
                                    <p:animEffect transition="in" filter="wipe(up)">
                                      <p:cBhvr>
                                        <p:cTn id="36" dur="500"/>
                                        <p:tgtEl>
                                          <p:spTgt spid="8">
                                            <p:graphicEl>
                                              <a:dgm id="{12968EEB-8965-41CA-A13C-B1B9CD00F578}"/>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
                                            <p:graphicEl>
                                              <a:dgm id="{4074735F-E1C2-4B38-9073-619BBDC0B68C}"/>
                                            </p:graphicEl>
                                          </p:spTgt>
                                        </p:tgtEl>
                                        <p:attrNameLst>
                                          <p:attrName>style.visibility</p:attrName>
                                        </p:attrNameLst>
                                      </p:cBhvr>
                                      <p:to>
                                        <p:strVal val="visible"/>
                                      </p:to>
                                    </p:set>
                                    <p:animEffect transition="in" filter="wipe(up)">
                                      <p:cBhvr>
                                        <p:cTn id="39" dur="500"/>
                                        <p:tgtEl>
                                          <p:spTgt spid="8">
                                            <p:graphicEl>
                                              <a:dgm id="{4074735F-E1C2-4B38-9073-619BBDC0B6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uild="p"/>
      <p:bldGraphic spid="8"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V="1">
            <a:off x="285709" y="1696126"/>
            <a:ext cx="11906291" cy="18362"/>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285710" y="1643050"/>
            <a:ext cx="190501" cy="14287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 name="TextBox 6"/>
          <p:cNvSpPr txBox="1"/>
          <p:nvPr/>
        </p:nvSpPr>
        <p:spPr>
          <a:xfrm>
            <a:off x="1428718" y="908721"/>
            <a:ext cx="3905277" cy="584775"/>
          </a:xfrm>
          <a:prstGeom prst="rect">
            <a:avLst/>
          </a:prstGeom>
          <a:noFill/>
        </p:spPr>
        <p:txBody>
          <a:bodyPr wrap="square" rtlCol="0">
            <a:spAutoFit/>
          </a:bodyPr>
          <a:lstStyle/>
          <a:p>
            <a:r>
              <a:rPr lang="en-US" altLang="zh-CN" sz="3200" b="1" dirty="0" smtClean="0">
                <a:solidFill>
                  <a:srgbClr val="FFC000"/>
                </a:solidFill>
                <a:latin typeface="黑体" pitchFamily="49" charset="-122"/>
                <a:ea typeface="黑体" pitchFamily="49" charset="-122"/>
              </a:rPr>
              <a:t>1980-1998</a:t>
            </a:r>
            <a:r>
              <a:rPr lang="zh-CN" altLang="en-US" sz="3200" b="1" dirty="0" smtClean="0">
                <a:solidFill>
                  <a:srgbClr val="FFC000"/>
                </a:solidFill>
                <a:latin typeface="黑体" pitchFamily="49" charset="-122"/>
                <a:ea typeface="黑体" pitchFamily="49" charset="-122"/>
              </a:rPr>
              <a:t>年</a:t>
            </a:r>
          </a:p>
        </p:txBody>
      </p:sp>
      <p:sp>
        <p:nvSpPr>
          <p:cNvPr id="10" name="矩形 9"/>
          <p:cNvSpPr/>
          <p:nvPr/>
        </p:nvSpPr>
        <p:spPr>
          <a:xfrm>
            <a:off x="5048243" y="1129714"/>
            <a:ext cx="3467616"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农业产业技术培训</a:t>
            </a:r>
            <a:endParaRPr lang="zh-CN" altLang="en-US" sz="3200" b="1" dirty="0">
              <a:effectLst>
                <a:outerShdw blurRad="38100" dist="38100" dir="2700000" algn="tl">
                  <a:srgbClr val="000000">
                    <a:alpha val="43137"/>
                  </a:srgbClr>
                </a:outerShdw>
              </a:effectLst>
            </a:endParaRPr>
          </a:p>
        </p:txBody>
      </p:sp>
      <p:sp>
        <p:nvSpPr>
          <p:cNvPr id="19" name="矩形 18"/>
          <p:cNvSpPr/>
          <p:nvPr/>
        </p:nvSpPr>
        <p:spPr>
          <a:xfrm>
            <a:off x="527474" y="1844675"/>
            <a:ext cx="11297073" cy="792480"/>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lvl="0" algn="l"/>
            <a:r>
              <a:rPr lang="zh-CN" altLang="en-US" sz="23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   从单一的推广培训，发展到普及推广培训</a:t>
            </a:r>
            <a:r>
              <a:rPr lang="zh-CN" altLang="en-US" sz="23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sym typeface="+mn-ea"/>
              </a:rPr>
              <a:t>和技术资格</a:t>
            </a:r>
            <a:endParaRPr lang="en-US" altLang="zh-CN" sz="23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endParaRPr>
          </a:p>
          <a:p>
            <a:pPr lvl="0" algn="l"/>
            <a:r>
              <a:rPr lang="zh-CN" altLang="en-US" sz="23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   </a:t>
            </a:r>
            <a:r>
              <a:rPr lang="zh-CN" altLang="en-US" sz="23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sym typeface="+mn-ea"/>
              </a:rPr>
              <a:t>培训相结合，主要体现在“绿色证书”培训的全面实施。</a:t>
            </a:r>
            <a:endParaRPr lang="zh-CN" altLang="en-US" sz="2300" b="1" spc="150" dirty="0">
              <a:ln w="11430"/>
              <a:solidFill>
                <a:srgbClr val="F8F8F8"/>
              </a:solidFill>
              <a:effectLst>
                <a:outerShdw blurRad="25400" algn="tl" rotWithShape="0">
                  <a:srgbClr val="000000">
                    <a:alpha val="43000"/>
                  </a:srgbClr>
                </a:outerShdw>
              </a:effectLst>
              <a:latin typeface="黑体" pitchFamily="49" charset="-122"/>
              <a:ea typeface="黑体" pitchFamily="49" charset="-122"/>
            </a:endParaRPr>
          </a:p>
        </p:txBody>
      </p:sp>
      <p:pic>
        <p:nvPicPr>
          <p:cNvPr id="27" name="图片 26"/>
          <p:cNvPicPr>
            <a:picLocks noChangeAspect="1"/>
          </p:cNvPicPr>
          <p:nvPr/>
        </p:nvPicPr>
        <p:blipFill>
          <a:blip r:embed="rId3" cstate="print"/>
          <a:srcRect/>
          <a:stretch>
            <a:fillRect/>
          </a:stretch>
        </p:blipFill>
        <p:spPr>
          <a:xfrm>
            <a:off x="666713" y="3000372"/>
            <a:ext cx="5757372" cy="32385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8" name="矩形 27"/>
          <p:cNvSpPr/>
          <p:nvPr/>
        </p:nvSpPr>
        <p:spPr>
          <a:xfrm>
            <a:off x="8496300" y="3212465"/>
            <a:ext cx="2834640" cy="1785104"/>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lvl="0" algn="just"/>
            <a:r>
              <a:rPr lang="zh-CN" altLang="en-US" sz="22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截至</a:t>
            </a:r>
            <a:r>
              <a:rPr lang="en-US" altLang="zh-CN" sz="22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1998</a:t>
            </a:r>
            <a:r>
              <a:rPr lang="zh-CN" altLang="en-US" sz="22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年全国有</a:t>
            </a:r>
            <a:r>
              <a:rPr lang="en-US" altLang="zh-CN" sz="22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1200</a:t>
            </a:r>
            <a:r>
              <a:rPr lang="zh-CN" altLang="en-US" sz="22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多个县实施绿色证书工程，有</a:t>
            </a:r>
            <a:r>
              <a:rPr lang="en-US" altLang="zh-CN" sz="22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676</a:t>
            </a:r>
            <a:r>
              <a:rPr lang="zh-CN" altLang="en-US" sz="22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万人参加培训，</a:t>
            </a:r>
            <a:r>
              <a:rPr lang="en-US" altLang="zh-CN" sz="22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277</a:t>
            </a:r>
            <a:r>
              <a:rPr lang="zh-CN" altLang="en-US" sz="22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万人获得证书。</a:t>
            </a:r>
          </a:p>
        </p:txBody>
      </p:sp>
      <p:pic>
        <p:nvPicPr>
          <p:cNvPr id="21" name="图片 20" descr="0617_1.jpg"/>
          <p:cNvPicPr>
            <a:picLocks noChangeAspect="1"/>
          </p:cNvPicPr>
          <p:nvPr/>
        </p:nvPicPr>
        <p:blipFill>
          <a:blip r:embed="rId4" cstate="print"/>
          <a:stretch>
            <a:fillRect/>
          </a:stretch>
        </p:blipFill>
        <p:spPr>
          <a:xfrm>
            <a:off x="6576061" y="3501390"/>
            <a:ext cx="1545167" cy="1737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cSld>
  <p:clrMapOvr>
    <a:masterClrMapping/>
  </p:clrMapOvr>
  <p:transition spd="med" advTm="339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par>
                          <p:cTn id="28" fill="hold">
                            <p:stCondLst>
                              <p:cond delay="500"/>
                            </p:stCondLst>
                            <p:childTnLst>
                              <p:par>
                                <p:cTn id="29" presetID="12" presetClass="entr" presetSubtype="2"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slide(fromRight)">
                                      <p:cBhvr>
                                        <p:cTn id="31" dur="500"/>
                                        <p:tgtEl>
                                          <p:spTgt spid="27"/>
                                        </p:tgtEl>
                                      </p:cBhvr>
                                    </p:animEffect>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9"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V="1">
            <a:off x="0" y="1696126"/>
            <a:ext cx="12192000" cy="18362"/>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1639439" y="1598150"/>
            <a:ext cx="190501" cy="14287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 name="TextBox 6"/>
          <p:cNvSpPr txBox="1"/>
          <p:nvPr/>
        </p:nvSpPr>
        <p:spPr>
          <a:xfrm>
            <a:off x="1026557" y="550639"/>
            <a:ext cx="3905277" cy="584775"/>
          </a:xfrm>
          <a:prstGeom prst="rect">
            <a:avLst/>
          </a:prstGeom>
          <a:noFill/>
        </p:spPr>
        <p:txBody>
          <a:bodyPr wrap="square" rtlCol="0">
            <a:spAutoFit/>
          </a:bodyPr>
          <a:lstStyle/>
          <a:p>
            <a:r>
              <a:rPr lang="en-US" altLang="zh-CN" sz="3200" b="1" dirty="0" smtClean="0">
                <a:solidFill>
                  <a:srgbClr val="FFC000"/>
                </a:solidFill>
                <a:latin typeface="黑体" pitchFamily="49" charset="-122"/>
                <a:ea typeface="黑体" pitchFamily="49" charset="-122"/>
              </a:rPr>
              <a:t>1980-1998</a:t>
            </a:r>
            <a:r>
              <a:rPr lang="zh-CN" altLang="en-US" sz="3200" b="1" dirty="0" smtClean="0">
                <a:solidFill>
                  <a:srgbClr val="FFC000"/>
                </a:solidFill>
                <a:latin typeface="黑体" pitchFamily="49" charset="-122"/>
                <a:ea typeface="黑体" pitchFamily="49" charset="-122"/>
              </a:rPr>
              <a:t>年</a:t>
            </a:r>
          </a:p>
        </p:txBody>
      </p:sp>
      <p:sp>
        <p:nvSpPr>
          <p:cNvPr id="10" name="矩形 9"/>
          <p:cNvSpPr/>
          <p:nvPr/>
        </p:nvSpPr>
        <p:spPr>
          <a:xfrm>
            <a:off x="4362192" y="1084813"/>
            <a:ext cx="3467616"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农业产业技术培训</a:t>
            </a:r>
            <a:endParaRPr lang="zh-CN" altLang="en-US" sz="3200" b="1" dirty="0">
              <a:effectLst>
                <a:outerShdw blurRad="38100" dist="38100" dir="2700000" algn="tl">
                  <a:srgbClr val="000000">
                    <a:alpha val="43137"/>
                  </a:srgbClr>
                </a:outerShdw>
              </a:effectLst>
            </a:endParaRPr>
          </a:p>
        </p:txBody>
      </p:sp>
      <p:sp>
        <p:nvSpPr>
          <p:cNvPr id="25" name="矩形 24"/>
          <p:cNvSpPr/>
          <p:nvPr/>
        </p:nvSpPr>
        <p:spPr>
          <a:xfrm rot="10800000" flipV="1">
            <a:off x="2095472" y="1785927"/>
            <a:ext cx="10763283" cy="954107"/>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lvl="0"/>
            <a:r>
              <a:rPr lang="zh-CN" altLang="en-US" sz="28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 从农业部门一家搞培训，发展到多部门配合，  </a:t>
            </a:r>
            <a:endParaRPr lang="en-US" altLang="zh-CN" sz="28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endParaRPr>
          </a:p>
          <a:p>
            <a:pPr lvl="0"/>
            <a:r>
              <a:rPr lang="en-US" altLang="zh-CN" sz="28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 </a:t>
            </a:r>
            <a:r>
              <a:rPr lang="zh-CN" altLang="en-US" sz="28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多渠道提高农民科技素质。</a:t>
            </a:r>
            <a:endParaRPr lang="zh-CN" altLang="en-US" sz="2800" b="1" spc="150" dirty="0">
              <a:ln w="11430"/>
              <a:solidFill>
                <a:srgbClr val="F8F8F8"/>
              </a:solidFill>
              <a:effectLst>
                <a:outerShdw blurRad="25400" algn="tl" rotWithShape="0">
                  <a:srgbClr val="000000">
                    <a:alpha val="43000"/>
                  </a:srgbClr>
                </a:outerShdw>
              </a:effectLst>
              <a:latin typeface="黑体" pitchFamily="49" charset="-122"/>
              <a:ea typeface="黑体" pitchFamily="49" charset="-122"/>
            </a:endParaRPr>
          </a:p>
        </p:txBody>
      </p:sp>
      <p:sp>
        <p:nvSpPr>
          <p:cNvPr id="8" name="未知"/>
          <p:cNvSpPr>
            <a:spLocks noEditPoints="1"/>
          </p:cNvSpPr>
          <p:nvPr/>
        </p:nvSpPr>
        <p:spPr bwMode="auto">
          <a:xfrm>
            <a:off x="1238216" y="3429000"/>
            <a:ext cx="7905805" cy="3429000"/>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rgbClr val="FAF01E"/>
              </a:gs>
              <a:gs pos="100000">
                <a:schemeClr val="accent2"/>
              </a:gs>
            </a:gsLst>
            <a:lin ang="5400000" scaled="1"/>
          </a:gradFill>
          <a:ln w="9525">
            <a:noFill/>
            <a:round/>
          </a:ln>
          <a:effectLst>
            <a:outerShdw dist="206741" dir="8249373" algn="ctr" rotWithShape="0">
              <a:srgbClr val="C1D1D3">
                <a:alpha val="50000"/>
              </a:srgbClr>
            </a:outerShdw>
          </a:effectLst>
        </p:spPr>
        <p:txBody>
          <a:bodyPr/>
          <a:lstStyle/>
          <a:p>
            <a:endParaRPr lang="zh-CN" altLang="en-US"/>
          </a:p>
        </p:txBody>
      </p:sp>
      <p:sp>
        <p:nvSpPr>
          <p:cNvPr id="9" name="Oval 10"/>
          <p:cNvSpPr>
            <a:spLocks noChangeArrowheads="1"/>
          </p:cNvSpPr>
          <p:nvPr/>
        </p:nvSpPr>
        <p:spPr bwMode="auto">
          <a:xfrm rot="21300000">
            <a:off x="6211141" y="5889319"/>
            <a:ext cx="1481667" cy="430212"/>
          </a:xfrm>
          <a:prstGeom prst="ellipse">
            <a:avLst/>
          </a:prstGeom>
          <a:solidFill>
            <a:srgbClr val="0F2145">
              <a:alpha val="29999"/>
            </a:srgbClr>
          </a:solidFill>
          <a:ln w="9525">
            <a:noFill/>
            <a:round/>
          </a:ln>
          <a:effectLst/>
        </p:spPr>
        <p:txBody>
          <a:bodyPr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grpSp>
        <p:nvGrpSpPr>
          <p:cNvPr id="30" name="组合 29"/>
          <p:cNvGrpSpPr/>
          <p:nvPr/>
        </p:nvGrpSpPr>
        <p:grpSpPr>
          <a:xfrm>
            <a:off x="6078639" y="5024449"/>
            <a:ext cx="1591733" cy="1117600"/>
            <a:chOff x="6078639" y="5024449"/>
            <a:chExt cx="1591733" cy="1117600"/>
          </a:xfrm>
        </p:grpSpPr>
        <p:sp>
          <p:nvSpPr>
            <p:cNvPr id="11" name="Oval 11"/>
            <p:cNvSpPr>
              <a:spLocks noChangeArrowheads="1"/>
            </p:cNvSpPr>
            <p:nvPr/>
          </p:nvSpPr>
          <p:spPr bwMode="auto">
            <a:xfrm>
              <a:off x="6078639" y="5024449"/>
              <a:ext cx="1591733" cy="1117600"/>
            </a:xfrm>
            <a:prstGeom prst="ellipse">
              <a:avLst/>
            </a:prstGeom>
            <a:gradFill rotWithShape="1">
              <a:gsLst>
                <a:gs pos="0">
                  <a:srgbClr val="D6E1E2">
                    <a:gamma/>
                    <a:shade val="46275"/>
                    <a:invGamma/>
                  </a:srgbClr>
                </a:gs>
                <a:gs pos="100000">
                  <a:srgbClr val="D6E1E2"/>
                </a:gs>
              </a:gsLst>
              <a:lin ang="5400000" scaled="1"/>
            </a:gradFill>
            <a:ln w="9525">
              <a:noFill/>
              <a:round/>
            </a:ln>
            <a:effectLst/>
          </p:spPr>
          <p:txBody>
            <a:bodyPr vert="eaVert"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sp>
          <p:nvSpPr>
            <p:cNvPr id="12" name="Oval 14"/>
            <p:cNvSpPr>
              <a:spLocks noChangeArrowheads="1"/>
            </p:cNvSpPr>
            <p:nvPr/>
          </p:nvSpPr>
          <p:spPr bwMode="auto">
            <a:xfrm>
              <a:off x="6195055" y="5072075"/>
              <a:ext cx="1314451" cy="827087"/>
            </a:xfrm>
            <a:prstGeom prst="ellipse">
              <a:avLst/>
            </a:prstGeom>
            <a:gradFill rotWithShape="1">
              <a:gsLst>
                <a:gs pos="0">
                  <a:srgbClr val="D6E1E2">
                    <a:gamma/>
                    <a:tint val="0"/>
                    <a:invGamma/>
                  </a:srgbClr>
                </a:gs>
                <a:gs pos="100000">
                  <a:srgbClr val="D6E1E2">
                    <a:alpha val="37999"/>
                  </a:srgbClr>
                </a:gs>
              </a:gsLst>
              <a:lin ang="5400000" scaled="1"/>
            </a:gradFill>
            <a:ln w="9525">
              <a:noFill/>
              <a:round/>
            </a:ln>
            <a:effectLst/>
          </p:spPr>
          <p:txBody>
            <a:bodyPr vert="eaVert"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sp>
          <p:nvSpPr>
            <p:cNvPr id="13" name="Text Box 15"/>
            <p:cNvSpPr txBox="1">
              <a:spLocks noChangeArrowheads="1"/>
            </p:cNvSpPr>
            <p:nvPr/>
          </p:nvSpPr>
          <p:spPr bwMode="auto">
            <a:xfrm>
              <a:off x="6373716" y="5357826"/>
              <a:ext cx="1013418" cy="400110"/>
            </a:xfrm>
            <a:prstGeom prst="rect">
              <a:avLst/>
            </a:prstGeom>
            <a:noFill/>
            <a:ln w="9525">
              <a:noFill/>
              <a:miter lim="800000"/>
            </a:ln>
            <a:effectLst/>
          </p:spPr>
          <p:txBody>
            <a:bodyPr wrap="none">
              <a:spAutoFit/>
            </a:bodyPr>
            <a:lstStyle/>
            <a:p>
              <a:pPr algn="ctr"/>
              <a:r>
                <a:rPr lang="en-US" altLang="zh-CN" b="1" dirty="0" smtClean="0">
                  <a:effectLst>
                    <a:outerShdw blurRad="38100" dist="38100" dir="2700000" algn="tl">
                      <a:srgbClr val="C0C0C0"/>
                    </a:outerShdw>
                  </a:effectLst>
                </a:rPr>
                <a:t>1989</a:t>
              </a:r>
              <a:r>
                <a:rPr lang="zh-CN" b="1" dirty="0" smtClean="0">
                  <a:effectLst>
                    <a:outerShdw blurRad="38100" dist="38100" dir="2700000" algn="tl">
                      <a:srgbClr val="C0C0C0"/>
                    </a:outerShdw>
                  </a:effectLst>
                </a:rPr>
                <a:t>年</a:t>
              </a:r>
              <a:endParaRPr lang="zh-CN" b="1" dirty="0">
                <a:effectLst>
                  <a:outerShdw blurRad="38100" dist="38100" dir="2700000" algn="tl">
                    <a:srgbClr val="C0C0C0"/>
                  </a:outerShdw>
                </a:effectLst>
              </a:endParaRPr>
            </a:p>
          </p:txBody>
        </p:sp>
      </p:grpSp>
      <p:sp>
        <p:nvSpPr>
          <p:cNvPr id="14" name="Oval 32"/>
          <p:cNvSpPr>
            <a:spLocks noChangeArrowheads="1"/>
          </p:cNvSpPr>
          <p:nvPr/>
        </p:nvSpPr>
        <p:spPr bwMode="auto">
          <a:xfrm>
            <a:off x="2571725" y="3071811"/>
            <a:ext cx="1049867" cy="788987"/>
          </a:xfrm>
          <a:prstGeom prst="ellipse">
            <a:avLst/>
          </a:prstGeom>
          <a:gradFill rotWithShape="1">
            <a:gsLst>
              <a:gs pos="0">
                <a:srgbClr val="D6E1E2">
                  <a:alpha val="0"/>
                </a:srgbClr>
              </a:gs>
              <a:gs pos="100000">
                <a:srgbClr val="D6E1E2">
                  <a:gamma/>
                  <a:tint val="34902"/>
                  <a:invGamma/>
                </a:srgbClr>
              </a:gs>
            </a:gsLst>
            <a:lin ang="5400000" scaled="1"/>
          </a:gradFill>
          <a:ln w="9525">
            <a:noFill/>
            <a:round/>
          </a:ln>
          <a:effectLst/>
        </p:spPr>
        <p:txBody>
          <a:bodyPr vert="eaVert"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grpSp>
        <p:nvGrpSpPr>
          <p:cNvPr id="2" name="组合 1"/>
          <p:cNvGrpSpPr/>
          <p:nvPr/>
        </p:nvGrpSpPr>
        <p:grpSpPr>
          <a:xfrm>
            <a:off x="2666976" y="3143248"/>
            <a:ext cx="915422" cy="595312"/>
            <a:chOff x="2666976" y="3143248"/>
            <a:chExt cx="915422" cy="595312"/>
          </a:xfrm>
        </p:grpSpPr>
        <p:sp>
          <p:nvSpPr>
            <p:cNvPr id="15" name="Oval 34"/>
            <p:cNvSpPr>
              <a:spLocks noChangeArrowheads="1"/>
            </p:cNvSpPr>
            <p:nvPr/>
          </p:nvSpPr>
          <p:spPr bwMode="auto">
            <a:xfrm>
              <a:off x="2666976" y="3143248"/>
              <a:ext cx="889000" cy="595312"/>
            </a:xfrm>
            <a:prstGeom prst="ellipse">
              <a:avLst/>
            </a:prstGeom>
            <a:gradFill rotWithShape="1">
              <a:gsLst>
                <a:gs pos="0">
                  <a:srgbClr val="D6E1E2">
                    <a:gamma/>
                    <a:tint val="0"/>
                    <a:invGamma/>
                  </a:srgbClr>
                </a:gs>
                <a:gs pos="100000">
                  <a:srgbClr val="D6E1E2">
                    <a:alpha val="37999"/>
                  </a:srgbClr>
                </a:gs>
              </a:gsLst>
              <a:lin ang="5400000" scaled="1"/>
            </a:gradFill>
            <a:ln w="9525">
              <a:noFill/>
              <a:round/>
            </a:ln>
            <a:effectLst/>
          </p:spPr>
          <p:txBody>
            <a:bodyPr vert="eaVert"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sp>
          <p:nvSpPr>
            <p:cNvPr id="16" name="Text Box 35"/>
            <p:cNvSpPr txBox="1">
              <a:spLocks noChangeArrowheads="1"/>
            </p:cNvSpPr>
            <p:nvPr/>
          </p:nvSpPr>
          <p:spPr bwMode="auto">
            <a:xfrm>
              <a:off x="2775767" y="3357563"/>
              <a:ext cx="806631" cy="323165"/>
            </a:xfrm>
            <a:prstGeom prst="rect">
              <a:avLst/>
            </a:prstGeom>
            <a:noFill/>
            <a:ln w="9525">
              <a:noFill/>
              <a:miter lim="800000"/>
            </a:ln>
            <a:effectLst/>
          </p:spPr>
          <p:txBody>
            <a:bodyPr wrap="none">
              <a:spAutoFit/>
            </a:bodyPr>
            <a:lstStyle/>
            <a:p>
              <a:pPr algn="ctr"/>
              <a:r>
                <a:rPr lang="en-US" altLang="zh-CN" sz="1500" b="1" dirty="0" smtClean="0"/>
                <a:t>1985</a:t>
              </a:r>
              <a:r>
                <a:rPr lang="zh-CN" sz="1500" b="1" dirty="0" smtClean="0"/>
                <a:t>年</a:t>
              </a:r>
              <a:endParaRPr lang="zh-CN" sz="1500" dirty="0"/>
            </a:p>
          </p:txBody>
        </p:sp>
      </p:grpSp>
      <p:sp>
        <p:nvSpPr>
          <p:cNvPr id="17" name="Oval 36"/>
          <p:cNvSpPr>
            <a:spLocks noChangeArrowheads="1"/>
          </p:cNvSpPr>
          <p:nvPr/>
        </p:nvSpPr>
        <p:spPr bwMode="auto">
          <a:xfrm>
            <a:off x="1333467" y="4572008"/>
            <a:ext cx="1276349" cy="319088"/>
          </a:xfrm>
          <a:prstGeom prst="ellipse">
            <a:avLst/>
          </a:prstGeom>
          <a:solidFill>
            <a:srgbClr val="0F2145">
              <a:alpha val="29999"/>
            </a:srgbClr>
          </a:solidFill>
          <a:ln w="9525">
            <a:noFill/>
            <a:round/>
          </a:ln>
          <a:effectLst/>
        </p:spPr>
        <p:txBody>
          <a:bodyPr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grpSp>
        <p:nvGrpSpPr>
          <p:cNvPr id="3" name="组合 2"/>
          <p:cNvGrpSpPr/>
          <p:nvPr/>
        </p:nvGrpSpPr>
        <p:grpSpPr>
          <a:xfrm>
            <a:off x="1523968" y="3929067"/>
            <a:ext cx="1049867" cy="703263"/>
            <a:chOff x="1523968" y="3929067"/>
            <a:chExt cx="1049867" cy="703263"/>
          </a:xfrm>
        </p:grpSpPr>
        <p:sp>
          <p:nvSpPr>
            <p:cNvPr id="18" name="Oval 40"/>
            <p:cNvSpPr>
              <a:spLocks noChangeArrowheads="1"/>
            </p:cNvSpPr>
            <p:nvPr/>
          </p:nvSpPr>
          <p:spPr bwMode="auto">
            <a:xfrm>
              <a:off x="1523968" y="3929067"/>
              <a:ext cx="1049867" cy="703263"/>
            </a:xfrm>
            <a:prstGeom prst="ellipse">
              <a:avLst/>
            </a:prstGeom>
            <a:gradFill rotWithShape="1">
              <a:gsLst>
                <a:gs pos="0">
                  <a:srgbClr val="D6E1E2">
                    <a:gamma/>
                    <a:tint val="0"/>
                    <a:invGamma/>
                  </a:srgbClr>
                </a:gs>
                <a:gs pos="100000">
                  <a:srgbClr val="D6E1E2">
                    <a:alpha val="37999"/>
                  </a:srgbClr>
                </a:gs>
              </a:gsLst>
              <a:lin ang="5400000" scaled="1"/>
            </a:gradFill>
            <a:ln w="9525">
              <a:noFill/>
              <a:round/>
            </a:ln>
            <a:effectLst/>
          </p:spPr>
          <p:txBody>
            <a:bodyPr vert="eaVert"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sp>
          <p:nvSpPr>
            <p:cNvPr id="19" name="Text Box 41"/>
            <p:cNvSpPr txBox="1">
              <a:spLocks noChangeArrowheads="1"/>
            </p:cNvSpPr>
            <p:nvPr/>
          </p:nvSpPr>
          <p:spPr bwMode="auto">
            <a:xfrm>
              <a:off x="1639439" y="4143380"/>
              <a:ext cx="846706" cy="338554"/>
            </a:xfrm>
            <a:prstGeom prst="rect">
              <a:avLst/>
            </a:prstGeom>
            <a:noFill/>
            <a:ln w="9525">
              <a:noFill/>
              <a:miter lim="800000"/>
            </a:ln>
            <a:effectLst/>
          </p:spPr>
          <p:txBody>
            <a:bodyPr wrap="none">
              <a:spAutoFit/>
            </a:bodyPr>
            <a:lstStyle/>
            <a:p>
              <a:pPr algn="ctr"/>
              <a:r>
                <a:rPr lang="en-US" altLang="zh-CN" sz="1600" b="1" dirty="0" smtClean="0"/>
                <a:t>1987</a:t>
              </a:r>
              <a:r>
                <a:rPr lang="zh-CN" sz="1600" b="1" dirty="0" smtClean="0"/>
                <a:t>年</a:t>
              </a:r>
              <a:endParaRPr lang="zh-CN" sz="1600" dirty="0"/>
            </a:p>
          </p:txBody>
        </p:sp>
      </p:grpSp>
      <p:sp>
        <p:nvSpPr>
          <p:cNvPr id="20" name="Oval 42"/>
          <p:cNvSpPr>
            <a:spLocks noChangeArrowheads="1"/>
          </p:cNvSpPr>
          <p:nvPr/>
        </p:nvSpPr>
        <p:spPr bwMode="auto">
          <a:xfrm>
            <a:off x="3362088" y="5726757"/>
            <a:ext cx="1449917" cy="361950"/>
          </a:xfrm>
          <a:prstGeom prst="ellipse">
            <a:avLst/>
          </a:prstGeom>
          <a:solidFill>
            <a:srgbClr val="0F2145">
              <a:alpha val="29999"/>
            </a:srgbClr>
          </a:solidFill>
          <a:ln w="9525">
            <a:noFill/>
            <a:round/>
          </a:ln>
          <a:effectLst/>
        </p:spPr>
        <p:txBody>
          <a:bodyPr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grpSp>
        <p:nvGrpSpPr>
          <p:cNvPr id="29" name="组合 28"/>
          <p:cNvGrpSpPr/>
          <p:nvPr/>
        </p:nvGrpSpPr>
        <p:grpSpPr>
          <a:xfrm>
            <a:off x="3337112" y="4714884"/>
            <a:ext cx="1447800" cy="1085850"/>
            <a:chOff x="3337112" y="4714884"/>
            <a:chExt cx="1447800" cy="1085850"/>
          </a:xfrm>
        </p:grpSpPr>
        <p:sp>
          <p:nvSpPr>
            <p:cNvPr id="21" name="Oval 43"/>
            <p:cNvSpPr>
              <a:spLocks noChangeArrowheads="1"/>
            </p:cNvSpPr>
            <p:nvPr/>
          </p:nvSpPr>
          <p:spPr bwMode="auto">
            <a:xfrm>
              <a:off x="3337112" y="4714884"/>
              <a:ext cx="1447800" cy="1085850"/>
            </a:xfrm>
            <a:prstGeom prst="ellipse">
              <a:avLst/>
            </a:prstGeom>
            <a:gradFill rotWithShape="1">
              <a:gsLst>
                <a:gs pos="0">
                  <a:srgbClr val="D6E1E2">
                    <a:gamma/>
                    <a:shade val="46275"/>
                    <a:invGamma/>
                  </a:srgbClr>
                </a:gs>
                <a:gs pos="100000">
                  <a:srgbClr val="D6E1E2"/>
                </a:gs>
              </a:gsLst>
              <a:lin ang="5400000" scaled="1"/>
            </a:gradFill>
            <a:ln w="9525">
              <a:noFill/>
              <a:round/>
            </a:ln>
            <a:effectLst/>
          </p:spPr>
          <p:txBody>
            <a:bodyPr vert="eaVert"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grpSp>
          <p:nvGrpSpPr>
            <p:cNvPr id="5" name="组合 4"/>
            <p:cNvGrpSpPr/>
            <p:nvPr/>
          </p:nvGrpSpPr>
          <p:grpSpPr>
            <a:xfrm>
              <a:off x="3432363" y="4786322"/>
              <a:ext cx="1193800" cy="800100"/>
              <a:chOff x="3432363" y="4786322"/>
              <a:chExt cx="1193800" cy="800100"/>
            </a:xfrm>
          </p:grpSpPr>
          <p:sp>
            <p:nvSpPr>
              <p:cNvPr id="22" name="Oval 46"/>
              <p:cNvSpPr>
                <a:spLocks noChangeArrowheads="1"/>
              </p:cNvSpPr>
              <p:nvPr/>
            </p:nvSpPr>
            <p:spPr bwMode="auto">
              <a:xfrm>
                <a:off x="3432363" y="4786322"/>
                <a:ext cx="1193800" cy="800100"/>
              </a:xfrm>
              <a:prstGeom prst="ellipse">
                <a:avLst/>
              </a:prstGeom>
              <a:gradFill rotWithShape="1">
                <a:gsLst>
                  <a:gs pos="0">
                    <a:srgbClr val="D6E1E2">
                      <a:gamma/>
                      <a:tint val="0"/>
                      <a:invGamma/>
                    </a:srgbClr>
                  </a:gs>
                  <a:gs pos="100000">
                    <a:srgbClr val="D6E1E2">
                      <a:alpha val="37999"/>
                    </a:srgbClr>
                  </a:gs>
                </a:gsLst>
                <a:lin ang="5400000" scaled="1"/>
              </a:gradFill>
              <a:ln w="9525">
                <a:noFill/>
                <a:round/>
              </a:ln>
              <a:effectLst/>
            </p:spPr>
            <p:txBody>
              <a:bodyPr vert="eaVert"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sp>
            <p:nvSpPr>
              <p:cNvPr id="23" name="Text Box 47"/>
              <p:cNvSpPr txBox="1">
                <a:spLocks noChangeArrowheads="1"/>
              </p:cNvSpPr>
              <p:nvPr/>
            </p:nvSpPr>
            <p:spPr bwMode="auto">
              <a:xfrm>
                <a:off x="3551039" y="5000637"/>
                <a:ext cx="891590" cy="353943"/>
              </a:xfrm>
              <a:prstGeom prst="rect">
                <a:avLst/>
              </a:prstGeom>
              <a:noFill/>
              <a:ln w="9525">
                <a:noFill/>
                <a:miter lim="800000"/>
              </a:ln>
              <a:effectLst/>
            </p:spPr>
            <p:txBody>
              <a:bodyPr wrap="none">
                <a:spAutoFit/>
              </a:bodyPr>
              <a:lstStyle/>
              <a:p>
                <a:pPr algn="ctr"/>
                <a:r>
                  <a:rPr lang="en-US" altLang="zh-CN" sz="1700" b="1" dirty="0" smtClean="0"/>
                  <a:t>1988</a:t>
                </a:r>
                <a:r>
                  <a:rPr lang="zh-CN" altLang="en-US" sz="1700" b="1" dirty="0" smtClean="0"/>
                  <a:t>年</a:t>
                </a:r>
                <a:endParaRPr lang="zh-CN" sz="1700" dirty="0"/>
              </a:p>
            </p:txBody>
          </p:sp>
        </p:grpSp>
      </p:grpSp>
      <p:sp>
        <p:nvSpPr>
          <p:cNvPr id="24" name="AutoShape 49"/>
          <p:cNvSpPr>
            <a:spLocks noChangeArrowheads="1"/>
          </p:cNvSpPr>
          <p:nvPr/>
        </p:nvSpPr>
        <p:spPr bwMode="auto">
          <a:xfrm>
            <a:off x="3695700" y="2924810"/>
            <a:ext cx="2123440" cy="521970"/>
          </a:xfrm>
          <a:prstGeom prst="wedgeRectCallout">
            <a:avLst>
              <a:gd name="adj1" fmla="val -61112"/>
              <a:gd name="adj2" fmla="val -6525"/>
            </a:avLst>
          </a:prstGeom>
          <a:noFill/>
          <a:ln w="25400" cmpd="sng">
            <a:solidFill>
              <a:schemeClr val="bg1"/>
            </a:solidFill>
            <a:miter lim="800000"/>
          </a:ln>
          <a:effectLst/>
        </p:spPr>
        <p:txBody>
          <a:bodyPr lIns="92075" tIns="46038" rIns="92075" bIns="46038" anchor="ctr"/>
          <a:lstStyle/>
          <a:p>
            <a:pPr algn="ctr"/>
            <a:r>
              <a:rPr lang="zh-CN" altLang="en-US" sz="2000" dirty="0" smtClean="0">
                <a:solidFill>
                  <a:schemeClr val="bg1"/>
                </a:solidFill>
                <a:effectLst>
                  <a:outerShdw blurRad="38100" dist="38100" dir="2700000" algn="tl">
                    <a:srgbClr val="C0C0C0"/>
                  </a:outerShdw>
                </a:effectLst>
                <a:latin typeface="楷体" charset="0"/>
                <a:ea typeface="楷体" charset="0"/>
              </a:rPr>
              <a:t>星火计划</a:t>
            </a:r>
          </a:p>
        </p:txBody>
      </p:sp>
      <p:sp>
        <p:nvSpPr>
          <p:cNvPr id="26" name="AutoShape 50"/>
          <p:cNvSpPr>
            <a:spLocks noChangeArrowheads="1"/>
          </p:cNvSpPr>
          <p:nvPr/>
        </p:nvSpPr>
        <p:spPr bwMode="auto">
          <a:xfrm>
            <a:off x="8016241" y="4755516"/>
            <a:ext cx="1943100" cy="546735"/>
          </a:xfrm>
          <a:prstGeom prst="wedgeRectCallout">
            <a:avLst>
              <a:gd name="adj1" fmla="val -56808"/>
              <a:gd name="adj2" fmla="val 84341"/>
            </a:avLst>
          </a:prstGeom>
          <a:noFill/>
          <a:ln w="25400" cmpd="sng">
            <a:solidFill>
              <a:schemeClr val="bg1"/>
            </a:solidFill>
            <a:miter lim="800000"/>
          </a:ln>
          <a:effectLst/>
        </p:spPr>
        <p:txBody>
          <a:bodyPr lIns="92075" tIns="46038" rIns="92075" bIns="46038" anchor="ctr"/>
          <a:lstStyle/>
          <a:p>
            <a:pPr algn="ctr"/>
            <a:r>
              <a:rPr lang="zh-CN" altLang="en-US" sz="2000" dirty="0" smtClean="0">
                <a:solidFill>
                  <a:schemeClr val="bg1"/>
                </a:solidFill>
                <a:effectLst>
                  <a:outerShdw blurRad="38100" dist="38100" dir="2700000" algn="tl">
                    <a:srgbClr val="C0C0C0"/>
                  </a:outerShdw>
                </a:effectLst>
                <a:latin typeface="楷体" charset="0"/>
                <a:ea typeface="楷体" charset="0"/>
              </a:rPr>
              <a:t>双学双比</a:t>
            </a:r>
          </a:p>
        </p:txBody>
      </p:sp>
      <p:sp>
        <p:nvSpPr>
          <p:cNvPr id="27" name="AutoShape 51"/>
          <p:cNvSpPr>
            <a:spLocks noChangeArrowheads="1"/>
          </p:cNvSpPr>
          <p:nvPr/>
        </p:nvSpPr>
        <p:spPr bwMode="auto">
          <a:xfrm>
            <a:off x="3119967" y="3932555"/>
            <a:ext cx="1811867" cy="510540"/>
          </a:xfrm>
          <a:prstGeom prst="wedgeRectCallout">
            <a:avLst>
              <a:gd name="adj1" fmla="val -88449"/>
              <a:gd name="adj2" fmla="val -7502"/>
            </a:avLst>
          </a:prstGeom>
          <a:noFill/>
          <a:ln w="25400" cmpd="sng">
            <a:solidFill>
              <a:schemeClr val="bg1"/>
            </a:solidFill>
            <a:miter lim="800000"/>
          </a:ln>
          <a:effectLst/>
        </p:spPr>
        <p:txBody>
          <a:bodyPr lIns="92075" tIns="46038" rIns="92075" bIns="46038" anchor="ctr"/>
          <a:lstStyle/>
          <a:p>
            <a:pPr algn="ctr"/>
            <a:r>
              <a:rPr lang="zh-CN" altLang="en-US" sz="2000" dirty="0" smtClean="0">
                <a:solidFill>
                  <a:schemeClr val="bg1"/>
                </a:solidFill>
                <a:effectLst>
                  <a:outerShdw blurRad="38100" dist="38100" dir="2700000" algn="tl">
                    <a:srgbClr val="C0C0C0"/>
                  </a:outerShdw>
                </a:effectLst>
                <a:latin typeface="楷体" charset="0"/>
                <a:ea typeface="楷体" charset="0"/>
              </a:rPr>
              <a:t>丰收计划</a:t>
            </a:r>
          </a:p>
        </p:txBody>
      </p:sp>
      <p:sp>
        <p:nvSpPr>
          <p:cNvPr id="28" name="AutoShape 52"/>
          <p:cNvSpPr>
            <a:spLocks noChangeArrowheads="1"/>
          </p:cNvSpPr>
          <p:nvPr/>
        </p:nvSpPr>
        <p:spPr bwMode="auto">
          <a:xfrm flipH="1">
            <a:off x="5147733" y="4215766"/>
            <a:ext cx="2771987" cy="822325"/>
          </a:xfrm>
          <a:prstGeom prst="wedgeRectCallout">
            <a:avLst>
              <a:gd name="adj1" fmla="val 66965"/>
              <a:gd name="adj2" fmla="val 34556"/>
            </a:avLst>
          </a:prstGeom>
          <a:noFill/>
          <a:ln w="25400" cmpd="sng">
            <a:solidFill>
              <a:schemeClr val="bg1"/>
            </a:solidFill>
            <a:miter lim="800000"/>
          </a:ln>
          <a:effectLst/>
        </p:spPr>
        <p:txBody>
          <a:bodyPr lIns="92075" tIns="46038" rIns="92075" bIns="46038" anchor="ctr"/>
          <a:lstStyle/>
          <a:p>
            <a:pPr algn="ctr"/>
            <a:r>
              <a:rPr lang="zh-CN" altLang="en-US" sz="2000" dirty="0" smtClean="0">
                <a:solidFill>
                  <a:schemeClr val="bg1"/>
                </a:solidFill>
                <a:effectLst>
                  <a:outerShdw blurRad="38100" dist="38100" dir="2700000" algn="tl">
                    <a:srgbClr val="C0C0C0"/>
                  </a:outerShdw>
                </a:effectLst>
                <a:latin typeface="楷体" charset="0"/>
                <a:ea typeface="楷体" charset="0"/>
              </a:rPr>
              <a:t>燎原计划</a:t>
            </a:r>
            <a:endParaRPr lang="en-US" altLang="zh-CN" sz="2000" dirty="0" smtClean="0">
              <a:solidFill>
                <a:schemeClr val="bg1"/>
              </a:solidFill>
              <a:effectLst>
                <a:outerShdw blurRad="38100" dist="38100" dir="2700000" algn="tl">
                  <a:srgbClr val="C0C0C0"/>
                </a:outerShdw>
              </a:effectLst>
              <a:latin typeface="楷体" charset="0"/>
              <a:ea typeface="楷体" charset="0"/>
            </a:endParaRPr>
          </a:p>
          <a:p>
            <a:pPr algn="ctr"/>
            <a:r>
              <a:rPr lang="zh-CN" altLang="en-US" sz="2000" dirty="0" smtClean="0">
                <a:solidFill>
                  <a:schemeClr val="bg1"/>
                </a:solidFill>
                <a:effectLst>
                  <a:outerShdw blurRad="38100" dist="38100" dir="2700000" algn="tl">
                    <a:srgbClr val="C0C0C0"/>
                  </a:outerShdw>
                </a:effectLst>
                <a:latin typeface="楷体" charset="0"/>
                <a:ea typeface="楷体" charset="0"/>
              </a:rPr>
              <a:t>青年星火带头人</a:t>
            </a:r>
          </a:p>
        </p:txBody>
      </p:sp>
      <p:sp>
        <p:nvSpPr>
          <p:cNvPr id="32" name="Oval 30"/>
          <p:cNvSpPr>
            <a:spLocks noChangeArrowheads="1"/>
          </p:cNvSpPr>
          <p:nvPr/>
        </p:nvSpPr>
        <p:spPr bwMode="auto">
          <a:xfrm>
            <a:off x="2476475" y="3643315"/>
            <a:ext cx="1079500" cy="269875"/>
          </a:xfrm>
          <a:prstGeom prst="ellipse">
            <a:avLst/>
          </a:prstGeom>
          <a:solidFill>
            <a:srgbClr val="0F2145">
              <a:alpha val="29999"/>
            </a:srgbClr>
          </a:solidFill>
          <a:ln w="9525">
            <a:noFill/>
            <a:round/>
          </a:ln>
          <a:effectLst/>
        </p:spPr>
        <p:txBody>
          <a:bodyPr wrap="none" anchor="ctr"/>
          <a:lstStyle/>
          <a:p>
            <a:pPr algn="ctr"/>
            <a:endParaRPr lang="zh-CN" altLang="zh-CN" sz="3200" b="1">
              <a:effectLst>
                <a:outerShdw blurRad="38100" dist="38100" dir="2700000" algn="tl">
                  <a:srgbClr val="000000"/>
                </a:outerShdw>
              </a:effectLst>
              <a:latin typeface="幼圆" pitchFamily="49" charset="-122"/>
              <a:ea typeface="幼圆" pitchFamily="49" charset="-122"/>
            </a:endParaRPr>
          </a:p>
        </p:txBody>
      </p:sp>
    </p:spTree>
    <p:custDataLst>
      <p:tags r:id="rId1"/>
    </p:custDataLst>
  </p:cSld>
  <p:clrMapOvr>
    <a:masterClrMapping/>
  </p:clrMapOvr>
  <p:transition spd="med" advTm="2304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linds(horizontal)">
                                      <p:cBhvr>
                                        <p:cTn id="24" dur="500"/>
                                        <p:tgtEl>
                                          <p:spTgt spid="25"/>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ircle(in)">
                                      <p:cBhvr>
                                        <p:cTn id="38" dur="500"/>
                                        <p:tgtEl>
                                          <p:spTgt spid="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500"/>
                                        <p:tgtEl>
                                          <p:spTgt spid="1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circle(in)">
                                      <p:cBhvr>
                                        <p:cTn id="44" dur="500"/>
                                        <p:tgtEl>
                                          <p:spTgt spid="3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circle(in)">
                                      <p:cBhvr>
                                        <p:cTn id="53" dur="500"/>
                                        <p:tgtEl>
                                          <p:spTgt spid="3"/>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500"/>
                                        <p:tgtEl>
                                          <p:spTgt spid="17"/>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circle(in)">
                                      <p:cBhvr>
                                        <p:cTn id="65" dur="500"/>
                                        <p:tgtEl>
                                          <p:spTgt spid="29"/>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circle(in)">
                                      <p:cBhvr>
                                        <p:cTn id="68" dur="500"/>
                                        <p:tgtEl>
                                          <p:spTgt spid="20"/>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circle(in)">
                                      <p:cBhvr>
                                        <p:cTn id="77" dur="500"/>
                                        <p:tgtEl>
                                          <p:spTgt spid="30"/>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circle(in)">
                                      <p:cBhvr>
                                        <p:cTn id="8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25" grpId="0"/>
      <p:bldP spid="8" grpId="0" animBg="1"/>
      <p:bldP spid="9" grpId="0" animBg="1"/>
      <p:bldP spid="14" grpId="0" animBg="1"/>
      <p:bldP spid="17" grpId="0" animBg="1"/>
      <p:bldP spid="20" grpId="0" animBg="1"/>
      <p:bldP spid="24" grpId="0" bldLvl="0" animBg="1" autoUpdateAnimBg="0"/>
      <p:bldP spid="26" grpId="0" bldLvl="0" animBg="1" autoUpdateAnimBg="0"/>
      <p:bldP spid="27" grpId="0" bldLvl="0" animBg="1" autoUpdateAnimBg="0"/>
      <p:bldP spid="28" grpId="0" bldLvl="0" animBg="1" autoUpdateAnimBg="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V="1">
            <a:off x="0" y="1696126"/>
            <a:ext cx="12192000" cy="18362"/>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0" y="1643050"/>
            <a:ext cx="190501" cy="14287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 name="TextBox 6"/>
          <p:cNvSpPr txBox="1"/>
          <p:nvPr/>
        </p:nvSpPr>
        <p:spPr>
          <a:xfrm>
            <a:off x="1428718" y="908721"/>
            <a:ext cx="3905277" cy="584775"/>
          </a:xfrm>
          <a:prstGeom prst="rect">
            <a:avLst/>
          </a:prstGeom>
          <a:noFill/>
        </p:spPr>
        <p:txBody>
          <a:bodyPr wrap="square" rtlCol="0">
            <a:spAutoFit/>
          </a:bodyPr>
          <a:lstStyle/>
          <a:p>
            <a:r>
              <a:rPr lang="en-US" altLang="zh-CN" sz="3200" b="1" dirty="0" smtClean="0">
                <a:solidFill>
                  <a:srgbClr val="FFC000"/>
                </a:solidFill>
                <a:latin typeface="黑体" pitchFamily="49" charset="-122"/>
                <a:ea typeface="黑体" pitchFamily="49" charset="-122"/>
              </a:rPr>
              <a:t>1980-1998</a:t>
            </a:r>
            <a:r>
              <a:rPr lang="zh-CN" altLang="en-US" sz="3200" b="1" dirty="0" smtClean="0">
                <a:solidFill>
                  <a:srgbClr val="FFC000"/>
                </a:solidFill>
                <a:latin typeface="黑体" pitchFamily="49" charset="-122"/>
                <a:ea typeface="黑体" pitchFamily="49" charset="-122"/>
              </a:rPr>
              <a:t>年</a:t>
            </a:r>
          </a:p>
        </p:txBody>
      </p:sp>
      <p:sp>
        <p:nvSpPr>
          <p:cNvPr id="10" name="矩形 9"/>
          <p:cNvSpPr/>
          <p:nvPr/>
        </p:nvSpPr>
        <p:spPr>
          <a:xfrm>
            <a:off x="4362192" y="1067219"/>
            <a:ext cx="3467616"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农业产业技术培训</a:t>
            </a:r>
            <a:endParaRPr lang="zh-CN" altLang="en-US" sz="3200" b="1" dirty="0">
              <a:effectLst>
                <a:outerShdw blurRad="38100" dist="38100" dir="2700000" algn="tl">
                  <a:srgbClr val="000000">
                    <a:alpha val="43137"/>
                  </a:srgbClr>
                </a:outerShdw>
              </a:effectLst>
            </a:endParaRPr>
          </a:p>
        </p:txBody>
      </p:sp>
      <p:sp>
        <p:nvSpPr>
          <p:cNvPr id="19" name="矩形 18"/>
          <p:cNvSpPr/>
          <p:nvPr/>
        </p:nvSpPr>
        <p:spPr>
          <a:xfrm>
            <a:off x="425873" y="1844675"/>
            <a:ext cx="11460480" cy="762000"/>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lvl="0"/>
            <a:r>
              <a:rPr lang="zh-CN" altLang="en-US" sz="22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从单靠一张嘴、两条腿搞培训，发展到现场培训与应用广播、电视、录音、录像等现代化教育手段相结合，多种形式培训农民。</a:t>
            </a:r>
            <a:endParaRPr lang="zh-CN" altLang="en-US" sz="2200" b="1" spc="150" dirty="0">
              <a:ln w="11430"/>
              <a:solidFill>
                <a:srgbClr val="F8F8F8"/>
              </a:solidFill>
              <a:effectLst>
                <a:outerShdw blurRad="25400" algn="tl" rotWithShape="0">
                  <a:srgbClr val="000000">
                    <a:alpha val="43000"/>
                  </a:srgbClr>
                </a:outerShdw>
              </a:effectLst>
              <a:latin typeface="黑体" pitchFamily="49" charset="-122"/>
              <a:ea typeface="黑体" pitchFamily="49" charset="-122"/>
            </a:endParaRPr>
          </a:p>
        </p:txBody>
      </p:sp>
      <p:pic>
        <p:nvPicPr>
          <p:cNvPr id="12" name="图片 11"/>
          <p:cNvPicPr>
            <a:picLocks noChangeAspect="1"/>
          </p:cNvPicPr>
          <p:nvPr/>
        </p:nvPicPr>
        <p:blipFill>
          <a:blip r:embed="rId3" cstate="print"/>
          <a:srcRect/>
          <a:stretch>
            <a:fillRect/>
          </a:stretch>
        </p:blipFill>
        <p:spPr>
          <a:xfrm>
            <a:off x="3716425" y="3570291"/>
            <a:ext cx="3250481" cy="1714512"/>
          </a:xfrm>
          <a:prstGeom prst="rect">
            <a:avLst/>
          </a:prstGeom>
          <a:ln w="28575">
            <a:solidFill>
              <a:schemeClr val="bg1"/>
            </a:solidFill>
          </a:ln>
          <a:effectLst>
            <a:outerShdw blurRad="190500" algn="tl" rotWithShape="0">
              <a:srgbClr val="000000">
                <a:alpha val="70000"/>
              </a:srgbClr>
            </a:outerShdw>
          </a:effectLst>
        </p:spPr>
      </p:pic>
      <p:sp>
        <p:nvSpPr>
          <p:cNvPr id="13" name="矩形 12"/>
          <p:cNvSpPr/>
          <p:nvPr/>
        </p:nvSpPr>
        <p:spPr>
          <a:xfrm>
            <a:off x="2831644" y="5445085"/>
            <a:ext cx="5238787" cy="822960"/>
          </a:xfrm>
          <a:prstGeom prst="rect">
            <a:avLst/>
          </a:prstGeom>
        </p:spPr>
        <p:txBody>
          <a:bodyPr wrap="square">
            <a:spAutoFit/>
          </a:bodyPr>
          <a:lstStyle/>
          <a:p>
            <a:r>
              <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1985</a:t>
            </a:r>
            <a:r>
              <a:rPr lang="zh-CN" altLang="en-US"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年</a:t>
            </a:r>
            <a:r>
              <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3</a:t>
            </a:r>
            <a:r>
              <a:rPr lang="zh-CN" altLang="en-US"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月，</a:t>
            </a:r>
            <a:r>
              <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a:t>
            </a:r>
            <a:r>
              <a:rPr lang="zh-CN" altLang="en-US"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中共中央组织部转发</a:t>
            </a:r>
            <a:r>
              <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a:t>
            </a:r>
            <a:r>
              <a:rPr lang="zh-CN" altLang="en-US"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关于利用农业广播学校做好农村基层干部培训工作的意见</a:t>
            </a:r>
            <a:r>
              <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a:t>
            </a:r>
            <a:r>
              <a:rPr lang="zh-CN" altLang="en-US"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的通知</a:t>
            </a:r>
            <a:r>
              <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a:t>
            </a:r>
            <a:endParaRPr lang="zh-CN" altLang="en-US" sz="1600" b="1" spc="150" dirty="0">
              <a:ln w="11430"/>
              <a:solidFill>
                <a:schemeClr val="tx1">
                  <a:lumMod val="95000"/>
                  <a:lumOff val="5000"/>
                </a:schemeClr>
              </a:solidFill>
              <a:effectLst>
                <a:outerShdw blurRad="25400" algn="tl" rotWithShape="0">
                  <a:srgbClr val="000000">
                    <a:alpha val="43000"/>
                  </a:srgbClr>
                </a:outerShdw>
              </a:effectLst>
              <a:latin typeface="楷体" charset="0"/>
              <a:ea typeface="楷体" charset="0"/>
            </a:endParaRPr>
          </a:p>
        </p:txBody>
      </p:sp>
      <p:sp>
        <p:nvSpPr>
          <p:cNvPr id="15" name="矩形 14"/>
          <p:cNvSpPr/>
          <p:nvPr/>
        </p:nvSpPr>
        <p:spPr>
          <a:xfrm>
            <a:off x="8207587" y="2929255"/>
            <a:ext cx="3435773" cy="3170099"/>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lvl="0" algn="l"/>
            <a:r>
              <a:rPr lang="en-US" altLang="zh-CN" sz="1700" b="1" spc="150" dirty="0" smtClean="0">
                <a:ln w="11430"/>
                <a:solidFill>
                  <a:srgbClr val="FFC000"/>
                </a:solidFill>
                <a:effectLst>
                  <a:outerShdw blurRad="25400" algn="tl" rotWithShape="0">
                    <a:srgbClr val="000000">
                      <a:alpha val="43000"/>
                    </a:srgbClr>
                  </a:outerShdw>
                </a:effectLst>
                <a:latin typeface="黑体" pitchFamily="49" charset="-122"/>
                <a:ea typeface="黑体" pitchFamily="49" charset="-122"/>
              </a:rPr>
              <a:t>  </a:t>
            </a:r>
            <a:r>
              <a:rPr lang="zh-CN" altLang="en-US" b="1" spc="150" dirty="0" smtClean="0">
                <a:ln w="11430"/>
                <a:solidFill>
                  <a:srgbClr val="FFC000"/>
                </a:solidFill>
                <a:effectLst>
                  <a:outerShdw blurRad="25400" algn="tl" rotWithShape="0">
                    <a:srgbClr val="000000">
                      <a:alpha val="43000"/>
                    </a:srgbClr>
                  </a:outerShdw>
                </a:effectLst>
                <a:latin typeface="楷体" charset="0"/>
                <a:ea typeface="楷体" charset="0"/>
              </a:rPr>
              <a:t>从1991年开设一年制初等农业技术教育开始，农广校体系承担了国家绿证培训工程，通过信息化手段和全国性组织体系，大规模开展农民技术技能培训，截至1998年底，农广校开展绿证培训178万人，开展实用技术培训9062万人次。</a:t>
            </a:r>
          </a:p>
        </p:txBody>
      </p:sp>
      <p:pic>
        <p:nvPicPr>
          <p:cNvPr id="17" name="图片 16"/>
          <p:cNvPicPr>
            <a:picLocks noChangeAspect="1"/>
          </p:cNvPicPr>
          <p:nvPr/>
        </p:nvPicPr>
        <p:blipFill>
          <a:blip r:embed="rId4" cstate="print"/>
          <a:srcRect/>
          <a:stretch>
            <a:fillRect/>
          </a:stretch>
        </p:blipFill>
        <p:spPr>
          <a:xfrm>
            <a:off x="190459" y="2928935"/>
            <a:ext cx="3333773" cy="167995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矩形 19"/>
          <p:cNvSpPr/>
          <p:nvPr/>
        </p:nvSpPr>
        <p:spPr>
          <a:xfrm>
            <a:off x="0" y="4643446"/>
            <a:ext cx="3714733" cy="822960"/>
          </a:xfrm>
          <a:prstGeom prst="rect">
            <a:avLst/>
          </a:prstGeom>
        </p:spPr>
        <p:txBody>
          <a:bodyPr wrap="square">
            <a:spAutoFit/>
          </a:bodyPr>
          <a:lstStyle/>
          <a:p>
            <a:r>
              <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1980</a:t>
            </a:r>
            <a:r>
              <a:rPr lang="zh-CN" altLang="en-US"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年</a:t>
            </a:r>
            <a:r>
              <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12</a:t>
            </a:r>
            <a:r>
              <a:rPr lang="zh-CN" altLang="en-US"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月</a:t>
            </a:r>
            <a:endPar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endParaRPr>
          </a:p>
          <a:p>
            <a:r>
              <a:rPr lang="zh-CN" altLang="en-US"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中央农业广播电视</a:t>
            </a:r>
            <a:endParaRPr lang="en-US" altLang="zh-CN"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endParaRPr>
          </a:p>
          <a:p>
            <a:r>
              <a:rPr lang="zh-CN" altLang="en-US" sz="1600" b="1" spc="150" dirty="0" smtClean="0">
                <a:ln w="11430"/>
                <a:solidFill>
                  <a:schemeClr val="tx1">
                    <a:lumMod val="95000"/>
                    <a:lumOff val="5000"/>
                  </a:schemeClr>
                </a:solidFill>
                <a:effectLst>
                  <a:outerShdw blurRad="25400" algn="tl" rotWithShape="0">
                    <a:srgbClr val="000000">
                      <a:alpha val="43000"/>
                    </a:srgbClr>
                  </a:outerShdw>
                </a:effectLst>
                <a:latin typeface="楷体" charset="0"/>
                <a:ea typeface="楷体" charset="0"/>
              </a:rPr>
              <a:t>学校成立</a:t>
            </a:r>
          </a:p>
        </p:txBody>
      </p:sp>
    </p:spTree>
    <p:custDataLst>
      <p:tags r:id="rId1"/>
    </p:custDataLst>
  </p:cSld>
  <p:clrMapOvr>
    <a:masterClrMapping/>
  </p:clrMapOvr>
  <p:transition spd="med" advTm="729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randombar(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9" grpId="0"/>
      <p:bldP spid="13" grpId="0"/>
      <p:bldP spid="15"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a:off x="0" y="1694538"/>
            <a:ext cx="12192000" cy="1588"/>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2476475" y="1623100"/>
            <a:ext cx="190501" cy="14287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 name="TextBox 6"/>
          <p:cNvSpPr txBox="1"/>
          <p:nvPr/>
        </p:nvSpPr>
        <p:spPr>
          <a:xfrm>
            <a:off x="1428718" y="908721"/>
            <a:ext cx="3905277" cy="584775"/>
          </a:xfrm>
          <a:prstGeom prst="rect">
            <a:avLst/>
          </a:prstGeom>
          <a:noFill/>
        </p:spPr>
        <p:txBody>
          <a:bodyPr wrap="square" rtlCol="0">
            <a:spAutoFit/>
          </a:bodyPr>
          <a:lstStyle/>
          <a:p>
            <a:r>
              <a:rPr lang="en-US" altLang="zh-CN" sz="3200" b="1" dirty="0" smtClean="0">
                <a:solidFill>
                  <a:srgbClr val="FFC000"/>
                </a:solidFill>
                <a:latin typeface="黑体" pitchFamily="49" charset="-122"/>
                <a:ea typeface="黑体" pitchFamily="49" charset="-122"/>
              </a:rPr>
              <a:t>1999-2011</a:t>
            </a:r>
            <a:r>
              <a:rPr lang="zh-CN" altLang="en-US" sz="3200" b="1" dirty="0" smtClean="0">
                <a:solidFill>
                  <a:srgbClr val="FFC000"/>
                </a:solidFill>
                <a:latin typeface="黑体" pitchFamily="49" charset="-122"/>
                <a:ea typeface="黑体" pitchFamily="49" charset="-122"/>
              </a:rPr>
              <a:t>年</a:t>
            </a:r>
          </a:p>
        </p:txBody>
      </p:sp>
      <p:sp>
        <p:nvSpPr>
          <p:cNvPr id="10" name="矩形 9"/>
          <p:cNvSpPr/>
          <p:nvPr/>
        </p:nvSpPr>
        <p:spPr>
          <a:xfrm>
            <a:off x="5048243" y="1129714"/>
            <a:ext cx="2646878"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职业技能培训</a:t>
            </a:r>
            <a:endParaRPr lang="zh-CN" altLang="en-US" sz="3200" b="1" dirty="0">
              <a:effectLst>
                <a:outerShdw blurRad="38100" dist="38100" dir="2700000" algn="tl">
                  <a:srgbClr val="000000">
                    <a:alpha val="43137"/>
                  </a:srgbClr>
                </a:outerShdw>
              </a:effectLst>
            </a:endParaRPr>
          </a:p>
        </p:txBody>
      </p:sp>
      <p:sp>
        <p:nvSpPr>
          <p:cNvPr id="12" name="矩形 11"/>
          <p:cNvSpPr/>
          <p:nvPr/>
        </p:nvSpPr>
        <p:spPr>
          <a:xfrm>
            <a:off x="1618827" y="1928495"/>
            <a:ext cx="9134687" cy="1188720"/>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lvl="0"/>
            <a:r>
              <a:rPr lang="zh-CN" altLang="en-US" sz="24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利用项目带动，将务农培训与务工培训相结合，</a:t>
            </a:r>
            <a:endParaRPr lang="en-US" altLang="zh-CN" sz="24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endParaRPr>
          </a:p>
          <a:p>
            <a:pPr lvl="0"/>
            <a:r>
              <a:rPr lang="zh-CN" altLang="en-US" sz="24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全面开展农民职业技能培训，增强农民科学务农和就业创业能力。</a:t>
            </a:r>
            <a:endParaRPr lang="zh-CN" altLang="en-US" sz="2400" b="1" spc="150" dirty="0">
              <a:ln w="11430"/>
              <a:solidFill>
                <a:srgbClr val="F8F8F8"/>
              </a:solidFill>
              <a:effectLst>
                <a:outerShdw blurRad="25400" algn="tl" rotWithShape="0">
                  <a:srgbClr val="000000">
                    <a:alpha val="43000"/>
                  </a:srgbClr>
                </a:outerShdw>
              </a:effectLst>
              <a:latin typeface="黑体" pitchFamily="49" charset="-122"/>
              <a:ea typeface="黑体" pitchFamily="49" charset="-122"/>
            </a:endParaRPr>
          </a:p>
        </p:txBody>
      </p:sp>
      <p:sp>
        <p:nvSpPr>
          <p:cNvPr id="14" name="矩形 13"/>
          <p:cNvSpPr/>
          <p:nvPr/>
        </p:nvSpPr>
        <p:spPr>
          <a:xfrm>
            <a:off x="1628987" y="4933315"/>
            <a:ext cx="9079653" cy="822960"/>
          </a:xfrm>
          <a:prstGeom prst="rect">
            <a:avLst/>
          </a:prstGeom>
        </p:spPr>
        <p:txBody>
          <a:bodyPr wrap="square">
            <a:spAutoFit/>
          </a:bodyPr>
          <a:lstStyle/>
          <a:p>
            <a:r>
              <a:rPr lang="zh-CN" altLang="en-US" sz="2400" b="1" spc="150" dirty="0" smtClean="0">
                <a:ln w="11430"/>
                <a:solidFill>
                  <a:srgbClr val="F8F8F8"/>
                </a:solidFill>
                <a:effectLst>
                  <a:outerShdw blurRad="25400" algn="tl" rotWithShape="0">
                    <a:srgbClr val="000000">
                      <a:alpha val="43000"/>
                    </a:srgbClr>
                  </a:outerShdw>
                </a:effectLst>
                <a:latin typeface="楷体" charset="0"/>
                <a:ea typeface="楷体" charset="0"/>
              </a:rPr>
              <a:t>截止2008年，共培养了625.65万名跨世纪青年</a:t>
            </a:r>
          </a:p>
          <a:p>
            <a:r>
              <a:rPr lang="zh-CN" altLang="en-US" sz="2400" b="1" spc="150" dirty="0" smtClean="0">
                <a:ln w="11430"/>
                <a:solidFill>
                  <a:srgbClr val="F8F8F8"/>
                </a:solidFill>
                <a:effectLst>
                  <a:outerShdw blurRad="25400" algn="tl" rotWithShape="0">
                    <a:srgbClr val="000000">
                      <a:alpha val="43000"/>
                    </a:srgbClr>
                  </a:outerShdw>
                </a:effectLst>
                <a:latin typeface="楷体" charset="0"/>
                <a:ea typeface="楷体" charset="0"/>
              </a:rPr>
              <a:t>农民和新型农民</a:t>
            </a:r>
          </a:p>
        </p:txBody>
      </p:sp>
      <p:sp>
        <p:nvSpPr>
          <p:cNvPr id="100" name="文本框 99"/>
          <p:cNvSpPr txBox="1"/>
          <p:nvPr/>
        </p:nvSpPr>
        <p:spPr>
          <a:xfrm>
            <a:off x="1621367" y="3569970"/>
            <a:ext cx="7861300" cy="822960"/>
          </a:xfrm>
          <a:prstGeom prst="rect">
            <a:avLst/>
          </a:prstGeom>
          <a:noFill/>
          <a:ln w="9525">
            <a:noFill/>
          </a:ln>
        </p:spPr>
        <p:txBody>
          <a:bodyPr wrap="square">
            <a:spAutoFit/>
          </a:bodyPr>
          <a:lstStyle/>
          <a:p>
            <a:pPr marL="0" indent="0" algn="l"/>
            <a:r>
              <a:rPr lang="en-US" altLang="zh-CN" sz="2400" b="1" u="none">
                <a:solidFill>
                  <a:schemeClr val="bg1"/>
                </a:solidFill>
                <a:effectLst>
                  <a:outerShdw blurRad="38100" dist="38100" dir="2700000" algn="tl">
                    <a:srgbClr val="000000">
                      <a:alpha val="43137"/>
                    </a:srgbClr>
                  </a:outerShdw>
                </a:effectLst>
                <a:latin typeface="楷体" charset="0"/>
                <a:ea typeface="楷体" charset="0"/>
                <a:cs typeface="宋体" charset="0"/>
              </a:rPr>
              <a:t>1999</a:t>
            </a:r>
            <a:r>
              <a:rPr lang="zh-CN" altLang="en-US" sz="2400" b="1" u="none">
                <a:solidFill>
                  <a:schemeClr val="bg1"/>
                </a:solidFill>
                <a:effectLst>
                  <a:outerShdw blurRad="38100" dist="38100" dir="2700000" algn="tl">
                    <a:srgbClr val="000000">
                      <a:alpha val="43137"/>
                    </a:srgbClr>
                  </a:outerShdw>
                </a:effectLst>
                <a:latin typeface="楷体" charset="0"/>
                <a:ea typeface="楷体" charset="0"/>
                <a:cs typeface="宋体" charset="0"/>
              </a:rPr>
              <a:t>年实施 </a:t>
            </a:r>
            <a:r>
              <a:rPr lang="zh-CN" altLang="en-US" sz="2400" b="1" u="none">
                <a:solidFill>
                  <a:srgbClr val="FFC000"/>
                </a:solidFill>
                <a:effectLst>
                  <a:outerShdw blurRad="38100" dist="38100" dir="2700000" algn="tl">
                    <a:srgbClr val="000000">
                      <a:alpha val="43137"/>
                    </a:srgbClr>
                  </a:outerShdw>
                </a:effectLst>
                <a:latin typeface="楷体" charset="0"/>
                <a:ea typeface="楷体" charset="0"/>
                <a:cs typeface="宋体" charset="0"/>
              </a:rPr>
              <a:t>跨世纪青年农民科技培训工程</a:t>
            </a:r>
          </a:p>
          <a:p>
            <a:pPr marL="0" indent="0" algn="l"/>
            <a:r>
              <a:rPr lang="en-US" altLang="zh-CN" sz="2400" b="1" u="none">
                <a:solidFill>
                  <a:schemeClr val="bg1"/>
                </a:solidFill>
                <a:effectLst>
                  <a:outerShdw blurRad="38100" dist="38100" dir="2700000" algn="tl">
                    <a:srgbClr val="000000">
                      <a:alpha val="43137"/>
                    </a:srgbClr>
                  </a:outerShdw>
                </a:effectLst>
                <a:latin typeface="楷体" charset="0"/>
                <a:ea typeface="楷体" charset="0"/>
                <a:cs typeface="宋体" charset="0"/>
              </a:rPr>
              <a:t>2</a:t>
            </a:r>
            <a:r>
              <a:rPr lang="zh-CN" altLang="en-US" sz="2400" b="1" u="none">
                <a:solidFill>
                  <a:schemeClr val="bg1"/>
                </a:solidFill>
                <a:effectLst>
                  <a:outerShdw blurRad="38100" dist="38100" dir="2700000" algn="tl">
                    <a:srgbClr val="000000">
                      <a:alpha val="43137"/>
                    </a:srgbClr>
                  </a:outerShdw>
                </a:effectLst>
                <a:latin typeface="楷体" charset="0"/>
                <a:ea typeface="楷体" charset="0"/>
                <a:cs typeface="宋体" charset="0"/>
              </a:rPr>
              <a:t>006年实施 </a:t>
            </a:r>
            <a:r>
              <a:rPr lang="zh-CN" altLang="en-US" sz="2400" b="1" u="none">
                <a:solidFill>
                  <a:srgbClr val="FFC000"/>
                </a:solidFill>
                <a:effectLst>
                  <a:outerShdw blurRad="38100" dist="38100" dir="2700000" algn="tl">
                    <a:srgbClr val="000000">
                      <a:alpha val="43137"/>
                    </a:srgbClr>
                  </a:outerShdw>
                </a:effectLst>
                <a:latin typeface="楷体" charset="0"/>
                <a:ea typeface="楷体" charset="0"/>
                <a:cs typeface="宋体" charset="0"/>
              </a:rPr>
              <a:t>新型农民科技培训工程</a:t>
            </a:r>
          </a:p>
        </p:txBody>
      </p:sp>
    </p:spTree>
    <p:custDataLst>
      <p:tags r:id="rId1"/>
    </p:custDataLst>
  </p:cSld>
  <p:clrMapOvr>
    <a:masterClrMapping/>
  </p:clrMapOvr>
  <p:transition advTm="3954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35" presetClass="emph" presetSubtype="0" fill="hold" grpId="1" nodeType="afterEffect">
                                  <p:stCondLst>
                                    <p:cond delay="0"/>
                                  </p:stCondLst>
                                  <p:childTnLst>
                                    <p:anim calcmode="discrete" valueType="str">
                                      <p:cBhvr>
                                        <p:cTn id="13"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ppt_x"/>
                                          </p:val>
                                        </p:tav>
                                        <p:tav tm="100000">
                                          <p:val>
                                            <p:strVal val="#ppt_x"/>
                                          </p:val>
                                        </p:tav>
                                      </p:tavLst>
                                    </p:anim>
                                    <p:anim calcmode="lin" valueType="num">
                                      <p:cBhvr additive="base">
                                        <p:cTn id="33" dur="500" fill="hold"/>
                                        <p:tgtEl>
                                          <p:spTgt spid="10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10" grpId="0"/>
      <p:bldP spid="12" grpId="0"/>
      <p:bldP spid="14" grpId="0"/>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a:off x="0" y="1694538"/>
            <a:ext cx="12192000" cy="1588"/>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2476475" y="1623100"/>
            <a:ext cx="190501" cy="14287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 name="TextBox 6"/>
          <p:cNvSpPr txBox="1"/>
          <p:nvPr/>
        </p:nvSpPr>
        <p:spPr>
          <a:xfrm>
            <a:off x="1428718" y="908721"/>
            <a:ext cx="3905277" cy="584775"/>
          </a:xfrm>
          <a:prstGeom prst="rect">
            <a:avLst/>
          </a:prstGeom>
          <a:noFill/>
        </p:spPr>
        <p:txBody>
          <a:bodyPr wrap="square" rtlCol="0">
            <a:spAutoFit/>
          </a:bodyPr>
          <a:lstStyle/>
          <a:p>
            <a:r>
              <a:rPr lang="en-US" altLang="zh-CN" sz="3200" b="1" dirty="0" smtClean="0">
                <a:solidFill>
                  <a:srgbClr val="FFC000"/>
                </a:solidFill>
                <a:latin typeface="黑体" pitchFamily="49" charset="-122"/>
                <a:ea typeface="黑体" pitchFamily="49" charset="-122"/>
              </a:rPr>
              <a:t>1999-2011</a:t>
            </a:r>
            <a:r>
              <a:rPr lang="zh-CN" altLang="en-US" sz="3200" b="1" dirty="0" smtClean="0">
                <a:solidFill>
                  <a:srgbClr val="FFC000"/>
                </a:solidFill>
                <a:latin typeface="黑体" pitchFamily="49" charset="-122"/>
                <a:ea typeface="黑体" pitchFamily="49" charset="-122"/>
              </a:rPr>
              <a:t>年</a:t>
            </a:r>
          </a:p>
        </p:txBody>
      </p:sp>
      <p:sp>
        <p:nvSpPr>
          <p:cNvPr id="10" name="矩形 9"/>
          <p:cNvSpPr/>
          <p:nvPr/>
        </p:nvSpPr>
        <p:spPr>
          <a:xfrm>
            <a:off x="5048243" y="1129714"/>
            <a:ext cx="2646878"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职业技能培训</a:t>
            </a:r>
            <a:endParaRPr lang="zh-CN" altLang="en-US" sz="3200" b="1" dirty="0">
              <a:effectLst>
                <a:outerShdw blurRad="38100" dist="38100" dir="2700000" algn="tl">
                  <a:srgbClr val="000000">
                    <a:alpha val="43137"/>
                  </a:srgbClr>
                </a:outerShdw>
              </a:effectLst>
            </a:endParaRPr>
          </a:p>
        </p:txBody>
      </p:sp>
      <p:sp>
        <p:nvSpPr>
          <p:cNvPr id="12" name="矩形 11"/>
          <p:cNvSpPr/>
          <p:nvPr/>
        </p:nvSpPr>
        <p:spPr>
          <a:xfrm>
            <a:off x="1619219" y="2072312"/>
            <a:ext cx="6798656" cy="461665"/>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pPr lvl="0" algn="l"/>
            <a:r>
              <a:rPr lang="zh-CN" altLang="en-US" sz="2400" b="1" spc="150" dirty="0" smtClean="0">
                <a:ln w="11430"/>
                <a:solidFill>
                  <a:srgbClr val="F8F8F8"/>
                </a:solidFill>
                <a:effectLst>
                  <a:outerShdw blurRad="25400" algn="tl" rotWithShape="0">
                    <a:srgbClr val="000000">
                      <a:alpha val="43000"/>
                    </a:srgbClr>
                  </a:outerShdw>
                </a:effectLst>
                <a:latin typeface="楷体" charset="0"/>
                <a:ea typeface="楷体" charset="0"/>
              </a:rPr>
              <a:t>2004年启动实施</a:t>
            </a:r>
            <a:r>
              <a:rPr lang="zh-CN"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农村劳动力转移培训阳光工程</a:t>
            </a:r>
          </a:p>
        </p:txBody>
      </p:sp>
      <p:sp>
        <p:nvSpPr>
          <p:cNvPr id="14" name="矩形 13"/>
          <p:cNvSpPr/>
          <p:nvPr/>
        </p:nvSpPr>
        <p:spPr>
          <a:xfrm>
            <a:off x="1583267" y="4003675"/>
            <a:ext cx="9586807" cy="822960"/>
          </a:xfrm>
          <a:prstGeom prst="rect">
            <a:avLst/>
          </a:prstGeom>
        </p:spPr>
        <p:txBody>
          <a:bodyPr wrap="square">
            <a:spAutoFit/>
          </a:bodyPr>
          <a:lstStyle/>
          <a:p>
            <a:r>
              <a:rPr altLang="en-US" sz="2400" b="1" spc="150" dirty="0" smtClean="0">
                <a:ln w="11430"/>
                <a:solidFill>
                  <a:schemeClr val="bg1"/>
                </a:solidFill>
                <a:effectLst>
                  <a:outerShdw blurRad="25400" algn="tl" rotWithShape="0">
                    <a:srgbClr val="000000">
                      <a:alpha val="43000"/>
                    </a:srgbClr>
                  </a:outerShdw>
                </a:effectLst>
                <a:latin typeface="楷体" charset="0"/>
                <a:ea typeface="楷体" charset="0"/>
              </a:rPr>
              <a:t>2008年以后，阳光工程转向务农农民培训，2011年改名为</a:t>
            </a:r>
            <a:r>
              <a:rPr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农村劳动力培训阳光工程</a:t>
            </a:r>
          </a:p>
        </p:txBody>
      </p:sp>
      <p:sp>
        <p:nvSpPr>
          <p:cNvPr id="2" name="文本框 1"/>
          <p:cNvSpPr txBox="1"/>
          <p:nvPr/>
        </p:nvSpPr>
        <p:spPr>
          <a:xfrm>
            <a:off x="1583267" y="2851150"/>
            <a:ext cx="9095740" cy="822960"/>
          </a:xfrm>
          <a:prstGeom prst="rect">
            <a:avLst/>
          </a:prstGeom>
          <a:noFill/>
        </p:spPr>
        <p:txBody>
          <a:bodyPr wrap="square" rtlCol="0">
            <a:spAutoFit/>
          </a:bodyPr>
          <a:lstStyle/>
          <a:p>
            <a:r>
              <a:rPr lang="zh-CN" altLang="en-US" sz="2400" b="1">
                <a:solidFill>
                  <a:schemeClr val="bg1"/>
                </a:solidFill>
                <a:effectLst>
                  <a:outerShdw blurRad="38100" dist="38100" dir="2700000" algn="tl">
                    <a:srgbClr val="000000">
                      <a:alpha val="43137"/>
                    </a:srgbClr>
                  </a:outerShdw>
                </a:effectLst>
                <a:latin typeface="楷体" charset="0"/>
                <a:ea typeface="楷体" charset="0"/>
              </a:rPr>
              <a:t>2004-2008年，阳光工程培训农村劳动力1580万人，转移就业1373万人，转移就业率达到86%以上</a:t>
            </a:r>
          </a:p>
        </p:txBody>
      </p:sp>
      <p:sp>
        <p:nvSpPr>
          <p:cNvPr id="3" name="文本框 2"/>
          <p:cNvSpPr txBox="1"/>
          <p:nvPr/>
        </p:nvSpPr>
        <p:spPr>
          <a:xfrm>
            <a:off x="1634914" y="5150485"/>
            <a:ext cx="9136380" cy="457200"/>
          </a:xfrm>
          <a:prstGeom prst="rect">
            <a:avLst/>
          </a:prstGeom>
          <a:noFill/>
        </p:spPr>
        <p:txBody>
          <a:bodyPr wrap="square" rtlCol="0">
            <a:spAutoFit/>
          </a:bodyPr>
          <a:lstStyle/>
          <a:p>
            <a:r>
              <a:rPr lang="zh-CN" altLang="en-US" sz="2400" b="1">
                <a:solidFill>
                  <a:schemeClr val="bg1"/>
                </a:solidFill>
                <a:effectLst>
                  <a:outerShdw blurRad="38100" dist="38100" dir="2700000" algn="tl">
                    <a:srgbClr val="000000">
                      <a:alpha val="43137"/>
                    </a:srgbClr>
                  </a:outerShdw>
                </a:effectLst>
                <a:latin typeface="楷体" charset="0"/>
                <a:ea typeface="楷体" charset="0"/>
              </a:rPr>
              <a:t>2009-2011年，</a:t>
            </a:r>
            <a:r>
              <a:rPr altLang="en-US" sz="2400" b="1" spc="150" dirty="0" smtClean="0">
                <a:ln w="11430"/>
                <a:solidFill>
                  <a:schemeClr val="bg1"/>
                </a:solidFill>
                <a:effectLst>
                  <a:outerShdw blurRad="25400" algn="tl" rotWithShape="0">
                    <a:srgbClr val="000000">
                      <a:alpha val="43000"/>
                    </a:srgbClr>
                  </a:outerShdw>
                </a:effectLst>
                <a:latin typeface="楷体" charset="0"/>
                <a:ea typeface="楷体" charset="0"/>
                <a:sym typeface="+mn-ea"/>
              </a:rPr>
              <a:t>阳光工程</a:t>
            </a:r>
            <a:r>
              <a:rPr lang="zh-CN" altLang="en-US" sz="2400" b="1">
                <a:solidFill>
                  <a:schemeClr val="bg1"/>
                </a:solidFill>
                <a:effectLst>
                  <a:outerShdw blurRad="38100" dist="38100" dir="2700000" algn="tl">
                    <a:srgbClr val="000000">
                      <a:alpha val="43137"/>
                    </a:srgbClr>
                  </a:outerShdw>
                </a:effectLst>
                <a:latin typeface="楷体" charset="0"/>
                <a:ea typeface="楷体" charset="0"/>
              </a:rPr>
              <a:t>培训农村劳动力900万人</a:t>
            </a:r>
          </a:p>
        </p:txBody>
      </p:sp>
    </p:spTree>
    <p:custDataLst>
      <p:tags r:id="rId1"/>
    </p:custDataLst>
  </p:cSld>
  <p:clrMapOvr>
    <a:masterClrMapping/>
  </p:clrMapOvr>
  <p:transition advTm="5693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35" presetClass="emph" presetSubtype="0" fill="hold" grpId="1" nodeType="afterEffect">
                                  <p:stCondLst>
                                    <p:cond delay="0"/>
                                  </p:stCondLst>
                                  <p:childTnLst>
                                    <p:anim calcmode="discrete" valueType="str">
                                      <p:cBhvr>
                                        <p:cTn id="13"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P spid="7" grpId="0"/>
      <p:bldP spid="10" grpId="0"/>
      <p:bldP spid="12" grpId="0"/>
      <p:bldP spid="14"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a:off x="0" y="1694538"/>
            <a:ext cx="12192000" cy="1588"/>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2476475" y="1623100"/>
            <a:ext cx="190501" cy="14287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 name="TextBox 6"/>
          <p:cNvSpPr txBox="1"/>
          <p:nvPr/>
        </p:nvSpPr>
        <p:spPr>
          <a:xfrm>
            <a:off x="1428718" y="908721"/>
            <a:ext cx="3905277" cy="584775"/>
          </a:xfrm>
          <a:prstGeom prst="rect">
            <a:avLst/>
          </a:prstGeom>
          <a:noFill/>
        </p:spPr>
        <p:txBody>
          <a:bodyPr wrap="square" rtlCol="0">
            <a:spAutoFit/>
          </a:bodyPr>
          <a:lstStyle/>
          <a:p>
            <a:r>
              <a:rPr lang="en-US" altLang="zh-CN" sz="3200" b="1" dirty="0" smtClean="0">
                <a:solidFill>
                  <a:srgbClr val="FFC000"/>
                </a:solidFill>
                <a:latin typeface="黑体" pitchFamily="49" charset="-122"/>
                <a:ea typeface="黑体" pitchFamily="49" charset="-122"/>
              </a:rPr>
              <a:t>1999-2011</a:t>
            </a:r>
            <a:r>
              <a:rPr lang="zh-CN" altLang="en-US" sz="3200" b="1" dirty="0" smtClean="0">
                <a:solidFill>
                  <a:srgbClr val="FFC000"/>
                </a:solidFill>
                <a:latin typeface="黑体" pitchFamily="49" charset="-122"/>
                <a:ea typeface="黑体" pitchFamily="49" charset="-122"/>
              </a:rPr>
              <a:t>年</a:t>
            </a:r>
          </a:p>
        </p:txBody>
      </p:sp>
      <p:sp>
        <p:nvSpPr>
          <p:cNvPr id="10" name="矩形 9"/>
          <p:cNvSpPr/>
          <p:nvPr/>
        </p:nvSpPr>
        <p:spPr>
          <a:xfrm>
            <a:off x="5048243" y="1129714"/>
            <a:ext cx="2646878"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职业技能培训</a:t>
            </a:r>
            <a:endParaRPr lang="zh-CN" altLang="en-US" sz="3200" b="1" dirty="0">
              <a:effectLst>
                <a:outerShdw blurRad="38100" dist="38100" dir="2700000" algn="tl">
                  <a:srgbClr val="000000">
                    <a:alpha val="43137"/>
                  </a:srgbClr>
                </a:outerShdw>
              </a:effectLst>
            </a:endParaRPr>
          </a:p>
        </p:txBody>
      </p:sp>
      <p:sp>
        <p:nvSpPr>
          <p:cNvPr id="13" name="矩形 12"/>
          <p:cNvSpPr/>
          <p:nvPr/>
        </p:nvSpPr>
        <p:spPr>
          <a:xfrm>
            <a:off x="2160239" y="2276473"/>
            <a:ext cx="6099747" cy="830997"/>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pPr lvl="0"/>
            <a:r>
              <a:rPr lang="zh-CN" altLang="en-US" sz="24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财政资金投入逐年加大，将普及性培训</a:t>
            </a:r>
            <a:endParaRPr lang="en-US" altLang="zh-CN" sz="24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endParaRPr>
          </a:p>
          <a:p>
            <a:pPr lvl="0"/>
            <a:r>
              <a:rPr lang="zh-CN" altLang="en-US" sz="24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与专项培训相结合，加快农民培训步伐。</a:t>
            </a:r>
            <a:endParaRPr lang="zh-CN" altLang="en-US" sz="2400" b="1" spc="150" dirty="0">
              <a:ln w="11430"/>
              <a:solidFill>
                <a:srgbClr val="F8F8F8"/>
              </a:solidFill>
              <a:effectLst>
                <a:outerShdw blurRad="25400" algn="tl" rotWithShape="0">
                  <a:srgbClr val="000000">
                    <a:alpha val="43000"/>
                  </a:srgbClr>
                </a:outerShdw>
              </a:effectLst>
              <a:latin typeface="黑体" pitchFamily="49" charset="-122"/>
              <a:ea typeface="黑体" pitchFamily="49" charset="-122"/>
            </a:endParaRPr>
          </a:p>
        </p:txBody>
      </p:sp>
      <p:sp>
        <p:nvSpPr>
          <p:cNvPr id="14" name="矩形 13"/>
          <p:cNvSpPr/>
          <p:nvPr/>
        </p:nvSpPr>
        <p:spPr>
          <a:xfrm>
            <a:off x="1487984" y="3500442"/>
            <a:ext cx="9906069" cy="1938992"/>
          </a:xfrm>
          <a:prstGeom prst="rect">
            <a:avLst/>
          </a:prstGeom>
        </p:spPr>
        <p:txBody>
          <a:bodyPr wrap="square">
            <a:spAutoFit/>
          </a:bodyPr>
          <a:lstStyle/>
          <a:p>
            <a:r>
              <a:rPr lang="zh-CN" altLang="en-US" sz="2000" b="1" spc="150" dirty="0" smtClean="0">
                <a:ln w="11430"/>
                <a:solidFill>
                  <a:srgbClr val="F8F8F8"/>
                </a:solidFill>
                <a:effectLst>
                  <a:outerShdw blurRad="25400" algn="tl" rotWithShape="0">
                    <a:srgbClr val="000000">
                      <a:alpha val="43000"/>
                    </a:srgbClr>
                  </a:outerShdw>
                </a:effectLst>
                <a:latin typeface="黑体" pitchFamily="49" charset="-122"/>
                <a:ea typeface="黑体" pitchFamily="49" charset="-122"/>
              </a:rPr>
              <a:t>    </a:t>
            </a:r>
            <a:r>
              <a:rPr lang="zh-CN"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农广校体系先后承担跨世纪青年农民科技培训工程、新型职业农民科技培训工程、农村劳动力转移培训阳光工程和地方各级各类农民培训工程项目的主体培训任务，发挥了农民培训主渠道、主力军的作用。截止到</a:t>
            </a:r>
            <a:r>
              <a:rPr lang="en-US"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2011</a:t>
            </a:r>
            <a:r>
              <a:rPr lang="zh-CN"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年底，累计开展农村劳动力转移引导性培训</a:t>
            </a:r>
            <a:r>
              <a:rPr lang="en-US"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2154</a:t>
            </a:r>
            <a:r>
              <a:rPr lang="zh-CN"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万人，职业技能培训</a:t>
            </a:r>
            <a:r>
              <a:rPr lang="en-US"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1186</a:t>
            </a:r>
            <a:r>
              <a:rPr lang="zh-CN"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万人，实用技术培训</a:t>
            </a:r>
            <a:r>
              <a:rPr lang="en-US"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2.3</a:t>
            </a:r>
            <a:r>
              <a:rPr lang="zh-CN" altLang="en-US" sz="2400" b="1" spc="150" dirty="0" smtClean="0">
                <a:ln w="11430"/>
                <a:solidFill>
                  <a:srgbClr val="FFC000"/>
                </a:solidFill>
                <a:effectLst>
                  <a:outerShdw blurRad="25400" algn="tl" rotWithShape="0">
                    <a:srgbClr val="000000">
                      <a:alpha val="43000"/>
                    </a:srgbClr>
                  </a:outerShdw>
                </a:effectLst>
                <a:latin typeface="楷体" charset="0"/>
                <a:ea typeface="楷体" charset="0"/>
              </a:rPr>
              <a:t>亿人次。</a:t>
            </a:r>
            <a:endParaRPr lang="zh-CN" altLang="en-US" sz="2000" b="1" spc="150" dirty="0" smtClean="0">
              <a:ln w="11430"/>
              <a:solidFill>
                <a:srgbClr val="FFC000"/>
              </a:solidFill>
              <a:effectLst>
                <a:outerShdw blurRad="25400" algn="tl" rotWithShape="0">
                  <a:srgbClr val="000000">
                    <a:alpha val="43000"/>
                  </a:srgbClr>
                </a:outerShdw>
              </a:effectLst>
              <a:latin typeface="楷体" charset="0"/>
              <a:ea typeface="楷体" charset="0"/>
            </a:endParaRPr>
          </a:p>
        </p:txBody>
      </p:sp>
    </p:spTree>
    <p:custDataLst>
      <p:tags r:id="rId1"/>
    </p:custDataLst>
  </p:cSld>
  <p:clrMapOvr>
    <a:masterClrMapping/>
  </p:clrMapOvr>
  <p:transition advTm="5085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35" presetClass="emph" presetSubtype="0" fill="hold" grpId="1" nodeType="afterEffect">
                                  <p:stCondLst>
                                    <p:cond delay="0"/>
                                  </p:stCondLst>
                                  <p:childTnLst>
                                    <p:anim calcmode="discrete" valueType="str">
                                      <p:cBhvr>
                                        <p:cTn id="13"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P spid="7" grpId="0"/>
      <p:bldP spid="10"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1"/>
          <p:cNvSpPr txBox="1"/>
          <p:nvPr/>
        </p:nvSpPr>
        <p:spPr>
          <a:xfrm>
            <a:off x="698402" y="1744906"/>
            <a:ext cx="10168467" cy="701040"/>
          </a:xfrm>
          <a:prstGeom prst="rect">
            <a:avLst/>
          </a:prstGeom>
          <a:noFill/>
        </p:spPr>
        <p:txBody>
          <a:bodyPr wrap="square" rtlCol="0" anchor="t">
            <a:spAutoFit/>
          </a:bodyPr>
          <a:lstStyle/>
          <a:p>
            <a:r>
              <a:rPr lang="en-US" altLang="zh-CN" sz="2000" b="1" dirty="0">
                <a:solidFill>
                  <a:schemeClr val="bg1"/>
                </a:solidFill>
                <a:effectLst>
                  <a:outerShdw blurRad="38100" dist="38100" dir="2700000" algn="tl">
                    <a:srgbClr val="000000">
                      <a:alpha val="43137"/>
                    </a:srgbClr>
                  </a:outerShdw>
                </a:effectLst>
                <a:latin typeface="楷体" charset="0"/>
                <a:ea typeface="楷体" charset="0"/>
              </a:rPr>
              <a:t>2013年12</a:t>
            </a:r>
            <a:r>
              <a:rPr lang="zh-CN" altLang="en-US" sz="2000" b="1" dirty="0">
                <a:solidFill>
                  <a:schemeClr val="bg1"/>
                </a:solidFill>
                <a:effectLst>
                  <a:outerShdw blurRad="38100" dist="38100" dir="2700000" algn="tl">
                    <a:srgbClr val="000000">
                      <a:alpha val="43137"/>
                    </a:srgbClr>
                  </a:outerShdw>
                </a:effectLst>
                <a:latin typeface="楷体" charset="0"/>
                <a:ea typeface="楷体" charset="0"/>
              </a:rPr>
              <a:t>月</a:t>
            </a:r>
            <a:r>
              <a:rPr lang="en-US" altLang="zh-CN" sz="2000" b="1" dirty="0">
                <a:solidFill>
                  <a:schemeClr val="bg1"/>
                </a:solidFill>
                <a:effectLst>
                  <a:outerShdw blurRad="38100" dist="38100" dir="2700000" algn="tl">
                    <a:srgbClr val="000000">
                      <a:alpha val="43137"/>
                    </a:srgbClr>
                  </a:outerShdw>
                </a:effectLst>
                <a:latin typeface="楷体" charset="0"/>
                <a:ea typeface="楷体" charset="0"/>
              </a:rPr>
              <a:t>，习近平总书记在中央农村工作会议上发表重要讲话，强调建立专门政策机制、构建职业农民队伍</a:t>
            </a:r>
            <a:r>
              <a:rPr lang="zh-CN" altLang="en-US" sz="2000" b="1" dirty="0">
                <a:solidFill>
                  <a:schemeClr val="bg1"/>
                </a:solidFill>
                <a:effectLst>
                  <a:outerShdw blurRad="38100" dist="38100" dir="2700000" algn="tl">
                    <a:srgbClr val="000000">
                      <a:alpha val="43137"/>
                    </a:srgbClr>
                  </a:outerShdw>
                </a:effectLst>
                <a:latin typeface="楷体" charset="0"/>
                <a:ea typeface="楷体" charset="0"/>
              </a:rPr>
              <a:t>。</a:t>
            </a:r>
          </a:p>
        </p:txBody>
      </p:sp>
      <p:cxnSp>
        <p:nvCxnSpPr>
          <p:cNvPr id="20" name="直接箭头连接符 19"/>
          <p:cNvCxnSpPr/>
          <p:nvPr/>
        </p:nvCxnSpPr>
        <p:spPr>
          <a:xfrm>
            <a:off x="0" y="1071546"/>
            <a:ext cx="10382280" cy="1588"/>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5048243" y="1000108"/>
            <a:ext cx="190501" cy="14287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2" name="TextBox 21"/>
          <p:cNvSpPr txBox="1"/>
          <p:nvPr/>
        </p:nvSpPr>
        <p:spPr>
          <a:xfrm>
            <a:off x="1428718" y="285729"/>
            <a:ext cx="3905277" cy="584775"/>
          </a:xfrm>
          <a:prstGeom prst="rect">
            <a:avLst/>
          </a:prstGeom>
          <a:noFill/>
        </p:spPr>
        <p:txBody>
          <a:bodyPr wrap="square" rtlCol="0">
            <a:spAutoFit/>
          </a:bodyPr>
          <a:lstStyle/>
          <a:p>
            <a:r>
              <a:rPr lang="en-US" altLang="zh-CN" sz="3200" b="1" dirty="0" smtClean="0">
                <a:solidFill>
                  <a:srgbClr val="FFC000"/>
                </a:solidFill>
                <a:latin typeface="黑体" pitchFamily="49" charset="-122"/>
                <a:ea typeface="黑体" pitchFamily="49" charset="-122"/>
              </a:rPr>
              <a:t>2012</a:t>
            </a:r>
            <a:r>
              <a:rPr lang="zh-CN" altLang="en-US" sz="3200" b="1" dirty="0" smtClean="0">
                <a:solidFill>
                  <a:srgbClr val="FFC000"/>
                </a:solidFill>
                <a:latin typeface="黑体" pitchFamily="49" charset="-122"/>
                <a:ea typeface="黑体" pitchFamily="49" charset="-122"/>
              </a:rPr>
              <a:t>年</a:t>
            </a:r>
            <a:r>
              <a:rPr lang="en-US" altLang="zh-CN" sz="3200" b="1" dirty="0" smtClean="0">
                <a:solidFill>
                  <a:srgbClr val="FFC000"/>
                </a:solidFill>
                <a:latin typeface="黑体" pitchFamily="49" charset="-122"/>
                <a:ea typeface="黑体" pitchFamily="49" charset="-122"/>
              </a:rPr>
              <a:t>-</a:t>
            </a:r>
            <a:r>
              <a:rPr lang="zh-CN" altLang="en-US" sz="3200" b="1" dirty="0" smtClean="0">
                <a:solidFill>
                  <a:srgbClr val="FFC000"/>
                </a:solidFill>
                <a:latin typeface="黑体" pitchFamily="49" charset="-122"/>
                <a:ea typeface="黑体" pitchFamily="49" charset="-122"/>
              </a:rPr>
              <a:t>至今</a:t>
            </a:r>
          </a:p>
        </p:txBody>
      </p:sp>
      <p:sp>
        <p:nvSpPr>
          <p:cNvPr id="23" name="矩形 22"/>
          <p:cNvSpPr/>
          <p:nvPr/>
        </p:nvSpPr>
        <p:spPr>
          <a:xfrm>
            <a:off x="5048243" y="506722"/>
            <a:ext cx="3467616"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新型职业农民培训</a:t>
            </a:r>
            <a:endParaRPr lang="zh-CN" altLang="en-US" sz="3200" b="1" dirty="0">
              <a:effectLst>
                <a:outerShdw blurRad="38100" dist="38100" dir="2700000" algn="tl">
                  <a:srgbClr val="000000">
                    <a:alpha val="43137"/>
                  </a:srgbClr>
                </a:outerShdw>
              </a:effectLst>
            </a:endParaRPr>
          </a:p>
        </p:txBody>
      </p:sp>
      <p:sp>
        <p:nvSpPr>
          <p:cNvPr id="25" name="TextBox 24"/>
          <p:cNvSpPr txBox="1"/>
          <p:nvPr/>
        </p:nvSpPr>
        <p:spPr>
          <a:xfrm>
            <a:off x="571461" y="1214422"/>
            <a:ext cx="2952771" cy="523220"/>
          </a:xfrm>
          <a:prstGeom prst="rect">
            <a:avLst/>
          </a:prstGeom>
          <a:noFill/>
        </p:spPr>
        <p:txBody>
          <a:bodyPr wrap="square" rtlCol="0">
            <a:spAutoFit/>
          </a:bodyPr>
          <a:lstStyle/>
          <a:p>
            <a:r>
              <a:rPr lang="zh-CN" altLang="en-US" sz="2800" b="1" dirty="0" smtClean="0">
                <a:solidFill>
                  <a:srgbClr val="FFC000"/>
                </a:solidFill>
                <a:latin typeface="黑体" pitchFamily="49" charset="-122"/>
                <a:ea typeface="黑体" pitchFamily="49" charset="-122"/>
              </a:rPr>
              <a:t>中央有要求</a:t>
            </a:r>
            <a:endParaRPr lang="zh-CN" altLang="en-US" sz="2800" b="1" dirty="0">
              <a:solidFill>
                <a:srgbClr val="FFC000"/>
              </a:solidFill>
              <a:latin typeface="黑体" pitchFamily="49" charset="-122"/>
              <a:ea typeface="黑体" pitchFamily="49" charset="-122"/>
            </a:endParaRPr>
          </a:p>
        </p:txBody>
      </p:sp>
      <p:sp>
        <p:nvSpPr>
          <p:cNvPr id="2" name="文本框 11"/>
          <p:cNvSpPr txBox="1"/>
          <p:nvPr/>
        </p:nvSpPr>
        <p:spPr>
          <a:xfrm>
            <a:off x="709014" y="2436347"/>
            <a:ext cx="10168467" cy="707886"/>
          </a:xfrm>
          <a:prstGeom prst="rect">
            <a:avLst/>
          </a:prstGeom>
          <a:noFill/>
        </p:spPr>
        <p:txBody>
          <a:bodyPr wrap="square" rtlCol="0" anchor="t">
            <a:spAutoFit/>
          </a:bodyPr>
          <a:lstStyle/>
          <a:p>
            <a:r>
              <a:rPr lang="en-US" altLang="zh-CN" sz="2000" b="1" dirty="0">
                <a:solidFill>
                  <a:schemeClr val="bg1"/>
                </a:solidFill>
                <a:effectLst>
                  <a:outerShdw blurRad="38100" dist="38100" dir="2700000" algn="tl">
                    <a:srgbClr val="000000">
                      <a:alpha val="43137"/>
                    </a:srgbClr>
                  </a:outerShdw>
                </a:effectLst>
                <a:latin typeface="楷体" charset="0"/>
                <a:ea typeface="楷体" charset="0"/>
              </a:rPr>
              <a:t>2016年4月，习近平总书记在安徽凤阳农村改革座谈会上发表重要讲话</a:t>
            </a:r>
            <a:r>
              <a:rPr lang="zh-CN" altLang="en-US" sz="2000" b="1" dirty="0">
                <a:solidFill>
                  <a:schemeClr val="bg1"/>
                </a:solidFill>
                <a:effectLst>
                  <a:outerShdw blurRad="38100" dist="38100" dir="2700000" algn="tl">
                    <a:srgbClr val="000000">
                      <a:alpha val="43137"/>
                    </a:srgbClr>
                  </a:outerShdw>
                </a:effectLst>
                <a:latin typeface="楷体" charset="0"/>
                <a:ea typeface="楷体" charset="0"/>
              </a:rPr>
              <a:t>，</a:t>
            </a:r>
            <a:r>
              <a:rPr lang="en-US" altLang="zh-CN" sz="2000" b="1" dirty="0">
                <a:solidFill>
                  <a:schemeClr val="bg1"/>
                </a:solidFill>
                <a:effectLst>
                  <a:outerShdw blurRad="38100" dist="38100" dir="2700000" algn="tl">
                    <a:srgbClr val="000000">
                      <a:alpha val="43137"/>
                    </a:srgbClr>
                  </a:outerShdw>
                </a:effectLst>
                <a:latin typeface="楷体" charset="0"/>
                <a:ea typeface="楷体" charset="0"/>
              </a:rPr>
              <a:t>再次强调加快构建职业农民队伍，形成一支高素质农业生产经营者队伍</a:t>
            </a:r>
            <a:r>
              <a:rPr lang="zh-CN" altLang="en-US" sz="2000" b="1" dirty="0">
                <a:solidFill>
                  <a:schemeClr val="bg1"/>
                </a:solidFill>
                <a:effectLst>
                  <a:outerShdw blurRad="38100" dist="38100" dir="2700000" algn="tl">
                    <a:srgbClr val="000000">
                      <a:alpha val="43137"/>
                    </a:srgbClr>
                  </a:outerShdw>
                </a:effectLst>
                <a:latin typeface="楷体" charset="0"/>
                <a:ea typeface="楷体" charset="0"/>
              </a:rPr>
              <a:t>。</a:t>
            </a:r>
          </a:p>
        </p:txBody>
      </p:sp>
      <p:sp>
        <p:nvSpPr>
          <p:cNvPr id="3" name="文本框 11"/>
          <p:cNvSpPr txBox="1"/>
          <p:nvPr/>
        </p:nvSpPr>
        <p:spPr>
          <a:xfrm>
            <a:off x="666484" y="3218712"/>
            <a:ext cx="10168467" cy="396240"/>
          </a:xfrm>
          <a:prstGeom prst="rect">
            <a:avLst/>
          </a:prstGeom>
          <a:noFill/>
        </p:spPr>
        <p:txBody>
          <a:bodyPr wrap="square" rtlCol="0" anchor="t">
            <a:spAutoFit/>
          </a:bodyPr>
          <a:lstStyle/>
          <a:p>
            <a:r>
              <a:rPr lang="en-US" altLang="zh-CN" sz="2000" b="1" dirty="0">
                <a:solidFill>
                  <a:schemeClr val="bg1"/>
                </a:solidFill>
                <a:effectLst>
                  <a:outerShdw blurRad="38100" dist="38100" dir="2700000" algn="tl">
                    <a:srgbClr val="000000">
                      <a:alpha val="43137"/>
                    </a:srgbClr>
                  </a:outerShdw>
                </a:effectLst>
                <a:latin typeface="楷体" charset="0"/>
                <a:ea typeface="楷体" charset="0"/>
              </a:rPr>
              <a:t>2014-2016年</a:t>
            </a:r>
            <a:r>
              <a:rPr lang="zh-CN" altLang="en-US" sz="2000" b="1" dirty="0">
                <a:solidFill>
                  <a:schemeClr val="bg1"/>
                </a:solidFill>
                <a:effectLst>
                  <a:outerShdw blurRad="38100" dist="38100" dir="2700000" algn="tl">
                    <a:srgbClr val="000000">
                      <a:alpha val="43137"/>
                    </a:srgbClr>
                  </a:outerShdw>
                </a:effectLst>
                <a:latin typeface="楷体" charset="0"/>
                <a:ea typeface="楷体" charset="0"/>
              </a:rPr>
              <a:t>，</a:t>
            </a:r>
            <a:r>
              <a:rPr lang="en-US" altLang="zh-CN" sz="2000" b="1" dirty="0">
                <a:solidFill>
                  <a:schemeClr val="bg1"/>
                </a:solidFill>
                <a:effectLst>
                  <a:outerShdw blurRad="38100" dist="38100" dir="2700000" algn="tl">
                    <a:srgbClr val="000000">
                      <a:alpha val="43137"/>
                    </a:srgbClr>
                  </a:outerShdw>
                </a:effectLst>
                <a:latin typeface="楷体" charset="0"/>
                <a:ea typeface="楷体" charset="0"/>
              </a:rPr>
              <a:t>《政府工作报告》连续三年写入培育新型职业农民</a:t>
            </a:r>
            <a:r>
              <a:rPr lang="zh-CN" altLang="en-US" sz="2000" b="1" dirty="0">
                <a:solidFill>
                  <a:schemeClr val="bg1"/>
                </a:solidFill>
                <a:effectLst>
                  <a:outerShdw blurRad="38100" dist="38100" dir="2700000" algn="tl">
                    <a:srgbClr val="000000">
                      <a:alpha val="43137"/>
                    </a:srgbClr>
                  </a:outerShdw>
                </a:effectLst>
                <a:latin typeface="楷体" charset="0"/>
                <a:ea typeface="楷体" charset="0"/>
              </a:rPr>
              <a:t>。</a:t>
            </a:r>
          </a:p>
        </p:txBody>
      </p:sp>
      <p:sp>
        <p:nvSpPr>
          <p:cNvPr id="6" name="文本框 11"/>
          <p:cNvSpPr txBox="1"/>
          <p:nvPr/>
        </p:nvSpPr>
        <p:spPr>
          <a:xfrm>
            <a:off x="655852" y="3709537"/>
            <a:ext cx="10446173" cy="400110"/>
          </a:xfrm>
          <a:prstGeom prst="rect">
            <a:avLst/>
          </a:prstGeom>
          <a:noFill/>
        </p:spPr>
        <p:txBody>
          <a:bodyPr wrap="square" rtlCol="0" anchor="t">
            <a:spAutoFit/>
          </a:bodyPr>
          <a:lstStyle/>
          <a:p>
            <a:r>
              <a:rPr lang="en-US" altLang="zh-CN" sz="2000" b="1" dirty="0">
                <a:solidFill>
                  <a:schemeClr val="bg1"/>
                </a:solidFill>
                <a:effectLst>
                  <a:outerShdw blurRad="38100" dist="38100" dir="2700000" algn="tl">
                    <a:srgbClr val="000000">
                      <a:alpha val="43137"/>
                    </a:srgbClr>
                  </a:outerShdw>
                </a:effectLst>
                <a:latin typeface="楷体" charset="0"/>
                <a:ea typeface="楷体" charset="0"/>
              </a:rPr>
              <a:t>2016年发布的“十三五”规划纲要提出大力培育新型职业农民的目标任务</a:t>
            </a:r>
            <a:r>
              <a:rPr lang="en-US" altLang="zh-CN" b="1" dirty="0">
                <a:solidFill>
                  <a:schemeClr val="bg1"/>
                </a:solidFill>
                <a:effectLst>
                  <a:outerShdw blurRad="38100" dist="38100" dir="2700000" algn="tl">
                    <a:srgbClr val="000000">
                      <a:alpha val="43137"/>
                    </a:srgbClr>
                  </a:outerShdw>
                </a:effectLst>
                <a:latin typeface="黑体" charset="0"/>
                <a:ea typeface="黑体" charset="0"/>
              </a:rPr>
              <a:t>。</a:t>
            </a:r>
          </a:p>
        </p:txBody>
      </p:sp>
      <p:pic>
        <p:nvPicPr>
          <p:cNvPr id="15" name="图片 14" descr="timg (5).jpg"/>
          <p:cNvPicPr>
            <a:picLocks noChangeAspect="1"/>
          </p:cNvPicPr>
          <p:nvPr/>
        </p:nvPicPr>
        <p:blipFill>
          <a:blip r:embed="rId3" cstate="print"/>
          <a:stretch>
            <a:fillRect/>
          </a:stretch>
        </p:blipFill>
        <p:spPr>
          <a:xfrm>
            <a:off x="8528411" y="4178595"/>
            <a:ext cx="3663589" cy="2679405"/>
          </a:xfrm>
          <a:prstGeom prst="rect">
            <a:avLst/>
          </a:prstGeom>
        </p:spPr>
      </p:pic>
      <p:pic>
        <p:nvPicPr>
          <p:cNvPr id="17" name="图片 16" descr="u=588028450,2115194971&amp;fm=23&amp;gp=0.jpg"/>
          <p:cNvPicPr>
            <a:picLocks noChangeAspect="1"/>
          </p:cNvPicPr>
          <p:nvPr/>
        </p:nvPicPr>
        <p:blipFill>
          <a:blip r:embed="rId4" cstate="print"/>
          <a:stretch>
            <a:fillRect/>
          </a:stretch>
        </p:blipFill>
        <p:spPr>
          <a:xfrm>
            <a:off x="4345504" y="4178596"/>
            <a:ext cx="4181475" cy="2679404"/>
          </a:xfrm>
          <a:prstGeom prst="rect">
            <a:avLst/>
          </a:prstGeom>
        </p:spPr>
      </p:pic>
      <p:pic>
        <p:nvPicPr>
          <p:cNvPr id="19" name="图片 18" descr="u=3232160609,2234719693&amp;fm=23&amp;gp=0.jpg"/>
          <p:cNvPicPr>
            <a:picLocks noChangeAspect="1"/>
          </p:cNvPicPr>
          <p:nvPr/>
        </p:nvPicPr>
        <p:blipFill>
          <a:blip r:embed="rId5" cstate="print"/>
          <a:stretch>
            <a:fillRect/>
          </a:stretch>
        </p:blipFill>
        <p:spPr>
          <a:xfrm>
            <a:off x="1" y="4192312"/>
            <a:ext cx="4380614" cy="2665688"/>
          </a:xfrm>
          <a:prstGeom prst="rect">
            <a:avLst/>
          </a:prstGeom>
        </p:spPr>
      </p:pic>
    </p:spTree>
    <p:custDataLst>
      <p:tags r:id="rId1"/>
    </p:custDataLst>
  </p:cSld>
  <p:clrMapOvr>
    <a:masterClrMapping/>
  </p:clrMapOvr>
  <p:transition spd="med" advTm="4959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 calcmode="lin" valueType="num">
                                      <p:cBhvr additive="base">
                                        <p:cTn id="2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bldLvl="0" animBg="1"/>
      <p:bldP spid="22" grpId="0"/>
      <p:bldP spid="23" grpId="0"/>
      <p:bldP spid="25" grpId="0" build="p"/>
      <p:bldP spid="2" grpId="0"/>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6211" y="1714489"/>
            <a:ext cx="3137747" cy="430887"/>
          </a:xfrm>
          <a:prstGeom prst="rect">
            <a:avLst/>
          </a:prstGeom>
          <a:noFill/>
        </p:spPr>
        <p:txBody>
          <a:bodyPr wrap="square" rtlCol="0" anchor="t">
            <a:spAutoFit/>
          </a:bodyPr>
          <a:lstStyle/>
          <a:p>
            <a:r>
              <a:rPr lang="zh-CN" altLang="en-US" sz="2200" b="1" dirty="0" smtClean="0">
                <a:solidFill>
                  <a:srgbClr val="FFC000"/>
                </a:solidFill>
                <a:latin typeface="黑体" pitchFamily="49" charset="-122"/>
                <a:ea typeface="黑体" pitchFamily="49" charset="-122"/>
                <a:sym typeface="+mn-ea"/>
              </a:rPr>
              <a:t>中央一号文件</a:t>
            </a:r>
          </a:p>
        </p:txBody>
      </p:sp>
      <p:sp>
        <p:nvSpPr>
          <p:cNvPr id="3" name="矩形 2"/>
          <p:cNvSpPr/>
          <p:nvPr/>
        </p:nvSpPr>
        <p:spPr>
          <a:xfrm>
            <a:off x="296609" y="2208998"/>
            <a:ext cx="3481881" cy="330090"/>
          </a:xfrm>
          <a:prstGeom prst="rect">
            <a:avLst/>
          </a:prstGeom>
        </p:spPr>
        <p:txBody>
          <a:bodyPr wrap="square">
            <a:spAutoFit/>
          </a:bodyPr>
          <a:lstStyle/>
          <a:p>
            <a:pPr>
              <a:lnSpc>
                <a:spcPct val="110000"/>
              </a:lnSpc>
            </a:pPr>
            <a:r>
              <a:rPr lang="en-US" altLang="zh-CN" sz="1600" b="1" dirty="0" smtClean="0">
                <a:effectLst>
                  <a:outerShdw blurRad="38100" dist="38100" dir="2700000" algn="tl">
                    <a:srgbClr val="000000">
                      <a:alpha val="43137"/>
                    </a:srgbClr>
                  </a:outerShdw>
                </a:effectLst>
                <a:latin typeface="楷体" charset="0"/>
                <a:ea typeface="楷体" charset="0"/>
              </a:rPr>
              <a:t>2012</a:t>
            </a:r>
            <a:r>
              <a:rPr lang="zh-CN" altLang="en-US" sz="1600" b="1" dirty="0" smtClean="0">
                <a:effectLst>
                  <a:outerShdw blurRad="38100" dist="38100" dir="2700000" algn="tl">
                    <a:srgbClr val="000000">
                      <a:alpha val="43137"/>
                    </a:srgbClr>
                  </a:outerShdw>
                </a:effectLst>
                <a:latin typeface="楷体" charset="0"/>
                <a:ea typeface="楷体" charset="0"/>
              </a:rPr>
              <a:t>年：大力培育新型职业农民</a:t>
            </a:r>
            <a:endParaRPr lang="zh-CN" altLang="en-US" sz="1600" b="1" dirty="0">
              <a:effectLst>
                <a:outerShdw blurRad="38100" dist="38100" dir="2700000" algn="tl">
                  <a:srgbClr val="000000">
                    <a:alpha val="43137"/>
                  </a:srgbClr>
                </a:outerShdw>
              </a:effectLst>
              <a:latin typeface="楷体" charset="0"/>
              <a:ea typeface="楷体" charset="0"/>
            </a:endParaRPr>
          </a:p>
        </p:txBody>
      </p:sp>
      <p:sp>
        <p:nvSpPr>
          <p:cNvPr id="4" name="矩形 3"/>
          <p:cNvSpPr/>
          <p:nvPr/>
        </p:nvSpPr>
        <p:spPr>
          <a:xfrm>
            <a:off x="306955" y="2670561"/>
            <a:ext cx="3449295" cy="904863"/>
          </a:xfrm>
          <a:prstGeom prst="rect">
            <a:avLst/>
          </a:prstGeom>
        </p:spPr>
        <p:txBody>
          <a:bodyPr wrap="square">
            <a:spAutoFit/>
          </a:bodyPr>
          <a:lstStyle/>
          <a:p>
            <a:pPr>
              <a:lnSpc>
                <a:spcPct val="110000"/>
              </a:lnSpc>
            </a:pPr>
            <a:r>
              <a:rPr lang="en-US" altLang="zh-CN" sz="1600" b="1" dirty="0" smtClean="0">
                <a:effectLst>
                  <a:outerShdw blurRad="38100" dist="38100" dir="2700000" algn="tl">
                    <a:srgbClr val="000000">
                      <a:alpha val="43137"/>
                    </a:srgbClr>
                  </a:outerShdw>
                </a:effectLst>
                <a:latin typeface="楷体" charset="0"/>
                <a:ea typeface="楷体" charset="0"/>
              </a:rPr>
              <a:t>2013</a:t>
            </a:r>
            <a:r>
              <a:rPr lang="zh-CN" altLang="en-US" sz="1600" b="1" dirty="0" smtClean="0">
                <a:effectLst>
                  <a:outerShdw blurRad="38100" dist="38100" dir="2700000" algn="tl">
                    <a:srgbClr val="000000">
                      <a:alpha val="43137"/>
                    </a:srgbClr>
                  </a:outerShdw>
                </a:effectLst>
                <a:latin typeface="楷体" charset="0"/>
                <a:ea typeface="楷体" charset="0"/>
              </a:rPr>
              <a:t>年：大力培育新型农民和农村实用人才，着力加强农业职业教育和职业培训</a:t>
            </a:r>
            <a:endParaRPr lang="en-US" altLang="zh-CN" sz="1600" b="1" dirty="0" smtClean="0">
              <a:effectLst>
                <a:outerShdw blurRad="38100" dist="38100" dir="2700000" algn="tl">
                  <a:srgbClr val="000000">
                    <a:alpha val="43137"/>
                  </a:srgbClr>
                </a:outerShdw>
              </a:effectLst>
              <a:latin typeface="楷体" charset="0"/>
              <a:ea typeface="楷体" charset="0"/>
            </a:endParaRPr>
          </a:p>
        </p:txBody>
      </p:sp>
      <p:sp>
        <p:nvSpPr>
          <p:cNvPr id="5" name="矩形 4"/>
          <p:cNvSpPr/>
          <p:nvPr/>
        </p:nvSpPr>
        <p:spPr>
          <a:xfrm>
            <a:off x="359695" y="3664715"/>
            <a:ext cx="3476813" cy="600934"/>
          </a:xfrm>
          <a:prstGeom prst="rect">
            <a:avLst/>
          </a:prstGeom>
        </p:spPr>
        <p:txBody>
          <a:bodyPr wrap="square">
            <a:spAutoFit/>
          </a:bodyPr>
          <a:lstStyle/>
          <a:p>
            <a:pPr algn="l">
              <a:lnSpc>
                <a:spcPct val="110000"/>
              </a:lnSpc>
            </a:pPr>
            <a:r>
              <a:rPr lang="en-US" altLang="zh-CN" sz="1600" b="1" dirty="0" smtClean="0">
                <a:effectLst>
                  <a:outerShdw blurRad="38100" dist="38100" dir="2700000" algn="tl">
                    <a:srgbClr val="000000">
                      <a:alpha val="43137"/>
                    </a:srgbClr>
                  </a:outerShdw>
                </a:effectLst>
                <a:latin typeface="楷体" charset="0"/>
                <a:ea typeface="楷体" charset="0"/>
              </a:rPr>
              <a:t>2014</a:t>
            </a:r>
            <a:r>
              <a:rPr lang="zh-CN" altLang="en-US" sz="1600" b="1" dirty="0" smtClean="0">
                <a:effectLst>
                  <a:outerShdw blurRad="38100" dist="38100" dir="2700000" algn="tl">
                    <a:srgbClr val="000000">
                      <a:alpha val="43137"/>
                    </a:srgbClr>
                  </a:outerShdw>
                </a:effectLst>
                <a:latin typeface="楷体" charset="0"/>
                <a:ea typeface="楷体" charset="0"/>
              </a:rPr>
              <a:t>年：</a:t>
            </a:r>
            <a:r>
              <a:rPr lang="en-US" altLang="zh-CN" sz="1600" b="1" dirty="0" err="1" smtClean="0">
                <a:effectLst>
                  <a:outerShdw blurRad="38100" dist="38100" dir="2700000" algn="tl">
                    <a:srgbClr val="000000">
                      <a:alpha val="43137"/>
                    </a:srgbClr>
                  </a:outerShdw>
                </a:effectLst>
                <a:latin typeface="楷体" charset="0"/>
                <a:ea typeface="楷体" charset="0"/>
              </a:rPr>
              <a:t>加大对新型职业农民和新型农业经营主体领办人的教育培训力度</a:t>
            </a:r>
            <a:endParaRPr lang="en-US" altLang="zh-CN" sz="1600" b="1" dirty="0" smtClean="0">
              <a:effectLst>
                <a:outerShdw blurRad="38100" dist="38100" dir="2700000" algn="tl">
                  <a:srgbClr val="000000">
                    <a:alpha val="43137"/>
                  </a:srgbClr>
                </a:outerShdw>
              </a:effectLst>
              <a:latin typeface="楷体" charset="0"/>
              <a:ea typeface="楷体" charset="0"/>
            </a:endParaRPr>
          </a:p>
        </p:txBody>
      </p:sp>
      <p:sp>
        <p:nvSpPr>
          <p:cNvPr id="6" name="矩形 5"/>
          <p:cNvSpPr/>
          <p:nvPr/>
        </p:nvSpPr>
        <p:spPr>
          <a:xfrm>
            <a:off x="391593" y="4455502"/>
            <a:ext cx="3584984" cy="600934"/>
          </a:xfrm>
          <a:prstGeom prst="rect">
            <a:avLst/>
          </a:prstGeom>
        </p:spPr>
        <p:txBody>
          <a:bodyPr wrap="square">
            <a:spAutoFit/>
          </a:bodyPr>
          <a:lstStyle/>
          <a:p>
            <a:pPr>
              <a:lnSpc>
                <a:spcPct val="110000"/>
              </a:lnSpc>
            </a:pPr>
            <a:r>
              <a:rPr lang="en-US" altLang="zh-CN" sz="1600" b="1" dirty="0" smtClean="0">
                <a:effectLst>
                  <a:outerShdw blurRad="38100" dist="38100" dir="2700000" algn="tl">
                    <a:srgbClr val="000000">
                      <a:alpha val="43137"/>
                    </a:srgbClr>
                  </a:outerShdw>
                </a:effectLst>
                <a:latin typeface="楷体" charset="0"/>
                <a:ea typeface="楷体" charset="0"/>
              </a:rPr>
              <a:t>2015</a:t>
            </a:r>
            <a:r>
              <a:rPr lang="zh-CN" altLang="en-US" sz="1600" b="1" dirty="0" smtClean="0">
                <a:effectLst>
                  <a:outerShdw blurRad="38100" dist="38100" dir="2700000" algn="tl">
                    <a:srgbClr val="000000">
                      <a:alpha val="43137"/>
                    </a:srgbClr>
                  </a:outerShdw>
                </a:effectLst>
                <a:latin typeface="楷体" charset="0"/>
                <a:ea typeface="楷体" charset="0"/>
              </a:rPr>
              <a:t>年：积极发展农业职业教育，大力培养新型职业农民</a:t>
            </a:r>
            <a:endParaRPr lang="en-US" altLang="zh-CN" sz="1600" b="1" dirty="0" smtClean="0">
              <a:effectLst>
                <a:outerShdw blurRad="38100" dist="38100" dir="2700000" algn="tl">
                  <a:srgbClr val="000000">
                    <a:alpha val="43137"/>
                  </a:srgbClr>
                </a:outerShdw>
              </a:effectLst>
              <a:latin typeface="楷体" charset="0"/>
              <a:ea typeface="楷体" charset="0"/>
            </a:endParaRPr>
          </a:p>
        </p:txBody>
      </p:sp>
      <p:sp>
        <p:nvSpPr>
          <p:cNvPr id="13" name="右箭头 12"/>
          <p:cNvSpPr/>
          <p:nvPr/>
        </p:nvSpPr>
        <p:spPr>
          <a:xfrm>
            <a:off x="3333731" y="1858037"/>
            <a:ext cx="672253" cy="215900"/>
          </a:xfrm>
          <a:prstGeom prst="rightArrow">
            <a:avLst/>
          </a:prstGeom>
          <a:gradFill>
            <a:gsLst>
              <a:gs pos="0">
                <a:srgbClr val="9EE256"/>
              </a:gs>
              <a:gs pos="100000">
                <a:srgbClr val="52762D"/>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095736" y="2987816"/>
            <a:ext cx="3333773" cy="1323439"/>
          </a:xfrm>
          <a:prstGeom prst="rect">
            <a:avLst/>
          </a:prstGeom>
        </p:spPr>
        <p:txBody>
          <a:bodyPr wrap="square">
            <a:spAutoFit/>
          </a:bodyPr>
          <a:lstStyle/>
          <a:p>
            <a:r>
              <a:rPr lang="en-US" altLang="zh-CN" b="1" dirty="0" smtClean="0">
                <a:effectLst>
                  <a:outerShdw blurRad="38100" dist="38100" dir="2700000" algn="tl">
                    <a:srgbClr val="000000">
                      <a:alpha val="43137"/>
                    </a:srgbClr>
                  </a:outerShdw>
                </a:effectLst>
                <a:latin typeface="楷体" pitchFamily="49" charset="-122"/>
                <a:ea typeface="楷体" pitchFamily="49" charset="-122"/>
              </a:rPr>
              <a:t>2014</a:t>
            </a:r>
            <a:r>
              <a:rPr lang="zh-CN" altLang="en-US" b="1" dirty="0" smtClean="0">
                <a:effectLst>
                  <a:outerShdw blurRad="38100" dist="38100" dir="2700000" algn="tl">
                    <a:srgbClr val="000000">
                      <a:alpha val="43137"/>
                    </a:srgbClr>
                  </a:outerShdw>
                </a:effectLst>
                <a:latin typeface="楷体" pitchFamily="49" charset="-122"/>
                <a:ea typeface="楷体" pitchFamily="49" charset="-122"/>
              </a:rPr>
              <a:t>年：积极发展现代农业职业教育，建立公益性农民培养培训制度，大力培养新型职业农民</a:t>
            </a:r>
            <a:endParaRPr lang="zh-CN" altLang="en-US" b="1" dirty="0">
              <a:effectLst>
                <a:outerShdw blurRad="38100" dist="38100" dir="2700000" algn="tl">
                  <a:srgbClr val="000000">
                    <a:alpha val="43137"/>
                  </a:srgbClr>
                </a:outerShdw>
              </a:effectLst>
              <a:latin typeface="楷体" pitchFamily="49" charset="-122"/>
              <a:ea typeface="楷体" pitchFamily="49" charset="-122"/>
            </a:endParaRPr>
          </a:p>
        </p:txBody>
      </p:sp>
      <p:sp>
        <p:nvSpPr>
          <p:cNvPr id="15" name="文本框 1"/>
          <p:cNvSpPr txBox="1"/>
          <p:nvPr/>
        </p:nvSpPr>
        <p:spPr>
          <a:xfrm>
            <a:off x="4095736" y="1652120"/>
            <a:ext cx="3714776" cy="707886"/>
          </a:xfrm>
          <a:prstGeom prst="rect">
            <a:avLst/>
          </a:prstGeom>
          <a:noFill/>
        </p:spPr>
        <p:txBody>
          <a:bodyPr wrap="square" rtlCol="0" anchor="t">
            <a:spAutoFit/>
          </a:bodyPr>
          <a:lstStyle/>
          <a:p>
            <a:r>
              <a:rPr lang="zh-CN" altLang="en-US" sz="2000" b="1" dirty="0" smtClean="0">
                <a:solidFill>
                  <a:srgbClr val="FFC000"/>
                </a:solidFill>
                <a:latin typeface="黑体" pitchFamily="49" charset="-122"/>
                <a:ea typeface="黑体" pitchFamily="49" charset="-122"/>
                <a:sym typeface="+mn-ea"/>
              </a:rPr>
              <a:t>国务院</a:t>
            </a:r>
            <a:r>
              <a:rPr lang="en-US" altLang="zh-CN" sz="2000" b="1" dirty="0" smtClean="0">
                <a:solidFill>
                  <a:srgbClr val="FFC000"/>
                </a:solidFill>
                <a:latin typeface="黑体" pitchFamily="49" charset="-122"/>
                <a:ea typeface="黑体" pitchFamily="49" charset="-122"/>
                <a:sym typeface="+mn-ea"/>
              </a:rPr>
              <a:t>《</a:t>
            </a:r>
            <a:r>
              <a:rPr lang="zh-CN" altLang="en-US" sz="2000" b="1" dirty="0" smtClean="0">
                <a:solidFill>
                  <a:srgbClr val="FFC000"/>
                </a:solidFill>
                <a:latin typeface="黑体" pitchFamily="49" charset="-122"/>
                <a:ea typeface="黑体" pitchFamily="49" charset="-122"/>
                <a:sym typeface="+mn-ea"/>
              </a:rPr>
              <a:t>关于加快发展现代职业教育的决定</a:t>
            </a:r>
            <a:r>
              <a:rPr lang="en-US" altLang="zh-CN" sz="2000" b="1" dirty="0" smtClean="0">
                <a:solidFill>
                  <a:srgbClr val="FFC000"/>
                </a:solidFill>
                <a:latin typeface="黑体" pitchFamily="49" charset="-122"/>
                <a:ea typeface="黑体" pitchFamily="49" charset="-122"/>
                <a:sym typeface="+mn-ea"/>
              </a:rPr>
              <a:t>》</a:t>
            </a:r>
          </a:p>
        </p:txBody>
      </p:sp>
      <p:sp>
        <p:nvSpPr>
          <p:cNvPr id="10" name="文本框 10"/>
          <p:cNvSpPr txBox="1"/>
          <p:nvPr/>
        </p:nvSpPr>
        <p:spPr>
          <a:xfrm>
            <a:off x="8636608" y="1573871"/>
            <a:ext cx="3174432" cy="707886"/>
          </a:xfrm>
          <a:prstGeom prst="rect">
            <a:avLst/>
          </a:prstGeom>
          <a:noFill/>
        </p:spPr>
        <p:txBody>
          <a:bodyPr wrap="square" rtlCol="0" anchor="t">
            <a:spAutoFit/>
          </a:bodyPr>
          <a:lstStyle/>
          <a:p>
            <a:r>
              <a:rPr lang="zh-CN" altLang="en-US" sz="2000" b="1" dirty="0" smtClean="0">
                <a:solidFill>
                  <a:srgbClr val="FFC000"/>
                </a:solidFill>
                <a:latin typeface="黑体" pitchFamily="49" charset="-122"/>
                <a:ea typeface="黑体" pitchFamily="49" charset="-122"/>
                <a:sym typeface="+mn-ea"/>
              </a:rPr>
              <a:t>中办国办“三农”工作重要文件</a:t>
            </a:r>
          </a:p>
        </p:txBody>
      </p:sp>
      <p:sp>
        <p:nvSpPr>
          <p:cNvPr id="11" name="文本框 11"/>
          <p:cNvSpPr txBox="1"/>
          <p:nvPr/>
        </p:nvSpPr>
        <p:spPr>
          <a:xfrm>
            <a:off x="8001436" y="2306620"/>
            <a:ext cx="4000528" cy="822960"/>
          </a:xfrm>
          <a:prstGeom prst="rect">
            <a:avLst/>
          </a:prstGeom>
          <a:noFill/>
        </p:spPr>
        <p:txBody>
          <a:bodyPr wrap="square" rtlCol="0" anchor="t">
            <a:spAutoFit/>
          </a:bodyPr>
          <a:lstStyle/>
          <a:p>
            <a:r>
              <a:rPr lang="en-US" altLang="zh-CN" sz="1600" b="1" dirty="0" smtClean="0">
                <a:effectLst>
                  <a:outerShdw blurRad="38100" dist="38100" dir="2700000" algn="tl">
                    <a:srgbClr val="000000">
                      <a:alpha val="43137"/>
                    </a:srgbClr>
                  </a:outerShdw>
                </a:effectLst>
                <a:latin typeface="楷体" charset="0"/>
                <a:ea typeface="楷体" charset="0"/>
              </a:rPr>
              <a:t>2014</a:t>
            </a:r>
            <a:r>
              <a:rPr lang="zh-CN" altLang="en-US" sz="1600" b="1" dirty="0" smtClean="0">
                <a:effectLst>
                  <a:outerShdw blurRad="38100" dist="38100" dir="2700000" algn="tl">
                    <a:srgbClr val="000000">
                      <a:alpha val="43137"/>
                    </a:srgbClr>
                  </a:outerShdw>
                </a:effectLst>
                <a:latin typeface="楷体" charset="0"/>
                <a:ea typeface="楷体" charset="0"/>
              </a:rPr>
              <a:t>年：中办国办《关于引导农村土地经营权有序流转发展农业适度规模经营的意见》</a:t>
            </a:r>
            <a:endParaRPr lang="en-US" altLang="zh-CN" sz="1600" b="1" dirty="0">
              <a:effectLst>
                <a:outerShdw blurRad="38100" dist="38100" dir="2700000" algn="tl">
                  <a:srgbClr val="000000">
                    <a:alpha val="43137"/>
                  </a:srgbClr>
                </a:outerShdw>
              </a:effectLst>
              <a:latin typeface="楷体" charset="0"/>
              <a:ea typeface="楷体" charset="0"/>
            </a:endParaRPr>
          </a:p>
        </p:txBody>
      </p:sp>
      <p:sp>
        <p:nvSpPr>
          <p:cNvPr id="12" name="文本框 4"/>
          <p:cNvSpPr txBox="1"/>
          <p:nvPr/>
        </p:nvSpPr>
        <p:spPr>
          <a:xfrm>
            <a:off x="8001436" y="3130375"/>
            <a:ext cx="4000528" cy="579120"/>
          </a:xfrm>
          <a:prstGeom prst="rect">
            <a:avLst/>
          </a:prstGeom>
          <a:noFill/>
        </p:spPr>
        <p:txBody>
          <a:bodyPr wrap="square" rtlCol="0" anchor="t">
            <a:spAutoFit/>
          </a:bodyPr>
          <a:lstStyle/>
          <a:p>
            <a:r>
              <a:rPr lang="en-US" altLang="zh-CN" sz="1600" b="1" dirty="0" smtClean="0">
                <a:effectLst>
                  <a:outerShdw blurRad="38100" dist="38100" dir="2700000" algn="tl">
                    <a:srgbClr val="000000">
                      <a:alpha val="43137"/>
                    </a:srgbClr>
                  </a:outerShdw>
                </a:effectLst>
                <a:latin typeface="楷体" charset="0"/>
                <a:ea typeface="楷体" charset="0"/>
              </a:rPr>
              <a:t>2015</a:t>
            </a:r>
            <a:r>
              <a:rPr lang="zh-CN" altLang="en-US" sz="1600" b="1" dirty="0" smtClean="0">
                <a:effectLst>
                  <a:outerShdw blurRad="38100" dist="38100" dir="2700000" algn="tl">
                    <a:srgbClr val="000000">
                      <a:alpha val="43137"/>
                    </a:srgbClr>
                  </a:outerShdw>
                </a:effectLst>
                <a:latin typeface="楷体" charset="0"/>
                <a:ea typeface="楷体" charset="0"/>
              </a:rPr>
              <a:t>年：国办</a:t>
            </a:r>
            <a:r>
              <a:rPr lang="en-US" altLang="zh-CN" sz="1600" b="1" dirty="0" smtClean="0">
                <a:effectLst>
                  <a:outerShdw blurRad="38100" dist="38100" dir="2700000" algn="tl">
                    <a:srgbClr val="000000">
                      <a:alpha val="43137"/>
                    </a:srgbClr>
                  </a:outerShdw>
                </a:effectLst>
                <a:latin typeface="楷体" charset="0"/>
                <a:ea typeface="楷体" charset="0"/>
              </a:rPr>
              <a:t>《</a:t>
            </a:r>
            <a:r>
              <a:rPr lang="zh-CN" altLang="en-US" sz="1600" b="1" dirty="0" smtClean="0">
                <a:effectLst>
                  <a:outerShdw blurRad="38100" dist="38100" dir="2700000" algn="tl">
                    <a:srgbClr val="000000">
                      <a:alpha val="43137"/>
                    </a:srgbClr>
                  </a:outerShdw>
                </a:effectLst>
                <a:latin typeface="楷体" charset="0"/>
                <a:ea typeface="楷体" charset="0"/>
              </a:rPr>
              <a:t>关于加快转变农业发展方式的意见</a:t>
            </a:r>
            <a:r>
              <a:rPr lang="en-US" altLang="zh-CN" sz="1600" b="1" dirty="0" smtClean="0">
                <a:effectLst>
                  <a:outerShdw blurRad="38100" dist="38100" dir="2700000" algn="tl">
                    <a:srgbClr val="000000">
                      <a:alpha val="43137"/>
                    </a:srgbClr>
                  </a:outerShdw>
                </a:effectLst>
                <a:latin typeface="楷体" charset="0"/>
                <a:ea typeface="楷体" charset="0"/>
              </a:rPr>
              <a:t>》</a:t>
            </a:r>
            <a:endParaRPr lang="en-US" altLang="zh-CN" sz="1600" b="1" dirty="0">
              <a:effectLst>
                <a:outerShdw blurRad="38100" dist="38100" dir="2700000" algn="tl">
                  <a:srgbClr val="000000">
                    <a:alpha val="43137"/>
                  </a:srgbClr>
                </a:outerShdw>
              </a:effectLst>
              <a:latin typeface="楷体" charset="0"/>
              <a:ea typeface="楷体" charset="0"/>
              <a:sym typeface="+mn-ea"/>
            </a:endParaRPr>
          </a:p>
        </p:txBody>
      </p:sp>
      <p:sp>
        <p:nvSpPr>
          <p:cNvPr id="16" name="右箭头 15"/>
          <p:cNvSpPr/>
          <p:nvPr/>
        </p:nvSpPr>
        <p:spPr>
          <a:xfrm>
            <a:off x="7905763" y="1858037"/>
            <a:ext cx="672253" cy="215900"/>
          </a:xfrm>
          <a:prstGeom prst="rightArrow">
            <a:avLst/>
          </a:prstGeom>
          <a:gradFill>
            <a:gsLst>
              <a:gs pos="0">
                <a:srgbClr val="9EE256"/>
              </a:gs>
              <a:gs pos="100000">
                <a:srgbClr val="52762D"/>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2"/>
          <p:cNvSpPr txBox="1"/>
          <p:nvPr/>
        </p:nvSpPr>
        <p:spPr>
          <a:xfrm>
            <a:off x="8001013" y="3701879"/>
            <a:ext cx="4000528" cy="1323439"/>
          </a:xfrm>
          <a:prstGeom prst="rect">
            <a:avLst/>
          </a:prstGeom>
          <a:noFill/>
        </p:spPr>
        <p:txBody>
          <a:bodyPr wrap="square" rtlCol="0" anchor="t">
            <a:spAutoFit/>
          </a:bodyPr>
          <a:lstStyle/>
          <a:p>
            <a:r>
              <a:rPr lang="en-US" altLang="zh-CN" sz="1600" b="1" dirty="0" smtClean="0">
                <a:effectLst>
                  <a:outerShdw blurRad="38100" dist="38100" dir="2700000" algn="tl">
                    <a:srgbClr val="000000">
                      <a:alpha val="43137"/>
                    </a:srgbClr>
                  </a:outerShdw>
                </a:effectLst>
                <a:latin typeface="楷体" pitchFamily="49" charset="-122"/>
                <a:ea typeface="楷体" pitchFamily="49" charset="-122"/>
                <a:sym typeface="+mn-ea"/>
              </a:rPr>
              <a:t>2015</a:t>
            </a:r>
            <a:r>
              <a:rPr lang="zh-CN" altLang="en-US" sz="1600" b="1" dirty="0" smtClean="0">
                <a:effectLst>
                  <a:outerShdw blurRad="38100" dist="38100" dir="2700000" algn="tl">
                    <a:srgbClr val="000000">
                      <a:alpha val="43137"/>
                    </a:srgbClr>
                  </a:outerShdw>
                </a:effectLst>
                <a:latin typeface="楷体" pitchFamily="49" charset="-122"/>
                <a:ea typeface="楷体" pitchFamily="49" charset="-122"/>
                <a:sym typeface="+mn-ea"/>
              </a:rPr>
              <a:t>年：中办国办《深化农村改革综合性实施方案》</a:t>
            </a:r>
            <a:r>
              <a:rPr lang="zh-CN" altLang="en-US" sz="1600" b="1" dirty="0" smtClean="0">
                <a:effectLst>
                  <a:outerShdw blurRad="38100" dist="38100" dir="2700000" algn="tl">
                    <a:srgbClr val="000000">
                      <a:alpha val="43137"/>
                    </a:srgbClr>
                  </a:outerShdw>
                </a:effectLst>
                <a:latin typeface="楷体" charset="0"/>
                <a:ea typeface="楷体" charset="0"/>
                <a:sym typeface="+mn-ea"/>
              </a:rPr>
              <a:t>：</a:t>
            </a:r>
            <a:r>
              <a:rPr lang="en-US" altLang="zh-CN" sz="1600" b="1" dirty="0" err="1" smtClean="0">
                <a:effectLst>
                  <a:outerShdw blurRad="38100" dist="38100" dir="2700000" algn="tl">
                    <a:srgbClr val="000000">
                      <a:alpha val="43137"/>
                    </a:srgbClr>
                  </a:outerShdw>
                </a:effectLst>
                <a:latin typeface="楷体" charset="0"/>
                <a:ea typeface="楷体" charset="0"/>
              </a:rPr>
              <a:t>培养职业农民队伍</a:t>
            </a:r>
            <a:r>
              <a:rPr lang="en-US" altLang="zh-CN" sz="1600" b="1" dirty="0">
                <a:effectLst>
                  <a:outerShdw blurRad="38100" dist="38100" dir="2700000" algn="tl">
                    <a:srgbClr val="000000">
                      <a:alpha val="43137"/>
                    </a:srgbClr>
                  </a:outerShdw>
                </a:effectLst>
                <a:latin typeface="楷体" charset="0"/>
                <a:ea typeface="楷体" charset="0"/>
              </a:rPr>
              <a:t>。</a:t>
            </a:r>
            <a:r>
              <a:rPr lang="en-US" altLang="zh-CN" sz="1600" b="1" dirty="0" err="1">
                <a:effectLst>
                  <a:outerShdw blurRad="38100" dist="38100" dir="2700000" algn="tl">
                    <a:srgbClr val="000000">
                      <a:alpha val="43137"/>
                    </a:srgbClr>
                  </a:outerShdw>
                </a:effectLst>
                <a:latin typeface="楷体" charset="0"/>
                <a:ea typeface="楷体" charset="0"/>
              </a:rPr>
              <a:t>制定专门规划和切实可行的政策，吸引年轻人务农，培育新型职业农民，造就高素质的新型农业生产经营者队伍</a:t>
            </a:r>
            <a:r>
              <a:rPr lang="en-US" altLang="zh-CN" sz="1600" b="1" dirty="0" smtClean="0">
                <a:effectLst>
                  <a:outerShdw blurRad="38100" dist="38100" dir="2700000" algn="tl">
                    <a:srgbClr val="000000">
                      <a:alpha val="43137"/>
                    </a:srgbClr>
                  </a:outerShdw>
                </a:effectLst>
                <a:latin typeface="楷体" charset="0"/>
                <a:ea typeface="楷体" charset="0"/>
              </a:rPr>
              <a:t>。</a:t>
            </a:r>
            <a:endParaRPr lang="en-US" altLang="zh-CN" sz="1600" b="1" dirty="0">
              <a:effectLst>
                <a:outerShdw blurRad="38100" dist="38100" dir="2700000" algn="tl">
                  <a:srgbClr val="000000">
                    <a:alpha val="43137"/>
                  </a:srgbClr>
                </a:outerShdw>
              </a:effectLst>
              <a:latin typeface="楷体" charset="0"/>
              <a:ea typeface="楷体" charset="0"/>
            </a:endParaRPr>
          </a:p>
        </p:txBody>
      </p:sp>
      <p:sp>
        <p:nvSpPr>
          <p:cNvPr id="18" name="文本框 11"/>
          <p:cNvSpPr txBox="1"/>
          <p:nvPr/>
        </p:nvSpPr>
        <p:spPr>
          <a:xfrm>
            <a:off x="8001013" y="4977148"/>
            <a:ext cx="4000528" cy="830997"/>
          </a:xfrm>
          <a:prstGeom prst="rect">
            <a:avLst/>
          </a:prstGeom>
          <a:noFill/>
        </p:spPr>
        <p:txBody>
          <a:bodyPr wrap="square" rtlCol="0" anchor="t">
            <a:spAutoFit/>
          </a:bodyPr>
          <a:lstStyle/>
          <a:p>
            <a:r>
              <a:rPr lang="en-US" altLang="zh-CN" sz="1600" b="1" dirty="0" smtClean="0">
                <a:effectLst>
                  <a:outerShdw blurRad="38100" dist="38100" dir="2700000" algn="tl">
                    <a:srgbClr val="000000">
                      <a:alpha val="43137"/>
                    </a:srgbClr>
                  </a:outerShdw>
                </a:effectLst>
                <a:latin typeface="楷体" charset="0"/>
                <a:ea typeface="楷体" charset="0"/>
              </a:rPr>
              <a:t>2016</a:t>
            </a:r>
            <a:r>
              <a:rPr lang="zh-CN" altLang="en-US" sz="1600" b="1" dirty="0" smtClean="0">
                <a:effectLst>
                  <a:outerShdw blurRad="38100" dist="38100" dir="2700000" algn="tl">
                    <a:srgbClr val="000000">
                      <a:alpha val="43137"/>
                    </a:srgbClr>
                  </a:outerShdw>
                </a:effectLst>
                <a:latin typeface="楷体" charset="0"/>
                <a:ea typeface="楷体" charset="0"/>
              </a:rPr>
              <a:t>年：中共中央《关于深化人才发展体制改革的意见》：健全以职业农民为主体的农场实用人才培养机制。</a:t>
            </a:r>
            <a:endParaRPr lang="en-US" altLang="zh-CN" sz="1600" b="1" dirty="0">
              <a:effectLst>
                <a:outerShdw blurRad="38100" dist="38100" dir="2700000" algn="tl">
                  <a:srgbClr val="000000">
                    <a:alpha val="43137"/>
                  </a:srgbClr>
                </a:outerShdw>
              </a:effectLst>
              <a:latin typeface="楷体" charset="0"/>
              <a:ea typeface="楷体" charset="0"/>
            </a:endParaRPr>
          </a:p>
        </p:txBody>
      </p:sp>
      <p:sp>
        <p:nvSpPr>
          <p:cNvPr id="19" name="矩形 18"/>
          <p:cNvSpPr/>
          <p:nvPr/>
        </p:nvSpPr>
        <p:spPr>
          <a:xfrm>
            <a:off x="412857" y="5164220"/>
            <a:ext cx="3584984" cy="600934"/>
          </a:xfrm>
          <a:prstGeom prst="rect">
            <a:avLst/>
          </a:prstGeom>
        </p:spPr>
        <p:txBody>
          <a:bodyPr wrap="square">
            <a:spAutoFit/>
          </a:bodyPr>
          <a:lstStyle/>
          <a:p>
            <a:pPr>
              <a:lnSpc>
                <a:spcPct val="110000"/>
              </a:lnSpc>
            </a:pPr>
            <a:r>
              <a:rPr lang="en-US" altLang="zh-CN" sz="1600" b="1" dirty="0" smtClean="0">
                <a:effectLst>
                  <a:outerShdw blurRad="38100" dist="38100" dir="2700000" algn="tl">
                    <a:srgbClr val="000000">
                      <a:alpha val="43137"/>
                    </a:srgbClr>
                  </a:outerShdw>
                </a:effectLst>
                <a:latin typeface="楷体" charset="0"/>
                <a:ea typeface="楷体" charset="0"/>
              </a:rPr>
              <a:t>2016</a:t>
            </a:r>
            <a:r>
              <a:rPr lang="zh-CN" altLang="en-US" sz="1600" b="1" dirty="0" smtClean="0">
                <a:effectLst>
                  <a:outerShdw blurRad="38100" dist="38100" dir="2700000" algn="tl">
                    <a:srgbClr val="000000">
                      <a:alpha val="43137"/>
                    </a:srgbClr>
                  </a:outerShdw>
                </a:effectLst>
                <a:latin typeface="楷体" charset="0"/>
                <a:ea typeface="楷体" charset="0"/>
              </a:rPr>
              <a:t>年：健全农业广播电视学校体系，定向培养职业农民</a:t>
            </a:r>
            <a:endParaRPr lang="en-US" altLang="zh-CN" sz="1600" b="1" dirty="0" smtClean="0">
              <a:effectLst>
                <a:outerShdw blurRad="38100" dist="38100" dir="2700000" algn="tl">
                  <a:srgbClr val="000000">
                    <a:alpha val="43137"/>
                  </a:srgbClr>
                </a:outerShdw>
              </a:effectLst>
              <a:latin typeface="楷体" charset="0"/>
              <a:ea typeface="楷体" charset="0"/>
            </a:endParaRPr>
          </a:p>
        </p:txBody>
      </p:sp>
      <p:cxnSp>
        <p:nvCxnSpPr>
          <p:cNvPr id="20" name="直接箭头连接符 19"/>
          <p:cNvCxnSpPr/>
          <p:nvPr/>
        </p:nvCxnSpPr>
        <p:spPr>
          <a:xfrm>
            <a:off x="0" y="1071546"/>
            <a:ext cx="10382280" cy="1588"/>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5048243" y="1000108"/>
            <a:ext cx="190501" cy="14287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2" name="TextBox 21"/>
          <p:cNvSpPr txBox="1"/>
          <p:nvPr/>
        </p:nvSpPr>
        <p:spPr>
          <a:xfrm>
            <a:off x="1428718" y="285729"/>
            <a:ext cx="3905277" cy="584775"/>
          </a:xfrm>
          <a:prstGeom prst="rect">
            <a:avLst/>
          </a:prstGeom>
          <a:noFill/>
        </p:spPr>
        <p:txBody>
          <a:bodyPr wrap="square" rtlCol="0">
            <a:spAutoFit/>
          </a:bodyPr>
          <a:lstStyle/>
          <a:p>
            <a:r>
              <a:rPr lang="en-US" altLang="zh-CN" sz="3200" b="1" dirty="0" smtClean="0">
                <a:solidFill>
                  <a:srgbClr val="FFC000"/>
                </a:solidFill>
                <a:latin typeface="黑体" pitchFamily="49" charset="-122"/>
                <a:ea typeface="黑体" pitchFamily="49" charset="-122"/>
              </a:rPr>
              <a:t>2012</a:t>
            </a:r>
            <a:r>
              <a:rPr lang="zh-CN" altLang="en-US" sz="3200" b="1" dirty="0" smtClean="0">
                <a:solidFill>
                  <a:srgbClr val="FFC000"/>
                </a:solidFill>
                <a:latin typeface="黑体" pitchFamily="49" charset="-122"/>
                <a:ea typeface="黑体" pitchFamily="49" charset="-122"/>
              </a:rPr>
              <a:t>年</a:t>
            </a:r>
            <a:r>
              <a:rPr lang="en-US" altLang="zh-CN" sz="3200" b="1" dirty="0" smtClean="0">
                <a:solidFill>
                  <a:srgbClr val="FFC000"/>
                </a:solidFill>
                <a:latin typeface="黑体" pitchFamily="49" charset="-122"/>
                <a:ea typeface="黑体" pitchFamily="49" charset="-122"/>
              </a:rPr>
              <a:t>-</a:t>
            </a:r>
            <a:r>
              <a:rPr lang="zh-CN" altLang="en-US" sz="3200" b="1" dirty="0" smtClean="0">
                <a:solidFill>
                  <a:srgbClr val="FFC000"/>
                </a:solidFill>
                <a:latin typeface="黑体" pitchFamily="49" charset="-122"/>
                <a:ea typeface="黑体" pitchFamily="49" charset="-122"/>
              </a:rPr>
              <a:t>至今</a:t>
            </a:r>
          </a:p>
        </p:txBody>
      </p:sp>
      <p:sp>
        <p:nvSpPr>
          <p:cNvPr id="23" name="矩形 22"/>
          <p:cNvSpPr/>
          <p:nvPr/>
        </p:nvSpPr>
        <p:spPr>
          <a:xfrm>
            <a:off x="5048243" y="506722"/>
            <a:ext cx="3467616"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新型职业农民培育</a:t>
            </a:r>
            <a:endParaRPr lang="zh-CN" altLang="en-US" sz="3200" b="1" dirty="0">
              <a:effectLst>
                <a:outerShdw blurRad="38100" dist="38100" dir="2700000" algn="tl">
                  <a:srgbClr val="000000">
                    <a:alpha val="43137"/>
                  </a:srgbClr>
                </a:outerShdw>
              </a:effectLst>
            </a:endParaRPr>
          </a:p>
        </p:txBody>
      </p:sp>
      <p:sp>
        <p:nvSpPr>
          <p:cNvPr id="25" name="TextBox 24"/>
          <p:cNvSpPr txBox="1"/>
          <p:nvPr/>
        </p:nvSpPr>
        <p:spPr>
          <a:xfrm>
            <a:off x="571461" y="1214422"/>
            <a:ext cx="2952771" cy="523220"/>
          </a:xfrm>
          <a:prstGeom prst="rect">
            <a:avLst/>
          </a:prstGeom>
          <a:noFill/>
        </p:spPr>
        <p:txBody>
          <a:bodyPr wrap="square" rtlCol="0">
            <a:spAutoFit/>
          </a:bodyPr>
          <a:lstStyle/>
          <a:p>
            <a:r>
              <a:rPr lang="zh-CN" altLang="en-US" sz="2800" b="1" dirty="0" smtClean="0">
                <a:solidFill>
                  <a:srgbClr val="FFC000"/>
                </a:solidFill>
                <a:latin typeface="黑体" pitchFamily="49" charset="-122"/>
                <a:ea typeface="黑体" pitchFamily="49" charset="-122"/>
              </a:rPr>
              <a:t>中央有要求</a:t>
            </a:r>
            <a:endParaRPr lang="zh-CN" altLang="en-US" sz="2800" b="1" dirty="0">
              <a:solidFill>
                <a:srgbClr val="FFC000"/>
              </a:solidFill>
              <a:latin typeface="黑体" pitchFamily="49" charset="-122"/>
              <a:ea typeface="黑体" pitchFamily="49" charset="-122"/>
            </a:endParaRPr>
          </a:p>
        </p:txBody>
      </p:sp>
      <p:sp>
        <p:nvSpPr>
          <p:cNvPr id="24" name="TextBox 23"/>
          <p:cNvSpPr txBox="1"/>
          <p:nvPr/>
        </p:nvSpPr>
        <p:spPr>
          <a:xfrm>
            <a:off x="414670" y="5901070"/>
            <a:ext cx="3583172" cy="830997"/>
          </a:xfrm>
          <a:prstGeom prst="rect">
            <a:avLst/>
          </a:prstGeom>
          <a:noFill/>
        </p:spPr>
        <p:txBody>
          <a:bodyPr wrap="square" rtlCol="0">
            <a:spAutoFit/>
          </a:bodyPr>
          <a:lstStyle/>
          <a:p>
            <a:r>
              <a:rPr lang="en-US" altLang="zh-CN" sz="1600" b="1" dirty="0" smtClean="0">
                <a:effectLst>
                  <a:outerShdw blurRad="38100" dist="38100" dir="2700000" algn="tl">
                    <a:srgbClr val="000000">
                      <a:alpha val="43137"/>
                    </a:srgbClr>
                  </a:outerShdw>
                </a:effectLst>
                <a:latin typeface="楷体" charset="0"/>
                <a:ea typeface="楷体" charset="0"/>
              </a:rPr>
              <a:t>2017</a:t>
            </a:r>
            <a:r>
              <a:rPr lang="zh-CN" altLang="en-US" sz="1600" b="1" dirty="0" smtClean="0">
                <a:effectLst>
                  <a:outerShdw blurRad="38100" dist="38100" dir="2700000" algn="tl">
                    <a:srgbClr val="000000">
                      <a:alpha val="43137"/>
                    </a:srgbClr>
                  </a:outerShdw>
                </a:effectLst>
                <a:latin typeface="楷体" charset="0"/>
                <a:ea typeface="楷体" charset="0"/>
              </a:rPr>
              <a:t>年：深入推进新型农业经营主体带头人轮训计划，培养适应现代农业发展需要的新农民。</a:t>
            </a:r>
          </a:p>
        </p:txBody>
      </p:sp>
      <p:sp>
        <p:nvSpPr>
          <p:cNvPr id="26" name="TextBox 25"/>
          <p:cNvSpPr txBox="1"/>
          <p:nvPr/>
        </p:nvSpPr>
        <p:spPr>
          <a:xfrm>
            <a:off x="8038214" y="5780782"/>
            <a:ext cx="3944679" cy="1077218"/>
          </a:xfrm>
          <a:prstGeom prst="rect">
            <a:avLst/>
          </a:prstGeom>
          <a:noFill/>
        </p:spPr>
        <p:txBody>
          <a:bodyPr wrap="square" rtlCol="0">
            <a:spAutoFit/>
          </a:bodyPr>
          <a:lstStyle/>
          <a:p>
            <a:r>
              <a:rPr lang="en-US" altLang="zh-CN" sz="1600" b="1" dirty="0" smtClean="0">
                <a:effectLst>
                  <a:outerShdw blurRad="38100" dist="38100" dir="2700000" algn="tl">
                    <a:srgbClr val="000000">
                      <a:alpha val="43137"/>
                    </a:srgbClr>
                  </a:outerShdw>
                </a:effectLst>
                <a:latin typeface="楷体" charset="0"/>
                <a:ea typeface="楷体" charset="0"/>
              </a:rPr>
              <a:t>2017</a:t>
            </a:r>
            <a:r>
              <a:rPr lang="zh-CN" altLang="en-US" sz="1600" b="1" dirty="0" smtClean="0">
                <a:effectLst>
                  <a:outerShdw blurRad="38100" dist="38100" dir="2700000" algn="tl">
                    <a:srgbClr val="000000">
                      <a:alpha val="43137"/>
                    </a:srgbClr>
                  </a:outerShdw>
                </a:effectLst>
                <a:latin typeface="楷体" charset="0"/>
                <a:ea typeface="楷体" charset="0"/>
              </a:rPr>
              <a:t>年：中办国办</a:t>
            </a:r>
            <a:r>
              <a:rPr lang="en-US" altLang="zh-CN" sz="1600" b="1" dirty="0" smtClean="0">
                <a:effectLst>
                  <a:outerShdw blurRad="38100" dist="38100" dir="2700000" algn="tl">
                    <a:srgbClr val="000000">
                      <a:alpha val="43137"/>
                    </a:srgbClr>
                  </a:outerShdw>
                </a:effectLst>
                <a:latin typeface="楷体" charset="0"/>
                <a:ea typeface="楷体" charset="0"/>
              </a:rPr>
              <a:t>《</a:t>
            </a:r>
            <a:r>
              <a:rPr lang="zh-CN" altLang="en-US" sz="1600" b="1" dirty="0" smtClean="0">
                <a:effectLst>
                  <a:outerShdw blurRad="38100" dist="38100" dir="2700000" algn="tl">
                    <a:srgbClr val="000000">
                      <a:alpha val="43137"/>
                    </a:srgbClr>
                  </a:outerShdw>
                </a:effectLst>
                <a:latin typeface="楷体" charset="0"/>
                <a:ea typeface="楷体" charset="0"/>
              </a:rPr>
              <a:t>关于加快构建政策习题培育新型农业经营主体的意见</a:t>
            </a:r>
            <a:r>
              <a:rPr lang="en-US" altLang="zh-CN" sz="1600" b="1" dirty="0" smtClean="0">
                <a:effectLst>
                  <a:outerShdw blurRad="38100" dist="38100" dir="2700000" algn="tl">
                    <a:srgbClr val="000000">
                      <a:alpha val="43137"/>
                    </a:srgbClr>
                  </a:outerShdw>
                </a:effectLst>
                <a:latin typeface="楷体" charset="0"/>
                <a:ea typeface="楷体" charset="0"/>
              </a:rPr>
              <a:t>》</a:t>
            </a:r>
            <a:r>
              <a:rPr lang="zh-CN" altLang="en-US" sz="1600" b="1" dirty="0" smtClean="0">
                <a:effectLst>
                  <a:outerShdw blurRad="38100" dist="38100" dir="2700000" algn="tl">
                    <a:srgbClr val="000000">
                      <a:alpha val="43137"/>
                    </a:srgbClr>
                  </a:outerShdw>
                </a:effectLst>
                <a:latin typeface="楷体" charset="0"/>
                <a:ea typeface="楷体" charset="0"/>
              </a:rPr>
              <a:t>：不断提升新型农业经营主体适应市场能力和带动农民增收致富能力。</a:t>
            </a:r>
          </a:p>
        </p:txBody>
      </p:sp>
    </p:spTree>
  </p:cSld>
  <p:clrMapOvr>
    <a:masterClrMapping/>
  </p:clrMapOvr>
  <p:transition spd="med" advTm="296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 calcmode="lin" valueType="num">
                                      <p:cBhvr additive="base">
                                        <p:cTn id="22"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par>
                          <p:cTn id="44" fill="hold">
                            <p:stCondLst>
                              <p:cond delay="3000"/>
                            </p:stCondLst>
                            <p:childTnLst>
                              <p:par>
                                <p:cTn id="45" presetID="2" presetClass="entr" presetSubtype="8" fill="hold" grpId="0" nodeType="after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 calcmode="lin" valueType="num">
                                      <p:cBhvr additive="base">
                                        <p:cTn id="4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40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par>
                          <p:cTn id="59" fill="hold">
                            <p:stCondLst>
                              <p:cond delay="45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par>
                          <p:cTn id="63" fill="hold">
                            <p:stCondLst>
                              <p:cond delay="50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par>
                          <p:cTn id="67" fill="hold">
                            <p:stCondLst>
                              <p:cond delay="5500"/>
                            </p:stCondLst>
                            <p:childTnLst>
                              <p:par>
                                <p:cTn id="68" presetID="22" presetClass="entr" presetSubtype="8"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childTnLst>
                          </p:cTn>
                        </p:par>
                        <p:par>
                          <p:cTn id="71" fill="hold">
                            <p:stCondLst>
                              <p:cond delay="6000"/>
                            </p:stCondLst>
                            <p:childTnLst>
                              <p:par>
                                <p:cTn id="72" presetID="22" presetClass="entr" presetSubtype="8"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left)">
                                      <p:cBhvr>
                                        <p:cTn id="74" dur="500"/>
                                        <p:tgtEl>
                                          <p:spTgt spid="10"/>
                                        </p:tgtEl>
                                      </p:cBhvr>
                                    </p:animEffect>
                                  </p:childTnLst>
                                </p:cTn>
                              </p:par>
                            </p:childTnLst>
                          </p:cTn>
                        </p:par>
                        <p:par>
                          <p:cTn id="75" fill="hold">
                            <p:stCondLst>
                              <p:cond delay="65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par>
                          <p:cTn id="79" fill="hold">
                            <p:stCondLst>
                              <p:cond delay="7000"/>
                            </p:stCondLst>
                            <p:childTnLst>
                              <p:par>
                                <p:cTn id="80" presetID="22" presetClass="entr" presetSubtype="8"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left)">
                                      <p:cBhvr>
                                        <p:cTn id="82" dur="500"/>
                                        <p:tgtEl>
                                          <p:spTgt spid="12"/>
                                        </p:tgtEl>
                                      </p:cBhvr>
                                    </p:animEffect>
                                  </p:childTnLst>
                                </p:cTn>
                              </p:par>
                            </p:childTnLst>
                          </p:cTn>
                        </p:par>
                        <p:par>
                          <p:cTn id="83" fill="hold">
                            <p:stCondLst>
                              <p:cond delay="7500"/>
                            </p:stCondLst>
                            <p:childTnLst>
                              <p:par>
                                <p:cTn id="84" presetID="22" presetClass="entr" presetSubtype="8"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left)">
                                      <p:cBhvr>
                                        <p:cTn id="86" dur="500"/>
                                        <p:tgtEl>
                                          <p:spTgt spid="17"/>
                                        </p:tgtEl>
                                      </p:cBhvr>
                                    </p:animEffect>
                                  </p:childTnLst>
                                </p:cTn>
                              </p:par>
                            </p:childTnLst>
                          </p:cTn>
                        </p:par>
                        <p:par>
                          <p:cTn id="87" fill="hold">
                            <p:stCondLst>
                              <p:cond delay="8000"/>
                            </p:stCondLst>
                            <p:childTnLst>
                              <p:par>
                                <p:cTn id="88" presetID="22" presetClass="entr" presetSubtype="8"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left)">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fltVal val="0"/>
                                          </p:val>
                                        </p:tav>
                                        <p:tav tm="100000">
                                          <p:val>
                                            <p:strVal val="#ppt_w"/>
                                          </p:val>
                                        </p:tav>
                                      </p:tavLst>
                                    </p:anim>
                                    <p:anim calcmode="lin" valueType="num">
                                      <p:cBhvr>
                                        <p:cTn id="96" dur="500" fill="hold"/>
                                        <p:tgtEl>
                                          <p:spTgt spid="26"/>
                                        </p:tgtEl>
                                        <p:attrNameLst>
                                          <p:attrName>ppt_h</p:attrName>
                                        </p:attrNameLst>
                                      </p:cBhvr>
                                      <p:tavLst>
                                        <p:tav tm="0">
                                          <p:val>
                                            <p:fltVal val="0"/>
                                          </p:val>
                                        </p:tav>
                                        <p:tav tm="100000">
                                          <p:val>
                                            <p:strVal val="#ppt_h"/>
                                          </p:val>
                                        </p:tav>
                                      </p:tavLst>
                                    </p:anim>
                                    <p:animEffect transition="in" filter="fade">
                                      <p:cBhvr>
                                        <p:cTn id="9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3" grpId="0" animBg="1"/>
      <p:bldP spid="14" grpId="0"/>
      <p:bldP spid="15" grpId="0"/>
      <p:bldP spid="10" grpId="0"/>
      <p:bldP spid="11" grpId="0"/>
      <p:bldP spid="12" grpId="0"/>
      <p:bldP spid="16" grpId="0" animBg="1"/>
      <p:bldP spid="17" grpId="0"/>
      <p:bldP spid="18" grpId="0"/>
      <p:bldP spid="19" grpId="0" build="allAtOnce"/>
      <p:bldP spid="21" grpId="0" animBg="1"/>
      <p:bldP spid="22" grpId="0"/>
      <p:bldP spid="23" grpId="0"/>
      <p:bldP spid="25" grpId="0" build="p"/>
      <p:bldP spid="24"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0" y="1353739"/>
            <a:ext cx="5312735" cy="4525963"/>
          </a:xfrm>
        </p:spPr>
        <p:txBody>
          <a:bodyPr/>
          <a:lstStyle/>
          <a:p>
            <a:r>
              <a:rPr lang="en-US" altLang="zh-CN" dirty="0" smtClean="0"/>
              <a:t>*</a:t>
            </a:r>
            <a:r>
              <a:rPr lang="zh-CN" altLang="en-US" dirty="0" smtClean="0"/>
              <a:t>新型农业经营体系是指大力培育发展新型农业经营主体，逐步形成以</a:t>
            </a:r>
            <a:r>
              <a:rPr lang="zh-CN" altLang="en-US" dirty="0" smtClean="0">
                <a:solidFill>
                  <a:srgbClr val="FF0000"/>
                </a:solidFill>
              </a:rPr>
              <a:t>家庭承包经营</a:t>
            </a:r>
            <a:r>
              <a:rPr lang="zh-CN" altLang="en-US" dirty="0" smtClean="0"/>
              <a:t>为基础，</a:t>
            </a:r>
            <a:r>
              <a:rPr lang="zh-CN" altLang="en-US" dirty="0" smtClean="0">
                <a:solidFill>
                  <a:srgbClr val="FF0000"/>
                </a:solidFill>
              </a:rPr>
              <a:t>专业大户、家庭农场、农民合作社、新型职业农民、农业产业化龙头企业为骨干</a:t>
            </a:r>
            <a:r>
              <a:rPr lang="zh-CN" altLang="en-US" dirty="0" smtClean="0"/>
              <a:t>，其他组织形式为补充的新型农业经营体系。</a:t>
            </a:r>
            <a:endParaRPr lang="zh-CN" altLang="en-US" dirty="0"/>
          </a:p>
        </p:txBody>
      </p:sp>
      <p:sp>
        <p:nvSpPr>
          <p:cNvPr id="4" name="标题 3"/>
          <p:cNvSpPr>
            <a:spLocks noGrp="1"/>
          </p:cNvSpPr>
          <p:nvPr>
            <p:ph type="title"/>
          </p:nvPr>
        </p:nvSpPr>
        <p:spPr/>
        <p:txBody>
          <a:bodyPr/>
          <a:lstStyle/>
          <a:p>
            <a:r>
              <a:rPr lang="zh-CN" altLang="en-US" dirty="0" smtClean="0"/>
              <a:t>（一）什么是新型农业经营体系</a:t>
            </a:r>
            <a:endParaRPr lang="zh-CN" altLang="en-US" dirty="0"/>
          </a:p>
        </p:txBody>
      </p:sp>
      <p:graphicFrame>
        <p:nvGraphicFramePr>
          <p:cNvPr id="6" name="图示 5"/>
          <p:cNvGraphicFramePr/>
          <p:nvPr/>
        </p:nvGraphicFramePr>
        <p:xfrm>
          <a:off x="5376530" y="1584252"/>
          <a:ext cx="6464596" cy="4096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advTm="5522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graphicEl>
                                              <a:dgm id="{1A7B6039-54D6-45E3-AC78-9E41AAD77BA1}"/>
                                            </p:graphicEl>
                                          </p:spTgt>
                                        </p:tgtEl>
                                        <p:attrNameLst>
                                          <p:attrName>style.visibility</p:attrName>
                                        </p:attrNameLst>
                                      </p:cBhvr>
                                      <p:to>
                                        <p:strVal val="visible"/>
                                      </p:to>
                                    </p:set>
                                    <p:animEffect transition="in" filter="wheel(1)">
                                      <p:cBhvr>
                                        <p:cTn id="17" dur="500"/>
                                        <p:tgtEl>
                                          <p:spTgt spid="6">
                                            <p:graphicEl>
                                              <a:dgm id="{1A7B6039-54D6-45E3-AC78-9E41AAD77BA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graphicEl>
                                              <a:dgm id="{DB7235F7-EF5F-43D3-9384-D35C60362345}"/>
                                            </p:graphicEl>
                                          </p:spTgt>
                                        </p:tgtEl>
                                        <p:attrNameLst>
                                          <p:attrName>style.visibility</p:attrName>
                                        </p:attrNameLst>
                                      </p:cBhvr>
                                      <p:to>
                                        <p:strVal val="visible"/>
                                      </p:to>
                                    </p:set>
                                    <p:animEffect transition="in" filter="wheel(1)">
                                      <p:cBhvr>
                                        <p:cTn id="22" dur="500"/>
                                        <p:tgtEl>
                                          <p:spTgt spid="6">
                                            <p:graphicEl>
                                              <a:dgm id="{DB7235F7-EF5F-43D3-9384-D35C60362345}"/>
                                            </p:graphicEl>
                                          </p:spTgt>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6">
                                            <p:graphicEl>
                                              <a:dgm id="{10B5A4EE-62C6-4668-B67B-56C919890CF9}"/>
                                            </p:graphicEl>
                                          </p:spTgt>
                                        </p:tgtEl>
                                        <p:attrNameLst>
                                          <p:attrName>style.visibility</p:attrName>
                                        </p:attrNameLst>
                                      </p:cBhvr>
                                      <p:to>
                                        <p:strVal val="visible"/>
                                      </p:to>
                                    </p:set>
                                    <p:animEffect transition="in" filter="wheel(1)">
                                      <p:cBhvr>
                                        <p:cTn id="25" dur="500"/>
                                        <p:tgtEl>
                                          <p:spTgt spid="6">
                                            <p:graphicEl>
                                              <a:dgm id="{10B5A4EE-62C6-4668-B67B-56C919890CF9}"/>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6">
                                            <p:graphicEl>
                                              <a:dgm id="{F100F738-F615-490A-B37D-6A559B16A7C7}"/>
                                            </p:graphicEl>
                                          </p:spTgt>
                                        </p:tgtEl>
                                        <p:attrNameLst>
                                          <p:attrName>style.visibility</p:attrName>
                                        </p:attrNameLst>
                                      </p:cBhvr>
                                      <p:to>
                                        <p:strVal val="visible"/>
                                      </p:to>
                                    </p:set>
                                    <p:animEffect transition="in" filter="wheel(1)">
                                      <p:cBhvr>
                                        <p:cTn id="30" dur="500"/>
                                        <p:tgtEl>
                                          <p:spTgt spid="6">
                                            <p:graphicEl>
                                              <a:dgm id="{F100F738-F615-490A-B37D-6A559B16A7C7}"/>
                                            </p:graphicEl>
                                          </p:spTgt>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6">
                                            <p:graphicEl>
                                              <a:dgm id="{547BD086-5C2E-4F44-A618-DA0E76CCB0F3}"/>
                                            </p:graphicEl>
                                          </p:spTgt>
                                        </p:tgtEl>
                                        <p:attrNameLst>
                                          <p:attrName>style.visibility</p:attrName>
                                        </p:attrNameLst>
                                      </p:cBhvr>
                                      <p:to>
                                        <p:strVal val="visible"/>
                                      </p:to>
                                    </p:set>
                                    <p:animEffect transition="in" filter="wheel(1)">
                                      <p:cBhvr>
                                        <p:cTn id="33" dur="500"/>
                                        <p:tgtEl>
                                          <p:spTgt spid="6">
                                            <p:graphicEl>
                                              <a:dgm id="{547BD086-5C2E-4F44-A618-DA0E76CCB0F3}"/>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graphicEl>
                                              <a:dgm id="{6AB90A19-9AE7-4CDF-AB9F-46E1D3DD1DA5}"/>
                                            </p:graphicEl>
                                          </p:spTgt>
                                        </p:tgtEl>
                                        <p:attrNameLst>
                                          <p:attrName>style.visibility</p:attrName>
                                        </p:attrNameLst>
                                      </p:cBhvr>
                                      <p:to>
                                        <p:strVal val="visible"/>
                                      </p:to>
                                    </p:set>
                                    <p:animEffect transition="in" filter="wheel(1)">
                                      <p:cBhvr>
                                        <p:cTn id="38" dur="500"/>
                                        <p:tgtEl>
                                          <p:spTgt spid="6">
                                            <p:graphicEl>
                                              <a:dgm id="{6AB90A19-9AE7-4CDF-AB9F-46E1D3DD1DA5}"/>
                                            </p:graphicEl>
                                          </p:spTgt>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6">
                                            <p:graphicEl>
                                              <a:dgm id="{56ED1533-3F58-4D8A-97E6-A67C885CBD82}"/>
                                            </p:graphicEl>
                                          </p:spTgt>
                                        </p:tgtEl>
                                        <p:attrNameLst>
                                          <p:attrName>style.visibility</p:attrName>
                                        </p:attrNameLst>
                                      </p:cBhvr>
                                      <p:to>
                                        <p:strVal val="visible"/>
                                      </p:to>
                                    </p:set>
                                    <p:animEffect transition="in" filter="wheel(1)">
                                      <p:cBhvr>
                                        <p:cTn id="41" dur="500"/>
                                        <p:tgtEl>
                                          <p:spTgt spid="6">
                                            <p:graphicEl>
                                              <a:dgm id="{56ED1533-3F58-4D8A-97E6-A67C885CBD82}"/>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6">
                                            <p:graphicEl>
                                              <a:dgm id="{6747EA1B-1341-42BC-8621-AA725AAC6CF7}"/>
                                            </p:graphicEl>
                                          </p:spTgt>
                                        </p:tgtEl>
                                        <p:attrNameLst>
                                          <p:attrName>style.visibility</p:attrName>
                                        </p:attrNameLst>
                                      </p:cBhvr>
                                      <p:to>
                                        <p:strVal val="visible"/>
                                      </p:to>
                                    </p:set>
                                    <p:animEffect transition="in" filter="wheel(1)">
                                      <p:cBhvr>
                                        <p:cTn id="46" dur="500"/>
                                        <p:tgtEl>
                                          <p:spTgt spid="6">
                                            <p:graphicEl>
                                              <a:dgm id="{6747EA1B-1341-42BC-8621-AA725AAC6CF7}"/>
                                            </p:graphicEl>
                                          </p:spTgt>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
                                            <p:graphicEl>
                                              <a:dgm id="{0562FD7F-5214-4FA2-98BF-EBEEBA5193CA}"/>
                                            </p:graphicEl>
                                          </p:spTgt>
                                        </p:tgtEl>
                                        <p:attrNameLst>
                                          <p:attrName>style.visibility</p:attrName>
                                        </p:attrNameLst>
                                      </p:cBhvr>
                                      <p:to>
                                        <p:strVal val="visible"/>
                                      </p:to>
                                    </p:set>
                                    <p:animEffect transition="in" filter="wheel(1)">
                                      <p:cBhvr>
                                        <p:cTn id="49" dur="500"/>
                                        <p:tgtEl>
                                          <p:spTgt spid="6">
                                            <p:graphicEl>
                                              <a:dgm id="{0562FD7F-5214-4FA2-98BF-EBEEBA5193CA}"/>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6">
                                            <p:graphicEl>
                                              <a:dgm id="{E61C0C62-5F3B-4E33-84E5-1D3646E975CD}"/>
                                            </p:graphicEl>
                                          </p:spTgt>
                                        </p:tgtEl>
                                        <p:attrNameLst>
                                          <p:attrName>style.visibility</p:attrName>
                                        </p:attrNameLst>
                                      </p:cBhvr>
                                      <p:to>
                                        <p:strVal val="visible"/>
                                      </p:to>
                                    </p:set>
                                    <p:animEffect transition="in" filter="wheel(1)">
                                      <p:cBhvr>
                                        <p:cTn id="54" dur="500"/>
                                        <p:tgtEl>
                                          <p:spTgt spid="6">
                                            <p:graphicEl>
                                              <a:dgm id="{E61C0C62-5F3B-4E33-84E5-1D3646E975CD}"/>
                                            </p:graphicEl>
                                          </p:spTgt>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6">
                                            <p:graphicEl>
                                              <a:dgm id="{B422EB81-BEA8-45AE-8D8E-02DE67EE3CC1}"/>
                                            </p:graphicEl>
                                          </p:spTgt>
                                        </p:tgtEl>
                                        <p:attrNameLst>
                                          <p:attrName>style.visibility</p:attrName>
                                        </p:attrNameLst>
                                      </p:cBhvr>
                                      <p:to>
                                        <p:strVal val="visible"/>
                                      </p:to>
                                    </p:set>
                                    <p:animEffect transition="in" filter="wheel(1)">
                                      <p:cBhvr>
                                        <p:cTn id="57" dur="500"/>
                                        <p:tgtEl>
                                          <p:spTgt spid="6">
                                            <p:graphicEl>
                                              <a:dgm id="{B422EB81-BEA8-45AE-8D8E-02DE67EE3CC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Graphic spid="6"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箭头连接符 19"/>
          <p:cNvCxnSpPr/>
          <p:nvPr/>
        </p:nvCxnSpPr>
        <p:spPr>
          <a:xfrm>
            <a:off x="0" y="1071546"/>
            <a:ext cx="10382280" cy="1588"/>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2476475" y="1000108"/>
            <a:ext cx="190501" cy="14287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2" name="TextBox 21"/>
          <p:cNvSpPr txBox="1"/>
          <p:nvPr/>
        </p:nvSpPr>
        <p:spPr>
          <a:xfrm>
            <a:off x="1428718" y="285729"/>
            <a:ext cx="3905277" cy="584775"/>
          </a:xfrm>
          <a:prstGeom prst="rect">
            <a:avLst/>
          </a:prstGeom>
          <a:noFill/>
        </p:spPr>
        <p:txBody>
          <a:bodyPr wrap="square" rtlCol="0">
            <a:spAutoFit/>
          </a:bodyPr>
          <a:lstStyle/>
          <a:p>
            <a:r>
              <a:rPr lang="en-US" altLang="zh-CN" sz="3200" b="1" dirty="0" smtClean="0">
                <a:solidFill>
                  <a:srgbClr val="FFC000"/>
                </a:solidFill>
                <a:latin typeface="黑体" pitchFamily="49" charset="-122"/>
                <a:ea typeface="黑体" pitchFamily="49" charset="-122"/>
              </a:rPr>
              <a:t>2012</a:t>
            </a:r>
            <a:r>
              <a:rPr lang="zh-CN" altLang="en-US" sz="3200" b="1" dirty="0" smtClean="0">
                <a:solidFill>
                  <a:srgbClr val="FFC000"/>
                </a:solidFill>
                <a:latin typeface="黑体" pitchFamily="49" charset="-122"/>
                <a:ea typeface="黑体" pitchFamily="49" charset="-122"/>
              </a:rPr>
              <a:t>年</a:t>
            </a:r>
            <a:r>
              <a:rPr lang="en-US" altLang="zh-CN" sz="3200" b="1" dirty="0" smtClean="0">
                <a:solidFill>
                  <a:srgbClr val="FFC000"/>
                </a:solidFill>
                <a:latin typeface="黑体" pitchFamily="49" charset="-122"/>
                <a:ea typeface="黑体" pitchFamily="49" charset="-122"/>
              </a:rPr>
              <a:t>-</a:t>
            </a:r>
            <a:r>
              <a:rPr lang="zh-CN" altLang="en-US" sz="3200" b="1" dirty="0" smtClean="0">
                <a:solidFill>
                  <a:srgbClr val="FFC000"/>
                </a:solidFill>
                <a:latin typeface="黑体" pitchFamily="49" charset="-122"/>
                <a:ea typeface="黑体" pitchFamily="49" charset="-122"/>
              </a:rPr>
              <a:t>至今</a:t>
            </a:r>
          </a:p>
        </p:txBody>
      </p:sp>
      <p:sp>
        <p:nvSpPr>
          <p:cNvPr id="23" name="矩形 22"/>
          <p:cNvSpPr/>
          <p:nvPr/>
        </p:nvSpPr>
        <p:spPr>
          <a:xfrm>
            <a:off x="4362192" y="486771"/>
            <a:ext cx="3467616" cy="584775"/>
          </a:xfrm>
          <a:prstGeom prst="rect">
            <a:avLst/>
          </a:prstGeom>
        </p:spPr>
        <p:txBody>
          <a:bodyPr wrap="none">
            <a:spAutoFit/>
          </a:bodyPr>
          <a:lstStyle/>
          <a:p>
            <a:r>
              <a:rPr lang="zh-CN" altLang="en-US" sz="32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新型职业农民培育</a:t>
            </a:r>
            <a:endParaRPr lang="zh-CN" altLang="en-US" sz="3200" b="1" dirty="0">
              <a:effectLst>
                <a:outerShdw blurRad="38100" dist="38100" dir="2700000" algn="tl">
                  <a:srgbClr val="000000">
                    <a:alpha val="43137"/>
                  </a:srgbClr>
                </a:outerShdw>
              </a:effectLst>
            </a:endParaRPr>
          </a:p>
        </p:txBody>
      </p:sp>
      <p:sp>
        <p:nvSpPr>
          <p:cNvPr id="25" name="TextBox 24"/>
          <p:cNvSpPr txBox="1"/>
          <p:nvPr/>
        </p:nvSpPr>
        <p:spPr>
          <a:xfrm>
            <a:off x="571461" y="1214422"/>
            <a:ext cx="2952771" cy="523220"/>
          </a:xfrm>
          <a:prstGeom prst="rect">
            <a:avLst/>
          </a:prstGeom>
          <a:noFill/>
        </p:spPr>
        <p:txBody>
          <a:bodyPr wrap="square" rtlCol="0">
            <a:spAutoFit/>
          </a:bodyPr>
          <a:lstStyle/>
          <a:p>
            <a:r>
              <a:rPr lang="zh-CN" altLang="en-US" sz="2800" b="1" dirty="0" smtClean="0">
                <a:solidFill>
                  <a:srgbClr val="FFC000"/>
                </a:solidFill>
                <a:latin typeface="黑体" pitchFamily="49" charset="-122"/>
                <a:ea typeface="黑体" pitchFamily="49" charset="-122"/>
              </a:rPr>
              <a:t>项目有支持</a:t>
            </a:r>
            <a:endParaRPr lang="zh-CN" altLang="en-US" sz="2800" b="1" dirty="0">
              <a:solidFill>
                <a:srgbClr val="FFC000"/>
              </a:solidFill>
              <a:latin typeface="黑体" pitchFamily="49" charset="-122"/>
              <a:ea typeface="黑体" pitchFamily="49" charset="-122"/>
            </a:endParaRPr>
          </a:p>
        </p:txBody>
      </p:sp>
      <p:graphicFrame>
        <p:nvGraphicFramePr>
          <p:cNvPr id="40" name="图示 39"/>
          <p:cNvGraphicFramePr/>
          <p:nvPr/>
        </p:nvGraphicFramePr>
        <p:xfrm>
          <a:off x="285709" y="1643050"/>
          <a:ext cx="8572560" cy="5214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 name="TextBox 40"/>
          <p:cNvSpPr txBox="1"/>
          <p:nvPr/>
        </p:nvSpPr>
        <p:spPr>
          <a:xfrm>
            <a:off x="7524760" y="4930036"/>
            <a:ext cx="4476781" cy="1631216"/>
          </a:xfrm>
          <a:prstGeom prst="rect">
            <a:avLst/>
          </a:prstGeom>
          <a:noFill/>
        </p:spPr>
        <p:txBody>
          <a:bodyPr wrap="square" rtlCol="0">
            <a:spAutoFit/>
          </a:bodyPr>
          <a:lstStyle/>
          <a:p>
            <a:pPr algn="just"/>
            <a:r>
              <a:rPr lang="zh-CN" altLang="en-US" b="1" dirty="0" smtClean="0">
                <a:solidFill>
                  <a:schemeClr val="tx2">
                    <a:lumMod val="50000"/>
                  </a:schemeClr>
                </a:solidFill>
                <a:latin typeface="+mn-ea"/>
                <a:ea typeface="+mn-ea"/>
              </a:rPr>
              <a:t>    截至</a:t>
            </a:r>
            <a:r>
              <a:rPr lang="en-US" b="1" dirty="0" smtClean="0">
                <a:solidFill>
                  <a:schemeClr val="tx2">
                    <a:lumMod val="50000"/>
                  </a:schemeClr>
                </a:solidFill>
                <a:latin typeface="+mn-ea"/>
                <a:ea typeface="+mn-ea"/>
              </a:rPr>
              <a:t>2015</a:t>
            </a:r>
            <a:r>
              <a:rPr lang="zh-CN" altLang="en-US" b="1" dirty="0" smtClean="0">
                <a:solidFill>
                  <a:schemeClr val="tx2">
                    <a:lumMod val="50000"/>
                  </a:schemeClr>
                </a:solidFill>
                <a:latin typeface="+mn-ea"/>
                <a:ea typeface="+mn-ea"/>
              </a:rPr>
              <a:t>年，中央财政共投入资金</a:t>
            </a:r>
            <a:r>
              <a:rPr lang="en-US" altLang="zh-CN" b="1" dirty="0" smtClean="0">
                <a:solidFill>
                  <a:schemeClr val="tx2">
                    <a:lumMod val="50000"/>
                  </a:schemeClr>
                </a:solidFill>
                <a:latin typeface="+mn-ea"/>
                <a:ea typeface="+mn-ea"/>
              </a:rPr>
              <a:t>22</a:t>
            </a:r>
            <a:r>
              <a:rPr lang="zh-CN" altLang="en-US" b="1" dirty="0" smtClean="0">
                <a:solidFill>
                  <a:schemeClr val="tx2">
                    <a:lumMod val="50000"/>
                  </a:schemeClr>
                </a:solidFill>
                <a:latin typeface="+mn-ea"/>
                <a:ea typeface="+mn-ea"/>
              </a:rPr>
              <a:t>亿，带动省级财政投入</a:t>
            </a:r>
            <a:r>
              <a:rPr lang="en-US" b="1" dirty="0" smtClean="0">
                <a:solidFill>
                  <a:schemeClr val="tx2">
                    <a:lumMod val="50000"/>
                  </a:schemeClr>
                </a:solidFill>
                <a:latin typeface="+mn-ea"/>
                <a:ea typeface="+mn-ea"/>
              </a:rPr>
              <a:t>10</a:t>
            </a:r>
            <a:r>
              <a:rPr lang="zh-CN" altLang="en-US" b="1" dirty="0" smtClean="0">
                <a:solidFill>
                  <a:schemeClr val="tx2">
                    <a:lumMod val="50000"/>
                  </a:schemeClr>
                </a:solidFill>
                <a:latin typeface="+mn-ea"/>
                <a:ea typeface="+mn-ea"/>
              </a:rPr>
              <a:t>多亿元，在全国</a:t>
            </a:r>
            <a:r>
              <a:rPr lang="en-US" altLang="zh-CN" b="1" dirty="0" smtClean="0">
                <a:solidFill>
                  <a:schemeClr val="tx2">
                    <a:lumMod val="50000"/>
                  </a:schemeClr>
                </a:solidFill>
                <a:latin typeface="+mn-ea"/>
                <a:ea typeface="+mn-ea"/>
              </a:rPr>
              <a:t>4</a:t>
            </a:r>
            <a:r>
              <a:rPr lang="zh-CN" altLang="en-US" b="1" dirty="0" smtClean="0">
                <a:solidFill>
                  <a:schemeClr val="tx2">
                    <a:lumMod val="50000"/>
                  </a:schemeClr>
                </a:solidFill>
                <a:latin typeface="+mn-ea"/>
                <a:ea typeface="+mn-ea"/>
              </a:rPr>
              <a:t>个整省、</a:t>
            </a:r>
            <a:r>
              <a:rPr lang="en-US" altLang="zh-CN" b="1" dirty="0" smtClean="0">
                <a:solidFill>
                  <a:schemeClr val="tx2">
                    <a:lumMod val="50000"/>
                  </a:schemeClr>
                </a:solidFill>
                <a:latin typeface="+mn-ea"/>
                <a:ea typeface="+mn-ea"/>
              </a:rPr>
              <a:t>21</a:t>
            </a:r>
            <a:r>
              <a:rPr lang="zh-CN" altLang="en-US" b="1" dirty="0" smtClean="0">
                <a:solidFill>
                  <a:schemeClr val="tx2">
                    <a:lumMod val="50000"/>
                  </a:schemeClr>
                </a:solidFill>
                <a:latin typeface="+mn-ea"/>
                <a:ea typeface="+mn-ea"/>
              </a:rPr>
              <a:t>个整市、近</a:t>
            </a:r>
            <a:r>
              <a:rPr lang="en-US" b="1" dirty="0" smtClean="0">
                <a:solidFill>
                  <a:schemeClr val="tx2">
                    <a:lumMod val="50000"/>
                  </a:schemeClr>
                </a:solidFill>
                <a:latin typeface="+mn-ea"/>
                <a:ea typeface="+mn-ea"/>
              </a:rPr>
              <a:t>500</a:t>
            </a:r>
            <a:r>
              <a:rPr lang="zh-CN" altLang="en-US" b="1" dirty="0" smtClean="0">
                <a:solidFill>
                  <a:schemeClr val="tx2">
                    <a:lumMod val="50000"/>
                  </a:schemeClr>
                </a:solidFill>
                <a:latin typeface="+mn-ea"/>
                <a:ea typeface="+mn-ea"/>
              </a:rPr>
              <a:t>个示范县重点推进，每年培育新型职业农民</a:t>
            </a:r>
            <a:r>
              <a:rPr lang="en-US" b="1" dirty="0" smtClean="0">
                <a:solidFill>
                  <a:schemeClr val="tx2">
                    <a:lumMod val="50000"/>
                  </a:schemeClr>
                </a:solidFill>
                <a:latin typeface="+mn-ea"/>
                <a:ea typeface="+mn-ea"/>
              </a:rPr>
              <a:t>100</a:t>
            </a:r>
            <a:r>
              <a:rPr lang="zh-CN" altLang="en-US" b="1" dirty="0" smtClean="0">
                <a:solidFill>
                  <a:schemeClr val="tx2">
                    <a:lumMod val="50000"/>
                  </a:schemeClr>
                </a:solidFill>
                <a:latin typeface="+mn-ea"/>
                <a:ea typeface="+mn-ea"/>
              </a:rPr>
              <a:t>万人。</a:t>
            </a:r>
            <a:endParaRPr lang="zh-CN" altLang="en-US" b="1" dirty="0">
              <a:solidFill>
                <a:schemeClr val="tx2">
                  <a:lumMod val="50000"/>
                </a:schemeClr>
              </a:solidFill>
              <a:latin typeface="+mn-ea"/>
              <a:ea typeface="+mn-ea"/>
            </a:endParaRPr>
          </a:p>
        </p:txBody>
      </p:sp>
      <p:graphicFrame>
        <p:nvGraphicFramePr>
          <p:cNvPr id="39" name="图示 38"/>
          <p:cNvGraphicFramePr/>
          <p:nvPr/>
        </p:nvGraphicFramePr>
        <p:xfrm>
          <a:off x="8096264" y="1643049"/>
          <a:ext cx="3619525" cy="29821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cSld>
  <p:clrMapOvr>
    <a:masterClrMapping/>
  </p:clrMapOvr>
  <p:transition spd="med" advTm="6274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0">
                                            <p:graphicEl>
                                              <a:dgm id="{ACA018D7-9B0D-4CB9-9BB5-147478FE7251}"/>
                                            </p:graphicEl>
                                          </p:spTgt>
                                        </p:tgtEl>
                                        <p:attrNameLst>
                                          <p:attrName>style.visibility</p:attrName>
                                        </p:attrNameLst>
                                      </p:cBhvr>
                                      <p:to>
                                        <p:strVal val="visible"/>
                                      </p:to>
                                    </p:set>
                                    <p:animEffect transition="in" filter="randombar(horizontal)">
                                      <p:cBhvr>
                                        <p:cTn id="25" dur="500"/>
                                        <p:tgtEl>
                                          <p:spTgt spid="40">
                                            <p:graphicEl>
                                              <a:dgm id="{ACA018D7-9B0D-4CB9-9BB5-147478FE7251}"/>
                                            </p:graphic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0">
                                            <p:graphicEl>
                                              <a:dgm id="{B563A068-21AE-4DD4-8EBF-71E38DC44C89}"/>
                                            </p:graphicEl>
                                          </p:spTgt>
                                        </p:tgtEl>
                                        <p:attrNameLst>
                                          <p:attrName>style.visibility</p:attrName>
                                        </p:attrNameLst>
                                      </p:cBhvr>
                                      <p:to>
                                        <p:strVal val="visible"/>
                                      </p:to>
                                    </p:set>
                                    <p:animEffect transition="in" filter="randombar(horizontal)">
                                      <p:cBhvr>
                                        <p:cTn id="28" dur="500"/>
                                        <p:tgtEl>
                                          <p:spTgt spid="40">
                                            <p:graphicEl>
                                              <a:dgm id="{B563A068-21AE-4DD4-8EBF-71E38DC44C8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0">
                                            <p:graphicEl>
                                              <a:dgm id="{813E50A1-513D-4C90-BE57-E56D6BF37146}"/>
                                            </p:graphicEl>
                                          </p:spTgt>
                                        </p:tgtEl>
                                        <p:attrNameLst>
                                          <p:attrName>style.visibility</p:attrName>
                                        </p:attrNameLst>
                                      </p:cBhvr>
                                      <p:to>
                                        <p:strVal val="visible"/>
                                      </p:to>
                                    </p:set>
                                    <p:animEffect transition="in" filter="randombar(horizontal)">
                                      <p:cBhvr>
                                        <p:cTn id="33" dur="500"/>
                                        <p:tgtEl>
                                          <p:spTgt spid="40">
                                            <p:graphicEl>
                                              <a:dgm id="{813E50A1-513D-4C90-BE57-E56D6BF37146}"/>
                                            </p:graphic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0">
                                            <p:graphicEl>
                                              <a:dgm id="{FB051931-4428-4E90-8DA9-2467E2D7A1B3}"/>
                                            </p:graphicEl>
                                          </p:spTgt>
                                        </p:tgtEl>
                                        <p:attrNameLst>
                                          <p:attrName>style.visibility</p:attrName>
                                        </p:attrNameLst>
                                      </p:cBhvr>
                                      <p:to>
                                        <p:strVal val="visible"/>
                                      </p:to>
                                    </p:set>
                                    <p:animEffect transition="in" filter="randombar(horizontal)">
                                      <p:cBhvr>
                                        <p:cTn id="36" dur="500"/>
                                        <p:tgtEl>
                                          <p:spTgt spid="40">
                                            <p:graphicEl>
                                              <a:dgm id="{FB051931-4428-4E90-8DA9-2467E2D7A1B3}"/>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40">
                                            <p:graphicEl>
                                              <a:dgm id="{9AD182C4-FF30-494B-849A-B434DF9A57D5}"/>
                                            </p:graphicEl>
                                          </p:spTgt>
                                        </p:tgtEl>
                                        <p:attrNameLst>
                                          <p:attrName>style.visibility</p:attrName>
                                        </p:attrNameLst>
                                      </p:cBhvr>
                                      <p:to>
                                        <p:strVal val="visible"/>
                                      </p:to>
                                    </p:set>
                                    <p:animEffect transition="in" filter="randombar(horizontal)">
                                      <p:cBhvr>
                                        <p:cTn id="41" dur="500"/>
                                        <p:tgtEl>
                                          <p:spTgt spid="40">
                                            <p:graphicEl>
                                              <a:dgm id="{9AD182C4-FF30-494B-849A-B434DF9A57D5}"/>
                                            </p:graphicEl>
                                          </p:spTgt>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40">
                                            <p:graphicEl>
                                              <a:dgm id="{6ECCC348-63D1-43A7-9968-CB5E8E5A4B91}"/>
                                            </p:graphicEl>
                                          </p:spTgt>
                                        </p:tgtEl>
                                        <p:attrNameLst>
                                          <p:attrName>style.visibility</p:attrName>
                                        </p:attrNameLst>
                                      </p:cBhvr>
                                      <p:to>
                                        <p:strVal val="visible"/>
                                      </p:to>
                                    </p:set>
                                    <p:animEffect transition="in" filter="randombar(horizontal)">
                                      <p:cBhvr>
                                        <p:cTn id="44" dur="500"/>
                                        <p:tgtEl>
                                          <p:spTgt spid="40">
                                            <p:graphicEl>
                                              <a:dgm id="{6ECCC348-63D1-43A7-9968-CB5E8E5A4B91}"/>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0">
                                            <p:graphicEl>
                                              <a:dgm id="{D3DC6D8E-0CC9-4A35-BA48-B1F368D9A58C}"/>
                                            </p:graphicEl>
                                          </p:spTgt>
                                        </p:tgtEl>
                                        <p:attrNameLst>
                                          <p:attrName>style.visibility</p:attrName>
                                        </p:attrNameLst>
                                      </p:cBhvr>
                                      <p:to>
                                        <p:strVal val="visible"/>
                                      </p:to>
                                    </p:set>
                                    <p:animEffect transition="in" filter="randombar(horizontal)">
                                      <p:cBhvr>
                                        <p:cTn id="49" dur="500"/>
                                        <p:tgtEl>
                                          <p:spTgt spid="40">
                                            <p:graphicEl>
                                              <a:dgm id="{D3DC6D8E-0CC9-4A35-BA48-B1F368D9A58C}"/>
                                            </p:graphicEl>
                                          </p:spTgt>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0">
                                            <p:graphicEl>
                                              <a:dgm id="{BB903252-74D5-44C9-A55A-97507C46D775}"/>
                                            </p:graphicEl>
                                          </p:spTgt>
                                        </p:tgtEl>
                                        <p:attrNameLst>
                                          <p:attrName>style.visibility</p:attrName>
                                        </p:attrNameLst>
                                      </p:cBhvr>
                                      <p:to>
                                        <p:strVal val="visible"/>
                                      </p:to>
                                    </p:set>
                                    <p:animEffect transition="in" filter="randombar(horizontal)">
                                      <p:cBhvr>
                                        <p:cTn id="52" dur="500"/>
                                        <p:tgtEl>
                                          <p:spTgt spid="40">
                                            <p:graphicEl>
                                              <a:dgm id="{BB903252-74D5-44C9-A55A-97507C46D775}"/>
                                            </p:graphic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Effect transition="in" filter="fade">
                                      <p:cBhvr>
                                        <p:cTn id="58" dur="500"/>
                                        <p:tgtEl>
                                          <p:spTgt spid="39"/>
                                        </p:tgtEl>
                                      </p:cBhvr>
                                    </p:animEffect>
                                  </p:childTnLst>
                                </p:cTn>
                              </p:par>
                            </p:childTnLst>
                          </p:cTn>
                        </p:par>
                        <p:par>
                          <p:cTn id="59" fill="hold">
                            <p:stCondLst>
                              <p:cond delay="1000"/>
                            </p:stCondLst>
                            <p:childTnLst>
                              <p:par>
                                <p:cTn id="60" presetID="2" presetClass="entr" presetSubtype="4"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2000" fill="hold"/>
                                        <p:tgtEl>
                                          <p:spTgt spid="41"/>
                                        </p:tgtEl>
                                        <p:attrNameLst>
                                          <p:attrName>ppt_x</p:attrName>
                                        </p:attrNameLst>
                                      </p:cBhvr>
                                      <p:tavLst>
                                        <p:tav tm="0">
                                          <p:val>
                                            <p:strVal val="#ppt_x"/>
                                          </p:val>
                                        </p:tav>
                                        <p:tav tm="100000">
                                          <p:val>
                                            <p:strVal val="#ppt_x"/>
                                          </p:val>
                                        </p:tav>
                                      </p:tavLst>
                                    </p:anim>
                                    <p:anim calcmode="lin" valueType="num">
                                      <p:cBhvr additive="base">
                                        <p:cTn id="63" dur="2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Graphic spid="40" grpId="0" uiExpand="1">
        <p:bldSub>
          <a:bldDgm bld="one"/>
        </p:bldSub>
      </p:bldGraphic>
      <p:bldP spid="41" grpId="0"/>
      <p:bldGraphic spid="39"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新型职业农民培育实施内容</a:t>
            </a:r>
            <a:endParaRPr lang="zh-CN" altLang="en-US" dirty="0"/>
          </a:p>
        </p:txBody>
      </p:sp>
      <p:sp>
        <p:nvSpPr>
          <p:cNvPr id="3" name="内容占位符 2"/>
          <p:cNvSpPr>
            <a:spLocks noGrp="1"/>
          </p:cNvSpPr>
          <p:nvPr>
            <p:ph idx="1"/>
          </p:nvPr>
        </p:nvSpPr>
        <p:spPr/>
        <p:txBody>
          <a:bodyPr/>
          <a:lstStyle/>
          <a:p>
            <a:r>
              <a:rPr lang="en-US" altLang="zh-CN" dirty="0" smtClean="0"/>
              <a:t>*1</a:t>
            </a:r>
            <a:r>
              <a:rPr lang="zh-CN" altLang="en-US" dirty="0" smtClean="0"/>
              <a:t>、技术技能培训（</a:t>
            </a:r>
            <a:r>
              <a:rPr lang="zh-CN" altLang="zh-CN" dirty="0" smtClean="0"/>
              <a:t>县级培训机构和实训基地分段开展</a:t>
            </a:r>
            <a:r>
              <a:rPr lang="zh-CN" altLang="en-US" dirty="0" smtClean="0"/>
              <a:t>）</a:t>
            </a:r>
            <a:endParaRPr lang="en-US" altLang="zh-CN" dirty="0" smtClean="0"/>
          </a:p>
          <a:p>
            <a:r>
              <a:rPr lang="zh-CN" altLang="en-US" dirty="0" smtClean="0"/>
              <a:t>集中培训：</a:t>
            </a:r>
            <a:r>
              <a:rPr lang="en-US" altLang="zh-CN" dirty="0" smtClean="0"/>
              <a:t>2</a:t>
            </a:r>
            <a:r>
              <a:rPr lang="zh-CN" altLang="en-US" dirty="0" smtClean="0"/>
              <a:t>次，</a:t>
            </a:r>
            <a:r>
              <a:rPr lang="en-US" altLang="zh-CN" dirty="0" smtClean="0"/>
              <a:t>12</a:t>
            </a:r>
            <a:r>
              <a:rPr lang="zh-CN" altLang="en-US" dirty="0" smtClean="0"/>
              <a:t>学时，产业技术知识</a:t>
            </a:r>
            <a:endParaRPr lang="en-US" altLang="zh-CN" dirty="0" smtClean="0"/>
          </a:p>
          <a:p>
            <a:r>
              <a:rPr lang="zh-CN" altLang="en-US" dirty="0" smtClean="0"/>
              <a:t>现场教学：</a:t>
            </a:r>
            <a:r>
              <a:rPr lang="en-US" altLang="zh-CN" dirty="0" smtClean="0"/>
              <a:t>4</a:t>
            </a:r>
            <a:r>
              <a:rPr lang="zh-CN" altLang="en-US" dirty="0" smtClean="0"/>
              <a:t>次，</a:t>
            </a:r>
            <a:r>
              <a:rPr lang="en-US" altLang="zh-CN" dirty="0" smtClean="0"/>
              <a:t>16</a:t>
            </a:r>
            <a:r>
              <a:rPr lang="zh-CN" altLang="en-US" dirty="0" smtClean="0"/>
              <a:t>学时，技术技能实践</a:t>
            </a:r>
            <a:endParaRPr lang="en-US" altLang="zh-CN" dirty="0" smtClean="0"/>
          </a:p>
          <a:p>
            <a:r>
              <a:rPr lang="zh-CN" altLang="en-US" dirty="0" smtClean="0"/>
              <a:t>基地考察：</a:t>
            </a:r>
            <a:r>
              <a:rPr lang="en-US" altLang="zh-CN" dirty="0" smtClean="0"/>
              <a:t>2</a:t>
            </a:r>
            <a:r>
              <a:rPr lang="zh-CN" altLang="en-US" dirty="0" smtClean="0"/>
              <a:t>次，</a:t>
            </a:r>
            <a:r>
              <a:rPr lang="en-US" altLang="zh-CN" dirty="0" smtClean="0"/>
              <a:t>12</a:t>
            </a:r>
            <a:r>
              <a:rPr lang="zh-CN" altLang="en-US" dirty="0" smtClean="0"/>
              <a:t>学时，新型农业经营主体、农事企业、农产品市场、农业产业园区</a:t>
            </a:r>
            <a:endParaRPr lang="en-US" altLang="zh-CN" dirty="0" smtClean="0"/>
          </a:p>
          <a:p>
            <a:r>
              <a:rPr lang="en-US" altLang="zh-CN" dirty="0" smtClean="0"/>
              <a:t>2</a:t>
            </a:r>
            <a:r>
              <a:rPr lang="zh-CN" altLang="en-US" dirty="0" smtClean="0"/>
              <a:t>、经营管理培训（省、市级认定的培训基地开展）</a:t>
            </a:r>
            <a:endParaRPr lang="en-US" altLang="zh-CN" dirty="0" smtClean="0"/>
          </a:p>
          <a:p>
            <a:r>
              <a:rPr lang="zh-CN" altLang="en-US" dirty="0" smtClean="0"/>
              <a:t>培训时间：</a:t>
            </a:r>
            <a:r>
              <a:rPr lang="en-US" altLang="zh-CN" dirty="0" smtClean="0"/>
              <a:t>7</a:t>
            </a:r>
            <a:r>
              <a:rPr lang="zh-CN" altLang="en-US" dirty="0" smtClean="0"/>
              <a:t>天</a:t>
            </a:r>
            <a:r>
              <a:rPr lang="en-US" altLang="zh-CN" dirty="0" smtClean="0"/>
              <a:t>50</a:t>
            </a:r>
            <a:r>
              <a:rPr lang="zh-CN" altLang="en-US" dirty="0" smtClean="0"/>
              <a:t>学时</a:t>
            </a:r>
            <a:endParaRPr lang="en-US" altLang="zh-CN" dirty="0" smtClean="0"/>
          </a:p>
          <a:p>
            <a:r>
              <a:rPr lang="zh-CN" altLang="en-US" dirty="0" smtClean="0"/>
              <a:t>培训内容包括：创业指导、经验交流、经营管理、市场营销、现代农业、市场考察</a:t>
            </a:r>
            <a:endParaRPr lang="en-US" altLang="zh-CN" dirty="0" smtClean="0"/>
          </a:p>
        </p:txBody>
      </p:sp>
    </p:spTree>
  </p:cSld>
  <p:clrMapOvr>
    <a:masterClrMapping/>
  </p:clrMapOvr>
  <p:transition spd="med" advTm="6364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0511" y="236661"/>
            <a:ext cx="2974516" cy="584775"/>
          </a:xfrm>
          <a:prstGeom prst="rect">
            <a:avLst/>
          </a:prstGeom>
          <a:noFill/>
        </p:spPr>
        <p:txBody>
          <a:bodyPr wrap="square" rtlCol="0">
            <a:spAutoFit/>
          </a:bodyPr>
          <a:lstStyle/>
          <a:p>
            <a:pPr>
              <a:spcBef>
                <a:spcPct val="0"/>
              </a:spcBef>
            </a:pPr>
            <a:r>
              <a:rPr lang="zh-CN" altLang="en-US" sz="3200" dirty="0" smtClean="0">
                <a:solidFill>
                  <a:srgbClr val="FFC000"/>
                </a:solidFill>
                <a:latin typeface="黑体" pitchFamily="49" charset="-122"/>
                <a:ea typeface="黑体" pitchFamily="49" charset="-122"/>
              </a:rPr>
              <a:t>创新培训形式</a:t>
            </a:r>
            <a:endParaRPr lang="zh-CN" altLang="en-US" sz="3200" dirty="0" smtClean="0">
              <a:solidFill>
                <a:srgbClr val="FFC000"/>
              </a:solidFill>
              <a:latin typeface="黑体" pitchFamily="49" charset="-122"/>
              <a:ea typeface="黑体" pitchFamily="49" charset="-122"/>
              <a:cs typeface="+mj-cs"/>
            </a:endParaRPr>
          </a:p>
        </p:txBody>
      </p:sp>
      <p:sp>
        <p:nvSpPr>
          <p:cNvPr id="6" name="矩形 5"/>
          <p:cNvSpPr/>
          <p:nvPr/>
        </p:nvSpPr>
        <p:spPr>
          <a:xfrm>
            <a:off x="719629" y="1844659"/>
            <a:ext cx="10572824" cy="707886"/>
          </a:xfrm>
          <a:prstGeom prst="rect">
            <a:avLst/>
          </a:prstGeom>
        </p:spPr>
        <p:txBody>
          <a:bodyPr wrap="square">
            <a:spAutoFit/>
          </a:bodyPr>
          <a:lstStyle/>
          <a:p>
            <a:pPr>
              <a:buClr>
                <a:srgbClr val="FFC000"/>
              </a:buClr>
              <a:buSzPct val="60000"/>
            </a:pPr>
            <a:r>
              <a:rPr lang="zh-CN" altLang="en-US" b="1" dirty="0" smtClean="0">
                <a:solidFill>
                  <a:schemeClr val="bg1"/>
                </a:solidFill>
                <a:latin typeface="黑体" charset="0"/>
                <a:ea typeface="黑体" charset="0"/>
              </a:rPr>
              <a:t>    根据培养目标和不同课程要求，针对农民学习特点，开展培训既要因地制宜和符合实际，也要有基本原则和基本方法。</a:t>
            </a:r>
            <a:endParaRPr lang="zh-CN" altLang="en-US" b="1" dirty="0" smtClean="0">
              <a:solidFill>
                <a:schemeClr val="bg1"/>
              </a:solidFill>
              <a:effectLst>
                <a:outerShdw blurRad="38100" dist="38100" dir="2700000" algn="tl">
                  <a:srgbClr val="000000">
                    <a:alpha val="43137"/>
                  </a:srgbClr>
                </a:outerShdw>
              </a:effectLst>
              <a:latin typeface="黑体" charset="0"/>
              <a:ea typeface="黑体" charset="0"/>
            </a:endParaRPr>
          </a:p>
        </p:txBody>
      </p:sp>
      <p:sp>
        <p:nvSpPr>
          <p:cNvPr id="21" name="Text Box 11"/>
          <p:cNvSpPr txBox="1">
            <a:spLocks noChangeArrowheads="1"/>
          </p:cNvSpPr>
          <p:nvPr/>
        </p:nvSpPr>
        <p:spPr bwMode="auto">
          <a:xfrm rot="19380000">
            <a:off x="9469414" y="4699435"/>
            <a:ext cx="610231" cy="330187"/>
          </a:xfrm>
          <a:prstGeom prst="rect">
            <a:avLst/>
          </a:prstGeom>
          <a:noFill/>
          <a:ln w="9525">
            <a:noFill/>
            <a:miter lim="800000"/>
          </a:ln>
        </p:spPr>
        <p:txBody>
          <a:bodyPr anchor="ctr"/>
          <a:lstStyle/>
          <a:p>
            <a:pPr algn="ctr"/>
            <a:endParaRPr lang="zh-CN" altLang="en-US">
              <a:solidFill>
                <a:srgbClr val="FFFFFF"/>
              </a:solidFill>
              <a:latin typeface="微软雅黑" pitchFamily="34" charset="-122"/>
              <a:ea typeface="微软雅黑" pitchFamily="34" charset="-122"/>
            </a:endParaRPr>
          </a:p>
        </p:txBody>
      </p:sp>
      <p:sp>
        <p:nvSpPr>
          <p:cNvPr id="25" name="Text Box 19"/>
          <p:cNvSpPr txBox="1">
            <a:spLocks noChangeArrowheads="1"/>
          </p:cNvSpPr>
          <p:nvPr/>
        </p:nvSpPr>
        <p:spPr bwMode="auto">
          <a:xfrm rot="19380000">
            <a:off x="7061905" y="4749405"/>
            <a:ext cx="610231" cy="329835"/>
          </a:xfrm>
          <a:prstGeom prst="rect">
            <a:avLst/>
          </a:prstGeom>
          <a:noFill/>
          <a:ln w="9525">
            <a:noFill/>
            <a:miter lim="800000"/>
          </a:ln>
        </p:spPr>
        <p:txBody>
          <a:bodyPr anchor="ctr"/>
          <a:lstStyle/>
          <a:p>
            <a:pPr algn="ctr"/>
            <a:endParaRPr lang="zh-CN" altLang="en-US">
              <a:solidFill>
                <a:srgbClr val="FFFFFF"/>
              </a:solidFill>
            </a:endParaRPr>
          </a:p>
        </p:txBody>
      </p:sp>
      <p:graphicFrame>
        <p:nvGraphicFramePr>
          <p:cNvPr id="7" name="图示 6"/>
          <p:cNvGraphicFramePr/>
          <p:nvPr/>
        </p:nvGraphicFramePr>
        <p:xfrm>
          <a:off x="623109" y="1915787"/>
          <a:ext cx="11049035" cy="5207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815303" y="1122664"/>
            <a:ext cx="10572824" cy="400110"/>
          </a:xfrm>
          <a:prstGeom prst="rect">
            <a:avLst/>
          </a:prstGeom>
        </p:spPr>
        <p:txBody>
          <a:bodyPr wrap="square">
            <a:spAutoFit/>
          </a:bodyPr>
          <a:lstStyle/>
          <a:p>
            <a:pPr>
              <a:buClr>
                <a:srgbClr val="FFC000"/>
              </a:buClr>
              <a:buSzPct val="60000"/>
              <a:buFont typeface="Wingdings" pitchFamily="2" charset="2"/>
              <a:buChar char="l"/>
            </a:pPr>
            <a:r>
              <a:rPr lang="zh-CN" altLang="en-US" sz="2000" b="1" dirty="0" smtClean="0">
                <a:solidFill>
                  <a:schemeClr val="bg1"/>
                </a:solidFill>
                <a:effectLst>
                  <a:outerShdw blurRad="38100" dist="38100" dir="2700000" algn="tl">
                    <a:srgbClr val="000000">
                      <a:alpha val="43137"/>
                    </a:srgbClr>
                  </a:outerShdw>
                </a:effectLst>
                <a:latin typeface="黑体" charset="0"/>
                <a:ea typeface="黑体" charset="0"/>
              </a:rPr>
              <a:t>新型职业农民培育规程</a:t>
            </a:r>
            <a:endParaRPr lang="en-US" altLang="zh-CN" sz="2000" b="1" dirty="0" smtClean="0">
              <a:solidFill>
                <a:schemeClr val="bg1"/>
              </a:solidFill>
              <a:effectLst>
                <a:outerShdw blurRad="38100" dist="38100" dir="2700000" algn="tl">
                  <a:srgbClr val="000000">
                    <a:alpha val="43137"/>
                  </a:srgbClr>
                </a:outerShdw>
              </a:effectLst>
              <a:latin typeface="黑体" charset="0"/>
              <a:ea typeface="黑体" charset="0"/>
            </a:endParaRPr>
          </a:p>
        </p:txBody>
      </p:sp>
    </p:spTree>
    <p:custDataLst>
      <p:tags r:id="rId1"/>
    </p:custDataLst>
  </p:cSld>
  <p:clrMapOvr>
    <a:masterClrMapping/>
  </p:clrMapOvr>
  <p:transition spd="med" advTm="6505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Graphic spid="7" grpId="0">
        <p:bldAsOne/>
      </p:bldGraphic>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a:xfrm>
            <a:off x="711200" y="228600"/>
            <a:ext cx="10972800" cy="1143000"/>
          </a:xfrm>
        </p:spPr>
        <p:txBody>
          <a:bodyPr/>
          <a:lstStyle/>
          <a:p>
            <a:pPr eaLnBrk="1" hangingPunct="1"/>
            <a:r>
              <a:rPr lang="en-US" altLang="zh-CN" dirty="0" smtClean="0">
                <a:cs typeface="隶书"/>
              </a:rPr>
              <a:t>1</a:t>
            </a:r>
            <a:r>
              <a:rPr lang="zh-CN" altLang="en-US" dirty="0" smtClean="0">
                <a:cs typeface="隶书"/>
              </a:rPr>
              <a:t>、技术技能集中培训</a:t>
            </a:r>
          </a:p>
        </p:txBody>
      </p:sp>
      <p:pic>
        <p:nvPicPr>
          <p:cNvPr id="28675" name="Picture 2" descr="IMG_4906"/>
          <p:cNvPicPr>
            <a:picLocks noGrp="1" noChangeAspect="1" noChangeArrowheads="1"/>
          </p:cNvPicPr>
          <p:nvPr>
            <p:ph sz="half" idx="1"/>
          </p:nvPr>
        </p:nvPicPr>
        <p:blipFill>
          <a:blip r:embed="rId2" cstate="print"/>
          <a:srcRect/>
          <a:stretch>
            <a:fillRect/>
          </a:stretch>
        </p:blipFill>
        <p:spPr>
          <a:xfrm>
            <a:off x="6440244" y="2915322"/>
            <a:ext cx="5384800" cy="3522905"/>
          </a:xfrm>
          <a:noFill/>
        </p:spPr>
      </p:pic>
      <p:sp>
        <p:nvSpPr>
          <p:cNvPr id="28676" name="TextBox 4"/>
          <p:cNvSpPr txBox="1">
            <a:spLocks noChangeArrowheads="1"/>
          </p:cNvSpPr>
          <p:nvPr/>
        </p:nvSpPr>
        <p:spPr bwMode="auto">
          <a:xfrm>
            <a:off x="863600" y="1447800"/>
            <a:ext cx="10668000" cy="461665"/>
          </a:xfrm>
          <a:prstGeom prst="rect">
            <a:avLst/>
          </a:prstGeom>
          <a:noFill/>
          <a:ln w="9525">
            <a:noFill/>
            <a:miter lim="800000"/>
            <a:headEnd/>
            <a:tailEnd/>
          </a:ln>
        </p:spPr>
        <p:txBody>
          <a:bodyPr>
            <a:spAutoFit/>
          </a:bodyPr>
          <a:lstStyle/>
          <a:p>
            <a:r>
              <a:rPr lang="zh-CN" altLang="en-US" sz="2400" b="1" dirty="0" smtClean="0">
                <a:latin typeface="+mn-ea"/>
                <a:ea typeface="+mn-ea"/>
              </a:rPr>
              <a:t>农</a:t>
            </a:r>
            <a:r>
              <a:rPr lang="zh-CN" altLang="en-US" sz="2400" b="1" dirty="0">
                <a:latin typeface="+mn-ea"/>
                <a:ea typeface="+mn-ea"/>
              </a:rPr>
              <a:t>产品电子商务课</a:t>
            </a:r>
            <a:r>
              <a:rPr lang="zh-CN" altLang="en-US" sz="2400" b="1" dirty="0" smtClean="0">
                <a:latin typeface="+mn-ea"/>
                <a:ea typeface="+mn-ea"/>
              </a:rPr>
              <a:t>程</a:t>
            </a:r>
            <a:endParaRPr lang="zh-CN" altLang="en-US" sz="2400" b="1" dirty="0">
              <a:latin typeface="+mn-ea"/>
              <a:ea typeface="+mn-ea"/>
            </a:endParaRPr>
          </a:p>
        </p:txBody>
      </p:sp>
      <p:pic>
        <p:nvPicPr>
          <p:cNvPr id="28677" name="Picture 6" descr="H:\2016新型\照片\两家子电商\IMG_4915.JPG"/>
          <p:cNvPicPr>
            <a:picLocks noGrp="1" noChangeAspect="1" noChangeArrowheads="1"/>
          </p:cNvPicPr>
          <p:nvPr>
            <p:ph sz="half" idx="2"/>
          </p:nvPr>
        </p:nvPicPr>
        <p:blipFill>
          <a:blip r:embed="rId3" cstate="print"/>
          <a:srcRect/>
          <a:stretch>
            <a:fillRect/>
          </a:stretch>
        </p:blipFill>
        <p:spPr>
          <a:xfrm>
            <a:off x="468556" y="1985665"/>
            <a:ext cx="5384800" cy="3551816"/>
          </a:xfrm>
          <a:noFill/>
        </p:spPr>
      </p:pic>
    </p:spTree>
  </p:cSld>
  <p:clrMapOvr>
    <a:masterClrMapping/>
  </p:clrMapOvr>
  <p:transition spd="med" advTm="399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ipe(left)">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randombar(horizontal)">
                                      <p:cBhvr>
                                        <p:cTn id="12" dur="500"/>
                                        <p:tgtEl>
                                          <p:spTgt spid="2867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8677"/>
                                        </p:tgtEl>
                                        <p:attrNameLst>
                                          <p:attrName>style.visibility</p:attrName>
                                        </p:attrNameLst>
                                      </p:cBhvr>
                                      <p:to>
                                        <p:strVal val="visible"/>
                                      </p:to>
                                    </p:set>
                                    <p:animEffect transition="in" filter="fade">
                                      <p:cBhvr>
                                        <p:cTn id="16" dur="1000"/>
                                        <p:tgtEl>
                                          <p:spTgt spid="28677"/>
                                        </p:tgtEl>
                                      </p:cBhvr>
                                    </p:animEffect>
                                    <p:anim calcmode="lin" valueType="num">
                                      <p:cBhvr>
                                        <p:cTn id="17" dur="1000" fill="hold"/>
                                        <p:tgtEl>
                                          <p:spTgt spid="28677"/>
                                        </p:tgtEl>
                                        <p:attrNameLst>
                                          <p:attrName>ppt_x</p:attrName>
                                        </p:attrNameLst>
                                      </p:cBhvr>
                                      <p:tavLst>
                                        <p:tav tm="0">
                                          <p:val>
                                            <p:strVal val="#ppt_x"/>
                                          </p:val>
                                        </p:tav>
                                        <p:tav tm="100000">
                                          <p:val>
                                            <p:strVal val="#ppt_x"/>
                                          </p:val>
                                        </p:tav>
                                      </p:tavLst>
                                    </p:anim>
                                    <p:anim calcmode="lin" valueType="num">
                                      <p:cBhvr>
                                        <p:cTn id="18"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28675"/>
                                        </p:tgtEl>
                                        <p:attrNameLst>
                                          <p:attrName>style.visibility</p:attrName>
                                        </p:attrNameLst>
                                      </p:cBhvr>
                                      <p:to>
                                        <p:strVal val="visible"/>
                                      </p:to>
                                    </p:set>
                                    <p:animEffect transition="in" filter="fade">
                                      <p:cBhvr>
                                        <p:cTn id="23" dur="1000"/>
                                        <p:tgtEl>
                                          <p:spTgt spid="28675"/>
                                        </p:tgtEl>
                                      </p:cBhvr>
                                    </p:animEffect>
                                    <p:anim calcmode="lin" valueType="num">
                                      <p:cBhvr>
                                        <p:cTn id="24" dur="1000" fill="hold"/>
                                        <p:tgtEl>
                                          <p:spTgt spid="28675"/>
                                        </p:tgtEl>
                                        <p:attrNameLst>
                                          <p:attrName>ppt_x</p:attrName>
                                        </p:attrNameLst>
                                      </p:cBhvr>
                                      <p:tavLst>
                                        <p:tav tm="0">
                                          <p:val>
                                            <p:strVal val="#ppt_x"/>
                                          </p:val>
                                        </p:tav>
                                        <p:tav tm="100000">
                                          <p:val>
                                            <p:strVal val="#ppt_x"/>
                                          </p:val>
                                        </p:tav>
                                      </p:tavLst>
                                    </p:anim>
                                    <p:anim calcmode="lin" valueType="num">
                                      <p:cBhvr>
                                        <p:cTn id="25"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609600" y="0"/>
            <a:ext cx="10972800" cy="1143000"/>
          </a:xfrm>
        </p:spPr>
        <p:txBody>
          <a:bodyPr/>
          <a:lstStyle/>
          <a:p>
            <a:r>
              <a:rPr lang="zh-CN" altLang="en-US" dirty="0" smtClean="0">
                <a:cs typeface="隶书"/>
              </a:rPr>
              <a:t>技术技能集中培训</a:t>
            </a:r>
          </a:p>
        </p:txBody>
      </p:sp>
      <p:sp>
        <p:nvSpPr>
          <p:cNvPr id="29699" name="矩形 4"/>
          <p:cNvSpPr>
            <a:spLocks noChangeArrowheads="1"/>
          </p:cNvSpPr>
          <p:nvPr/>
        </p:nvSpPr>
        <p:spPr bwMode="auto">
          <a:xfrm>
            <a:off x="1270000" y="1370703"/>
            <a:ext cx="9652000" cy="400110"/>
          </a:xfrm>
          <a:prstGeom prst="rect">
            <a:avLst/>
          </a:prstGeom>
          <a:noFill/>
          <a:ln w="9525">
            <a:noFill/>
            <a:miter lim="800000"/>
            <a:headEnd/>
            <a:tailEnd/>
          </a:ln>
        </p:spPr>
        <p:txBody>
          <a:bodyPr>
            <a:spAutoFit/>
          </a:bodyPr>
          <a:lstStyle/>
          <a:p>
            <a:r>
              <a:rPr lang="zh-CN" altLang="en-US" b="1" dirty="0" smtClean="0">
                <a:latin typeface="+mn-ea"/>
                <a:ea typeface="+mn-ea"/>
              </a:rPr>
              <a:t>设</a:t>
            </a:r>
            <a:r>
              <a:rPr lang="zh-CN" altLang="en-US" b="1" dirty="0">
                <a:latin typeface="+mn-ea"/>
                <a:ea typeface="+mn-ea"/>
              </a:rPr>
              <a:t>施农业</a:t>
            </a:r>
            <a:r>
              <a:rPr lang="zh-CN" altLang="en-US" b="1" dirty="0" smtClean="0">
                <a:latin typeface="+mn-ea"/>
                <a:ea typeface="+mn-ea"/>
              </a:rPr>
              <a:t>培训</a:t>
            </a:r>
            <a:endParaRPr lang="zh-CN" altLang="en-US" b="1" dirty="0">
              <a:latin typeface="+mn-ea"/>
              <a:ea typeface="+mn-ea"/>
            </a:endParaRPr>
          </a:p>
        </p:txBody>
      </p:sp>
      <p:pic>
        <p:nvPicPr>
          <p:cNvPr id="29700" name="Picture 3" descr="IMG_20161206_094811"/>
          <p:cNvPicPr>
            <a:picLocks noGrp="1" noChangeAspect="1" noChangeArrowheads="1"/>
          </p:cNvPicPr>
          <p:nvPr>
            <p:ph sz="half" idx="1"/>
          </p:nvPr>
        </p:nvPicPr>
        <p:blipFill>
          <a:blip r:embed="rId2" cstate="print"/>
          <a:srcRect/>
          <a:stretch>
            <a:fillRect/>
          </a:stretch>
        </p:blipFill>
        <p:spPr>
          <a:xfrm>
            <a:off x="609600" y="2872293"/>
            <a:ext cx="5384800" cy="3770500"/>
          </a:xfrm>
          <a:noFill/>
        </p:spPr>
      </p:pic>
      <p:pic>
        <p:nvPicPr>
          <p:cNvPr id="29701" name="Picture 2" descr="E:\新型职业农民培育\2016\蔬菜办\新建文件夹 培训手机照片(2)\IMG_20161124_100754.jpg"/>
          <p:cNvPicPr>
            <a:picLocks noGrp="1" noChangeAspect="1" noChangeArrowheads="1"/>
          </p:cNvPicPr>
          <p:nvPr>
            <p:ph sz="half" idx="2"/>
          </p:nvPr>
        </p:nvPicPr>
        <p:blipFill>
          <a:blip r:embed="rId3" cstate="print"/>
          <a:srcRect/>
          <a:stretch>
            <a:fillRect/>
          </a:stretch>
        </p:blipFill>
        <p:spPr>
          <a:xfrm>
            <a:off x="6197600" y="1143000"/>
            <a:ext cx="5384800" cy="3870064"/>
          </a:xfrm>
          <a:noFill/>
        </p:spPr>
      </p:pic>
    </p:spTree>
  </p:cSld>
  <p:clrMapOvr>
    <a:masterClrMapping/>
  </p:clrMapOvr>
  <p:transition spd="med" advTm="560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ipe(down)">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randombar(horizontal)">
                                      <p:cBhvr>
                                        <p:cTn id="12" dur="500"/>
                                        <p:tgtEl>
                                          <p:spTgt spid="2969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9701"/>
                                        </p:tgtEl>
                                        <p:attrNameLst>
                                          <p:attrName>style.visibility</p:attrName>
                                        </p:attrNameLst>
                                      </p:cBhvr>
                                      <p:to>
                                        <p:strVal val="visible"/>
                                      </p:to>
                                    </p:set>
                                    <p:anim calcmode="lin" valueType="num">
                                      <p:cBhvr additive="base">
                                        <p:cTn id="17" dur="500" fill="hold"/>
                                        <p:tgtEl>
                                          <p:spTgt spid="29701"/>
                                        </p:tgtEl>
                                        <p:attrNameLst>
                                          <p:attrName>ppt_x</p:attrName>
                                        </p:attrNameLst>
                                      </p:cBhvr>
                                      <p:tavLst>
                                        <p:tav tm="0">
                                          <p:val>
                                            <p:strVal val="1+#ppt_w/2"/>
                                          </p:val>
                                        </p:tav>
                                        <p:tav tm="100000">
                                          <p:val>
                                            <p:strVal val="#ppt_x"/>
                                          </p:val>
                                        </p:tav>
                                      </p:tavLst>
                                    </p:anim>
                                    <p:anim calcmode="lin" valueType="num">
                                      <p:cBhvr additive="base">
                                        <p:cTn id="18" dur="500" fill="hold"/>
                                        <p:tgtEl>
                                          <p:spTgt spid="2970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9700"/>
                                        </p:tgtEl>
                                        <p:attrNameLst>
                                          <p:attrName>style.visibility</p:attrName>
                                        </p:attrNameLst>
                                      </p:cBhvr>
                                      <p:to>
                                        <p:strVal val="visible"/>
                                      </p:to>
                                    </p:set>
                                    <p:anim calcmode="lin" valueType="num">
                                      <p:cBhvr additive="base">
                                        <p:cTn id="21" dur="500" fill="hold"/>
                                        <p:tgtEl>
                                          <p:spTgt spid="29700"/>
                                        </p:tgtEl>
                                        <p:attrNameLst>
                                          <p:attrName>ppt_x</p:attrName>
                                        </p:attrNameLst>
                                      </p:cBhvr>
                                      <p:tavLst>
                                        <p:tav tm="0">
                                          <p:val>
                                            <p:strVal val="0-#ppt_w/2"/>
                                          </p:val>
                                        </p:tav>
                                        <p:tav tm="100000">
                                          <p:val>
                                            <p:strVal val="#ppt_x"/>
                                          </p:val>
                                        </p:tav>
                                      </p:tavLst>
                                    </p:anim>
                                    <p:anim calcmode="lin" valueType="num">
                                      <p:cBhvr additive="base">
                                        <p:cTn id="22"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609600" y="704850"/>
            <a:ext cx="10972800" cy="1143000"/>
          </a:xfrm>
        </p:spPr>
        <p:txBody>
          <a:bodyPr>
            <a:normAutofit fontScale="90000"/>
          </a:bodyPr>
          <a:lstStyle/>
          <a:p>
            <a:pPr eaLnBrk="1" hangingPunct="1"/>
            <a:r>
              <a:rPr lang="zh-CN" altLang="en-US" dirty="0" smtClean="0">
                <a:cs typeface="隶书"/>
              </a:rPr>
              <a:t>技术技能集中培训</a:t>
            </a:r>
            <a:br>
              <a:rPr lang="zh-CN" altLang="en-US" dirty="0" smtClean="0">
                <a:cs typeface="隶书"/>
              </a:rPr>
            </a:br>
            <a:endParaRPr lang="zh-CN" altLang="en-US" dirty="0" smtClean="0">
              <a:cs typeface="隶书"/>
            </a:endParaRPr>
          </a:p>
        </p:txBody>
      </p:sp>
      <p:pic>
        <p:nvPicPr>
          <p:cNvPr id="30723" name="Picture 2" descr="E:\新型职业农民培育\2016\照片\mmexport1483412244108.jpg"/>
          <p:cNvPicPr>
            <a:picLocks noGrp="1" noChangeAspect="1" noChangeArrowheads="1"/>
          </p:cNvPicPr>
          <p:nvPr>
            <p:ph sz="half" idx="1"/>
          </p:nvPr>
        </p:nvPicPr>
        <p:blipFill>
          <a:blip r:embed="rId2" cstate="print"/>
          <a:srcRect/>
          <a:stretch>
            <a:fillRect/>
          </a:stretch>
        </p:blipFill>
        <p:spPr>
          <a:xfrm>
            <a:off x="1085851" y="1920875"/>
            <a:ext cx="4432300" cy="4433888"/>
          </a:xfrm>
          <a:noFill/>
        </p:spPr>
      </p:pic>
      <p:pic>
        <p:nvPicPr>
          <p:cNvPr id="30724" name="Picture 3" descr="E:\新型职业农民培育\2016\照片\mmexport1483414737562.jpg"/>
          <p:cNvPicPr>
            <a:picLocks noGrp="1" noChangeAspect="1" noChangeArrowheads="1"/>
          </p:cNvPicPr>
          <p:nvPr>
            <p:ph sz="half" idx="2"/>
          </p:nvPr>
        </p:nvPicPr>
        <p:blipFill>
          <a:blip r:embed="rId3" cstate="print"/>
          <a:srcRect/>
          <a:stretch>
            <a:fillRect/>
          </a:stretch>
        </p:blipFill>
        <p:spPr>
          <a:xfrm>
            <a:off x="6673851" y="1920875"/>
            <a:ext cx="4432300" cy="4433888"/>
          </a:xfrm>
          <a:noFill/>
        </p:spPr>
      </p:pic>
      <p:sp>
        <p:nvSpPr>
          <p:cNvPr id="30725" name="TextBox 4"/>
          <p:cNvSpPr txBox="1">
            <a:spLocks noChangeArrowheads="1"/>
          </p:cNvSpPr>
          <p:nvPr/>
        </p:nvSpPr>
        <p:spPr bwMode="auto">
          <a:xfrm>
            <a:off x="1219200" y="1447740"/>
            <a:ext cx="10363200" cy="400110"/>
          </a:xfrm>
          <a:prstGeom prst="rect">
            <a:avLst/>
          </a:prstGeom>
          <a:noFill/>
          <a:ln w="9525">
            <a:noFill/>
            <a:miter lim="800000"/>
            <a:headEnd/>
            <a:tailEnd/>
          </a:ln>
        </p:spPr>
        <p:txBody>
          <a:bodyPr>
            <a:spAutoFit/>
          </a:bodyPr>
          <a:lstStyle/>
          <a:p>
            <a:r>
              <a:rPr lang="zh-CN" altLang="en-US" b="1" dirty="0" smtClean="0">
                <a:latin typeface="+mn-ea"/>
                <a:ea typeface="+mn-ea"/>
              </a:rPr>
              <a:t>农业实用技术培训</a:t>
            </a:r>
            <a:endParaRPr lang="zh-CN" altLang="en-US" b="1" dirty="0">
              <a:latin typeface="+mn-ea"/>
              <a:ea typeface="+mn-ea"/>
            </a:endParaRPr>
          </a:p>
        </p:txBody>
      </p:sp>
    </p:spTree>
  </p:cSld>
  <p:clrMapOvr>
    <a:masterClrMapping/>
  </p:clrMapOvr>
  <p:transition spd="med" advTm="319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randombar(horizontal)">
                                      <p:cBhvr>
                                        <p:cTn id="7" dur="500"/>
                                        <p:tgtEl>
                                          <p:spTgt spid="307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0725"/>
                                        </p:tgtEl>
                                        <p:attrNameLst>
                                          <p:attrName>style.visibility</p:attrName>
                                        </p:attrNameLst>
                                      </p:cBhvr>
                                      <p:to>
                                        <p:strVal val="visible"/>
                                      </p:to>
                                    </p:set>
                                    <p:anim calcmode="lin" valueType="num">
                                      <p:cBhvr>
                                        <p:cTn id="11" dur="500" fill="hold"/>
                                        <p:tgtEl>
                                          <p:spTgt spid="30725"/>
                                        </p:tgtEl>
                                        <p:attrNameLst>
                                          <p:attrName>ppt_w</p:attrName>
                                        </p:attrNameLst>
                                      </p:cBhvr>
                                      <p:tavLst>
                                        <p:tav tm="0">
                                          <p:val>
                                            <p:fltVal val="0"/>
                                          </p:val>
                                        </p:tav>
                                        <p:tav tm="100000">
                                          <p:val>
                                            <p:strVal val="#ppt_w"/>
                                          </p:val>
                                        </p:tav>
                                      </p:tavLst>
                                    </p:anim>
                                    <p:anim calcmode="lin" valueType="num">
                                      <p:cBhvr>
                                        <p:cTn id="12" dur="500" fill="hold"/>
                                        <p:tgtEl>
                                          <p:spTgt spid="30725"/>
                                        </p:tgtEl>
                                        <p:attrNameLst>
                                          <p:attrName>ppt_h</p:attrName>
                                        </p:attrNameLst>
                                      </p:cBhvr>
                                      <p:tavLst>
                                        <p:tav tm="0">
                                          <p:val>
                                            <p:fltVal val="0"/>
                                          </p:val>
                                        </p:tav>
                                        <p:tav tm="100000">
                                          <p:val>
                                            <p:strVal val="#ppt_h"/>
                                          </p:val>
                                        </p:tav>
                                      </p:tavLst>
                                    </p:anim>
                                    <p:animEffect transition="in" filter="fade">
                                      <p:cBhvr>
                                        <p:cTn id="13" dur="500"/>
                                        <p:tgtEl>
                                          <p:spTgt spid="3072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0723"/>
                                        </p:tgtEl>
                                        <p:attrNameLst>
                                          <p:attrName>style.visibility</p:attrName>
                                        </p:attrNameLst>
                                      </p:cBhvr>
                                      <p:to>
                                        <p:strVal val="visible"/>
                                      </p:to>
                                    </p:set>
                                    <p:anim calcmode="lin" valueType="num">
                                      <p:cBhvr>
                                        <p:cTn id="17" dur="500" fill="hold"/>
                                        <p:tgtEl>
                                          <p:spTgt spid="30723"/>
                                        </p:tgtEl>
                                        <p:attrNameLst>
                                          <p:attrName>ppt_w</p:attrName>
                                        </p:attrNameLst>
                                      </p:cBhvr>
                                      <p:tavLst>
                                        <p:tav tm="0">
                                          <p:val>
                                            <p:fltVal val="0"/>
                                          </p:val>
                                        </p:tav>
                                        <p:tav tm="100000">
                                          <p:val>
                                            <p:strVal val="#ppt_w"/>
                                          </p:val>
                                        </p:tav>
                                      </p:tavLst>
                                    </p:anim>
                                    <p:anim calcmode="lin" valueType="num">
                                      <p:cBhvr>
                                        <p:cTn id="18" dur="500" fill="hold"/>
                                        <p:tgtEl>
                                          <p:spTgt spid="30723"/>
                                        </p:tgtEl>
                                        <p:attrNameLst>
                                          <p:attrName>ppt_h</p:attrName>
                                        </p:attrNameLst>
                                      </p:cBhvr>
                                      <p:tavLst>
                                        <p:tav tm="0">
                                          <p:val>
                                            <p:fltVal val="0"/>
                                          </p:val>
                                        </p:tav>
                                        <p:tav tm="100000">
                                          <p:val>
                                            <p:strVal val="#ppt_h"/>
                                          </p:val>
                                        </p:tav>
                                      </p:tavLst>
                                    </p:anim>
                                    <p:animEffect transition="in" filter="fade">
                                      <p:cBhvr>
                                        <p:cTn id="19" dur="500"/>
                                        <p:tgtEl>
                                          <p:spTgt spid="30723"/>
                                        </p:tgtEl>
                                      </p:cBhvr>
                                    </p:animEffect>
                                  </p:childTnLst>
                                </p:cTn>
                              </p:par>
                            </p:childTnLst>
                          </p:cTn>
                        </p:par>
                        <p:par>
                          <p:cTn id="20" fill="hold">
                            <p:stCondLst>
                              <p:cond delay="1500"/>
                            </p:stCondLst>
                            <p:childTnLst>
                              <p:par>
                                <p:cTn id="21" presetID="53" presetClass="entr" presetSubtype="528" fill="hold" nodeType="afterEffect">
                                  <p:stCondLst>
                                    <p:cond delay="0"/>
                                  </p:stCondLst>
                                  <p:childTnLst>
                                    <p:set>
                                      <p:cBhvr>
                                        <p:cTn id="22" dur="1" fill="hold">
                                          <p:stCondLst>
                                            <p:cond delay="0"/>
                                          </p:stCondLst>
                                        </p:cTn>
                                        <p:tgtEl>
                                          <p:spTgt spid="30724"/>
                                        </p:tgtEl>
                                        <p:attrNameLst>
                                          <p:attrName>style.visibility</p:attrName>
                                        </p:attrNameLst>
                                      </p:cBhvr>
                                      <p:to>
                                        <p:strVal val="visible"/>
                                      </p:to>
                                    </p:set>
                                    <p:anim calcmode="lin" valueType="num">
                                      <p:cBhvr>
                                        <p:cTn id="23" dur="500" fill="hold"/>
                                        <p:tgtEl>
                                          <p:spTgt spid="30724"/>
                                        </p:tgtEl>
                                        <p:attrNameLst>
                                          <p:attrName>ppt_w</p:attrName>
                                        </p:attrNameLst>
                                      </p:cBhvr>
                                      <p:tavLst>
                                        <p:tav tm="0">
                                          <p:val>
                                            <p:fltVal val="0"/>
                                          </p:val>
                                        </p:tav>
                                        <p:tav tm="100000">
                                          <p:val>
                                            <p:strVal val="#ppt_w"/>
                                          </p:val>
                                        </p:tav>
                                      </p:tavLst>
                                    </p:anim>
                                    <p:anim calcmode="lin" valueType="num">
                                      <p:cBhvr>
                                        <p:cTn id="24" dur="500" fill="hold"/>
                                        <p:tgtEl>
                                          <p:spTgt spid="30724"/>
                                        </p:tgtEl>
                                        <p:attrNameLst>
                                          <p:attrName>ppt_h</p:attrName>
                                        </p:attrNameLst>
                                      </p:cBhvr>
                                      <p:tavLst>
                                        <p:tav tm="0">
                                          <p:val>
                                            <p:fltVal val="0"/>
                                          </p:val>
                                        </p:tav>
                                        <p:tav tm="100000">
                                          <p:val>
                                            <p:strVal val="#ppt_h"/>
                                          </p:val>
                                        </p:tav>
                                      </p:tavLst>
                                    </p:anim>
                                    <p:animEffect transition="in" filter="fade">
                                      <p:cBhvr>
                                        <p:cTn id="25" dur="500"/>
                                        <p:tgtEl>
                                          <p:spTgt spid="30724"/>
                                        </p:tgtEl>
                                      </p:cBhvr>
                                    </p:animEffect>
                                    <p:anim calcmode="lin" valueType="num">
                                      <p:cBhvr>
                                        <p:cTn id="26" dur="500" fill="hold"/>
                                        <p:tgtEl>
                                          <p:spTgt spid="30724"/>
                                        </p:tgtEl>
                                        <p:attrNameLst>
                                          <p:attrName>ppt_x</p:attrName>
                                        </p:attrNameLst>
                                      </p:cBhvr>
                                      <p:tavLst>
                                        <p:tav tm="0">
                                          <p:val>
                                            <p:fltVal val="0.5"/>
                                          </p:val>
                                        </p:tav>
                                        <p:tav tm="100000">
                                          <p:val>
                                            <p:strVal val="#ppt_x"/>
                                          </p:val>
                                        </p:tav>
                                      </p:tavLst>
                                    </p:anim>
                                    <p:anim calcmode="lin" valueType="num">
                                      <p:cBhvr>
                                        <p:cTn id="27" dur="500" fill="hold"/>
                                        <p:tgtEl>
                                          <p:spTgt spid="307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a:xfrm>
            <a:off x="406400" y="0"/>
            <a:ext cx="10972800" cy="1143000"/>
          </a:xfrm>
        </p:spPr>
        <p:txBody>
          <a:bodyPr/>
          <a:lstStyle/>
          <a:p>
            <a:r>
              <a:rPr lang="zh-CN" altLang="en-US" dirty="0" smtClean="0">
                <a:cs typeface="隶书"/>
              </a:rPr>
              <a:t>技术技能集中培训</a:t>
            </a:r>
          </a:p>
        </p:txBody>
      </p:sp>
      <p:sp>
        <p:nvSpPr>
          <p:cNvPr id="31747" name="矩形 5"/>
          <p:cNvSpPr>
            <a:spLocks noChangeArrowheads="1"/>
          </p:cNvSpPr>
          <p:nvPr/>
        </p:nvSpPr>
        <p:spPr bwMode="auto">
          <a:xfrm>
            <a:off x="1320800" y="1219201"/>
            <a:ext cx="3005951" cy="400110"/>
          </a:xfrm>
          <a:prstGeom prst="rect">
            <a:avLst/>
          </a:prstGeom>
          <a:noFill/>
          <a:ln w="9525">
            <a:noFill/>
            <a:miter lim="800000"/>
            <a:headEnd/>
            <a:tailEnd/>
          </a:ln>
        </p:spPr>
        <p:txBody>
          <a:bodyPr wrap="none">
            <a:spAutoFit/>
          </a:bodyPr>
          <a:lstStyle/>
          <a:p>
            <a:r>
              <a:rPr lang="zh-CN" altLang="en-US" b="1" dirty="0" smtClean="0">
                <a:latin typeface="+mn-ea"/>
                <a:ea typeface="+mn-ea"/>
              </a:rPr>
              <a:t>农作物高产栽培技术培训</a:t>
            </a:r>
            <a:endParaRPr lang="zh-CN" altLang="en-US" b="1" dirty="0">
              <a:latin typeface="+mn-ea"/>
              <a:ea typeface="+mn-ea"/>
            </a:endParaRPr>
          </a:p>
        </p:txBody>
      </p:sp>
      <p:pic>
        <p:nvPicPr>
          <p:cNvPr id="31748" name="Picture 3" descr="D:\用户目录\我的文档\Tencent Files\18202681\FileRecv\MobileFile\IMG_20170109_105355.jpg"/>
          <p:cNvPicPr>
            <a:picLocks noGrp="1" noChangeAspect="1" noChangeArrowheads="1"/>
          </p:cNvPicPr>
          <p:nvPr>
            <p:ph sz="half" idx="1"/>
          </p:nvPr>
        </p:nvPicPr>
        <p:blipFill>
          <a:blip r:embed="rId2" cstate="print"/>
          <a:srcRect/>
          <a:stretch>
            <a:fillRect/>
          </a:stretch>
        </p:blipFill>
        <p:spPr>
          <a:xfrm>
            <a:off x="609600" y="2086984"/>
            <a:ext cx="5384800" cy="3532766"/>
          </a:xfrm>
          <a:noFill/>
        </p:spPr>
      </p:pic>
      <p:pic>
        <p:nvPicPr>
          <p:cNvPr id="31749" name="Picture 4" descr="D:\用户目录\我的文档\Tencent Files\18202681\FileRecv\MobileFile\IMG_20170109_111238.jpg"/>
          <p:cNvPicPr>
            <a:picLocks noGrp="1" noChangeAspect="1" noChangeArrowheads="1"/>
          </p:cNvPicPr>
          <p:nvPr>
            <p:ph sz="half" idx="2"/>
          </p:nvPr>
        </p:nvPicPr>
        <p:blipFill>
          <a:blip r:embed="rId3" cstate="print"/>
          <a:srcRect/>
          <a:stretch>
            <a:fillRect/>
          </a:stretch>
        </p:blipFill>
        <p:spPr>
          <a:xfrm>
            <a:off x="6262146" y="2086984"/>
            <a:ext cx="5384800" cy="3532766"/>
          </a:xfrm>
          <a:noFill/>
        </p:spPr>
      </p:pic>
    </p:spTree>
  </p:cSld>
  <p:clrMapOvr>
    <a:masterClrMapping/>
  </p:clrMapOvr>
  <p:transition spd="med" advTm="800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randombar(horizontal)">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randombar(horizontal)">
                                      <p:cBhvr>
                                        <p:cTn id="12" dur="500"/>
                                        <p:tgtEl>
                                          <p:spTgt spid="3174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1748"/>
                                        </p:tgtEl>
                                        <p:attrNameLst>
                                          <p:attrName>style.visibility</p:attrName>
                                        </p:attrNameLst>
                                      </p:cBhvr>
                                      <p:to>
                                        <p:strVal val="visible"/>
                                      </p:to>
                                    </p:set>
                                    <p:anim calcmode="lin" valueType="num">
                                      <p:cBhvr>
                                        <p:cTn id="17" dur="1000" fill="hold"/>
                                        <p:tgtEl>
                                          <p:spTgt spid="31748"/>
                                        </p:tgtEl>
                                        <p:attrNameLst>
                                          <p:attrName>ppt_w</p:attrName>
                                        </p:attrNameLst>
                                      </p:cBhvr>
                                      <p:tavLst>
                                        <p:tav tm="0">
                                          <p:val>
                                            <p:fltVal val="0"/>
                                          </p:val>
                                        </p:tav>
                                        <p:tav tm="100000">
                                          <p:val>
                                            <p:strVal val="#ppt_w"/>
                                          </p:val>
                                        </p:tav>
                                      </p:tavLst>
                                    </p:anim>
                                    <p:anim calcmode="lin" valueType="num">
                                      <p:cBhvr>
                                        <p:cTn id="18" dur="1000" fill="hold"/>
                                        <p:tgtEl>
                                          <p:spTgt spid="31748"/>
                                        </p:tgtEl>
                                        <p:attrNameLst>
                                          <p:attrName>ppt_h</p:attrName>
                                        </p:attrNameLst>
                                      </p:cBhvr>
                                      <p:tavLst>
                                        <p:tav tm="0">
                                          <p:val>
                                            <p:fltVal val="0"/>
                                          </p:val>
                                        </p:tav>
                                        <p:tav tm="100000">
                                          <p:val>
                                            <p:strVal val="#ppt_h"/>
                                          </p:val>
                                        </p:tav>
                                      </p:tavLst>
                                    </p:anim>
                                    <p:anim calcmode="lin" valueType="num">
                                      <p:cBhvr>
                                        <p:cTn id="19" dur="1000" fill="hold"/>
                                        <p:tgtEl>
                                          <p:spTgt spid="31748"/>
                                        </p:tgtEl>
                                        <p:attrNameLst>
                                          <p:attrName>style.rotation</p:attrName>
                                        </p:attrNameLst>
                                      </p:cBhvr>
                                      <p:tavLst>
                                        <p:tav tm="0">
                                          <p:val>
                                            <p:fltVal val="90"/>
                                          </p:val>
                                        </p:tav>
                                        <p:tav tm="100000">
                                          <p:val>
                                            <p:fltVal val="0"/>
                                          </p:val>
                                        </p:tav>
                                      </p:tavLst>
                                    </p:anim>
                                    <p:animEffect transition="in" filter="fade">
                                      <p:cBhvr>
                                        <p:cTn id="20" dur="1000"/>
                                        <p:tgtEl>
                                          <p:spTgt spid="31748"/>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1749"/>
                                        </p:tgtEl>
                                        <p:attrNameLst>
                                          <p:attrName>style.visibility</p:attrName>
                                        </p:attrNameLst>
                                      </p:cBhvr>
                                      <p:to>
                                        <p:strVal val="visible"/>
                                      </p:to>
                                    </p:set>
                                    <p:animEffect transition="in" filter="wipe(down)">
                                      <p:cBhvr>
                                        <p:cTn id="25" dur="435">
                                          <p:stCondLst>
                                            <p:cond delay="0"/>
                                          </p:stCondLst>
                                        </p:cTn>
                                        <p:tgtEl>
                                          <p:spTgt spid="31749"/>
                                        </p:tgtEl>
                                      </p:cBhvr>
                                    </p:animEffect>
                                    <p:anim calcmode="lin" valueType="num">
                                      <p:cBhvr>
                                        <p:cTn id="26" dur="1367" tmFilter="0,0; 0.14,0.36; 0.43,0.73; 0.71,0.91; 1.0,1.0">
                                          <p:stCondLst>
                                            <p:cond delay="0"/>
                                          </p:stCondLst>
                                        </p:cTn>
                                        <p:tgtEl>
                                          <p:spTgt spid="31749"/>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31749"/>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31749"/>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31749"/>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31749"/>
                                        </p:tgtEl>
                                        <p:attrNameLst>
                                          <p:attrName>ppt_y</p:attrName>
                                        </p:attrNameLst>
                                      </p:cBhvr>
                                      <p:tavLst>
                                        <p:tav tm="0" fmla="#ppt_y-sin(pi*$)/81">
                                          <p:val>
                                            <p:fltVal val="0"/>
                                          </p:val>
                                        </p:tav>
                                        <p:tav tm="100000">
                                          <p:val>
                                            <p:fltVal val="1"/>
                                          </p:val>
                                        </p:tav>
                                      </p:tavLst>
                                    </p:anim>
                                    <p:animScale>
                                      <p:cBhvr>
                                        <p:cTn id="31" dur="20">
                                          <p:stCondLst>
                                            <p:cond delay="487"/>
                                          </p:stCondLst>
                                        </p:cTn>
                                        <p:tgtEl>
                                          <p:spTgt spid="31749"/>
                                        </p:tgtEl>
                                      </p:cBhvr>
                                      <p:to x="100000" y="60000"/>
                                    </p:animScale>
                                    <p:animScale>
                                      <p:cBhvr>
                                        <p:cTn id="32" dur="124" decel="50000">
                                          <p:stCondLst>
                                            <p:cond delay="507"/>
                                          </p:stCondLst>
                                        </p:cTn>
                                        <p:tgtEl>
                                          <p:spTgt spid="31749"/>
                                        </p:tgtEl>
                                      </p:cBhvr>
                                      <p:to x="100000" y="100000"/>
                                    </p:animScale>
                                    <p:animScale>
                                      <p:cBhvr>
                                        <p:cTn id="33" dur="20">
                                          <p:stCondLst>
                                            <p:cond delay="984"/>
                                          </p:stCondLst>
                                        </p:cTn>
                                        <p:tgtEl>
                                          <p:spTgt spid="31749"/>
                                        </p:tgtEl>
                                      </p:cBhvr>
                                      <p:to x="100000" y="80000"/>
                                    </p:animScale>
                                    <p:animScale>
                                      <p:cBhvr>
                                        <p:cTn id="34" dur="124" decel="50000">
                                          <p:stCondLst>
                                            <p:cond delay="1004"/>
                                          </p:stCondLst>
                                        </p:cTn>
                                        <p:tgtEl>
                                          <p:spTgt spid="31749"/>
                                        </p:tgtEl>
                                      </p:cBhvr>
                                      <p:to x="100000" y="100000"/>
                                    </p:animScale>
                                    <p:animScale>
                                      <p:cBhvr>
                                        <p:cTn id="35" dur="20">
                                          <p:stCondLst>
                                            <p:cond delay="1231"/>
                                          </p:stCondLst>
                                        </p:cTn>
                                        <p:tgtEl>
                                          <p:spTgt spid="31749"/>
                                        </p:tgtEl>
                                      </p:cBhvr>
                                      <p:to x="100000" y="90000"/>
                                    </p:animScale>
                                    <p:animScale>
                                      <p:cBhvr>
                                        <p:cTn id="36" dur="124" decel="50000">
                                          <p:stCondLst>
                                            <p:cond delay="1251"/>
                                          </p:stCondLst>
                                        </p:cTn>
                                        <p:tgtEl>
                                          <p:spTgt spid="31749"/>
                                        </p:tgtEl>
                                      </p:cBhvr>
                                      <p:to x="100000" y="100000"/>
                                    </p:animScale>
                                    <p:animScale>
                                      <p:cBhvr>
                                        <p:cTn id="37" dur="20">
                                          <p:stCondLst>
                                            <p:cond delay="1356"/>
                                          </p:stCondLst>
                                        </p:cTn>
                                        <p:tgtEl>
                                          <p:spTgt spid="31749"/>
                                        </p:tgtEl>
                                      </p:cBhvr>
                                      <p:to x="100000" y="95000"/>
                                    </p:animScale>
                                    <p:animScale>
                                      <p:cBhvr>
                                        <p:cTn id="38" dur="124" decel="50000">
                                          <p:stCondLst>
                                            <p:cond delay="1376"/>
                                          </p:stCondLst>
                                        </p:cTn>
                                        <p:tgtEl>
                                          <p:spTgt spid="317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a:xfrm>
            <a:off x="711200" y="228600"/>
            <a:ext cx="10972800" cy="1143000"/>
          </a:xfrm>
        </p:spPr>
        <p:txBody>
          <a:bodyPr/>
          <a:lstStyle/>
          <a:p>
            <a:pPr eaLnBrk="1" hangingPunct="1"/>
            <a:r>
              <a:rPr lang="zh-CN" altLang="en-US" dirty="0" smtClean="0">
                <a:cs typeface="隶书"/>
              </a:rPr>
              <a:t>技术技能集中培训</a:t>
            </a:r>
          </a:p>
        </p:txBody>
      </p:sp>
      <p:pic>
        <p:nvPicPr>
          <p:cNvPr id="32771" name="Picture 2" descr="E:\新型职业农民培育\2016\照片\mmexport1483444550222.jpg"/>
          <p:cNvPicPr>
            <a:picLocks noGrp="1" noChangeAspect="1" noChangeArrowheads="1"/>
          </p:cNvPicPr>
          <p:nvPr>
            <p:ph sz="half" idx="1"/>
          </p:nvPr>
        </p:nvPicPr>
        <p:blipFill>
          <a:blip r:embed="rId2" cstate="print"/>
          <a:srcRect/>
          <a:stretch>
            <a:fillRect/>
          </a:stretch>
        </p:blipFill>
        <p:spPr>
          <a:xfrm>
            <a:off x="609600" y="2043953"/>
            <a:ext cx="5384800" cy="3609135"/>
          </a:xfrm>
          <a:noFill/>
        </p:spPr>
      </p:pic>
      <p:pic>
        <p:nvPicPr>
          <p:cNvPr id="32772" name="Picture 3" descr="E:\新型职业农民培育\2016\展示牌\QQ图片20170104090020.jpg"/>
          <p:cNvPicPr>
            <a:picLocks noGrp="1" noChangeAspect="1" noChangeArrowheads="1"/>
          </p:cNvPicPr>
          <p:nvPr>
            <p:ph sz="half" idx="2"/>
          </p:nvPr>
        </p:nvPicPr>
        <p:blipFill>
          <a:blip r:embed="rId3" cstate="print"/>
          <a:srcRect/>
          <a:stretch>
            <a:fillRect/>
          </a:stretch>
        </p:blipFill>
        <p:spPr>
          <a:xfrm>
            <a:off x="6197600" y="2043953"/>
            <a:ext cx="5384800" cy="3609135"/>
          </a:xfrm>
          <a:noFill/>
        </p:spPr>
      </p:pic>
      <p:sp>
        <p:nvSpPr>
          <p:cNvPr id="32773" name="矩形 4"/>
          <p:cNvSpPr>
            <a:spLocks noChangeArrowheads="1"/>
          </p:cNvSpPr>
          <p:nvPr/>
        </p:nvSpPr>
        <p:spPr bwMode="auto">
          <a:xfrm>
            <a:off x="1262231" y="1371600"/>
            <a:ext cx="2236510" cy="400110"/>
          </a:xfrm>
          <a:prstGeom prst="rect">
            <a:avLst/>
          </a:prstGeom>
          <a:noFill/>
          <a:ln w="9525">
            <a:noFill/>
            <a:miter lim="800000"/>
            <a:headEnd/>
            <a:tailEnd/>
          </a:ln>
        </p:spPr>
        <p:txBody>
          <a:bodyPr wrap="none">
            <a:spAutoFit/>
          </a:bodyPr>
          <a:lstStyle/>
          <a:p>
            <a:r>
              <a:rPr lang="zh-CN" altLang="en-US" dirty="0" smtClean="0">
                <a:latin typeface="+mn-ea"/>
                <a:ea typeface="+mn-ea"/>
              </a:rPr>
              <a:t>合</a:t>
            </a:r>
            <a:r>
              <a:rPr lang="zh-CN" altLang="en-US" dirty="0">
                <a:latin typeface="+mn-ea"/>
                <a:ea typeface="+mn-ea"/>
              </a:rPr>
              <a:t>作社带</a:t>
            </a:r>
            <a:r>
              <a:rPr lang="zh-CN" altLang="en-US" dirty="0" smtClean="0">
                <a:latin typeface="+mn-ea"/>
                <a:ea typeface="+mn-ea"/>
              </a:rPr>
              <a:t>头人培训</a:t>
            </a:r>
            <a:endParaRPr lang="zh-CN" altLang="en-US" dirty="0">
              <a:latin typeface="+mn-ea"/>
              <a:ea typeface="+mn-ea"/>
            </a:endParaRPr>
          </a:p>
        </p:txBody>
      </p:sp>
    </p:spTree>
  </p:cSld>
  <p:clrMapOvr>
    <a:masterClrMapping/>
  </p:clrMapOvr>
  <p:transition spd="med" advTm="1082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ppt_w</p:attrName>
                                        </p:attrNameLst>
                                      </p:cBhvr>
                                      <p:tavLst>
                                        <p:tav tm="0">
                                          <p:val>
                                            <p:fltVal val="0"/>
                                          </p:val>
                                        </p:tav>
                                        <p:tav tm="100000">
                                          <p:val>
                                            <p:strVal val="#ppt_w"/>
                                          </p:val>
                                        </p:tav>
                                      </p:tavLst>
                                    </p:anim>
                                    <p:anim calcmode="lin" valueType="num">
                                      <p:cBhvr>
                                        <p:cTn id="8" dur="500" fill="hold"/>
                                        <p:tgtEl>
                                          <p:spTgt spid="32770"/>
                                        </p:tgtEl>
                                        <p:attrNameLst>
                                          <p:attrName>ppt_h</p:attrName>
                                        </p:attrNameLst>
                                      </p:cBhvr>
                                      <p:tavLst>
                                        <p:tav tm="0">
                                          <p:val>
                                            <p:fltVal val="0"/>
                                          </p:val>
                                        </p:tav>
                                        <p:tav tm="100000">
                                          <p:val>
                                            <p:strVal val="#ppt_h"/>
                                          </p:val>
                                        </p:tav>
                                      </p:tavLst>
                                    </p:anim>
                                    <p:animEffect transition="in" filter="fade">
                                      <p:cBhvr>
                                        <p:cTn id="9" dur="500"/>
                                        <p:tgtEl>
                                          <p:spTgt spid="3277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2773"/>
                                        </p:tgtEl>
                                        <p:attrNameLst>
                                          <p:attrName>style.visibility</p:attrName>
                                        </p:attrNameLst>
                                      </p:cBhvr>
                                      <p:to>
                                        <p:strVal val="visible"/>
                                      </p:to>
                                    </p:set>
                                    <p:animEffect transition="in" filter="randombar(horizontal)">
                                      <p:cBhvr>
                                        <p:cTn id="14" dur="500"/>
                                        <p:tgtEl>
                                          <p:spTgt spid="3277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2771"/>
                                        </p:tgtEl>
                                        <p:attrNameLst>
                                          <p:attrName>style.visibility</p:attrName>
                                        </p:attrNameLst>
                                      </p:cBhvr>
                                      <p:to>
                                        <p:strVal val="visible"/>
                                      </p:to>
                                    </p:set>
                                    <p:animEffect transition="in" filter="barn(inVertical)">
                                      <p:cBhvr>
                                        <p:cTn id="19" dur="500"/>
                                        <p:tgtEl>
                                          <p:spTgt spid="3277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32772"/>
                                        </p:tgtEl>
                                        <p:attrNameLst>
                                          <p:attrName>style.visibility</p:attrName>
                                        </p:attrNameLst>
                                      </p:cBhvr>
                                      <p:to>
                                        <p:strVal val="visible"/>
                                      </p:to>
                                    </p:set>
                                    <p:animEffect transition="in" filter="barn(outVertical)">
                                      <p:cBhvr>
                                        <p:cTn id="24"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a:xfrm>
            <a:off x="711200" y="0"/>
            <a:ext cx="10972800" cy="781050"/>
          </a:xfrm>
        </p:spPr>
        <p:txBody>
          <a:bodyPr/>
          <a:lstStyle/>
          <a:p>
            <a:pPr eaLnBrk="1" hangingPunct="1"/>
            <a:r>
              <a:rPr lang="zh-CN" altLang="en-US" dirty="0" smtClean="0">
                <a:cs typeface="隶书"/>
              </a:rPr>
              <a:t>现场教学、田间学校</a:t>
            </a:r>
          </a:p>
        </p:txBody>
      </p:sp>
      <p:pic>
        <p:nvPicPr>
          <p:cNvPr id="33795" name="Picture 2" descr="IMG_4279"/>
          <p:cNvPicPr>
            <a:picLocks noGrp="1" noChangeAspect="1" noChangeArrowheads="1"/>
          </p:cNvPicPr>
          <p:nvPr>
            <p:ph sz="half" idx="1"/>
          </p:nvPr>
        </p:nvPicPr>
        <p:blipFill>
          <a:blip r:embed="rId3" cstate="print"/>
          <a:srcRect/>
          <a:stretch>
            <a:fillRect/>
          </a:stretch>
        </p:blipFill>
        <p:spPr>
          <a:xfrm>
            <a:off x="508000" y="762000"/>
            <a:ext cx="5384800" cy="2952750"/>
          </a:xfrm>
          <a:noFill/>
        </p:spPr>
      </p:pic>
      <p:pic>
        <p:nvPicPr>
          <p:cNvPr id="33796" name="Picture 3" descr="IMG_1784"/>
          <p:cNvPicPr>
            <a:picLocks noGrp="1" noChangeAspect="1" noChangeArrowheads="1"/>
          </p:cNvPicPr>
          <p:nvPr>
            <p:ph sz="half" idx="2"/>
          </p:nvPr>
        </p:nvPicPr>
        <p:blipFill>
          <a:blip r:embed="rId4" cstate="print"/>
          <a:srcRect/>
          <a:stretch>
            <a:fillRect/>
          </a:stretch>
        </p:blipFill>
        <p:spPr>
          <a:xfrm>
            <a:off x="5994400" y="685800"/>
            <a:ext cx="5588000" cy="3028950"/>
          </a:xfrm>
          <a:noFill/>
        </p:spPr>
      </p:pic>
      <p:pic>
        <p:nvPicPr>
          <p:cNvPr id="7" name="Picture 4" descr="DSC00005"/>
          <p:cNvPicPr>
            <a:picLocks noChangeAspect="1" noChangeArrowheads="1"/>
          </p:cNvPicPr>
          <p:nvPr/>
        </p:nvPicPr>
        <p:blipFill>
          <a:blip r:embed="rId5" cstate="print"/>
          <a:srcRect/>
          <a:stretch>
            <a:fillRect/>
          </a:stretch>
        </p:blipFill>
        <p:spPr bwMode="auto">
          <a:xfrm>
            <a:off x="508000" y="3714750"/>
            <a:ext cx="5384800" cy="3143250"/>
          </a:xfrm>
          <a:prstGeom prst="rect">
            <a:avLst/>
          </a:prstGeom>
          <a:noFill/>
          <a:ln w="9525">
            <a:noFill/>
            <a:miter lim="800000"/>
            <a:headEnd/>
            <a:tailEnd/>
          </a:ln>
        </p:spPr>
      </p:pic>
      <p:pic>
        <p:nvPicPr>
          <p:cNvPr id="8" name="Picture 5" descr="IMG_1607"/>
          <p:cNvPicPr>
            <a:picLocks noChangeAspect="1" noChangeArrowheads="1"/>
          </p:cNvPicPr>
          <p:nvPr/>
        </p:nvPicPr>
        <p:blipFill>
          <a:blip r:embed="rId6" cstate="print"/>
          <a:srcRect/>
          <a:stretch>
            <a:fillRect/>
          </a:stretch>
        </p:blipFill>
        <p:spPr bwMode="auto">
          <a:xfrm>
            <a:off x="5994400" y="3714750"/>
            <a:ext cx="5588000" cy="3143250"/>
          </a:xfrm>
          <a:prstGeom prst="rect">
            <a:avLst/>
          </a:prstGeom>
          <a:noFill/>
          <a:ln w="9525">
            <a:noFill/>
            <a:miter lim="800000"/>
            <a:headEnd/>
            <a:tailEnd/>
          </a:ln>
        </p:spPr>
      </p:pic>
      <p:sp>
        <p:nvSpPr>
          <p:cNvPr id="33799" name="TextBox 8"/>
          <p:cNvSpPr txBox="1">
            <a:spLocks noChangeArrowheads="1"/>
          </p:cNvSpPr>
          <p:nvPr/>
        </p:nvSpPr>
        <p:spPr bwMode="auto">
          <a:xfrm>
            <a:off x="1828800" y="762000"/>
            <a:ext cx="3962400" cy="400110"/>
          </a:xfrm>
          <a:prstGeom prst="rect">
            <a:avLst/>
          </a:prstGeom>
          <a:noFill/>
          <a:ln w="9525">
            <a:noFill/>
            <a:miter lim="800000"/>
            <a:headEnd/>
            <a:tailEnd/>
          </a:ln>
        </p:spPr>
        <p:txBody>
          <a:bodyPr>
            <a:spAutoFit/>
          </a:bodyPr>
          <a:lstStyle/>
          <a:p>
            <a:r>
              <a:rPr lang="zh-CN" altLang="en-US" b="1" dirty="0">
                <a:solidFill>
                  <a:srgbClr val="0070C0"/>
                </a:solidFill>
              </a:rPr>
              <a:t>农机播种现场</a:t>
            </a:r>
          </a:p>
        </p:txBody>
      </p:sp>
      <p:sp>
        <p:nvSpPr>
          <p:cNvPr id="10" name="TextBox 9"/>
          <p:cNvSpPr txBox="1"/>
          <p:nvPr/>
        </p:nvSpPr>
        <p:spPr>
          <a:xfrm>
            <a:off x="7620000" y="838200"/>
            <a:ext cx="2641600" cy="400110"/>
          </a:xfrm>
          <a:prstGeom prst="rect">
            <a:avLst/>
          </a:prstGeom>
          <a:noFill/>
        </p:spPr>
        <p:txBody>
          <a:bodyPr>
            <a:spAutoFit/>
          </a:bodyPr>
          <a:lstStyle/>
          <a:p>
            <a:pPr>
              <a:defRPr/>
            </a:pPr>
            <a:r>
              <a:rPr lang="zh-CN" altLang="en-US" b="1" dirty="0">
                <a:solidFill>
                  <a:schemeClr val="tx2">
                    <a:lumMod val="50000"/>
                  </a:schemeClr>
                </a:solidFill>
              </a:rPr>
              <a:t>病虫害田间学校</a:t>
            </a:r>
          </a:p>
        </p:txBody>
      </p:sp>
      <p:sp>
        <p:nvSpPr>
          <p:cNvPr id="33801" name="TextBox 10"/>
          <p:cNvSpPr txBox="1">
            <a:spLocks noChangeArrowheads="1"/>
          </p:cNvSpPr>
          <p:nvPr/>
        </p:nvSpPr>
        <p:spPr bwMode="auto">
          <a:xfrm>
            <a:off x="1320800" y="3962400"/>
            <a:ext cx="3556000" cy="400110"/>
          </a:xfrm>
          <a:prstGeom prst="rect">
            <a:avLst/>
          </a:prstGeom>
          <a:noFill/>
          <a:ln w="9525">
            <a:noFill/>
            <a:miter lim="800000"/>
            <a:headEnd/>
            <a:tailEnd/>
          </a:ln>
        </p:spPr>
        <p:txBody>
          <a:bodyPr wrap="square">
            <a:spAutoFit/>
          </a:bodyPr>
          <a:lstStyle/>
          <a:p>
            <a:r>
              <a:rPr lang="zh-CN" altLang="en-US" b="1" dirty="0">
                <a:solidFill>
                  <a:srgbClr val="0070C0"/>
                </a:solidFill>
              </a:rPr>
              <a:t>保护地蔬菜栽培技术</a:t>
            </a:r>
          </a:p>
        </p:txBody>
      </p:sp>
      <p:sp>
        <p:nvSpPr>
          <p:cNvPr id="33802" name="TextBox 11"/>
          <p:cNvSpPr txBox="1">
            <a:spLocks noChangeArrowheads="1"/>
          </p:cNvSpPr>
          <p:nvPr/>
        </p:nvSpPr>
        <p:spPr bwMode="auto">
          <a:xfrm>
            <a:off x="7315200" y="3962400"/>
            <a:ext cx="3454400" cy="400110"/>
          </a:xfrm>
          <a:prstGeom prst="rect">
            <a:avLst/>
          </a:prstGeom>
          <a:noFill/>
          <a:ln w="9525">
            <a:noFill/>
            <a:miter lim="800000"/>
            <a:headEnd/>
            <a:tailEnd/>
          </a:ln>
        </p:spPr>
        <p:txBody>
          <a:bodyPr>
            <a:spAutoFit/>
          </a:bodyPr>
          <a:lstStyle/>
          <a:p>
            <a:r>
              <a:rPr lang="zh-CN" altLang="en-US" b="1">
                <a:solidFill>
                  <a:srgbClr val="FF0000"/>
                </a:solidFill>
              </a:rPr>
              <a:t>保护地蔬菜育苗技术</a:t>
            </a:r>
          </a:p>
        </p:txBody>
      </p:sp>
    </p:spTree>
    <p:custDataLst>
      <p:tags r:id="rId1"/>
    </p:custDataLst>
  </p:cSld>
  <p:clrMapOvr>
    <a:masterClrMapping/>
  </p:clrMapOvr>
  <p:transition spd="med" advTm="4820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arn(inVertical)">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799"/>
                                        </p:tgtEl>
                                        <p:attrNameLst>
                                          <p:attrName>style.visibility</p:attrName>
                                        </p:attrNameLst>
                                      </p:cBhvr>
                                      <p:to>
                                        <p:strVal val="visible"/>
                                      </p:to>
                                    </p:set>
                                    <p:animEffect transition="in" filter="randombar(horizontal)">
                                      <p:cBhvr>
                                        <p:cTn id="12" dur="500"/>
                                        <p:tgtEl>
                                          <p:spTgt spid="33799"/>
                                        </p:tgtEl>
                                      </p:cBhvr>
                                    </p:animEffect>
                                  </p:childTnLst>
                                </p:cTn>
                              </p:par>
                              <p:par>
                                <p:cTn id="13" presetID="14" presetClass="entr" presetSubtype="10" fill="hold" nodeType="withEffect">
                                  <p:stCondLst>
                                    <p:cond delay="0"/>
                                  </p:stCondLst>
                                  <p:childTnLst>
                                    <p:set>
                                      <p:cBhvr>
                                        <p:cTn id="14" dur="1" fill="hold">
                                          <p:stCondLst>
                                            <p:cond delay="0"/>
                                          </p:stCondLst>
                                        </p:cTn>
                                        <p:tgtEl>
                                          <p:spTgt spid="33795"/>
                                        </p:tgtEl>
                                        <p:attrNameLst>
                                          <p:attrName>style.visibility</p:attrName>
                                        </p:attrNameLst>
                                      </p:cBhvr>
                                      <p:to>
                                        <p:strVal val="visible"/>
                                      </p:to>
                                    </p:set>
                                    <p:animEffect transition="in" filter="randombar(horizontal)">
                                      <p:cBhvr>
                                        <p:cTn id="15" dur="500"/>
                                        <p:tgtEl>
                                          <p:spTgt spid="3379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33796"/>
                                        </p:tgtEl>
                                        <p:attrNameLst>
                                          <p:attrName>style.visibility</p:attrName>
                                        </p:attrNameLst>
                                      </p:cBhvr>
                                      <p:to>
                                        <p:strVal val="visible"/>
                                      </p:to>
                                    </p:set>
                                    <p:anim calcmode="lin" valueType="num">
                                      <p:cBhvr>
                                        <p:cTn id="25" dur="500" fill="hold"/>
                                        <p:tgtEl>
                                          <p:spTgt spid="33796"/>
                                        </p:tgtEl>
                                        <p:attrNameLst>
                                          <p:attrName>ppt_w</p:attrName>
                                        </p:attrNameLst>
                                      </p:cBhvr>
                                      <p:tavLst>
                                        <p:tav tm="0">
                                          <p:val>
                                            <p:fltVal val="0"/>
                                          </p:val>
                                        </p:tav>
                                        <p:tav tm="100000">
                                          <p:val>
                                            <p:strVal val="#ppt_w"/>
                                          </p:val>
                                        </p:tav>
                                      </p:tavLst>
                                    </p:anim>
                                    <p:anim calcmode="lin" valueType="num">
                                      <p:cBhvr>
                                        <p:cTn id="26" dur="500" fill="hold"/>
                                        <p:tgtEl>
                                          <p:spTgt spid="33796"/>
                                        </p:tgtEl>
                                        <p:attrNameLst>
                                          <p:attrName>ppt_h</p:attrName>
                                        </p:attrNameLst>
                                      </p:cBhvr>
                                      <p:tavLst>
                                        <p:tav tm="0">
                                          <p:val>
                                            <p:fltVal val="0"/>
                                          </p:val>
                                        </p:tav>
                                        <p:tav tm="100000">
                                          <p:val>
                                            <p:strVal val="#ppt_h"/>
                                          </p:val>
                                        </p:tav>
                                      </p:tavLst>
                                    </p:anim>
                                    <p:animEffect transition="in" filter="fade">
                                      <p:cBhvr>
                                        <p:cTn id="27" dur="500"/>
                                        <p:tgtEl>
                                          <p:spTgt spid="3379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3801"/>
                                        </p:tgtEl>
                                        <p:attrNameLst>
                                          <p:attrName>style.visibility</p:attrName>
                                        </p:attrNameLst>
                                      </p:cBhvr>
                                      <p:to>
                                        <p:strVal val="visible"/>
                                      </p:to>
                                    </p:set>
                                    <p:animEffect transition="in" filter="fade">
                                      <p:cBhvr>
                                        <p:cTn id="32" dur="1000"/>
                                        <p:tgtEl>
                                          <p:spTgt spid="33801"/>
                                        </p:tgtEl>
                                      </p:cBhvr>
                                    </p:animEffect>
                                    <p:anim calcmode="lin" valueType="num">
                                      <p:cBhvr>
                                        <p:cTn id="33" dur="1000" fill="hold"/>
                                        <p:tgtEl>
                                          <p:spTgt spid="33801"/>
                                        </p:tgtEl>
                                        <p:attrNameLst>
                                          <p:attrName>ppt_x</p:attrName>
                                        </p:attrNameLst>
                                      </p:cBhvr>
                                      <p:tavLst>
                                        <p:tav tm="0">
                                          <p:val>
                                            <p:strVal val="#ppt_x"/>
                                          </p:val>
                                        </p:tav>
                                        <p:tav tm="100000">
                                          <p:val>
                                            <p:strVal val="#ppt_x"/>
                                          </p:val>
                                        </p:tav>
                                      </p:tavLst>
                                    </p:anim>
                                    <p:anim calcmode="lin" valueType="num">
                                      <p:cBhvr>
                                        <p:cTn id="34" dur="1000" fill="hold"/>
                                        <p:tgtEl>
                                          <p:spTgt spid="3380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heel(1)">
                                      <p:cBhvr>
                                        <p:cTn id="44" dur="750"/>
                                        <p:tgtEl>
                                          <p:spTgt spid="8"/>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33802"/>
                                        </p:tgtEl>
                                        <p:attrNameLst>
                                          <p:attrName>style.visibility</p:attrName>
                                        </p:attrNameLst>
                                      </p:cBhvr>
                                      <p:to>
                                        <p:strVal val="visible"/>
                                      </p:to>
                                    </p:set>
                                    <p:animEffect transition="in" filter="wheel(1)">
                                      <p:cBhvr>
                                        <p:cTn id="47" dur="75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9" grpId="0"/>
      <p:bldP spid="10" grpId="0"/>
      <p:bldP spid="33801" grpId="0"/>
      <p:bldP spid="3380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0110819085335767_副本"/>
          <p:cNvPicPr>
            <a:picLocks noGrp="1" noChangeAspect="1" noChangeArrowheads="1"/>
          </p:cNvPicPr>
          <p:nvPr>
            <p:ph sz="half" idx="1"/>
          </p:nvPr>
        </p:nvPicPr>
        <p:blipFill>
          <a:blip r:embed="rId3" cstate="print"/>
          <a:srcRect/>
          <a:stretch>
            <a:fillRect/>
          </a:stretch>
        </p:blipFill>
        <p:spPr>
          <a:xfrm>
            <a:off x="609600" y="802849"/>
            <a:ext cx="5181600" cy="3064301"/>
          </a:xfrm>
          <a:noFill/>
        </p:spPr>
      </p:pic>
      <p:pic>
        <p:nvPicPr>
          <p:cNvPr id="6" name="Picture 3" descr="H:\DCIM\100CASIO\CIMG4804.JPG"/>
          <p:cNvPicPr>
            <a:picLocks noGrp="1" noChangeAspect="1" noChangeArrowheads="1"/>
          </p:cNvPicPr>
          <p:nvPr>
            <p:ph sz="half" idx="2"/>
          </p:nvPr>
        </p:nvPicPr>
        <p:blipFill>
          <a:blip r:embed="rId4" cstate="print"/>
          <a:srcRect/>
          <a:stretch>
            <a:fillRect/>
          </a:stretch>
        </p:blipFill>
        <p:spPr>
          <a:xfrm>
            <a:off x="6096000" y="835024"/>
            <a:ext cx="5080000" cy="3032125"/>
          </a:xfrm>
          <a:noFill/>
        </p:spPr>
      </p:pic>
      <p:pic>
        <p:nvPicPr>
          <p:cNvPr id="7" name="Picture 4" descr="E:\新型职业农民培育\2014\照片\QQ图片20151030155346.jpg"/>
          <p:cNvPicPr>
            <a:picLocks noChangeAspect="1" noChangeArrowheads="1"/>
          </p:cNvPicPr>
          <p:nvPr/>
        </p:nvPicPr>
        <p:blipFill>
          <a:blip r:embed="rId5" cstate="print"/>
          <a:srcRect/>
          <a:stretch>
            <a:fillRect/>
          </a:stretch>
        </p:blipFill>
        <p:spPr bwMode="auto">
          <a:xfrm>
            <a:off x="609601" y="3867150"/>
            <a:ext cx="5181600" cy="2990850"/>
          </a:xfrm>
          <a:prstGeom prst="rect">
            <a:avLst/>
          </a:prstGeom>
          <a:noFill/>
          <a:ln w="9525">
            <a:noFill/>
            <a:miter lim="800000"/>
            <a:headEnd/>
            <a:tailEnd/>
          </a:ln>
        </p:spPr>
      </p:pic>
      <p:pic>
        <p:nvPicPr>
          <p:cNvPr id="8" name="Picture 7" descr="E:\液态地膜\IMG_20150521_103515.jpg"/>
          <p:cNvPicPr>
            <a:picLocks noChangeAspect="1" noChangeArrowheads="1"/>
          </p:cNvPicPr>
          <p:nvPr/>
        </p:nvPicPr>
        <p:blipFill>
          <a:blip r:embed="rId6" cstate="print"/>
          <a:srcRect/>
          <a:stretch>
            <a:fillRect/>
          </a:stretch>
        </p:blipFill>
        <p:spPr bwMode="auto">
          <a:xfrm>
            <a:off x="6096000" y="3867150"/>
            <a:ext cx="5080000" cy="2990850"/>
          </a:xfrm>
          <a:prstGeom prst="rect">
            <a:avLst/>
          </a:prstGeom>
          <a:noFill/>
          <a:ln w="9525">
            <a:noFill/>
            <a:miter lim="800000"/>
            <a:headEnd/>
            <a:tailEnd/>
          </a:ln>
        </p:spPr>
      </p:pic>
      <p:sp>
        <p:nvSpPr>
          <p:cNvPr id="34823" name="TextBox 8"/>
          <p:cNvSpPr txBox="1">
            <a:spLocks noChangeArrowheads="1"/>
          </p:cNvSpPr>
          <p:nvPr/>
        </p:nvSpPr>
        <p:spPr bwMode="auto">
          <a:xfrm>
            <a:off x="609600" y="819090"/>
            <a:ext cx="2438400" cy="400110"/>
          </a:xfrm>
          <a:prstGeom prst="rect">
            <a:avLst/>
          </a:prstGeom>
          <a:noFill/>
          <a:ln w="9525">
            <a:noFill/>
            <a:miter lim="800000"/>
            <a:headEnd/>
            <a:tailEnd/>
          </a:ln>
        </p:spPr>
        <p:txBody>
          <a:bodyPr>
            <a:spAutoFit/>
          </a:bodyPr>
          <a:lstStyle/>
          <a:p>
            <a:r>
              <a:rPr lang="zh-CN" altLang="en-US" b="1" dirty="0">
                <a:solidFill>
                  <a:srgbClr val="FF0000"/>
                </a:solidFill>
              </a:rPr>
              <a:t>水稻病虫害防治</a:t>
            </a:r>
          </a:p>
        </p:txBody>
      </p:sp>
      <p:sp>
        <p:nvSpPr>
          <p:cNvPr id="34824" name="TextBox 9"/>
          <p:cNvSpPr txBox="1">
            <a:spLocks noChangeArrowheads="1"/>
          </p:cNvSpPr>
          <p:nvPr/>
        </p:nvSpPr>
        <p:spPr bwMode="auto">
          <a:xfrm>
            <a:off x="6197600" y="871922"/>
            <a:ext cx="3251200" cy="400110"/>
          </a:xfrm>
          <a:prstGeom prst="rect">
            <a:avLst/>
          </a:prstGeom>
          <a:noFill/>
          <a:ln w="9525">
            <a:noFill/>
            <a:miter lim="800000"/>
            <a:headEnd/>
            <a:tailEnd/>
          </a:ln>
        </p:spPr>
        <p:txBody>
          <a:bodyPr>
            <a:spAutoFit/>
          </a:bodyPr>
          <a:lstStyle/>
          <a:p>
            <a:r>
              <a:rPr lang="zh-CN" altLang="en-US" b="1" dirty="0">
                <a:solidFill>
                  <a:srgbClr val="FFFF00"/>
                </a:solidFill>
              </a:rPr>
              <a:t>赤眼蜂防治玉米螟</a:t>
            </a:r>
          </a:p>
        </p:txBody>
      </p:sp>
      <p:sp>
        <p:nvSpPr>
          <p:cNvPr id="34825" name="TextBox 10"/>
          <p:cNvSpPr txBox="1">
            <a:spLocks noChangeArrowheads="1"/>
          </p:cNvSpPr>
          <p:nvPr/>
        </p:nvSpPr>
        <p:spPr bwMode="auto">
          <a:xfrm>
            <a:off x="1625600" y="4343400"/>
            <a:ext cx="3657600" cy="400110"/>
          </a:xfrm>
          <a:prstGeom prst="rect">
            <a:avLst/>
          </a:prstGeom>
          <a:noFill/>
          <a:ln w="9525">
            <a:noFill/>
            <a:miter lim="800000"/>
            <a:headEnd/>
            <a:tailEnd/>
          </a:ln>
        </p:spPr>
        <p:txBody>
          <a:bodyPr>
            <a:spAutoFit/>
          </a:bodyPr>
          <a:lstStyle/>
          <a:p>
            <a:r>
              <a:rPr lang="zh-CN" altLang="en-US" b="1">
                <a:solidFill>
                  <a:srgbClr val="00B050"/>
                </a:solidFill>
              </a:rPr>
              <a:t>玉米植保整体解决方案</a:t>
            </a:r>
          </a:p>
        </p:txBody>
      </p:sp>
      <p:sp>
        <p:nvSpPr>
          <p:cNvPr id="34826" name="TextBox 11"/>
          <p:cNvSpPr txBox="1">
            <a:spLocks noChangeArrowheads="1"/>
          </p:cNvSpPr>
          <p:nvPr/>
        </p:nvSpPr>
        <p:spPr bwMode="auto">
          <a:xfrm>
            <a:off x="6807200" y="4114800"/>
            <a:ext cx="3352800" cy="400110"/>
          </a:xfrm>
          <a:prstGeom prst="rect">
            <a:avLst/>
          </a:prstGeom>
          <a:noFill/>
          <a:ln w="9525">
            <a:noFill/>
            <a:miter lim="800000"/>
            <a:headEnd/>
            <a:tailEnd/>
          </a:ln>
        </p:spPr>
        <p:txBody>
          <a:bodyPr>
            <a:spAutoFit/>
          </a:bodyPr>
          <a:lstStyle/>
          <a:p>
            <a:r>
              <a:rPr lang="zh-CN" altLang="en-US" b="1">
                <a:solidFill>
                  <a:srgbClr val="00B0F0"/>
                </a:solidFill>
              </a:rPr>
              <a:t>液态地膜喷施现场</a:t>
            </a:r>
          </a:p>
        </p:txBody>
      </p:sp>
      <p:sp>
        <p:nvSpPr>
          <p:cNvPr id="12" name="标题 1"/>
          <p:cNvSpPr txBox="1">
            <a:spLocks/>
          </p:cNvSpPr>
          <p:nvPr/>
        </p:nvSpPr>
        <p:spPr>
          <a:xfrm>
            <a:off x="711200" y="0"/>
            <a:ext cx="10972800" cy="78105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zh-CN" altLang="en-US" smtClean="0">
                <a:cs typeface="隶书"/>
              </a:rPr>
              <a:t>现场教学、田间学校</a:t>
            </a:r>
            <a:endParaRPr lang="zh-CN" altLang="en-US" dirty="0" smtClean="0">
              <a:cs typeface="隶书"/>
            </a:endParaRPr>
          </a:p>
        </p:txBody>
      </p:sp>
    </p:spTree>
    <p:custDataLst>
      <p:tags r:id="rId1"/>
    </p:custDataLst>
  </p:cSld>
  <p:clrMapOvr>
    <a:masterClrMapping/>
  </p:clrMapOvr>
  <p:transition spd="med" advTm="7466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34823"/>
                                        </p:tgtEl>
                                        <p:attrNameLst>
                                          <p:attrName>style.visibility</p:attrName>
                                        </p:attrNameLst>
                                      </p:cBhvr>
                                      <p:to>
                                        <p:strVal val="visible"/>
                                      </p:to>
                                    </p:set>
                                    <p:anim calcmode="lin" valueType="num">
                                      <p:cBhvr>
                                        <p:cTn id="12" dur="500" fill="hold"/>
                                        <p:tgtEl>
                                          <p:spTgt spid="34823"/>
                                        </p:tgtEl>
                                        <p:attrNameLst>
                                          <p:attrName>ppt_w</p:attrName>
                                        </p:attrNameLst>
                                      </p:cBhvr>
                                      <p:tavLst>
                                        <p:tav tm="0">
                                          <p:val>
                                            <p:fltVal val="0"/>
                                          </p:val>
                                        </p:tav>
                                        <p:tav tm="100000">
                                          <p:val>
                                            <p:strVal val="#ppt_w"/>
                                          </p:val>
                                        </p:tav>
                                      </p:tavLst>
                                    </p:anim>
                                    <p:anim calcmode="lin" valueType="num">
                                      <p:cBhvr>
                                        <p:cTn id="13" dur="500" fill="hold"/>
                                        <p:tgtEl>
                                          <p:spTgt spid="34823"/>
                                        </p:tgtEl>
                                        <p:attrNameLst>
                                          <p:attrName>ppt_h</p:attrName>
                                        </p:attrNameLst>
                                      </p:cBhvr>
                                      <p:tavLst>
                                        <p:tav tm="0">
                                          <p:val>
                                            <p:fltVal val="0"/>
                                          </p:val>
                                        </p:tav>
                                        <p:tav tm="100000">
                                          <p:val>
                                            <p:strVal val="#ppt_h"/>
                                          </p:val>
                                        </p:tav>
                                      </p:tavLst>
                                    </p:anim>
                                    <p:animEffect transition="in" filter="fade">
                                      <p:cBhvr>
                                        <p:cTn id="14" dur="500"/>
                                        <p:tgtEl>
                                          <p:spTgt spid="34823"/>
                                        </p:tgtEl>
                                      </p:cBhvr>
                                    </p:animEffect>
                                    <p:anim calcmode="lin" valueType="num">
                                      <p:cBhvr>
                                        <p:cTn id="15" dur="500" fill="hold"/>
                                        <p:tgtEl>
                                          <p:spTgt spid="34823"/>
                                        </p:tgtEl>
                                        <p:attrNameLst>
                                          <p:attrName>ppt_x</p:attrName>
                                        </p:attrNameLst>
                                      </p:cBhvr>
                                      <p:tavLst>
                                        <p:tav tm="0">
                                          <p:val>
                                            <p:fltVal val="0.5"/>
                                          </p:val>
                                        </p:tav>
                                        <p:tav tm="100000">
                                          <p:val>
                                            <p:strVal val="#ppt_x"/>
                                          </p:val>
                                        </p:tav>
                                      </p:tavLst>
                                    </p:anim>
                                    <p:anim calcmode="lin" valueType="num">
                                      <p:cBhvr>
                                        <p:cTn id="16" dur="500" fill="hold"/>
                                        <p:tgtEl>
                                          <p:spTgt spid="34823"/>
                                        </p:tgtEl>
                                        <p:attrNameLst>
                                          <p:attrName>ppt_y</p:attrName>
                                        </p:attrNameLst>
                                      </p:cBhvr>
                                      <p:tavLst>
                                        <p:tav tm="0">
                                          <p:val>
                                            <p:fltVal val="0.5"/>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anim calcmode="lin" valueType="num">
                                      <p:cBhvr>
                                        <p:cTn id="22" dur="500" fill="hold"/>
                                        <p:tgtEl>
                                          <p:spTgt spid="5"/>
                                        </p:tgtEl>
                                        <p:attrNameLst>
                                          <p:attrName>ppt_x</p:attrName>
                                        </p:attrNameLst>
                                      </p:cBhvr>
                                      <p:tavLst>
                                        <p:tav tm="0">
                                          <p:val>
                                            <p:fltVal val="0.5"/>
                                          </p:val>
                                        </p:tav>
                                        <p:tav tm="100000">
                                          <p:val>
                                            <p:strVal val="#ppt_x"/>
                                          </p:val>
                                        </p:tav>
                                      </p:tavLst>
                                    </p:anim>
                                    <p:anim calcmode="lin" valueType="num">
                                      <p:cBhvr>
                                        <p:cTn id="23"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34824"/>
                                        </p:tgtEl>
                                        <p:attrNameLst>
                                          <p:attrName>style.visibility</p:attrName>
                                        </p:attrNameLst>
                                      </p:cBhvr>
                                      <p:to>
                                        <p:strVal val="visible"/>
                                      </p:to>
                                    </p:set>
                                    <p:anim calcmode="lin" valueType="num">
                                      <p:cBhvr>
                                        <p:cTn id="28" dur="500" fill="hold"/>
                                        <p:tgtEl>
                                          <p:spTgt spid="34824"/>
                                        </p:tgtEl>
                                        <p:attrNameLst>
                                          <p:attrName>ppt_w</p:attrName>
                                        </p:attrNameLst>
                                      </p:cBhvr>
                                      <p:tavLst>
                                        <p:tav tm="0">
                                          <p:val>
                                            <p:fltVal val="0"/>
                                          </p:val>
                                        </p:tav>
                                        <p:tav tm="100000">
                                          <p:val>
                                            <p:strVal val="#ppt_w"/>
                                          </p:val>
                                        </p:tav>
                                      </p:tavLst>
                                    </p:anim>
                                    <p:anim calcmode="lin" valueType="num">
                                      <p:cBhvr>
                                        <p:cTn id="29" dur="500" fill="hold"/>
                                        <p:tgtEl>
                                          <p:spTgt spid="34824"/>
                                        </p:tgtEl>
                                        <p:attrNameLst>
                                          <p:attrName>ppt_h</p:attrName>
                                        </p:attrNameLst>
                                      </p:cBhvr>
                                      <p:tavLst>
                                        <p:tav tm="0">
                                          <p:val>
                                            <p:fltVal val="0"/>
                                          </p:val>
                                        </p:tav>
                                        <p:tav tm="100000">
                                          <p:val>
                                            <p:strVal val="#ppt_h"/>
                                          </p:val>
                                        </p:tav>
                                      </p:tavLst>
                                    </p:anim>
                                    <p:animEffect transition="in" filter="fade">
                                      <p:cBhvr>
                                        <p:cTn id="30" dur="500"/>
                                        <p:tgtEl>
                                          <p:spTgt spid="34824"/>
                                        </p:tgtEl>
                                      </p:cBhvr>
                                    </p:animEffect>
                                    <p:anim calcmode="lin" valueType="num">
                                      <p:cBhvr>
                                        <p:cTn id="31" dur="500" fill="hold"/>
                                        <p:tgtEl>
                                          <p:spTgt spid="34824"/>
                                        </p:tgtEl>
                                        <p:attrNameLst>
                                          <p:attrName>ppt_x</p:attrName>
                                        </p:attrNameLst>
                                      </p:cBhvr>
                                      <p:tavLst>
                                        <p:tav tm="0">
                                          <p:val>
                                            <p:fltVal val="0.5"/>
                                          </p:val>
                                        </p:tav>
                                        <p:tav tm="100000">
                                          <p:val>
                                            <p:strVal val="#ppt_x"/>
                                          </p:val>
                                        </p:tav>
                                      </p:tavLst>
                                    </p:anim>
                                    <p:anim calcmode="lin" valueType="num">
                                      <p:cBhvr>
                                        <p:cTn id="32" dur="500" fill="hold"/>
                                        <p:tgtEl>
                                          <p:spTgt spid="34824"/>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anim calcmode="lin" valueType="num">
                                      <p:cBhvr>
                                        <p:cTn id="38" dur="500" fill="hold"/>
                                        <p:tgtEl>
                                          <p:spTgt spid="6"/>
                                        </p:tgtEl>
                                        <p:attrNameLst>
                                          <p:attrName>ppt_x</p:attrName>
                                        </p:attrNameLst>
                                      </p:cBhvr>
                                      <p:tavLst>
                                        <p:tav tm="0">
                                          <p:val>
                                            <p:fltVal val="0.5"/>
                                          </p:val>
                                        </p:tav>
                                        <p:tav tm="100000">
                                          <p:val>
                                            <p:strVal val="#ppt_x"/>
                                          </p:val>
                                        </p:tav>
                                      </p:tavLst>
                                    </p:anim>
                                    <p:anim calcmode="lin" valueType="num">
                                      <p:cBhvr>
                                        <p:cTn id="39"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anim calcmode="lin" valueType="num">
                                      <p:cBhvr>
                                        <p:cTn id="47" dur="500" fill="hold"/>
                                        <p:tgtEl>
                                          <p:spTgt spid="7"/>
                                        </p:tgtEl>
                                        <p:attrNameLst>
                                          <p:attrName>ppt_x</p:attrName>
                                        </p:attrNameLst>
                                      </p:cBhvr>
                                      <p:tavLst>
                                        <p:tav tm="0">
                                          <p:val>
                                            <p:fltVal val="0.5"/>
                                          </p:val>
                                        </p:tav>
                                        <p:tav tm="100000">
                                          <p:val>
                                            <p:strVal val="#ppt_x"/>
                                          </p:val>
                                        </p:tav>
                                      </p:tavLst>
                                    </p:anim>
                                    <p:anim calcmode="lin" valueType="num">
                                      <p:cBhvr>
                                        <p:cTn id="48" dur="500" fill="hold"/>
                                        <p:tgtEl>
                                          <p:spTgt spid="7"/>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34825"/>
                                        </p:tgtEl>
                                        <p:attrNameLst>
                                          <p:attrName>style.visibility</p:attrName>
                                        </p:attrNameLst>
                                      </p:cBhvr>
                                      <p:to>
                                        <p:strVal val="visible"/>
                                      </p:to>
                                    </p:set>
                                    <p:anim calcmode="lin" valueType="num">
                                      <p:cBhvr>
                                        <p:cTn id="51" dur="500" fill="hold"/>
                                        <p:tgtEl>
                                          <p:spTgt spid="34825"/>
                                        </p:tgtEl>
                                        <p:attrNameLst>
                                          <p:attrName>ppt_w</p:attrName>
                                        </p:attrNameLst>
                                      </p:cBhvr>
                                      <p:tavLst>
                                        <p:tav tm="0">
                                          <p:val>
                                            <p:fltVal val="0"/>
                                          </p:val>
                                        </p:tav>
                                        <p:tav tm="100000">
                                          <p:val>
                                            <p:strVal val="#ppt_w"/>
                                          </p:val>
                                        </p:tav>
                                      </p:tavLst>
                                    </p:anim>
                                    <p:anim calcmode="lin" valueType="num">
                                      <p:cBhvr>
                                        <p:cTn id="52" dur="500" fill="hold"/>
                                        <p:tgtEl>
                                          <p:spTgt spid="34825"/>
                                        </p:tgtEl>
                                        <p:attrNameLst>
                                          <p:attrName>ppt_h</p:attrName>
                                        </p:attrNameLst>
                                      </p:cBhvr>
                                      <p:tavLst>
                                        <p:tav tm="0">
                                          <p:val>
                                            <p:fltVal val="0"/>
                                          </p:val>
                                        </p:tav>
                                        <p:tav tm="100000">
                                          <p:val>
                                            <p:strVal val="#ppt_h"/>
                                          </p:val>
                                        </p:tav>
                                      </p:tavLst>
                                    </p:anim>
                                    <p:animEffect transition="in" filter="fade">
                                      <p:cBhvr>
                                        <p:cTn id="53" dur="500"/>
                                        <p:tgtEl>
                                          <p:spTgt spid="34825"/>
                                        </p:tgtEl>
                                      </p:cBhvr>
                                    </p:animEffect>
                                    <p:anim calcmode="lin" valueType="num">
                                      <p:cBhvr>
                                        <p:cTn id="54" dur="500" fill="hold"/>
                                        <p:tgtEl>
                                          <p:spTgt spid="34825"/>
                                        </p:tgtEl>
                                        <p:attrNameLst>
                                          <p:attrName>ppt_x</p:attrName>
                                        </p:attrNameLst>
                                      </p:cBhvr>
                                      <p:tavLst>
                                        <p:tav tm="0">
                                          <p:val>
                                            <p:fltVal val="0.5"/>
                                          </p:val>
                                        </p:tav>
                                        <p:tav tm="100000">
                                          <p:val>
                                            <p:strVal val="#ppt_x"/>
                                          </p:val>
                                        </p:tav>
                                      </p:tavLst>
                                    </p:anim>
                                    <p:anim calcmode="lin" valueType="num">
                                      <p:cBhvr>
                                        <p:cTn id="55" dur="500" fill="hold"/>
                                        <p:tgtEl>
                                          <p:spTgt spid="34825"/>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anim calcmode="lin" valueType="num">
                                      <p:cBhvr>
                                        <p:cTn id="63" dur="500" fill="hold"/>
                                        <p:tgtEl>
                                          <p:spTgt spid="8"/>
                                        </p:tgtEl>
                                        <p:attrNameLst>
                                          <p:attrName>ppt_x</p:attrName>
                                        </p:attrNameLst>
                                      </p:cBhvr>
                                      <p:tavLst>
                                        <p:tav tm="0">
                                          <p:val>
                                            <p:fltVal val="0.5"/>
                                          </p:val>
                                        </p:tav>
                                        <p:tav tm="100000">
                                          <p:val>
                                            <p:strVal val="#ppt_x"/>
                                          </p:val>
                                        </p:tav>
                                      </p:tavLst>
                                    </p:anim>
                                    <p:anim calcmode="lin" valueType="num">
                                      <p:cBhvr>
                                        <p:cTn id="64" dur="500" fill="hold"/>
                                        <p:tgtEl>
                                          <p:spTgt spid="8"/>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34826"/>
                                        </p:tgtEl>
                                        <p:attrNameLst>
                                          <p:attrName>style.visibility</p:attrName>
                                        </p:attrNameLst>
                                      </p:cBhvr>
                                      <p:to>
                                        <p:strVal val="visible"/>
                                      </p:to>
                                    </p:set>
                                    <p:anim calcmode="lin" valueType="num">
                                      <p:cBhvr>
                                        <p:cTn id="67" dur="500" fill="hold"/>
                                        <p:tgtEl>
                                          <p:spTgt spid="34826"/>
                                        </p:tgtEl>
                                        <p:attrNameLst>
                                          <p:attrName>ppt_w</p:attrName>
                                        </p:attrNameLst>
                                      </p:cBhvr>
                                      <p:tavLst>
                                        <p:tav tm="0">
                                          <p:val>
                                            <p:fltVal val="0"/>
                                          </p:val>
                                        </p:tav>
                                        <p:tav tm="100000">
                                          <p:val>
                                            <p:strVal val="#ppt_w"/>
                                          </p:val>
                                        </p:tav>
                                      </p:tavLst>
                                    </p:anim>
                                    <p:anim calcmode="lin" valueType="num">
                                      <p:cBhvr>
                                        <p:cTn id="68" dur="500" fill="hold"/>
                                        <p:tgtEl>
                                          <p:spTgt spid="34826"/>
                                        </p:tgtEl>
                                        <p:attrNameLst>
                                          <p:attrName>ppt_h</p:attrName>
                                        </p:attrNameLst>
                                      </p:cBhvr>
                                      <p:tavLst>
                                        <p:tav tm="0">
                                          <p:val>
                                            <p:fltVal val="0"/>
                                          </p:val>
                                        </p:tav>
                                        <p:tav tm="100000">
                                          <p:val>
                                            <p:strVal val="#ppt_h"/>
                                          </p:val>
                                        </p:tav>
                                      </p:tavLst>
                                    </p:anim>
                                    <p:animEffect transition="in" filter="fade">
                                      <p:cBhvr>
                                        <p:cTn id="69" dur="500"/>
                                        <p:tgtEl>
                                          <p:spTgt spid="34826"/>
                                        </p:tgtEl>
                                      </p:cBhvr>
                                    </p:animEffect>
                                    <p:anim calcmode="lin" valueType="num">
                                      <p:cBhvr>
                                        <p:cTn id="70" dur="500" fill="hold"/>
                                        <p:tgtEl>
                                          <p:spTgt spid="34826"/>
                                        </p:tgtEl>
                                        <p:attrNameLst>
                                          <p:attrName>ppt_x</p:attrName>
                                        </p:attrNameLst>
                                      </p:cBhvr>
                                      <p:tavLst>
                                        <p:tav tm="0">
                                          <p:val>
                                            <p:fltVal val="0.5"/>
                                          </p:val>
                                        </p:tav>
                                        <p:tav tm="100000">
                                          <p:val>
                                            <p:strVal val="#ppt_x"/>
                                          </p:val>
                                        </p:tav>
                                      </p:tavLst>
                                    </p:anim>
                                    <p:anim calcmode="lin" valueType="num">
                                      <p:cBhvr>
                                        <p:cTn id="71" dur="500" fill="hold"/>
                                        <p:tgtEl>
                                          <p:spTgt spid="348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P spid="34824" grpId="0"/>
      <p:bldP spid="34825" grpId="0"/>
      <p:bldP spid="3482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43786" y="1438798"/>
            <a:ext cx="4015563" cy="4525963"/>
          </a:xfrm>
        </p:spPr>
        <p:txBody>
          <a:bodyPr/>
          <a:lstStyle/>
          <a:p>
            <a:r>
              <a:rPr lang="zh-CN" altLang="zh-CN" dirty="0" smtClean="0"/>
              <a:t>主要包括种植、养殖专业大户，科技示范户等，一般农作物种植面积在</a:t>
            </a:r>
            <a:r>
              <a:rPr lang="en-US" altLang="zh-CN" dirty="0" smtClean="0">
                <a:solidFill>
                  <a:srgbClr val="FFFF00"/>
                </a:solidFill>
              </a:rPr>
              <a:t>50-100</a:t>
            </a:r>
            <a:r>
              <a:rPr lang="zh-CN" altLang="zh-CN" dirty="0" smtClean="0">
                <a:solidFill>
                  <a:srgbClr val="FFFF00"/>
                </a:solidFill>
              </a:rPr>
              <a:t>亩</a:t>
            </a:r>
            <a:r>
              <a:rPr lang="zh-CN" altLang="en-US" dirty="0" smtClean="0"/>
              <a:t>以上</a:t>
            </a:r>
            <a:r>
              <a:rPr lang="zh-CN" altLang="zh-CN" dirty="0" smtClean="0"/>
              <a:t>，掌握较高的农业技术水平，农作物平均产量超过当地平均水平。</a:t>
            </a:r>
            <a:endParaRPr lang="en-US" altLang="zh-CN" dirty="0" smtClean="0"/>
          </a:p>
          <a:p>
            <a:r>
              <a:rPr lang="zh-CN" altLang="zh-CN" dirty="0" smtClean="0"/>
              <a:t>目前我县专业大户在</a:t>
            </a:r>
            <a:r>
              <a:rPr lang="en-US" altLang="zh-CN" dirty="0" smtClean="0"/>
              <a:t>2000</a:t>
            </a:r>
            <a:r>
              <a:rPr lang="zh-CN" altLang="zh-CN" dirty="0" smtClean="0"/>
              <a:t>人以上。</a:t>
            </a:r>
          </a:p>
          <a:p>
            <a:endParaRPr lang="zh-CN" altLang="en-US" dirty="0"/>
          </a:p>
        </p:txBody>
      </p:sp>
      <p:sp>
        <p:nvSpPr>
          <p:cNvPr id="3" name="标题 2"/>
          <p:cNvSpPr>
            <a:spLocks noGrp="1"/>
          </p:cNvSpPr>
          <p:nvPr>
            <p:ph type="title"/>
          </p:nvPr>
        </p:nvSpPr>
        <p:spPr/>
        <p:txBody>
          <a:bodyPr/>
          <a:lstStyle/>
          <a:p>
            <a:r>
              <a:rPr lang="zh-CN" altLang="en-US" dirty="0" smtClean="0"/>
              <a:t>专业大户</a:t>
            </a:r>
            <a:endParaRPr lang="zh-CN" altLang="en-US" dirty="0"/>
          </a:p>
        </p:txBody>
      </p:sp>
      <p:pic>
        <p:nvPicPr>
          <p:cNvPr id="1027" name="Picture 3" descr="D:\用户目录\我的图片\172014816 (1).jpg"/>
          <p:cNvPicPr>
            <a:picLocks noChangeAspect="1" noChangeArrowheads="1"/>
          </p:cNvPicPr>
          <p:nvPr/>
        </p:nvPicPr>
        <p:blipFill>
          <a:blip r:embed="rId2" cstate="print"/>
          <a:srcRect/>
          <a:stretch>
            <a:fillRect/>
          </a:stretch>
        </p:blipFill>
        <p:spPr bwMode="auto">
          <a:xfrm>
            <a:off x="6035843" y="0"/>
            <a:ext cx="3774464" cy="2606896"/>
          </a:xfrm>
          <a:prstGeom prst="rect">
            <a:avLst/>
          </a:prstGeom>
          <a:noFill/>
        </p:spPr>
      </p:pic>
      <p:pic>
        <p:nvPicPr>
          <p:cNvPr id="1028" name="Picture 4" descr="D:\用户目录\我的图片\20150727_102500.jpg"/>
          <p:cNvPicPr>
            <a:picLocks noChangeAspect="1" noChangeArrowheads="1"/>
          </p:cNvPicPr>
          <p:nvPr/>
        </p:nvPicPr>
        <p:blipFill>
          <a:blip r:embed="rId3" cstate="print"/>
          <a:srcRect/>
          <a:stretch>
            <a:fillRect/>
          </a:stretch>
        </p:blipFill>
        <p:spPr bwMode="auto">
          <a:xfrm>
            <a:off x="4565207" y="2626131"/>
            <a:ext cx="3854118" cy="2371171"/>
          </a:xfrm>
          <a:prstGeom prst="rect">
            <a:avLst/>
          </a:prstGeom>
          <a:noFill/>
        </p:spPr>
      </p:pic>
      <p:pic>
        <p:nvPicPr>
          <p:cNvPr id="1029" name="Picture 5" descr="D:\用户目录\我的图片\20130330115935_3580.jpg"/>
          <p:cNvPicPr>
            <a:picLocks noChangeAspect="1" noChangeArrowheads="1"/>
          </p:cNvPicPr>
          <p:nvPr/>
        </p:nvPicPr>
        <p:blipFill>
          <a:blip r:embed="rId4" cstate="print"/>
          <a:srcRect/>
          <a:stretch>
            <a:fillRect/>
          </a:stretch>
        </p:blipFill>
        <p:spPr bwMode="auto">
          <a:xfrm>
            <a:off x="7975637" y="4239846"/>
            <a:ext cx="4216363" cy="2812668"/>
          </a:xfrm>
          <a:prstGeom prst="rect">
            <a:avLst/>
          </a:prstGeom>
          <a:noFill/>
        </p:spPr>
      </p:pic>
    </p:spTree>
  </p:cSld>
  <p:clrMapOvr>
    <a:masterClrMapping/>
  </p:clrMapOvr>
  <p:transition spd="med" advTm="3586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027"/>
                                        </p:tgtEl>
                                        <p:attrNameLst>
                                          <p:attrName>style.visibility</p:attrName>
                                        </p:attrNameLst>
                                      </p:cBhvr>
                                      <p:to>
                                        <p:strVal val="visible"/>
                                      </p:to>
                                    </p:set>
                                    <p:anim calcmode="lin" valueType="num">
                                      <p:cBhvr additive="base">
                                        <p:cTn id="16" dur="500" fill="hold"/>
                                        <p:tgtEl>
                                          <p:spTgt spid="1027"/>
                                        </p:tgtEl>
                                        <p:attrNameLst>
                                          <p:attrName>ppt_x</p:attrName>
                                        </p:attrNameLst>
                                      </p:cBhvr>
                                      <p:tavLst>
                                        <p:tav tm="0">
                                          <p:val>
                                            <p:strVal val="1+#ppt_w/2"/>
                                          </p:val>
                                        </p:tav>
                                        <p:tav tm="100000">
                                          <p:val>
                                            <p:strVal val="#ppt_x"/>
                                          </p:val>
                                        </p:tav>
                                      </p:tavLst>
                                    </p:anim>
                                    <p:anim calcmode="lin" valueType="num">
                                      <p:cBhvr additive="base">
                                        <p:cTn id="17" dur="500" fill="hold"/>
                                        <p:tgtEl>
                                          <p:spTgt spid="102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1029"/>
                                        </p:tgtEl>
                                        <p:attrNameLst>
                                          <p:attrName>style.visibility</p:attrName>
                                        </p:attrNameLst>
                                      </p:cBhvr>
                                      <p:to>
                                        <p:strVal val="visible"/>
                                      </p:to>
                                    </p:set>
                                    <p:animEffect transition="in" filter="randombar(horizontal)">
                                      <p:cBhvr>
                                        <p:cTn id="26" dur="500"/>
                                        <p:tgtEl>
                                          <p:spTgt spid="10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barn(inVertical)">
                                      <p:cBhvr>
                                        <p:cTn id="3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609600" y="-5155"/>
            <a:ext cx="10972800" cy="938605"/>
          </a:xfrm>
        </p:spPr>
        <p:txBody>
          <a:bodyPr/>
          <a:lstStyle/>
          <a:p>
            <a:r>
              <a:rPr lang="zh-CN" altLang="en-US" dirty="0" smtClean="0">
                <a:cs typeface="隶书"/>
              </a:rPr>
              <a:t>参观考察</a:t>
            </a:r>
          </a:p>
        </p:txBody>
      </p:sp>
      <p:pic>
        <p:nvPicPr>
          <p:cNvPr id="5" name="Picture 5" descr="IMG_2077"/>
          <p:cNvPicPr>
            <a:picLocks noGrp="1" noChangeAspect="1" noChangeArrowheads="1"/>
          </p:cNvPicPr>
          <p:nvPr>
            <p:ph sz="half" idx="1"/>
          </p:nvPr>
        </p:nvPicPr>
        <p:blipFill>
          <a:blip r:embed="rId3" cstate="print"/>
          <a:srcRect/>
          <a:stretch>
            <a:fillRect/>
          </a:stretch>
        </p:blipFill>
        <p:spPr>
          <a:xfrm>
            <a:off x="609600" y="839096"/>
            <a:ext cx="5181600" cy="2989954"/>
          </a:xfrm>
          <a:noFill/>
        </p:spPr>
      </p:pic>
      <p:pic>
        <p:nvPicPr>
          <p:cNvPr id="35844" name="Picture 2" descr="D:\用户目录\我的文档\Tencent Files\18202681\FileRecv\MobileFile\IMG_20170105_140048.jpg"/>
          <p:cNvPicPr>
            <a:picLocks noGrp="1" noChangeAspect="1" noChangeArrowheads="1"/>
          </p:cNvPicPr>
          <p:nvPr>
            <p:ph sz="half" idx="2"/>
          </p:nvPr>
        </p:nvPicPr>
        <p:blipFill>
          <a:blip r:embed="rId4" cstate="print"/>
          <a:srcRect/>
          <a:stretch>
            <a:fillRect/>
          </a:stretch>
        </p:blipFill>
        <p:spPr>
          <a:xfrm>
            <a:off x="609600" y="3829050"/>
            <a:ext cx="5181600" cy="3028950"/>
          </a:xfrm>
          <a:noFill/>
        </p:spPr>
      </p:pic>
      <p:pic>
        <p:nvPicPr>
          <p:cNvPr id="35845" name="Picture 3" descr="D:\用户目录\我的文档\Tencent Files\18202681\FileRecv\MobileFile\IMG_20170106_103453.jpg"/>
          <p:cNvPicPr>
            <a:picLocks noChangeAspect="1" noChangeArrowheads="1"/>
          </p:cNvPicPr>
          <p:nvPr/>
        </p:nvPicPr>
        <p:blipFill>
          <a:blip r:embed="rId5" cstate="print"/>
          <a:srcRect/>
          <a:stretch>
            <a:fillRect/>
          </a:stretch>
        </p:blipFill>
        <p:spPr bwMode="auto">
          <a:xfrm>
            <a:off x="5791200" y="3829050"/>
            <a:ext cx="5384800" cy="3028950"/>
          </a:xfrm>
          <a:prstGeom prst="rect">
            <a:avLst/>
          </a:prstGeom>
          <a:noFill/>
          <a:ln w="9525">
            <a:noFill/>
            <a:miter lim="800000"/>
            <a:headEnd/>
            <a:tailEnd/>
          </a:ln>
        </p:spPr>
      </p:pic>
      <p:sp>
        <p:nvSpPr>
          <p:cNvPr id="35846" name="TextBox 11"/>
          <p:cNvSpPr txBox="1">
            <a:spLocks noChangeArrowheads="1"/>
          </p:cNvSpPr>
          <p:nvPr/>
        </p:nvSpPr>
        <p:spPr bwMode="auto">
          <a:xfrm>
            <a:off x="1778000" y="866745"/>
            <a:ext cx="2844800" cy="400110"/>
          </a:xfrm>
          <a:prstGeom prst="rect">
            <a:avLst/>
          </a:prstGeom>
          <a:noFill/>
          <a:ln w="9525">
            <a:noFill/>
            <a:miter lim="800000"/>
            <a:headEnd/>
            <a:tailEnd/>
          </a:ln>
        </p:spPr>
        <p:txBody>
          <a:bodyPr>
            <a:spAutoFit/>
          </a:bodyPr>
          <a:lstStyle/>
          <a:p>
            <a:r>
              <a:rPr lang="zh-CN" altLang="en-US" b="1" dirty="0">
                <a:solidFill>
                  <a:srgbClr val="002060"/>
                </a:solidFill>
              </a:rPr>
              <a:t>参观辽宁省农博会</a:t>
            </a:r>
          </a:p>
        </p:txBody>
      </p:sp>
      <p:pic>
        <p:nvPicPr>
          <p:cNvPr id="13" name="图片 12" descr="IMG_1133.JPG"/>
          <p:cNvPicPr>
            <a:picLocks noChangeAspect="1"/>
          </p:cNvPicPr>
          <p:nvPr/>
        </p:nvPicPr>
        <p:blipFill>
          <a:blip r:embed="rId6" cstate="print"/>
          <a:srcRect/>
          <a:stretch>
            <a:fillRect/>
          </a:stretch>
        </p:blipFill>
        <p:spPr bwMode="auto">
          <a:xfrm>
            <a:off x="5791200" y="839096"/>
            <a:ext cx="5384800" cy="2989954"/>
          </a:xfrm>
          <a:prstGeom prst="rect">
            <a:avLst/>
          </a:prstGeom>
          <a:noFill/>
          <a:ln w="9525">
            <a:noFill/>
            <a:miter lim="800000"/>
            <a:headEnd/>
            <a:tailEnd/>
          </a:ln>
        </p:spPr>
      </p:pic>
      <p:sp>
        <p:nvSpPr>
          <p:cNvPr id="35848" name="TextBox 13"/>
          <p:cNvSpPr txBox="1">
            <a:spLocks noChangeArrowheads="1"/>
          </p:cNvSpPr>
          <p:nvPr/>
        </p:nvSpPr>
        <p:spPr bwMode="auto">
          <a:xfrm>
            <a:off x="6705600" y="1219200"/>
            <a:ext cx="3759200" cy="400110"/>
          </a:xfrm>
          <a:prstGeom prst="rect">
            <a:avLst/>
          </a:prstGeom>
          <a:noFill/>
          <a:ln w="9525">
            <a:noFill/>
            <a:miter lim="800000"/>
            <a:headEnd/>
            <a:tailEnd/>
          </a:ln>
        </p:spPr>
        <p:txBody>
          <a:bodyPr>
            <a:spAutoFit/>
          </a:bodyPr>
          <a:lstStyle/>
          <a:p>
            <a:r>
              <a:rPr lang="zh-CN" altLang="en-US" b="1">
                <a:solidFill>
                  <a:srgbClr val="FFFF00"/>
                </a:solidFill>
              </a:rPr>
              <a:t>沈阳农业大学参观学习</a:t>
            </a:r>
          </a:p>
        </p:txBody>
      </p:sp>
      <p:sp>
        <p:nvSpPr>
          <p:cNvPr id="35849" name="TextBox 14"/>
          <p:cNvSpPr txBox="1">
            <a:spLocks noChangeArrowheads="1"/>
          </p:cNvSpPr>
          <p:nvPr/>
        </p:nvSpPr>
        <p:spPr bwMode="auto">
          <a:xfrm>
            <a:off x="1422400" y="4114800"/>
            <a:ext cx="3149600" cy="400110"/>
          </a:xfrm>
          <a:prstGeom prst="rect">
            <a:avLst/>
          </a:prstGeom>
          <a:noFill/>
          <a:ln w="9525">
            <a:noFill/>
            <a:miter lim="800000"/>
            <a:headEnd/>
            <a:tailEnd/>
          </a:ln>
        </p:spPr>
        <p:txBody>
          <a:bodyPr>
            <a:spAutoFit/>
          </a:bodyPr>
          <a:lstStyle/>
          <a:p>
            <a:r>
              <a:rPr lang="zh-CN" altLang="en-US" b="1">
                <a:solidFill>
                  <a:srgbClr val="FFFF00"/>
                </a:solidFill>
              </a:rPr>
              <a:t>丹东大梨树学习考察</a:t>
            </a:r>
          </a:p>
        </p:txBody>
      </p:sp>
      <p:sp>
        <p:nvSpPr>
          <p:cNvPr id="35850" name="TextBox 15"/>
          <p:cNvSpPr txBox="1">
            <a:spLocks noChangeArrowheads="1"/>
          </p:cNvSpPr>
          <p:nvPr/>
        </p:nvSpPr>
        <p:spPr bwMode="auto">
          <a:xfrm>
            <a:off x="6705600" y="4114800"/>
            <a:ext cx="3657600" cy="400110"/>
          </a:xfrm>
          <a:prstGeom prst="rect">
            <a:avLst/>
          </a:prstGeom>
          <a:noFill/>
          <a:ln w="9525">
            <a:noFill/>
            <a:miter lim="800000"/>
            <a:headEnd/>
            <a:tailEnd/>
          </a:ln>
        </p:spPr>
        <p:txBody>
          <a:bodyPr>
            <a:spAutoFit/>
          </a:bodyPr>
          <a:lstStyle/>
          <a:p>
            <a:r>
              <a:rPr lang="zh-CN" altLang="en-US" b="1" dirty="0">
                <a:solidFill>
                  <a:srgbClr val="002060"/>
                </a:solidFill>
              </a:rPr>
              <a:t>参观考察东港草莓基地</a:t>
            </a:r>
          </a:p>
        </p:txBody>
      </p:sp>
    </p:spTree>
    <p:custDataLst>
      <p:tags r:id="rId1"/>
    </p:custDataLst>
  </p:cSld>
  <p:clrMapOvr>
    <a:masterClrMapping/>
  </p:clrMapOvr>
  <p:transition spd="med" advTm="8110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ipe(down)">
                                      <p:cBhvr>
                                        <p:cTn id="7" dur="5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35846"/>
                                        </p:tgtEl>
                                        <p:attrNameLst>
                                          <p:attrName>style.visibility</p:attrName>
                                        </p:attrNameLst>
                                      </p:cBhvr>
                                      <p:to>
                                        <p:strVal val="visible"/>
                                      </p:to>
                                    </p:set>
                                    <p:anim calcmode="lin" valueType="num">
                                      <p:cBhvr additive="base">
                                        <p:cTn id="16" dur="500" fill="hold"/>
                                        <p:tgtEl>
                                          <p:spTgt spid="35846"/>
                                        </p:tgtEl>
                                        <p:attrNameLst>
                                          <p:attrName>ppt_x</p:attrName>
                                        </p:attrNameLst>
                                      </p:cBhvr>
                                      <p:tavLst>
                                        <p:tav tm="0">
                                          <p:val>
                                            <p:strVal val="0-#ppt_w/2"/>
                                          </p:val>
                                        </p:tav>
                                        <p:tav tm="100000">
                                          <p:val>
                                            <p:strVal val="#ppt_x"/>
                                          </p:val>
                                        </p:tav>
                                      </p:tavLst>
                                    </p:anim>
                                    <p:anim calcmode="lin" valueType="num">
                                      <p:cBhvr additive="base">
                                        <p:cTn id="17"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par>
                                <p:cTn id="24" presetID="2" presetClass="entr" presetSubtype="3" fill="hold" grpId="0" nodeType="withEffect">
                                  <p:stCondLst>
                                    <p:cond delay="0"/>
                                  </p:stCondLst>
                                  <p:childTnLst>
                                    <p:set>
                                      <p:cBhvr>
                                        <p:cTn id="25" dur="1" fill="hold">
                                          <p:stCondLst>
                                            <p:cond delay="0"/>
                                          </p:stCondLst>
                                        </p:cTn>
                                        <p:tgtEl>
                                          <p:spTgt spid="35848"/>
                                        </p:tgtEl>
                                        <p:attrNameLst>
                                          <p:attrName>style.visibility</p:attrName>
                                        </p:attrNameLst>
                                      </p:cBhvr>
                                      <p:to>
                                        <p:strVal val="visible"/>
                                      </p:to>
                                    </p:set>
                                    <p:anim calcmode="lin" valueType="num">
                                      <p:cBhvr additive="base">
                                        <p:cTn id="26" dur="500" fill="hold"/>
                                        <p:tgtEl>
                                          <p:spTgt spid="35848"/>
                                        </p:tgtEl>
                                        <p:attrNameLst>
                                          <p:attrName>ppt_x</p:attrName>
                                        </p:attrNameLst>
                                      </p:cBhvr>
                                      <p:tavLst>
                                        <p:tav tm="0">
                                          <p:val>
                                            <p:strVal val="1+#ppt_w/2"/>
                                          </p:val>
                                        </p:tav>
                                        <p:tav tm="100000">
                                          <p:val>
                                            <p:strVal val="#ppt_x"/>
                                          </p:val>
                                        </p:tav>
                                      </p:tavLst>
                                    </p:anim>
                                    <p:anim calcmode="lin" valueType="num">
                                      <p:cBhvr additive="base">
                                        <p:cTn id="27" dur="500" fill="hold"/>
                                        <p:tgtEl>
                                          <p:spTgt spid="35848"/>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35844"/>
                                        </p:tgtEl>
                                        <p:attrNameLst>
                                          <p:attrName>style.visibility</p:attrName>
                                        </p:attrNameLst>
                                      </p:cBhvr>
                                      <p:to>
                                        <p:strVal val="visible"/>
                                      </p:to>
                                    </p:set>
                                    <p:anim calcmode="lin" valueType="num">
                                      <p:cBhvr additive="base">
                                        <p:cTn id="32" dur="500" fill="hold"/>
                                        <p:tgtEl>
                                          <p:spTgt spid="35844"/>
                                        </p:tgtEl>
                                        <p:attrNameLst>
                                          <p:attrName>ppt_x</p:attrName>
                                        </p:attrNameLst>
                                      </p:cBhvr>
                                      <p:tavLst>
                                        <p:tav tm="0">
                                          <p:val>
                                            <p:strVal val="0-#ppt_w/2"/>
                                          </p:val>
                                        </p:tav>
                                        <p:tav tm="100000">
                                          <p:val>
                                            <p:strVal val="#ppt_x"/>
                                          </p:val>
                                        </p:tav>
                                      </p:tavLst>
                                    </p:anim>
                                    <p:anim calcmode="lin" valueType="num">
                                      <p:cBhvr additive="base">
                                        <p:cTn id="33" dur="500" fill="hold"/>
                                        <p:tgtEl>
                                          <p:spTgt spid="35844"/>
                                        </p:tgtEl>
                                        <p:attrNameLst>
                                          <p:attrName>ppt_y</p:attrName>
                                        </p:attrNameLst>
                                      </p:cBhvr>
                                      <p:tavLst>
                                        <p:tav tm="0">
                                          <p:val>
                                            <p:strVal val="1+#ppt_h/2"/>
                                          </p:val>
                                        </p:tav>
                                        <p:tav tm="100000">
                                          <p:val>
                                            <p:strVal val="#ppt_y"/>
                                          </p:val>
                                        </p:tav>
                                      </p:tavLst>
                                    </p:anim>
                                  </p:childTnLst>
                                </p:cTn>
                              </p:par>
                              <p:par>
                                <p:cTn id="34" presetID="2" presetClass="entr" presetSubtype="12" fill="hold" grpId="0" nodeType="withEffect">
                                  <p:stCondLst>
                                    <p:cond delay="0"/>
                                  </p:stCondLst>
                                  <p:childTnLst>
                                    <p:set>
                                      <p:cBhvr>
                                        <p:cTn id="35" dur="1" fill="hold">
                                          <p:stCondLst>
                                            <p:cond delay="0"/>
                                          </p:stCondLst>
                                        </p:cTn>
                                        <p:tgtEl>
                                          <p:spTgt spid="35849"/>
                                        </p:tgtEl>
                                        <p:attrNameLst>
                                          <p:attrName>style.visibility</p:attrName>
                                        </p:attrNameLst>
                                      </p:cBhvr>
                                      <p:to>
                                        <p:strVal val="visible"/>
                                      </p:to>
                                    </p:set>
                                    <p:anim calcmode="lin" valueType="num">
                                      <p:cBhvr additive="base">
                                        <p:cTn id="36" dur="500" fill="hold"/>
                                        <p:tgtEl>
                                          <p:spTgt spid="35849"/>
                                        </p:tgtEl>
                                        <p:attrNameLst>
                                          <p:attrName>ppt_x</p:attrName>
                                        </p:attrNameLst>
                                      </p:cBhvr>
                                      <p:tavLst>
                                        <p:tav tm="0">
                                          <p:val>
                                            <p:strVal val="0-#ppt_w/2"/>
                                          </p:val>
                                        </p:tav>
                                        <p:tav tm="100000">
                                          <p:val>
                                            <p:strVal val="#ppt_x"/>
                                          </p:val>
                                        </p:tav>
                                      </p:tavLst>
                                    </p:anim>
                                    <p:anim calcmode="lin" valueType="num">
                                      <p:cBhvr additive="base">
                                        <p:cTn id="37"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35850"/>
                                        </p:tgtEl>
                                        <p:attrNameLst>
                                          <p:attrName>style.visibility</p:attrName>
                                        </p:attrNameLst>
                                      </p:cBhvr>
                                      <p:to>
                                        <p:strVal val="visible"/>
                                      </p:to>
                                    </p:set>
                                    <p:anim calcmode="lin" valueType="num">
                                      <p:cBhvr additive="base">
                                        <p:cTn id="42" dur="500" fill="hold"/>
                                        <p:tgtEl>
                                          <p:spTgt spid="35850"/>
                                        </p:tgtEl>
                                        <p:attrNameLst>
                                          <p:attrName>ppt_x</p:attrName>
                                        </p:attrNameLst>
                                      </p:cBhvr>
                                      <p:tavLst>
                                        <p:tav tm="0">
                                          <p:val>
                                            <p:strVal val="1+#ppt_w/2"/>
                                          </p:val>
                                        </p:tav>
                                        <p:tav tm="100000">
                                          <p:val>
                                            <p:strVal val="#ppt_x"/>
                                          </p:val>
                                        </p:tav>
                                      </p:tavLst>
                                    </p:anim>
                                    <p:anim calcmode="lin" valueType="num">
                                      <p:cBhvr additive="base">
                                        <p:cTn id="43" dur="500" fill="hold"/>
                                        <p:tgtEl>
                                          <p:spTgt spid="35850"/>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35845"/>
                                        </p:tgtEl>
                                        <p:attrNameLst>
                                          <p:attrName>style.visibility</p:attrName>
                                        </p:attrNameLst>
                                      </p:cBhvr>
                                      <p:to>
                                        <p:strVal val="visible"/>
                                      </p:to>
                                    </p:set>
                                    <p:anim calcmode="lin" valueType="num">
                                      <p:cBhvr additive="base">
                                        <p:cTn id="46" dur="500" fill="hold"/>
                                        <p:tgtEl>
                                          <p:spTgt spid="35845"/>
                                        </p:tgtEl>
                                        <p:attrNameLst>
                                          <p:attrName>ppt_x</p:attrName>
                                        </p:attrNameLst>
                                      </p:cBhvr>
                                      <p:tavLst>
                                        <p:tav tm="0">
                                          <p:val>
                                            <p:strVal val="1+#ppt_w/2"/>
                                          </p:val>
                                        </p:tav>
                                        <p:tav tm="100000">
                                          <p:val>
                                            <p:strVal val="#ppt_x"/>
                                          </p:val>
                                        </p:tav>
                                      </p:tavLst>
                                    </p:anim>
                                    <p:anim calcmode="lin" valueType="num">
                                      <p:cBhvr additive="base">
                                        <p:cTn id="47" dur="500" fill="hold"/>
                                        <p:tgtEl>
                                          <p:spTgt spid="358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6" grpId="0"/>
      <p:bldP spid="35848" grpId="0"/>
      <p:bldP spid="35849" grpId="0"/>
      <p:bldP spid="3585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G_2032"/>
          <p:cNvPicPr>
            <a:picLocks noGrp="1" noChangeAspect="1" noChangeArrowheads="1"/>
          </p:cNvPicPr>
          <p:nvPr>
            <p:ph sz="half" idx="1"/>
          </p:nvPr>
        </p:nvPicPr>
        <p:blipFill>
          <a:blip r:embed="rId3" cstate="print"/>
          <a:srcRect/>
          <a:stretch>
            <a:fillRect/>
          </a:stretch>
        </p:blipFill>
        <p:spPr>
          <a:xfrm>
            <a:off x="609600" y="685801"/>
            <a:ext cx="5384800" cy="3032125"/>
          </a:xfrm>
          <a:noFill/>
        </p:spPr>
      </p:pic>
      <p:pic>
        <p:nvPicPr>
          <p:cNvPr id="36868" name="Picture 2" descr="E:\新型职业农民培育\2015\航天园\QQ图片20150423132008.jpg"/>
          <p:cNvPicPr>
            <a:picLocks noChangeAspect="1" noChangeArrowheads="1"/>
          </p:cNvPicPr>
          <p:nvPr/>
        </p:nvPicPr>
        <p:blipFill>
          <a:blip r:embed="rId4" cstate="print"/>
          <a:srcRect/>
          <a:stretch>
            <a:fillRect/>
          </a:stretch>
        </p:blipFill>
        <p:spPr bwMode="auto">
          <a:xfrm>
            <a:off x="6197600" y="3886200"/>
            <a:ext cx="5283200" cy="2971800"/>
          </a:xfrm>
          <a:prstGeom prst="rect">
            <a:avLst/>
          </a:prstGeom>
          <a:noFill/>
          <a:ln w="9525">
            <a:noFill/>
            <a:miter lim="800000"/>
            <a:headEnd/>
            <a:tailEnd/>
          </a:ln>
        </p:spPr>
      </p:pic>
      <p:pic>
        <p:nvPicPr>
          <p:cNvPr id="36869" name="Picture 3" descr="IMG_1273"/>
          <p:cNvPicPr>
            <a:picLocks noChangeAspect="1" noChangeArrowheads="1"/>
          </p:cNvPicPr>
          <p:nvPr/>
        </p:nvPicPr>
        <p:blipFill>
          <a:blip r:embed="rId5" cstate="print"/>
          <a:srcRect/>
          <a:stretch>
            <a:fillRect/>
          </a:stretch>
        </p:blipFill>
        <p:spPr bwMode="auto">
          <a:xfrm>
            <a:off x="609600" y="3857626"/>
            <a:ext cx="5257800" cy="3000375"/>
          </a:xfrm>
          <a:prstGeom prst="rect">
            <a:avLst/>
          </a:prstGeom>
          <a:noFill/>
          <a:ln w="9525">
            <a:noFill/>
            <a:miter lim="800000"/>
            <a:headEnd/>
            <a:tailEnd/>
          </a:ln>
        </p:spPr>
      </p:pic>
      <p:sp>
        <p:nvSpPr>
          <p:cNvPr id="36870" name="TextBox 6"/>
          <p:cNvSpPr txBox="1">
            <a:spLocks noChangeArrowheads="1"/>
          </p:cNvSpPr>
          <p:nvPr/>
        </p:nvSpPr>
        <p:spPr bwMode="auto">
          <a:xfrm>
            <a:off x="1422400" y="914400"/>
            <a:ext cx="3657600" cy="400110"/>
          </a:xfrm>
          <a:prstGeom prst="rect">
            <a:avLst/>
          </a:prstGeom>
          <a:noFill/>
          <a:ln w="9525">
            <a:noFill/>
            <a:miter lim="800000"/>
            <a:headEnd/>
            <a:tailEnd/>
          </a:ln>
        </p:spPr>
        <p:txBody>
          <a:bodyPr>
            <a:spAutoFit/>
          </a:bodyPr>
          <a:lstStyle/>
          <a:p>
            <a:r>
              <a:rPr lang="zh-CN" altLang="en-US" b="1" dirty="0">
                <a:solidFill>
                  <a:srgbClr val="0070C0"/>
                </a:solidFill>
              </a:rPr>
              <a:t>辽宁省农科院品种展示区</a:t>
            </a:r>
          </a:p>
        </p:txBody>
      </p:sp>
      <p:sp>
        <p:nvSpPr>
          <p:cNvPr id="36871" name="TextBox 8"/>
          <p:cNvSpPr txBox="1">
            <a:spLocks noChangeArrowheads="1"/>
          </p:cNvSpPr>
          <p:nvPr/>
        </p:nvSpPr>
        <p:spPr bwMode="auto">
          <a:xfrm>
            <a:off x="1320800" y="4038600"/>
            <a:ext cx="3352800" cy="400110"/>
          </a:xfrm>
          <a:prstGeom prst="rect">
            <a:avLst/>
          </a:prstGeom>
          <a:noFill/>
          <a:ln w="9525">
            <a:noFill/>
            <a:miter lim="800000"/>
            <a:headEnd/>
            <a:tailEnd/>
          </a:ln>
        </p:spPr>
        <p:txBody>
          <a:bodyPr>
            <a:spAutoFit/>
          </a:bodyPr>
          <a:lstStyle/>
          <a:p>
            <a:r>
              <a:rPr lang="zh-CN" altLang="en-US" b="1">
                <a:solidFill>
                  <a:srgbClr val="FF0000"/>
                </a:solidFill>
              </a:rPr>
              <a:t>铁岭菜牛玉米合作社</a:t>
            </a:r>
          </a:p>
        </p:txBody>
      </p:sp>
      <p:sp>
        <p:nvSpPr>
          <p:cNvPr id="36872" name="TextBox 9"/>
          <p:cNvSpPr txBox="1">
            <a:spLocks noChangeArrowheads="1"/>
          </p:cNvSpPr>
          <p:nvPr/>
        </p:nvSpPr>
        <p:spPr bwMode="auto">
          <a:xfrm>
            <a:off x="7010400" y="4191000"/>
            <a:ext cx="3962400" cy="400110"/>
          </a:xfrm>
          <a:prstGeom prst="rect">
            <a:avLst/>
          </a:prstGeom>
          <a:noFill/>
          <a:ln w="9525">
            <a:noFill/>
            <a:miter lim="800000"/>
            <a:headEnd/>
            <a:tailEnd/>
          </a:ln>
        </p:spPr>
        <p:txBody>
          <a:bodyPr>
            <a:spAutoFit/>
          </a:bodyPr>
          <a:lstStyle/>
          <a:p>
            <a:r>
              <a:rPr lang="zh-CN" altLang="en-US" b="1">
                <a:solidFill>
                  <a:srgbClr val="0070C0"/>
                </a:solidFill>
              </a:rPr>
              <a:t>彰武县航星现代农业示范园</a:t>
            </a:r>
          </a:p>
        </p:txBody>
      </p:sp>
      <p:pic>
        <p:nvPicPr>
          <p:cNvPr id="12" name="Picture 4" descr="IMG_2683"/>
          <p:cNvPicPr>
            <a:picLocks noChangeAspect="1" noChangeArrowheads="1"/>
          </p:cNvPicPr>
          <p:nvPr/>
        </p:nvPicPr>
        <p:blipFill>
          <a:blip r:embed="rId6" cstate="print"/>
          <a:srcRect/>
          <a:stretch>
            <a:fillRect/>
          </a:stretch>
        </p:blipFill>
        <p:spPr bwMode="auto">
          <a:xfrm>
            <a:off x="6299200" y="685801"/>
            <a:ext cx="5283200" cy="3063875"/>
          </a:xfrm>
          <a:prstGeom prst="rect">
            <a:avLst/>
          </a:prstGeom>
          <a:noFill/>
          <a:ln w="9525">
            <a:noFill/>
            <a:miter lim="800000"/>
            <a:headEnd/>
            <a:tailEnd/>
          </a:ln>
        </p:spPr>
      </p:pic>
      <p:sp>
        <p:nvSpPr>
          <p:cNvPr id="36874" name="TextBox 7"/>
          <p:cNvSpPr txBox="1">
            <a:spLocks noChangeArrowheads="1"/>
          </p:cNvSpPr>
          <p:nvPr/>
        </p:nvSpPr>
        <p:spPr bwMode="auto">
          <a:xfrm>
            <a:off x="7518400" y="838201"/>
            <a:ext cx="3149600" cy="707886"/>
          </a:xfrm>
          <a:prstGeom prst="rect">
            <a:avLst/>
          </a:prstGeom>
          <a:noFill/>
          <a:ln w="9525">
            <a:noFill/>
            <a:miter lim="800000"/>
            <a:headEnd/>
            <a:tailEnd/>
          </a:ln>
        </p:spPr>
        <p:txBody>
          <a:bodyPr>
            <a:spAutoFit/>
          </a:bodyPr>
          <a:lstStyle/>
          <a:p>
            <a:r>
              <a:rPr lang="zh-CN" altLang="en-US" b="1">
                <a:solidFill>
                  <a:srgbClr val="FFFF00"/>
                </a:solidFill>
              </a:rPr>
              <a:t>辽宁绿维农业公司</a:t>
            </a:r>
            <a:endParaRPr lang="en-US" altLang="zh-CN" b="1">
              <a:solidFill>
                <a:srgbClr val="FFFF00"/>
              </a:solidFill>
            </a:endParaRPr>
          </a:p>
          <a:p>
            <a:r>
              <a:rPr lang="zh-CN" altLang="en-US" b="1">
                <a:solidFill>
                  <a:srgbClr val="FFFF00"/>
                </a:solidFill>
              </a:rPr>
              <a:t>有机水稻项目</a:t>
            </a:r>
          </a:p>
        </p:txBody>
      </p:sp>
      <p:sp>
        <p:nvSpPr>
          <p:cNvPr id="13" name="标题 1"/>
          <p:cNvSpPr txBox="1">
            <a:spLocks/>
          </p:cNvSpPr>
          <p:nvPr/>
        </p:nvSpPr>
        <p:spPr>
          <a:xfrm>
            <a:off x="609600" y="-5155"/>
            <a:ext cx="10972800" cy="938605"/>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zh-CN" altLang="en-US" smtClean="0">
                <a:cs typeface="隶书"/>
              </a:rPr>
              <a:t>参观考察</a:t>
            </a:r>
            <a:endParaRPr lang="zh-CN" altLang="en-US" dirty="0" smtClean="0">
              <a:cs typeface="隶书"/>
            </a:endParaRPr>
          </a:p>
        </p:txBody>
      </p:sp>
    </p:spTree>
    <p:custDataLst>
      <p:tags r:id="rId1"/>
    </p:custDataLst>
  </p:cSld>
  <p:clrMapOvr>
    <a:masterClrMapping/>
  </p:clrMapOvr>
  <p:transition spd="med" advTm="6369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6868"/>
                                        </p:tgtEl>
                                        <p:attrNameLst>
                                          <p:attrName>style.visibility</p:attrName>
                                        </p:attrNameLst>
                                      </p:cBhvr>
                                      <p:to>
                                        <p:strVal val="visible"/>
                                      </p:to>
                                    </p:set>
                                    <p:animEffect transition="in" filter="randombar(horizontal)">
                                      <p:cBhvr>
                                        <p:cTn id="10" dur="500"/>
                                        <p:tgtEl>
                                          <p:spTgt spid="36868"/>
                                        </p:tgtEl>
                                      </p:cBhvr>
                                    </p:animEffect>
                                  </p:childTnLst>
                                </p:cTn>
                              </p:par>
                              <p:par>
                                <p:cTn id="11" presetID="14" presetClass="entr" presetSubtype="10" fill="hold" nodeType="withEffect">
                                  <p:stCondLst>
                                    <p:cond delay="0"/>
                                  </p:stCondLst>
                                  <p:childTnLst>
                                    <p:set>
                                      <p:cBhvr>
                                        <p:cTn id="12" dur="1" fill="hold">
                                          <p:stCondLst>
                                            <p:cond delay="0"/>
                                          </p:stCondLst>
                                        </p:cTn>
                                        <p:tgtEl>
                                          <p:spTgt spid="36869"/>
                                        </p:tgtEl>
                                        <p:attrNameLst>
                                          <p:attrName>style.visibility</p:attrName>
                                        </p:attrNameLst>
                                      </p:cBhvr>
                                      <p:to>
                                        <p:strVal val="visible"/>
                                      </p:to>
                                    </p:set>
                                    <p:animEffect transition="in" filter="randombar(horizontal)">
                                      <p:cBhvr>
                                        <p:cTn id="13" dur="500"/>
                                        <p:tgtEl>
                                          <p:spTgt spid="3686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870"/>
                                        </p:tgtEl>
                                        <p:attrNameLst>
                                          <p:attrName>style.visibility</p:attrName>
                                        </p:attrNameLst>
                                      </p:cBhvr>
                                      <p:to>
                                        <p:strVal val="visible"/>
                                      </p:to>
                                    </p:set>
                                    <p:animEffect transition="in" filter="randombar(horizontal)">
                                      <p:cBhvr>
                                        <p:cTn id="16" dur="500"/>
                                        <p:tgtEl>
                                          <p:spTgt spid="3687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6871"/>
                                        </p:tgtEl>
                                        <p:attrNameLst>
                                          <p:attrName>style.visibility</p:attrName>
                                        </p:attrNameLst>
                                      </p:cBhvr>
                                      <p:to>
                                        <p:strVal val="visible"/>
                                      </p:to>
                                    </p:set>
                                    <p:animEffect transition="in" filter="randombar(horizontal)">
                                      <p:cBhvr>
                                        <p:cTn id="19" dur="500"/>
                                        <p:tgtEl>
                                          <p:spTgt spid="3687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6872"/>
                                        </p:tgtEl>
                                        <p:attrNameLst>
                                          <p:attrName>style.visibility</p:attrName>
                                        </p:attrNameLst>
                                      </p:cBhvr>
                                      <p:to>
                                        <p:strVal val="visible"/>
                                      </p:to>
                                    </p:set>
                                    <p:animEffect transition="in" filter="randombar(horizontal)">
                                      <p:cBhvr>
                                        <p:cTn id="22" dur="500"/>
                                        <p:tgtEl>
                                          <p:spTgt spid="3687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6874"/>
                                        </p:tgtEl>
                                        <p:attrNameLst>
                                          <p:attrName>style.visibility</p:attrName>
                                        </p:attrNameLst>
                                      </p:cBhvr>
                                      <p:to>
                                        <p:strVal val="visible"/>
                                      </p:to>
                                    </p:set>
                                    <p:animEffect transition="in" filter="randombar(horizontal)">
                                      <p:cBhvr>
                                        <p:cTn id="28" dur="500"/>
                                        <p:tgtEl>
                                          <p:spTgt spid="36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p:bldP spid="36871" grpId="0"/>
      <p:bldP spid="36872" grpId="0"/>
      <p:bldP spid="3687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09600" y="94711"/>
            <a:ext cx="10972800" cy="1143000"/>
          </a:xfrm>
        </p:spPr>
        <p:txBody>
          <a:bodyPr/>
          <a:lstStyle/>
          <a:p>
            <a:r>
              <a:rPr lang="en-US" altLang="zh-CN" dirty="0" smtClean="0"/>
              <a:t>4</a:t>
            </a:r>
            <a:r>
              <a:rPr lang="zh-CN" altLang="en-US" dirty="0" smtClean="0"/>
              <a:t>、新型经营主体发挥的作用</a:t>
            </a:r>
            <a:endParaRPr lang="zh-CN" altLang="en-US"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1774454" y="1871330"/>
            <a:ext cx="8865191" cy="4986670"/>
          </a:xfrm>
          <a:prstGeom prst="rect">
            <a:avLst/>
          </a:prstGeom>
          <a:noFill/>
          <a:ln w="9525">
            <a:noFill/>
            <a:miter lim="800000"/>
            <a:headEnd/>
            <a:tailEnd/>
          </a:ln>
        </p:spPr>
      </p:pic>
      <p:sp>
        <p:nvSpPr>
          <p:cNvPr id="9" name="矩形 8"/>
          <p:cNvSpPr/>
          <p:nvPr/>
        </p:nvSpPr>
        <p:spPr>
          <a:xfrm>
            <a:off x="3372571" y="1154410"/>
            <a:ext cx="4929555" cy="400110"/>
          </a:xfrm>
          <a:prstGeom prst="rect">
            <a:avLst/>
          </a:prstGeom>
        </p:spPr>
        <p:txBody>
          <a:bodyPr wrap="none">
            <a:spAutoFit/>
          </a:bodyPr>
          <a:lstStyle/>
          <a:p>
            <a:r>
              <a:rPr lang="en-US" altLang="zh-CN" b="1" dirty="0" smtClean="0"/>
              <a:t>*</a:t>
            </a:r>
            <a:r>
              <a:rPr lang="zh-CN" altLang="zh-CN" b="1" dirty="0" smtClean="0"/>
              <a:t>北票红村村社一体合股联营让农民富起来</a:t>
            </a:r>
            <a:endParaRPr lang="zh-CN" altLang="en-US" dirty="0"/>
          </a:p>
        </p:txBody>
      </p:sp>
    </p:spTree>
  </p:cSld>
  <p:clrMapOvr>
    <a:masterClrMapping/>
  </p:clrMapOvr>
  <p:transition spd="med" advTm="2082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72571" y="1346981"/>
            <a:ext cx="6623929" cy="400110"/>
          </a:xfrm>
          <a:prstGeom prst="rect">
            <a:avLst/>
          </a:prstGeom>
        </p:spPr>
        <p:txBody>
          <a:bodyPr wrap="none">
            <a:spAutoFit/>
          </a:bodyPr>
          <a:lstStyle/>
          <a:p>
            <a:r>
              <a:rPr lang="en-US" altLang="zh-CN" b="1" dirty="0" smtClean="0"/>
              <a:t>*</a:t>
            </a:r>
            <a:r>
              <a:rPr lang="zh-CN" altLang="en-US" b="1" dirty="0" smtClean="0"/>
              <a:t>新型职业农民“互联网</a:t>
            </a:r>
            <a:r>
              <a:rPr lang="en-US" altLang="zh-CN" b="1" dirty="0" smtClean="0"/>
              <a:t>+</a:t>
            </a:r>
            <a:r>
              <a:rPr lang="zh-CN" altLang="en-US" b="1" dirty="0" smtClean="0"/>
              <a:t>农业”</a:t>
            </a:r>
            <a:r>
              <a:rPr lang="en-US" altLang="zh-CN" b="1" dirty="0" smtClean="0"/>
              <a:t>——</a:t>
            </a:r>
            <a:r>
              <a:rPr lang="zh-CN" altLang="en-US" b="1" dirty="0" smtClean="0"/>
              <a:t>开启精准扶贫新模式</a:t>
            </a:r>
            <a:endParaRPr lang="zh-CN" altLang="en-US" b="1"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618938" y="1903228"/>
            <a:ext cx="8808484" cy="4954772"/>
          </a:xfrm>
          <a:prstGeom prst="rect">
            <a:avLst/>
          </a:prstGeom>
          <a:noFill/>
          <a:ln w="9525">
            <a:noFill/>
            <a:miter lim="800000"/>
            <a:headEnd/>
            <a:tailEnd/>
          </a:ln>
        </p:spPr>
      </p:pic>
      <p:sp>
        <p:nvSpPr>
          <p:cNvPr id="7" name="标题 4"/>
          <p:cNvSpPr>
            <a:spLocks noGrp="1"/>
          </p:cNvSpPr>
          <p:nvPr>
            <p:ph type="title"/>
          </p:nvPr>
        </p:nvSpPr>
        <p:spPr>
          <a:xfrm>
            <a:off x="609600" y="94711"/>
            <a:ext cx="10972800" cy="1143000"/>
          </a:xfrm>
        </p:spPr>
        <p:txBody>
          <a:bodyPr/>
          <a:lstStyle/>
          <a:p>
            <a:r>
              <a:rPr lang="en-US" altLang="zh-CN" dirty="0" smtClean="0"/>
              <a:t>4</a:t>
            </a:r>
            <a:r>
              <a:rPr lang="zh-CN" altLang="en-US" dirty="0" smtClean="0"/>
              <a:t>、新型经营主体发挥的作用</a:t>
            </a:r>
            <a:endParaRPr lang="zh-CN" alt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72571" y="1346981"/>
            <a:ext cx="5961888" cy="400110"/>
          </a:xfrm>
          <a:prstGeom prst="rect">
            <a:avLst/>
          </a:prstGeom>
        </p:spPr>
        <p:txBody>
          <a:bodyPr wrap="none">
            <a:spAutoFit/>
          </a:bodyPr>
          <a:lstStyle/>
          <a:p>
            <a:r>
              <a:rPr lang="en-US" altLang="zh-CN" b="1" dirty="0" smtClean="0"/>
              <a:t>*</a:t>
            </a:r>
            <a:r>
              <a:rPr lang="zh-CN" altLang="en-US" b="1" dirty="0" smtClean="0"/>
              <a:t>阜新镇巨力克村养驴项目引领多项措施齐推进脱贫</a:t>
            </a:r>
            <a:endParaRPr lang="zh-CN" alt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434968" y="1768087"/>
            <a:ext cx="9048734" cy="5089913"/>
          </a:xfrm>
          <a:prstGeom prst="rect">
            <a:avLst/>
          </a:prstGeom>
          <a:noFill/>
          <a:ln w="9525">
            <a:noFill/>
            <a:miter lim="800000"/>
            <a:headEnd/>
            <a:tailEnd/>
          </a:ln>
        </p:spPr>
      </p:pic>
      <p:sp>
        <p:nvSpPr>
          <p:cNvPr id="6" name="标题 4"/>
          <p:cNvSpPr>
            <a:spLocks noGrp="1"/>
          </p:cNvSpPr>
          <p:nvPr>
            <p:ph type="title"/>
          </p:nvPr>
        </p:nvSpPr>
        <p:spPr>
          <a:xfrm>
            <a:off x="609600" y="94711"/>
            <a:ext cx="10972800" cy="1143000"/>
          </a:xfrm>
        </p:spPr>
        <p:txBody>
          <a:bodyPr/>
          <a:lstStyle/>
          <a:p>
            <a:r>
              <a:rPr lang="en-US" altLang="zh-CN" dirty="0" smtClean="0"/>
              <a:t>4</a:t>
            </a:r>
            <a:r>
              <a:rPr lang="zh-CN" altLang="en-US" dirty="0" smtClean="0"/>
              <a:t>、新型经营主体发挥的作用</a:t>
            </a:r>
            <a:endParaRPr lang="zh-CN" alt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heel(1)">
                                      <p:cBhvr>
                                        <p:cTn id="25"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72571" y="1346981"/>
            <a:ext cx="4544834" cy="400110"/>
          </a:xfrm>
          <a:prstGeom prst="rect">
            <a:avLst/>
          </a:prstGeom>
        </p:spPr>
        <p:txBody>
          <a:bodyPr wrap="none">
            <a:spAutoFit/>
          </a:bodyPr>
          <a:lstStyle/>
          <a:p>
            <a:r>
              <a:rPr lang="zh-CN" altLang="en-US" b="1" dirty="0" smtClean="0"/>
              <a:t>彰武县新型经营主体带动产业扶贫典型</a:t>
            </a:r>
            <a:endParaRPr lang="zh-CN" altLang="en-US" b="1" dirty="0"/>
          </a:p>
        </p:txBody>
      </p:sp>
      <p:sp>
        <p:nvSpPr>
          <p:cNvPr id="6" name="内容占位符 5"/>
          <p:cNvSpPr>
            <a:spLocks noGrp="1"/>
          </p:cNvSpPr>
          <p:nvPr>
            <p:ph idx="1"/>
          </p:nvPr>
        </p:nvSpPr>
        <p:spPr>
          <a:xfrm>
            <a:off x="609600" y="1924493"/>
            <a:ext cx="10972800" cy="4082799"/>
          </a:xfrm>
        </p:spPr>
        <p:txBody>
          <a:bodyPr/>
          <a:lstStyle/>
          <a:p>
            <a:r>
              <a:rPr lang="en-US" altLang="zh-CN" dirty="0" smtClean="0"/>
              <a:t>1</a:t>
            </a:r>
            <a:r>
              <a:rPr lang="zh-CN" altLang="en-US" dirty="0" smtClean="0"/>
              <a:t>、阿尔乡李万权、王辉“政银保”</a:t>
            </a:r>
            <a:r>
              <a:rPr lang="en-US" altLang="zh-CN" dirty="0" smtClean="0"/>
              <a:t>+</a:t>
            </a:r>
            <a:r>
              <a:rPr lang="zh-CN" altLang="en-US" dirty="0" smtClean="0"/>
              <a:t>贫困户模式，政府部门贴息、金融部门贷款、合作社担保，已申请贷款</a:t>
            </a:r>
            <a:r>
              <a:rPr lang="en-US" altLang="zh-CN" dirty="0" smtClean="0"/>
              <a:t>745</a:t>
            </a:r>
            <a:r>
              <a:rPr lang="zh-CN" altLang="en-US" dirty="0" smtClean="0"/>
              <a:t>万元，带动建档立卡户</a:t>
            </a:r>
            <a:r>
              <a:rPr lang="en-US" altLang="zh-CN" dirty="0" smtClean="0"/>
              <a:t>32</a:t>
            </a:r>
            <a:r>
              <a:rPr lang="zh-CN" altLang="en-US" dirty="0" smtClean="0"/>
              <a:t>户，最高收益达到</a:t>
            </a:r>
            <a:r>
              <a:rPr lang="en-US" altLang="zh-CN" dirty="0" smtClean="0"/>
              <a:t>6.5</a:t>
            </a:r>
            <a:r>
              <a:rPr lang="zh-CN" altLang="en-US" dirty="0" smtClean="0"/>
              <a:t>万元。</a:t>
            </a:r>
            <a:endParaRPr lang="en-US" altLang="zh-CN" dirty="0" smtClean="0"/>
          </a:p>
          <a:p>
            <a:r>
              <a:rPr lang="en-US" altLang="zh-CN" dirty="0" smtClean="0"/>
              <a:t>2</a:t>
            </a:r>
            <a:r>
              <a:rPr lang="zh-CN" altLang="en-US" dirty="0" smtClean="0"/>
              <a:t>、平安朱家村</a:t>
            </a:r>
            <a:r>
              <a:rPr lang="en-US" altLang="zh-CN" dirty="0" smtClean="0"/>
              <a:t>89</a:t>
            </a:r>
            <a:r>
              <a:rPr lang="zh-CN" altLang="en-US" dirty="0" smtClean="0"/>
              <a:t>户建档立卡户，全部加入合作社，共建冷棚</a:t>
            </a:r>
            <a:r>
              <a:rPr lang="en-US" altLang="zh-CN" dirty="0" smtClean="0"/>
              <a:t>93</a:t>
            </a:r>
            <a:r>
              <a:rPr lang="zh-CN" altLang="en-US" dirty="0" smtClean="0"/>
              <a:t>栋，投资</a:t>
            </a:r>
            <a:r>
              <a:rPr lang="en-US" altLang="zh-CN" dirty="0" smtClean="0"/>
              <a:t>103.8</a:t>
            </a:r>
            <a:r>
              <a:rPr lang="zh-CN" altLang="en-US" dirty="0" smtClean="0"/>
              <a:t>万元。实现每户一个“脱贫棚”，香瓜</a:t>
            </a:r>
            <a:r>
              <a:rPr lang="en-US" altLang="zh-CN" dirty="0" smtClean="0"/>
              <a:t>+</a:t>
            </a:r>
            <a:r>
              <a:rPr lang="zh-CN" altLang="en-US" dirty="0" smtClean="0"/>
              <a:t>尖椒，全年蔬菜产值</a:t>
            </a:r>
            <a:r>
              <a:rPr lang="en-US" altLang="zh-CN" dirty="0" smtClean="0"/>
              <a:t>13000</a:t>
            </a:r>
            <a:r>
              <a:rPr lang="zh-CN" altLang="en-US" dirty="0" smtClean="0"/>
              <a:t>元，人均增收</a:t>
            </a:r>
            <a:r>
              <a:rPr lang="en-US" altLang="zh-CN" dirty="0" smtClean="0"/>
              <a:t>3413</a:t>
            </a:r>
            <a:r>
              <a:rPr lang="zh-CN" altLang="en-US" dirty="0" smtClean="0"/>
              <a:t>元，实现全村当年脱贫。</a:t>
            </a:r>
            <a:endParaRPr lang="en-US" altLang="zh-CN" dirty="0" smtClean="0"/>
          </a:p>
          <a:p>
            <a:r>
              <a:rPr lang="en-US" altLang="zh-CN" dirty="0" smtClean="0"/>
              <a:t>3</a:t>
            </a:r>
            <a:r>
              <a:rPr lang="zh-CN" altLang="en-US" dirty="0" smtClean="0"/>
              <a:t>、双庙富乡村“产业扶贫示范棚”帮助</a:t>
            </a:r>
            <a:r>
              <a:rPr lang="en-US" altLang="zh-CN" dirty="0" smtClean="0"/>
              <a:t>33</a:t>
            </a:r>
            <a:r>
              <a:rPr lang="zh-CN" altLang="en-US" dirty="0" smtClean="0"/>
              <a:t>户，</a:t>
            </a:r>
            <a:r>
              <a:rPr lang="en-US" altLang="zh-CN" dirty="0" smtClean="0"/>
              <a:t>58</a:t>
            </a:r>
            <a:r>
              <a:rPr lang="zh-CN" altLang="en-US" dirty="0" smtClean="0"/>
              <a:t>人，每人保证</a:t>
            </a:r>
            <a:r>
              <a:rPr lang="en-US" altLang="zh-CN" dirty="0" smtClean="0"/>
              <a:t>1</a:t>
            </a:r>
            <a:r>
              <a:rPr lang="zh-CN" altLang="en-US" dirty="0" smtClean="0"/>
              <a:t>棵大樱桃树，</a:t>
            </a:r>
            <a:r>
              <a:rPr lang="en-US" altLang="zh-CN" dirty="0" smtClean="0"/>
              <a:t>33</a:t>
            </a:r>
            <a:r>
              <a:rPr lang="zh-CN" altLang="en-US" dirty="0" smtClean="0"/>
              <a:t>户共计年终分红</a:t>
            </a:r>
            <a:r>
              <a:rPr lang="en-US" altLang="zh-CN" dirty="0" smtClean="0"/>
              <a:t>5.8</a:t>
            </a:r>
            <a:r>
              <a:rPr lang="zh-CN" altLang="en-US" dirty="0" smtClean="0"/>
              <a:t>万元，</a:t>
            </a:r>
            <a:r>
              <a:rPr lang="en-US" altLang="zh-CN" dirty="0" smtClean="0"/>
              <a:t>2017-2020</a:t>
            </a:r>
            <a:r>
              <a:rPr lang="zh-CN" altLang="en-US" dirty="0" smtClean="0"/>
              <a:t>年每人每年分红</a:t>
            </a:r>
            <a:r>
              <a:rPr lang="en-US" altLang="zh-CN" dirty="0" smtClean="0"/>
              <a:t>1000</a:t>
            </a:r>
            <a:r>
              <a:rPr lang="zh-CN" altLang="en-US" dirty="0" smtClean="0"/>
              <a:t>元，长久稳定脱贫。</a:t>
            </a:r>
            <a:endParaRPr lang="zh-CN" altLang="en-US" dirty="0"/>
          </a:p>
        </p:txBody>
      </p:sp>
      <p:sp>
        <p:nvSpPr>
          <p:cNvPr id="7" name="标题 4"/>
          <p:cNvSpPr>
            <a:spLocks noGrp="1"/>
          </p:cNvSpPr>
          <p:nvPr>
            <p:ph type="title"/>
          </p:nvPr>
        </p:nvSpPr>
        <p:spPr>
          <a:xfrm>
            <a:off x="609600" y="94711"/>
            <a:ext cx="10972800" cy="1143000"/>
          </a:xfrm>
        </p:spPr>
        <p:txBody>
          <a:bodyPr/>
          <a:lstStyle/>
          <a:p>
            <a:r>
              <a:rPr lang="en-US" altLang="zh-CN" dirty="0" smtClean="0"/>
              <a:t>4</a:t>
            </a:r>
            <a:r>
              <a:rPr lang="zh-CN" altLang="en-US" dirty="0" smtClean="0"/>
              <a:t>、新型经营主体发挥的作用</a:t>
            </a:r>
            <a:endParaRPr lang="zh-CN" alt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16935" y="2187132"/>
            <a:ext cx="10515600" cy="3586347"/>
          </a:xfrm>
        </p:spPr>
        <p:txBody>
          <a:bodyPr/>
          <a:lstStyle/>
          <a:p>
            <a:pPr marL="0" indent="0">
              <a:buNone/>
            </a:pPr>
            <a:r>
              <a:rPr lang="zh-CN" altLang="en-US" sz="3200" dirty="0" smtClean="0"/>
              <a:t>       有</a:t>
            </a:r>
            <a:r>
              <a:rPr lang="zh-CN" altLang="en-US" sz="3200" dirty="0"/>
              <a:t>信念、有梦想、有奋斗、有奉献的人生，才是有意义的人生。当代青年建功立业的舞台空前广阔、梦想成真的前景空前光明，希望大家努力在实现中国梦的伟大实践中创造自己的</a:t>
            </a:r>
            <a:r>
              <a:rPr lang="zh-CN" altLang="en-US" sz="3200" dirty="0" smtClean="0"/>
              <a:t>精彩人生！</a:t>
            </a:r>
            <a:endParaRPr lang="en-US" altLang="zh-CN" sz="3200" dirty="0" smtClean="0"/>
          </a:p>
          <a:p>
            <a:pPr marL="0" indent="0">
              <a:buNone/>
            </a:pPr>
            <a:r>
              <a:rPr lang="en-US" altLang="zh-CN" sz="2400" dirty="0" smtClean="0"/>
              <a:t>   </a:t>
            </a:r>
          </a:p>
          <a:p>
            <a:pPr marL="0" indent="0">
              <a:buNone/>
            </a:pPr>
            <a:r>
              <a:rPr lang="en-US" altLang="zh-CN" sz="2000" dirty="0"/>
              <a:t> </a:t>
            </a:r>
            <a:r>
              <a:rPr lang="en-US" altLang="zh-CN" sz="2000" dirty="0" smtClean="0"/>
              <a:t>                                     — —2014</a:t>
            </a:r>
            <a:r>
              <a:rPr lang="zh-CN" altLang="en-US" sz="2000" dirty="0" smtClean="0"/>
              <a:t>年</a:t>
            </a:r>
            <a:r>
              <a:rPr lang="en-US" altLang="zh-CN" sz="2000" dirty="0" smtClean="0"/>
              <a:t>5</a:t>
            </a:r>
            <a:r>
              <a:rPr lang="zh-CN" altLang="en-US" sz="2000" dirty="0" smtClean="0"/>
              <a:t>月，习近平总书记在北京大学师生座谈会</a:t>
            </a:r>
            <a:r>
              <a:rPr lang="zh-CN" altLang="en-US" sz="2000" dirty="0"/>
              <a:t>上的讲话</a:t>
            </a:r>
          </a:p>
        </p:txBody>
      </p:sp>
      <p:sp>
        <p:nvSpPr>
          <p:cNvPr id="2" name="标题 1"/>
          <p:cNvSpPr>
            <a:spLocks noGrp="1"/>
          </p:cNvSpPr>
          <p:nvPr>
            <p:ph type="title"/>
          </p:nvPr>
        </p:nvSpPr>
        <p:spPr>
          <a:xfrm>
            <a:off x="678711" y="811694"/>
            <a:ext cx="10515600" cy="676866"/>
          </a:xfrm>
        </p:spPr>
        <p:txBody>
          <a:bodyPr/>
          <a:lstStyle/>
          <a:p>
            <a:pPr algn="ctr"/>
            <a:r>
              <a:rPr lang="zh-CN" altLang="en-US" sz="3600" dirty="0" smtClean="0"/>
              <a:t>对青</a:t>
            </a:r>
            <a:r>
              <a:rPr lang="zh-CN" altLang="en-US" sz="3600" dirty="0" smtClean="0"/>
              <a:t>年农村实用人才的</a:t>
            </a:r>
            <a:r>
              <a:rPr lang="zh-CN" altLang="en-US" sz="3600" dirty="0" smtClean="0"/>
              <a:t>寄语</a:t>
            </a:r>
            <a:endParaRPr lang="zh-CN" altLang="en-US" sz="3600" dirty="0"/>
          </a:p>
        </p:txBody>
      </p:sp>
    </p:spTree>
    <p:extLst>
      <p:ext uri="{BB962C8B-B14F-4D97-AF65-F5344CB8AC3E}">
        <p14:creationId xmlns:p14="http://schemas.microsoft.com/office/powerpoint/2010/main" xmlns="" val="36872007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1"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timg (4).jpg"/>
          <p:cNvPicPr>
            <a:picLocks noChangeAspect="1"/>
          </p:cNvPicPr>
          <p:nvPr/>
        </p:nvPicPr>
        <p:blipFill>
          <a:blip r:embed="rId2" cstate="print"/>
          <a:stretch>
            <a:fillRect/>
          </a:stretch>
        </p:blipFill>
        <p:spPr>
          <a:xfrm>
            <a:off x="0" y="0"/>
            <a:ext cx="12192000" cy="6858000"/>
          </a:xfrm>
          <a:prstGeom prst="rect">
            <a:avLst/>
          </a:prstGeom>
        </p:spPr>
      </p:pic>
      <p:pic>
        <p:nvPicPr>
          <p:cNvPr id="2" name="图片 1"/>
          <p:cNvPicPr>
            <a:picLocks noChangeAspect="1"/>
          </p:cNvPicPr>
          <p:nvPr/>
        </p:nvPicPr>
        <p:blipFill>
          <a:blip r:embed="rId3" cstate="print"/>
          <a:stretch>
            <a:fillRect/>
          </a:stretch>
        </p:blipFill>
        <p:spPr>
          <a:xfrm>
            <a:off x="9522521" y="5567630"/>
            <a:ext cx="2396952" cy="10829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a:t>
            </a:r>
            <a:r>
              <a:rPr lang="zh-CN" altLang="en-US" dirty="0" smtClean="0"/>
              <a:t>家庭农场，一个起源于欧美的舶来名词</a:t>
            </a:r>
            <a:r>
              <a:rPr lang="en-US" altLang="zh-CN" dirty="0" smtClean="0"/>
              <a:t>;</a:t>
            </a:r>
            <a:r>
              <a:rPr lang="zh-CN" altLang="en-US" dirty="0" smtClean="0"/>
              <a:t>在中国，它类似于种养大户的升级版。通常定义为</a:t>
            </a:r>
            <a:r>
              <a:rPr lang="en-US" altLang="zh-CN" dirty="0" smtClean="0"/>
              <a:t>:</a:t>
            </a:r>
            <a:r>
              <a:rPr lang="zh-CN" altLang="en-US" dirty="0" smtClean="0"/>
              <a:t>以家庭为基本经营单位，农户拥有生产资料的使用权或所有权，经营上规模化、市场化、专业化，能够自主经营管理的农业经营组织。</a:t>
            </a:r>
          </a:p>
          <a:p>
            <a:r>
              <a:rPr lang="zh-CN" altLang="en-US" dirty="0" smtClean="0"/>
              <a:t>农作物种植面积</a:t>
            </a:r>
            <a:r>
              <a:rPr lang="en-US" altLang="zh-CN" dirty="0" smtClean="0">
                <a:solidFill>
                  <a:srgbClr val="FFFF00"/>
                </a:solidFill>
              </a:rPr>
              <a:t>150-200</a:t>
            </a:r>
            <a:r>
              <a:rPr lang="zh-CN" altLang="en-US" dirty="0" smtClean="0">
                <a:solidFill>
                  <a:srgbClr val="FFFF00"/>
                </a:solidFill>
              </a:rPr>
              <a:t>亩</a:t>
            </a:r>
            <a:r>
              <a:rPr lang="zh-CN" altLang="en-US" dirty="0" smtClean="0"/>
              <a:t>以上。目前全县</a:t>
            </a:r>
            <a:r>
              <a:rPr lang="en-US" altLang="zh-CN" dirty="0" smtClean="0"/>
              <a:t>100</a:t>
            </a:r>
            <a:r>
              <a:rPr lang="zh-CN" altLang="en-US" dirty="0" smtClean="0"/>
              <a:t>多家。</a:t>
            </a:r>
            <a:r>
              <a:rPr lang="en-US" altLang="zh-CN" dirty="0" smtClean="0"/>
              <a:t>2013</a:t>
            </a:r>
            <a:r>
              <a:rPr lang="zh-CN" altLang="en-US" dirty="0" smtClean="0"/>
              <a:t>年统计全国家庭农场</a:t>
            </a:r>
            <a:r>
              <a:rPr lang="en-US" altLang="zh-CN" dirty="0" smtClean="0"/>
              <a:t>87.7</a:t>
            </a:r>
            <a:r>
              <a:rPr lang="zh-CN" altLang="en-US" dirty="0" smtClean="0"/>
              <a:t>万个，经营耕地面积达到</a:t>
            </a:r>
            <a:r>
              <a:rPr lang="en-US" altLang="zh-CN" dirty="0" smtClean="0"/>
              <a:t>1.76</a:t>
            </a:r>
            <a:r>
              <a:rPr lang="zh-CN" altLang="en-US" dirty="0" smtClean="0"/>
              <a:t>亿亩，占全国承包耕地面积的</a:t>
            </a:r>
            <a:r>
              <a:rPr lang="en-US" altLang="zh-CN" dirty="0" smtClean="0"/>
              <a:t>13.4%</a:t>
            </a:r>
            <a:r>
              <a:rPr lang="zh-CN" altLang="en-US" dirty="0" smtClean="0"/>
              <a:t>。平均每个家庭农场</a:t>
            </a:r>
            <a:r>
              <a:rPr lang="en-US" altLang="zh-CN" dirty="0" smtClean="0"/>
              <a:t>201</a:t>
            </a:r>
            <a:r>
              <a:rPr lang="zh-CN" altLang="en-US" dirty="0" smtClean="0"/>
              <a:t>亩，收入</a:t>
            </a:r>
            <a:r>
              <a:rPr lang="en-US" altLang="zh-CN" dirty="0" smtClean="0"/>
              <a:t>18.47</a:t>
            </a:r>
            <a:r>
              <a:rPr lang="zh-CN" altLang="en-US" dirty="0" smtClean="0"/>
              <a:t>万元。</a:t>
            </a:r>
            <a:endParaRPr lang="en-US" altLang="zh-CN" dirty="0" smtClean="0"/>
          </a:p>
        </p:txBody>
      </p:sp>
      <p:sp>
        <p:nvSpPr>
          <p:cNvPr id="3" name="标题 2"/>
          <p:cNvSpPr>
            <a:spLocks noGrp="1"/>
          </p:cNvSpPr>
          <p:nvPr>
            <p:ph type="title"/>
          </p:nvPr>
        </p:nvSpPr>
        <p:spPr/>
        <p:txBody>
          <a:bodyPr/>
          <a:lstStyle/>
          <a:p>
            <a:r>
              <a:rPr lang="zh-CN" altLang="en-US" dirty="0" smtClean="0"/>
              <a:t>家庭农场</a:t>
            </a:r>
            <a:endParaRPr lang="zh-CN" altLang="en-US" dirty="0"/>
          </a:p>
        </p:txBody>
      </p:sp>
      <p:pic>
        <p:nvPicPr>
          <p:cNvPr id="2050" name="Picture 2" descr="D:\用户目录\我的图片\201310091450393122.jpg"/>
          <p:cNvPicPr>
            <a:picLocks noChangeAspect="1" noChangeArrowheads="1"/>
          </p:cNvPicPr>
          <p:nvPr/>
        </p:nvPicPr>
        <p:blipFill>
          <a:blip r:embed="rId2" cstate="print"/>
          <a:srcRect/>
          <a:stretch>
            <a:fillRect/>
          </a:stretch>
        </p:blipFill>
        <p:spPr bwMode="auto">
          <a:xfrm>
            <a:off x="0" y="4572000"/>
            <a:ext cx="3691468" cy="2286000"/>
          </a:xfrm>
          <a:prstGeom prst="rect">
            <a:avLst/>
          </a:prstGeom>
          <a:noFill/>
        </p:spPr>
      </p:pic>
      <p:pic>
        <p:nvPicPr>
          <p:cNvPr id="2052" name="Picture 4" descr="D:\用户目录\我的图片\201403021121038752.jpg"/>
          <p:cNvPicPr>
            <a:picLocks noChangeAspect="1" noChangeArrowheads="1"/>
          </p:cNvPicPr>
          <p:nvPr/>
        </p:nvPicPr>
        <p:blipFill>
          <a:blip r:embed="rId3" cstate="print"/>
          <a:srcRect/>
          <a:stretch>
            <a:fillRect/>
          </a:stretch>
        </p:blipFill>
        <p:spPr bwMode="auto">
          <a:xfrm>
            <a:off x="4333653" y="4562365"/>
            <a:ext cx="3400941" cy="2295635"/>
          </a:xfrm>
          <a:prstGeom prst="rect">
            <a:avLst/>
          </a:prstGeom>
          <a:noFill/>
        </p:spPr>
      </p:pic>
      <p:pic>
        <p:nvPicPr>
          <p:cNvPr id="2053" name="Picture 5" descr="D:\用户目录\我的图片\timg.jpg"/>
          <p:cNvPicPr>
            <a:picLocks noChangeAspect="1" noChangeArrowheads="1"/>
          </p:cNvPicPr>
          <p:nvPr/>
        </p:nvPicPr>
        <p:blipFill>
          <a:blip r:embed="rId4" cstate="print"/>
          <a:srcRect/>
          <a:stretch>
            <a:fillRect/>
          </a:stretch>
        </p:blipFill>
        <p:spPr bwMode="auto">
          <a:xfrm>
            <a:off x="8360734" y="4561367"/>
            <a:ext cx="3831266" cy="2296633"/>
          </a:xfrm>
          <a:prstGeom prst="rect">
            <a:avLst/>
          </a:prstGeom>
          <a:noFill/>
        </p:spPr>
      </p:pic>
    </p:spTree>
  </p:cSld>
  <p:clrMapOvr>
    <a:masterClrMapping/>
  </p:clrMapOvr>
  <p:transition spd="med" advTm="7528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0-#ppt_w/2"/>
                                          </p:val>
                                        </p:tav>
                                        <p:tav tm="100000">
                                          <p:val>
                                            <p:strVal val="#ppt_x"/>
                                          </p:val>
                                        </p:tav>
                                      </p:tavLst>
                                    </p:anim>
                                    <p:anim calcmode="lin" valueType="num">
                                      <p:cBhvr additive="base">
                                        <p:cTn id="18" dur="500" fill="hold"/>
                                        <p:tgtEl>
                                          <p:spTgt spid="205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2053"/>
                                        </p:tgtEl>
                                        <p:attrNameLst>
                                          <p:attrName>style.visibility</p:attrName>
                                        </p:attrNameLst>
                                      </p:cBhvr>
                                      <p:to>
                                        <p:strVal val="visible"/>
                                      </p:to>
                                    </p:set>
                                    <p:anim calcmode="lin" valueType="num">
                                      <p:cBhvr additive="base">
                                        <p:cTn id="27" dur="500" fill="hold"/>
                                        <p:tgtEl>
                                          <p:spTgt spid="2053"/>
                                        </p:tgtEl>
                                        <p:attrNameLst>
                                          <p:attrName>ppt_x</p:attrName>
                                        </p:attrNameLst>
                                      </p:cBhvr>
                                      <p:tavLst>
                                        <p:tav tm="0">
                                          <p:val>
                                            <p:strVal val="1+#ppt_w/2"/>
                                          </p:val>
                                        </p:tav>
                                        <p:tav tm="100000">
                                          <p:val>
                                            <p:strVal val="#ppt_x"/>
                                          </p:val>
                                        </p:tav>
                                      </p:tavLst>
                                    </p:anim>
                                    <p:anim calcmode="lin" valueType="num">
                                      <p:cBhvr additive="base">
                                        <p:cTn id="28" dur="500" fill="hold"/>
                                        <p:tgtEl>
                                          <p:spTgt spid="205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0" y="1194250"/>
            <a:ext cx="12192000" cy="5663750"/>
          </a:xfrm>
        </p:spPr>
        <p:txBody>
          <a:bodyPr>
            <a:normAutofit lnSpcReduction="10000"/>
          </a:bodyPr>
          <a:lstStyle/>
          <a:p>
            <a:r>
              <a:rPr lang="zh-CN" altLang="en-US" dirty="0" smtClean="0"/>
              <a:t>合作社是劳动群众自愿联合起来进行合作生产、合作经营所建立的一种合作组织形式。首先强调的是“合作”，然后是“经济组织”，这是两个基本要素。目前全县</a:t>
            </a:r>
            <a:r>
              <a:rPr lang="en-US" altLang="zh-CN" dirty="0" smtClean="0">
                <a:solidFill>
                  <a:srgbClr val="FFFF00"/>
                </a:solidFill>
              </a:rPr>
              <a:t>2800</a:t>
            </a:r>
            <a:r>
              <a:rPr lang="zh-CN" altLang="en-US" dirty="0" smtClean="0"/>
              <a:t>多家。截至</a:t>
            </a:r>
            <a:r>
              <a:rPr lang="en-US" altLang="zh-CN" dirty="0" smtClean="0"/>
              <a:t>2016</a:t>
            </a:r>
            <a:r>
              <a:rPr lang="zh-CN" altLang="en-US" dirty="0" smtClean="0"/>
              <a:t>年</a:t>
            </a:r>
            <a:r>
              <a:rPr lang="en-US" altLang="zh-CN" dirty="0" smtClean="0"/>
              <a:t>10</a:t>
            </a:r>
            <a:r>
              <a:rPr lang="zh-CN" altLang="en-US" dirty="0" smtClean="0"/>
              <a:t>月底，全国依法登记的农民合作社达</a:t>
            </a:r>
            <a:r>
              <a:rPr lang="en-US" altLang="zh-CN" dirty="0" smtClean="0"/>
              <a:t>174.9</a:t>
            </a:r>
            <a:r>
              <a:rPr lang="zh-CN" altLang="en-US" dirty="0" smtClean="0"/>
              <a:t>万家，其中种植业约占</a:t>
            </a:r>
            <a:r>
              <a:rPr lang="en-US" altLang="zh-CN" dirty="0" smtClean="0"/>
              <a:t>53%</a:t>
            </a:r>
            <a:r>
              <a:rPr lang="zh-CN" altLang="en-US" dirty="0" smtClean="0"/>
              <a:t>，养殖业</a:t>
            </a:r>
            <a:r>
              <a:rPr lang="en-US" altLang="zh-CN" dirty="0" smtClean="0"/>
              <a:t>28%</a:t>
            </a:r>
            <a:r>
              <a:rPr lang="zh-CN" altLang="en-US" dirty="0" smtClean="0"/>
              <a:t>，服务业</a:t>
            </a:r>
            <a:r>
              <a:rPr lang="en-US" altLang="zh-CN" dirty="0" smtClean="0"/>
              <a:t>8%</a:t>
            </a:r>
            <a:r>
              <a:rPr lang="zh-CN" altLang="en-US" dirty="0" smtClean="0"/>
              <a:t>。</a:t>
            </a:r>
            <a:endParaRPr lang="en-US" altLang="zh-CN" dirty="0" smtClean="0"/>
          </a:p>
          <a:p>
            <a:r>
              <a:rPr lang="zh-CN" altLang="en-US" dirty="0" smtClean="0"/>
              <a:t>（</a:t>
            </a:r>
            <a:r>
              <a:rPr lang="en-US" altLang="zh-CN" dirty="0" smtClean="0"/>
              <a:t>1</a:t>
            </a:r>
            <a:r>
              <a:rPr lang="zh-CN" altLang="en-US" dirty="0" smtClean="0"/>
              <a:t>） 生产合作社。即从事种植、采集、养殖、渔猎、牧养、加工、建筑等生产活动的各类合作社。如农业生产合作社、手工业生产合作社、建筑合作社等。</a:t>
            </a:r>
          </a:p>
          <a:p>
            <a:r>
              <a:rPr lang="zh-CN" altLang="en-US" dirty="0" smtClean="0"/>
              <a:t>（</a:t>
            </a:r>
            <a:r>
              <a:rPr lang="en-US" altLang="zh-CN" dirty="0" smtClean="0"/>
              <a:t>2</a:t>
            </a:r>
            <a:r>
              <a:rPr lang="zh-CN" altLang="en-US" dirty="0" smtClean="0"/>
              <a:t>） 流通合作社。从事推销、购买、运输等流通领域服务业务的合作社。如供销合作社、运输合作社、消费合作社、购买合作社等。</a:t>
            </a:r>
          </a:p>
          <a:p>
            <a:r>
              <a:rPr lang="zh-CN" altLang="en-US" dirty="0" smtClean="0"/>
              <a:t>（</a:t>
            </a:r>
            <a:r>
              <a:rPr lang="en-US" altLang="zh-CN" dirty="0" smtClean="0"/>
              <a:t>3</a:t>
            </a:r>
            <a:r>
              <a:rPr lang="zh-CN" altLang="en-US" dirty="0" smtClean="0"/>
              <a:t>） 信用合作社。即接受社员存款贷款给社员的合作社。如农村信用合作社、城市信用合作社等。</a:t>
            </a:r>
          </a:p>
          <a:p>
            <a:r>
              <a:rPr lang="zh-CN" altLang="en-US" dirty="0" smtClean="0"/>
              <a:t>（</a:t>
            </a:r>
            <a:r>
              <a:rPr lang="en-US" altLang="zh-CN" dirty="0" smtClean="0"/>
              <a:t>4</a:t>
            </a:r>
            <a:r>
              <a:rPr lang="zh-CN" altLang="en-US" dirty="0" smtClean="0"/>
              <a:t>） 服务合作社。即通过各种劳务、服务等方式，提供给社市场经济合作法</a:t>
            </a:r>
          </a:p>
          <a:p>
            <a:r>
              <a:rPr lang="zh-CN" altLang="en-US" dirty="0" smtClean="0"/>
              <a:t>员生产生活一定便利条件的合作社。如租赁合作社、劳务合作社、医疗合作社、保险合作社、利用合作社等。</a:t>
            </a:r>
            <a:endParaRPr lang="zh-CN" altLang="en-US" dirty="0"/>
          </a:p>
        </p:txBody>
      </p:sp>
      <p:sp>
        <p:nvSpPr>
          <p:cNvPr id="3" name="标题 2"/>
          <p:cNvSpPr>
            <a:spLocks noGrp="1"/>
          </p:cNvSpPr>
          <p:nvPr>
            <p:ph type="title"/>
          </p:nvPr>
        </p:nvSpPr>
        <p:spPr/>
        <p:txBody>
          <a:bodyPr/>
          <a:lstStyle/>
          <a:p>
            <a:r>
              <a:rPr lang="zh-CN" altLang="en-US" dirty="0" smtClean="0"/>
              <a:t>合作社</a:t>
            </a:r>
            <a:endParaRPr lang="zh-CN" altLang="en-US" dirty="0"/>
          </a:p>
        </p:txBody>
      </p:sp>
    </p:spTree>
  </p:cSld>
  <p:clrMapOvr>
    <a:masterClrMapping/>
  </p:clrMapOvr>
  <p:transition spd="med" advTm="16324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内容占位符 8"/>
          <p:cNvGraphicFramePr>
            <a:graphicFrameLocks noGrp="1"/>
          </p:cNvGraphicFramePr>
          <p:nvPr>
            <p:ph idx="1"/>
          </p:nvPr>
        </p:nvGraphicFramePr>
        <p:xfrm>
          <a:off x="609600" y="1481138"/>
          <a:ext cx="10972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标题 6"/>
          <p:cNvSpPr>
            <a:spLocks noGrp="1"/>
          </p:cNvSpPr>
          <p:nvPr>
            <p:ph type="title"/>
          </p:nvPr>
        </p:nvSpPr>
        <p:spPr/>
        <p:txBody>
          <a:bodyPr/>
          <a:lstStyle/>
          <a:p>
            <a:r>
              <a:rPr lang="zh-CN" altLang="en-US" dirty="0" smtClean="0"/>
              <a:t>注册合作社流程</a:t>
            </a:r>
            <a:endParaRPr lang="zh-CN" alt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graphicEl>
                                              <a:dgm id="{4097479C-68B5-4F2D-A716-036DF7EED55F}"/>
                                            </p:graphicEl>
                                          </p:spTgt>
                                        </p:tgtEl>
                                        <p:attrNameLst>
                                          <p:attrName>style.visibility</p:attrName>
                                        </p:attrNameLst>
                                      </p:cBhvr>
                                      <p:to>
                                        <p:strVal val="visible"/>
                                      </p:to>
                                    </p:set>
                                    <p:animEffect transition="in" filter="wipe(left)">
                                      <p:cBhvr>
                                        <p:cTn id="12" dur="500"/>
                                        <p:tgtEl>
                                          <p:spTgt spid="9">
                                            <p:graphicEl>
                                              <a:dgm id="{4097479C-68B5-4F2D-A716-036DF7EED55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graphicEl>
                                              <a:dgm id="{C118E7A1-4DC8-44FC-BBBD-42DE7E86752D}"/>
                                            </p:graphicEl>
                                          </p:spTgt>
                                        </p:tgtEl>
                                        <p:attrNameLst>
                                          <p:attrName>style.visibility</p:attrName>
                                        </p:attrNameLst>
                                      </p:cBhvr>
                                      <p:to>
                                        <p:strVal val="visible"/>
                                      </p:to>
                                    </p:set>
                                    <p:animEffect transition="in" filter="wipe(left)">
                                      <p:cBhvr>
                                        <p:cTn id="17" dur="500"/>
                                        <p:tgtEl>
                                          <p:spTgt spid="9">
                                            <p:graphicEl>
                                              <a:dgm id="{C118E7A1-4DC8-44FC-BBBD-42DE7E86752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graphicEl>
                                              <a:dgm id="{2AFD9759-C06A-4D03-98C4-0B1797CEFDF1}"/>
                                            </p:graphicEl>
                                          </p:spTgt>
                                        </p:tgtEl>
                                        <p:attrNameLst>
                                          <p:attrName>style.visibility</p:attrName>
                                        </p:attrNameLst>
                                      </p:cBhvr>
                                      <p:to>
                                        <p:strVal val="visible"/>
                                      </p:to>
                                    </p:set>
                                    <p:animEffect transition="in" filter="wipe(left)">
                                      <p:cBhvr>
                                        <p:cTn id="22" dur="500"/>
                                        <p:tgtEl>
                                          <p:spTgt spid="9">
                                            <p:graphicEl>
                                              <a:dgm id="{2AFD9759-C06A-4D03-98C4-0B1797CEFDF1}"/>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1DC18326-883F-46BE-9BE0-DDF247701A4C}"/>
                                            </p:graphicEl>
                                          </p:spTgt>
                                        </p:tgtEl>
                                        <p:attrNameLst>
                                          <p:attrName>style.visibility</p:attrName>
                                        </p:attrNameLst>
                                      </p:cBhvr>
                                      <p:to>
                                        <p:strVal val="visible"/>
                                      </p:to>
                                    </p:set>
                                    <p:animEffect transition="in" filter="wipe(left)">
                                      <p:cBhvr>
                                        <p:cTn id="27" dur="500"/>
                                        <p:tgtEl>
                                          <p:spTgt spid="9">
                                            <p:graphicEl>
                                              <a:dgm id="{1DC18326-883F-46BE-9BE0-DDF247701A4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5B583A69-1E67-4FC3-8094-F66BEDCC01CA}"/>
                                            </p:graphicEl>
                                          </p:spTgt>
                                        </p:tgtEl>
                                        <p:attrNameLst>
                                          <p:attrName>style.visibility</p:attrName>
                                        </p:attrNameLst>
                                      </p:cBhvr>
                                      <p:to>
                                        <p:strVal val="visible"/>
                                      </p:to>
                                    </p:set>
                                    <p:animEffect transition="in" filter="wipe(left)">
                                      <p:cBhvr>
                                        <p:cTn id="32" dur="500"/>
                                        <p:tgtEl>
                                          <p:spTgt spid="9">
                                            <p:graphicEl>
                                              <a:dgm id="{5B583A69-1E67-4FC3-8094-F66BEDCC01C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06EA98F5-F1A2-4946-86A3-4B9B2022BCD1}"/>
                                            </p:graphicEl>
                                          </p:spTgt>
                                        </p:tgtEl>
                                        <p:attrNameLst>
                                          <p:attrName>style.visibility</p:attrName>
                                        </p:attrNameLst>
                                      </p:cBhvr>
                                      <p:to>
                                        <p:strVal val="visible"/>
                                      </p:to>
                                    </p:set>
                                    <p:animEffect transition="in" filter="wipe(left)">
                                      <p:cBhvr>
                                        <p:cTn id="37" dur="500"/>
                                        <p:tgtEl>
                                          <p:spTgt spid="9">
                                            <p:graphicEl>
                                              <a:dgm id="{06EA98F5-F1A2-4946-86A3-4B9B2022BCD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0" y="1116419"/>
            <a:ext cx="4199860" cy="5741581"/>
          </a:xfrm>
        </p:spPr>
        <p:txBody>
          <a:bodyPr>
            <a:normAutofit lnSpcReduction="10000"/>
          </a:bodyPr>
          <a:lstStyle/>
          <a:p>
            <a:r>
              <a:rPr lang="en-US" altLang="zh-CN" dirty="0" smtClean="0"/>
              <a:t>*</a:t>
            </a:r>
            <a:r>
              <a:rPr lang="zh-CN" altLang="en-US" dirty="0" smtClean="0"/>
              <a:t>是指以农产品加工或流通为主，通过各种利益联结机制与农户相联系，带动农户进入市场，使农产品生产、加工、销售有机结合、相互促进，在规模和经营指标上达到规定标准并经政府有关部门认定的企业。</a:t>
            </a:r>
            <a:endParaRPr lang="en-US" altLang="zh-CN" dirty="0" smtClean="0"/>
          </a:p>
          <a:p>
            <a:r>
              <a:rPr lang="zh-CN" altLang="en-US" dirty="0" smtClean="0"/>
              <a:t>截至目前，彰武县现有市级以上农业产业化重点龙头企业</a:t>
            </a:r>
            <a:r>
              <a:rPr lang="en-US" altLang="zh-CN" dirty="0" smtClean="0">
                <a:solidFill>
                  <a:srgbClr val="0070C0"/>
                </a:solidFill>
              </a:rPr>
              <a:t>31</a:t>
            </a:r>
            <a:r>
              <a:rPr lang="zh-CN" altLang="en-US" dirty="0" smtClean="0"/>
              <a:t>家，其中国家级</a:t>
            </a:r>
            <a:r>
              <a:rPr lang="en-US" altLang="zh-CN" dirty="0" smtClean="0"/>
              <a:t>1</a:t>
            </a:r>
            <a:r>
              <a:rPr lang="zh-CN" altLang="en-US" dirty="0" smtClean="0"/>
              <a:t>家、省级</a:t>
            </a:r>
            <a:r>
              <a:rPr lang="en-US" altLang="zh-CN" dirty="0" smtClean="0"/>
              <a:t>9</a:t>
            </a:r>
            <a:r>
              <a:rPr lang="zh-CN" altLang="en-US" dirty="0" smtClean="0"/>
              <a:t>家、市级</a:t>
            </a:r>
            <a:r>
              <a:rPr lang="en-US" altLang="zh-CN" dirty="0" smtClean="0"/>
              <a:t>21</a:t>
            </a:r>
            <a:r>
              <a:rPr lang="zh-CN" altLang="en-US" dirty="0" smtClean="0"/>
              <a:t>家。</a:t>
            </a:r>
            <a:endParaRPr lang="en-US" altLang="zh-CN" dirty="0" smtClean="0"/>
          </a:p>
        </p:txBody>
      </p:sp>
      <p:sp>
        <p:nvSpPr>
          <p:cNvPr id="3" name="标题 2"/>
          <p:cNvSpPr>
            <a:spLocks noGrp="1"/>
          </p:cNvSpPr>
          <p:nvPr>
            <p:ph type="title"/>
          </p:nvPr>
        </p:nvSpPr>
        <p:spPr/>
        <p:txBody>
          <a:bodyPr/>
          <a:lstStyle/>
          <a:p>
            <a:r>
              <a:rPr lang="zh-CN" altLang="en-US" dirty="0" smtClean="0"/>
              <a:t>农业行业龙头企业</a:t>
            </a:r>
            <a:endParaRPr lang="zh-CN" altLang="en-US" dirty="0"/>
          </a:p>
        </p:txBody>
      </p:sp>
      <p:pic>
        <p:nvPicPr>
          <p:cNvPr id="3075" name="Picture 3" descr="D:\用户目录\我的图片\360截图20170531132110566.jpg"/>
          <p:cNvPicPr>
            <a:picLocks noChangeAspect="1" noChangeArrowheads="1"/>
          </p:cNvPicPr>
          <p:nvPr/>
        </p:nvPicPr>
        <p:blipFill>
          <a:blip r:embed="rId2" cstate="print"/>
          <a:srcRect/>
          <a:stretch>
            <a:fillRect/>
          </a:stretch>
        </p:blipFill>
        <p:spPr bwMode="auto">
          <a:xfrm>
            <a:off x="4152900" y="1477482"/>
            <a:ext cx="8039100" cy="4476750"/>
          </a:xfrm>
          <a:prstGeom prst="rect">
            <a:avLst/>
          </a:prstGeom>
          <a:noFill/>
        </p:spPr>
      </p:pic>
      <p:sp>
        <p:nvSpPr>
          <p:cNvPr id="6" name="矩形 5"/>
          <p:cNvSpPr/>
          <p:nvPr/>
        </p:nvSpPr>
        <p:spPr>
          <a:xfrm>
            <a:off x="8933705" y="6184797"/>
            <a:ext cx="1723549" cy="400110"/>
          </a:xfrm>
          <a:prstGeom prst="rect">
            <a:avLst/>
          </a:prstGeom>
        </p:spPr>
        <p:txBody>
          <a:bodyPr wrap="none">
            <a:spAutoFit/>
          </a:bodyPr>
          <a:lstStyle/>
          <a:p>
            <a:r>
              <a:rPr lang="zh-CN" altLang="en-US" dirty="0" smtClean="0">
                <a:solidFill>
                  <a:srgbClr val="0070C0"/>
                </a:solidFill>
              </a:rPr>
              <a:t>金融贷款优先</a:t>
            </a:r>
            <a:endParaRPr lang="zh-CN" altLang="en-US" dirty="0">
              <a:solidFill>
                <a:srgbClr val="0070C0"/>
              </a:solidFill>
            </a:endParaRPr>
          </a:p>
        </p:txBody>
      </p:sp>
      <p:sp>
        <p:nvSpPr>
          <p:cNvPr id="8" name="右箭头 7"/>
          <p:cNvSpPr/>
          <p:nvPr/>
        </p:nvSpPr>
        <p:spPr>
          <a:xfrm>
            <a:off x="6953693" y="6060558"/>
            <a:ext cx="1871331" cy="669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ransition spd="med" advTm="13019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randombar(horizontal)">
                                      <p:cBhvr>
                                        <p:cTn id="22" dur="500"/>
                                        <p:tgtEl>
                                          <p:spTgt spid="30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用户目录\我的图片\timg (2).jpg"/>
          <p:cNvPicPr>
            <a:picLocks noChangeAspect="1" noChangeArrowheads="1"/>
          </p:cNvPicPr>
          <p:nvPr/>
        </p:nvPicPr>
        <p:blipFill>
          <a:blip r:embed="rId2" cstate="print"/>
          <a:srcRect/>
          <a:stretch>
            <a:fillRect/>
          </a:stretch>
        </p:blipFill>
        <p:spPr bwMode="auto">
          <a:xfrm>
            <a:off x="0" y="4327451"/>
            <a:ext cx="3147237" cy="2530550"/>
          </a:xfrm>
          <a:prstGeom prst="rect">
            <a:avLst/>
          </a:prstGeom>
          <a:noFill/>
        </p:spPr>
      </p:pic>
      <p:pic>
        <p:nvPicPr>
          <p:cNvPr id="4098" name="Picture 2" descr="D:\用户目录\我的图片\tim1g.jpg"/>
          <p:cNvPicPr>
            <a:picLocks noChangeAspect="1" noChangeArrowheads="1"/>
          </p:cNvPicPr>
          <p:nvPr/>
        </p:nvPicPr>
        <p:blipFill>
          <a:blip r:embed="rId3" cstate="print"/>
          <a:srcRect/>
          <a:stretch>
            <a:fillRect/>
          </a:stretch>
        </p:blipFill>
        <p:spPr bwMode="auto">
          <a:xfrm>
            <a:off x="0" y="0"/>
            <a:ext cx="3195963" cy="2849526"/>
          </a:xfrm>
          <a:prstGeom prst="rect">
            <a:avLst/>
          </a:prstGeom>
          <a:noFill/>
        </p:spPr>
      </p:pic>
      <p:sp>
        <p:nvSpPr>
          <p:cNvPr id="2" name="内容占位符 1"/>
          <p:cNvSpPr>
            <a:spLocks noGrp="1"/>
          </p:cNvSpPr>
          <p:nvPr>
            <p:ph idx="1"/>
          </p:nvPr>
        </p:nvSpPr>
        <p:spPr>
          <a:xfrm>
            <a:off x="2392326" y="1446029"/>
            <a:ext cx="9799674" cy="5029200"/>
          </a:xfrm>
        </p:spPr>
        <p:txBody>
          <a:bodyPr>
            <a:normAutofit/>
          </a:bodyPr>
          <a:lstStyle/>
          <a:p>
            <a:r>
              <a:rPr lang="en-US" altLang="zh-CN" dirty="0" smtClean="0"/>
              <a:t>*</a:t>
            </a:r>
            <a:r>
              <a:rPr lang="zh-CN" altLang="en-US" dirty="0" smtClean="0"/>
              <a:t>新型职业农民是指具有科学文化素质、掌握现代农业生产技能、具备一定经营管理能力，以农业生产、经营或服务作为主要职业，以农业收入作为主要生活来源，居住在农村或集镇的农业从业人员。</a:t>
            </a:r>
            <a:endParaRPr lang="en-US" altLang="zh-CN" dirty="0" smtClean="0"/>
          </a:p>
          <a:p>
            <a:r>
              <a:rPr lang="zh-CN" altLang="en-US" dirty="0" smtClean="0"/>
              <a:t>习近平总书记：九字定义新型职业农民</a:t>
            </a:r>
          </a:p>
          <a:p>
            <a:r>
              <a:rPr lang="zh-CN" altLang="en-US" dirty="0" smtClean="0"/>
              <a:t>习近平总书记在参加今年“两会”四川代表团审议时指出，就地培养更多</a:t>
            </a:r>
            <a:r>
              <a:rPr lang="zh-CN" altLang="en-US" dirty="0" smtClean="0">
                <a:solidFill>
                  <a:srgbClr val="FF0000"/>
                </a:solidFill>
              </a:rPr>
              <a:t>爱农业、懂技术、善经营</a:t>
            </a:r>
            <a:r>
              <a:rPr lang="zh-CN" altLang="en-US" dirty="0" smtClean="0"/>
              <a:t>的新型职业农民。这是习近平“农民观”的新</a:t>
            </a:r>
            <a:r>
              <a:rPr lang="zh-CN" altLang="en-US" smtClean="0"/>
              <a:t>表述</a:t>
            </a:r>
            <a:endParaRPr lang="en-US" altLang="zh-CN" smtClean="0"/>
          </a:p>
          <a:p>
            <a:pPr>
              <a:buNone/>
            </a:pPr>
            <a:r>
              <a:rPr lang="zh-CN" altLang="en-US" dirty="0" smtClean="0"/>
              <a:t> “农村经济社会发展，说到底，关键在人。要通过富裕农民、提高农民、扶持农民，让农业经营有效益，让农业成为有奔头的产业，让农民成为体面的职业。”</a:t>
            </a:r>
            <a:endParaRPr lang="en-US" altLang="zh-CN" dirty="0" smtClean="0"/>
          </a:p>
          <a:p>
            <a:endParaRPr lang="zh-CN" altLang="en-US" dirty="0"/>
          </a:p>
        </p:txBody>
      </p:sp>
      <p:sp>
        <p:nvSpPr>
          <p:cNvPr id="3" name="标题 2"/>
          <p:cNvSpPr>
            <a:spLocks noGrp="1"/>
          </p:cNvSpPr>
          <p:nvPr>
            <p:ph type="title"/>
          </p:nvPr>
        </p:nvSpPr>
        <p:spPr>
          <a:xfrm>
            <a:off x="3195963" y="281763"/>
            <a:ext cx="4345172" cy="1143000"/>
          </a:xfrm>
        </p:spPr>
        <p:txBody>
          <a:bodyPr/>
          <a:lstStyle/>
          <a:p>
            <a:r>
              <a:rPr lang="zh-CN" altLang="en-US" dirty="0" smtClean="0"/>
              <a:t>新型职业农民</a:t>
            </a:r>
            <a:endParaRPr lang="zh-CN" altLang="en-US" dirty="0"/>
          </a:p>
        </p:txBody>
      </p:sp>
    </p:spTree>
  </p:cSld>
  <p:clrMapOvr>
    <a:masterClrMapping/>
  </p:clrMapOvr>
  <p:transition spd="med" advTm="11322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3)">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10.xml><?xml version="1.0" encoding="utf-8"?>
<p:tagLst xmlns:a="http://schemas.openxmlformats.org/drawingml/2006/main" xmlns:r="http://schemas.openxmlformats.org/officeDocument/2006/relationships" xmlns:p="http://schemas.openxmlformats.org/presentationml/2006/main">
  <p:tag name="TIMING" val="|1|9.3"/>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9"/>
</p:tagLst>
</file>

<file path=ppt/tags/tag14.xml><?xml version="1.0" encoding="utf-8"?>
<p:tagLst xmlns:a="http://schemas.openxmlformats.org/drawingml/2006/main" xmlns:r="http://schemas.openxmlformats.org/officeDocument/2006/relationships" xmlns:p="http://schemas.openxmlformats.org/presentationml/2006/main">
  <p:tag name="TIMING" val="|6.7|46|10.8"/>
</p:tagLst>
</file>

<file path=ppt/tags/tag15.xml><?xml version="1.0" encoding="utf-8"?>
<p:tagLst xmlns:a="http://schemas.openxmlformats.org/drawingml/2006/main" xmlns:r="http://schemas.openxmlformats.org/officeDocument/2006/relationships" xmlns:p="http://schemas.openxmlformats.org/presentationml/2006/main">
  <p:tag name="TIMING" val="|0.4|21|19.2|10.4"/>
</p:tagLst>
</file>

<file path=ppt/tags/tag16.xml><?xml version="1.0" encoding="utf-8"?>
<p:tagLst xmlns:a="http://schemas.openxmlformats.org/drawingml/2006/main" xmlns:r="http://schemas.openxmlformats.org/officeDocument/2006/relationships" xmlns:p="http://schemas.openxmlformats.org/presentationml/2006/main">
  <p:tag name="TIMING" val="|0.4|18.7"/>
</p:tagLst>
</file>

<file path=ppt/tags/tag17.xml><?xml version="1.0" encoding="utf-8"?>
<p:tagLst xmlns:a="http://schemas.openxmlformats.org/drawingml/2006/main" xmlns:r="http://schemas.openxmlformats.org/officeDocument/2006/relationships" xmlns:p="http://schemas.openxmlformats.org/presentationml/2006/main">
  <p:tag name="TIMING" val="|0.2|12.3"/>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5.8|21.1"/>
</p:tagLst>
</file>

<file path=ppt/tags/tag4.xml><?xml version="1.0" encoding="utf-8"?>
<p:tagLst xmlns:a="http://schemas.openxmlformats.org/drawingml/2006/main" xmlns:r="http://schemas.openxmlformats.org/officeDocument/2006/relationships" xmlns:p="http://schemas.openxmlformats.org/presentationml/2006/main">
  <p:tag name="TIMING" val="|4.9"/>
</p:tagLst>
</file>

<file path=ppt/tags/tag5.xml><?xml version="1.0" encoding="utf-8"?>
<p:tagLst xmlns:a="http://schemas.openxmlformats.org/drawingml/2006/main" xmlns:r="http://schemas.openxmlformats.org/officeDocument/2006/relationships" xmlns:p="http://schemas.openxmlformats.org/presentationml/2006/main">
  <p:tag name="TIMING" val="|2.9"/>
</p:tagLst>
</file>

<file path=ppt/tags/tag6.xml><?xml version="1.0" encoding="utf-8"?>
<p:tagLst xmlns:a="http://schemas.openxmlformats.org/drawingml/2006/main" xmlns:r="http://schemas.openxmlformats.org/officeDocument/2006/relationships" xmlns:p="http://schemas.openxmlformats.org/presentationml/2006/main">
  <p:tag name="TIMING" val="|7.7"/>
</p:tagLst>
</file>

<file path=ppt/tags/tag7.xml><?xml version="1.0" encoding="utf-8"?>
<p:tagLst xmlns:a="http://schemas.openxmlformats.org/drawingml/2006/main" xmlns:r="http://schemas.openxmlformats.org/officeDocument/2006/relationships" xmlns:p="http://schemas.openxmlformats.org/presentationml/2006/main">
  <p:tag name="TIMING" val="|15.7"/>
</p:tagLst>
</file>

<file path=ppt/tags/tag8.xml><?xml version="1.0" encoding="utf-8"?>
<p:tagLst xmlns:a="http://schemas.openxmlformats.org/drawingml/2006/main" xmlns:r="http://schemas.openxmlformats.org/officeDocument/2006/relationships" xmlns:p="http://schemas.openxmlformats.org/presentationml/2006/main">
  <p:tag name="TIMING" val="|3.6"/>
</p:tagLst>
</file>

<file path=ppt/tags/tag9.xml><?xml version="1.0" encoding="utf-8"?>
<p:tagLst xmlns:a="http://schemas.openxmlformats.org/drawingml/2006/main" xmlns:r="http://schemas.openxmlformats.org/officeDocument/2006/relationships" xmlns:p="http://schemas.openxmlformats.org/presentationml/2006/main">
  <p:tag name="TIMING" val="|3.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顶峰">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1936</TotalTime>
  <Words>5924</Words>
  <Application>Microsoft Office PowerPoint</Application>
  <PresentationFormat>自定义</PresentationFormat>
  <Paragraphs>303</Paragraphs>
  <Slides>47</Slides>
  <Notes>4</Notes>
  <HiddenSlides>0</HiddenSlides>
  <MMClips>0</MMClips>
  <ScaleCrop>false</ScaleCrop>
  <HeadingPairs>
    <vt:vector size="4" baseType="variant">
      <vt:variant>
        <vt:lpstr>主题</vt:lpstr>
      </vt:variant>
      <vt:variant>
        <vt:i4>1</vt:i4>
      </vt:variant>
      <vt:variant>
        <vt:lpstr>幻灯片标题</vt:lpstr>
      </vt:variant>
      <vt:variant>
        <vt:i4>47</vt:i4>
      </vt:variant>
    </vt:vector>
  </HeadingPairs>
  <TitlesOfParts>
    <vt:vector size="48" baseType="lpstr">
      <vt:lpstr>聚合</vt:lpstr>
      <vt:lpstr>幻灯片 1</vt:lpstr>
      <vt:lpstr>幻灯片 2</vt:lpstr>
      <vt:lpstr>（一）什么是新型农业经营体系</vt:lpstr>
      <vt:lpstr>专业大户</vt:lpstr>
      <vt:lpstr>家庭农场</vt:lpstr>
      <vt:lpstr>合作社</vt:lpstr>
      <vt:lpstr>注册合作社流程</vt:lpstr>
      <vt:lpstr>农业行业龙头企业</vt:lpstr>
      <vt:lpstr>新型职业农民</vt:lpstr>
      <vt:lpstr>新型职业农民具体来说可分为生产经营型、专业技能型和社会服务型三种类型。 </vt:lpstr>
      <vt:lpstr>幻灯片 11</vt:lpstr>
      <vt:lpstr>（二）为什么要培育新型农业经营主体</vt:lpstr>
      <vt:lpstr>幻灯片 13</vt:lpstr>
      <vt:lpstr>（二）为什么要培育新型农业经营主体</vt:lpstr>
      <vt:lpstr>幻灯片 15</vt:lpstr>
      <vt:lpstr>幻灯片 16</vt:lpstr>
      <vt:lpstr>（二）为什么要培育新型农业经营主体</vt:lpstr>
      <vt:lpstr>幻灯片 18</vt:lpstr>
      <vt:lpstr>幻灯片 19</vt:lpstr>
      <vt:lpstr>（二）为什么要培育新型农业经营主体</vt:lpstr>
      <vt:lpstr>（三）怎么培育新型农业经营主体 </vt:lpstr>
      <vt:lpstr>幻灯片 22</vt:lpstr>
      <vt:lpstr>幻灯片 23</vt:lpstr>
      <vt:lpstr>幻灯片 24</vt:lpstr>
      <vt:lpstr>幻灯片 25</vt:lpstr>
      <vt:lpstr>幻灯片 26</vt:lpstr>
      <vt:lpstr>幻灯片 27</vt:lpstr>
      <vt:lpstr>幻灯片 28</vt:lpstr>
      <vt:lpstr>幻灯片 29</vt:lpstr>
      <vt:lpstr>幻灯片 30</vt:lpstr>
      <vt:lpstr>新型职业农民培育实施内容</vt:lpstr>
      <vt:lpstr>幻灯片 32</vt:lpstr>
      <vt:lpstr>1、技术技能集中培训</vt:lpstr>
      <vt:lpstr>技术技能集中培训</vt:lpstr>
      <vt:lpstr>技术技能集中培训 </vt:lpstr>
      <vt:lpstr>技术技能集中培训</vt:lpstr>
      <vt:lpstr>技术技能集中培训</vt:lpstr>
      <vt:lpstr>现场教学、田间学校</vt:lpstr>
      <vt:lpstr>幻灯片 39</vt:lpstr>
      <vt:lpstr>参观考察</vt:lpstr>
      <vt:lpstr>幻灯片 41</vt:lpstr>
      <vt:lpstr>4、新型经营主体发挥的作用</vt:lpstr>
      <vt:lpstr>4、新型经营主体发挥的作用</vt:lpstr>
      <vt:lpstr>4、新型经营主体发挥的作用</vt:lpstr>
      <vt:lpstr>4、新型经营主体发挥的作用</vt:lpstr>
      <vt:lpstr>对青年农村实用人才的寄语</vt:lpstr>
      <vt:lpstr>幻灯片 47</vt:lpstr>
    </vt:vector>
  </TitlesOfParts>
  <Company>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dc:creator>
  <cp:lastModifiedBy>Administrator</cp:lastModifiedBy>
  <cp:revision>192</cp:revision>
  <dcterms:created xsi:type="dcterms:W3CDTF">2017-04-09T04:32:41Z</dcterms:created>
  <dcterms:modified xsi:type="dcterms:W3CDTF">2017-06-09T00:52:46Z</dcterms:modified>
</cp:coreProperties>
</file>