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72"/>
  </p:notesMasterIdLst>
  <p:sldIdLst>
    <p:sldId id="775" r:id="rId2"/>
    <p:sldId id="747" r:id="rId3"/>
    <p:sldId id="746" r:id="rId4"/>
    <p:sldId id="748" r:id="rId5"/>
    <p:sldId id="692" r:id="rId6"/>
    <p:sldId id="689" r:id="rId7"/>
    <p:sldId id="691" r:id="rId8"/>
    <p:sldId id="690" r:id="rId9"/>
    <p:sldId id="604" r:id="rId10"/>
    <p:sldId id="605" r:id="rId11"/>
    <p:sldId id="623" r:id="rId12"/>
    <p:sldId id="706" r:id="rId13"/>
    <p:sldId id="749" r:id="rId14"/>
    <p:sldId id="750" r:id="rId15"/>
    <p:sldId id="751" r:id="rId16"/>
    <p:sldId id="710" r:id="rId17"/>
    <p:sldId id="713" r:id="rId18"/>
    <p:sldId id="712" r:id="rId19"/>
    <p:sldId id="711" r:id="rId20"/>
    <p:sldId id="715" r:id="rId21"/>
    <p:sldId id="707" r:id="rId22"/>
    <p:sldId id="716" r:id="rId23"/>
    <p:sldId id="752" r:id="rId24"/>
    <p:sldId id="753" r:id="rId25"/>
    <p:sldId id="754" r:id="rId26"/>
    <p:sldId id="755" r:id="rId27"/>
    <p:sldId id="757" r:id="rId28"/>
    <p:sldId id="756" r:id="rId29"/>
    <p:sldId id="717" r:id="rId30"/>
    <p:sldId id="758" r:id="rId31"/>
    <p:sldId id="759" r:id="rId32"/>
    <p:sldId id="721" r:id="rId33"/>
    <p:sldId id="760" r:id="rId34"/>
    <p:sldId id="722" r:id="rId35"/>
    <p:sldId id="761" r:id="rId36"/>
    <p:sldId id="762" r:id="rId37"/>
    <p:sldId id="763" r:id="rId38"/>
    <p:sldId id="723" r:id="rId39"/>
    <p:sldId id="765" r:id="rId40"/>
    <p:sldId id="766" r:id="rId41"/>
    <p:sldId id="724" r:id="rId42"/>
    <p:sldId id="718" r:id="rId43"/>
    <p:sldId id="768" r:id="rId44"/>
    <p:sldId id="725" r:id="rId45"/>
    <p:sldId id="708" r:id="rId46"/>
    <p:sldId id="726" r:id="rId47"/>
    <p:sldId id="727" r:id="rId48"/>
    <p:sldId id="769" r:id="rId49"/>
    <p:sldId id="728" r:id="rId50"/>
    <p:sldId id="729" r:id="rId51"/>
    <p:sldId id="730" r:id="rId52"/>
    <p:sldId id="731" r:id="rId53"/>
    <p:sldId id="770" r:id="rId54"/>
    <p:sldId id="771" r:id="rId55"/>
    <p:sldId id="732" r:id="rId56"/>
    <p:sldId id="772" r:id="rId57"/>
    <p:sldId id="773" r:id="rId58"/>
    <p:sldId id="733" r:id="rId59"/>
    <p:sldId id="735" r:id="rId60"/>
    <p:sldId id="737" r:id="rId61"/>
    <p:sldId id="694" r:id="rId62"/>
    <p:sldId id="736" r:id="rId63"/>
    <p:sldId id="738" r:id="rId64"/>
    <p:sldId id="739" r:id="rId65"/>
    <p:sldId id="740" r:id="rId66"/>
    <p:sldId id="774" r:id="rId67"/>
    <p:sldId id="741" r:id="rId68"/>
    <p:sldId id="745" r:id="rId69"/>
    <p:sldId id="661" r:id="rId70"/>
    <p:sldId id="603" r:id="rId71"/>
  </p:sldIdLst>
  <p:sldSz cx="12192000" cy="6858000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1400" kern="1200">
        <a:solidFill>
          <a:srgbClr val="FFFFFF"/>
        </a:solidFill>
        <a:latin typeface="Verdana" pitchFamily="34" charset="0"/>
        <a:ea typeface="宋体" charset="-122"/>
        <a:cs typeface="+mn-cs"/>
      </a:defRPr>
    </a:lvl1pPr>
    <a:lvl2pPr marL="455613" indent="1588" algn="l" rtl="0" fontAlgn="base">
      <a:spcBef>
        <a:spcPct val="0"/>
      </a:spcBef>
      <a:spcAft>
        <a:spcPct val="0"/>
      </a:spcAft>
      <a:defRPr sz="1400" kern="1200">
        <a:solidFill>
          <a:srgbClr val="FFFFFF"/>
        </a:solidFill>
        <a:latin typeface="Verdana" pitchFamily="34" charset="0"/>
        <a:ea typeface="宋体" charset="-122"/>
        <a:cs typeface="+mn-cs"/>
      </a:defRPr>
    </a:lvl2pPr>
    <a:lvl3pPr marL="912813" indent="1588" algn="l" rtl="0" fontAlgn="base">
      <a:spcBef>
        <a:spcPct val="0"/>
      </a:spcBef>
      <a:spcAft>
        <a:spcPct val="0"/>
      </a:spcAft>
      <a:defRPr sz="1400" kern="1200">
        <a:solidFill>
          <a:srgbClr val="FFFFFF"/>
        </a:solidFill>
        <a:latin typeface="Verdana" pitchFamily="34" charset="0"/>
        <a:ea typeface="宋体" charset="-122"/>
        <a:cs typeface="+mn-cs"/>
      </a:defRPr>
    </a:lvl3pPr>
    <a:lvl4pPr marL="1370013" indent="1588" algn="l" rtl="0" fontAlgn="base">
      <a:spcBef>
        <a:spcPct val="0"/>
      </a:spcBef>
      <a:spcAft>
        <a:spcPct val="0"/>
      </a:spcAft>
      <a:defRPr sz="1400" kern="1200">
        <a:solidFill>
          <a:srgbClr val="FFFFFF"/>
        </a:solidFill>
        <a:latin typeface="Verdana" pitchFamily="34" charset="0"/>
        <a:ea typeface="宋体" charset="-122"/>
        <a:cs typeface="+mn-cs"/>
      </a:defRPr>
    </a:lvl4pPr>
    <a:lvl5pPr marL="1827213" indent="1588" algn="l" rtl="0" fontAlgn="base">
      <a:spcBef>
        <a:spcPct val="0"/>
      </a:spcBef>
      <a:spcAft>
        <a:spcPct val="0"/>
      </a:spcAft>
      <a:defRPr sz="1400" kern="1200">
        <a:solidFill>
          <a:srgbClr val="FFFFFF"/>
        </a:solidFill>
        <a:latin typeface="Verdana" pitchFamily="34" charset="0"/>
        <a:ea typeface="宋体" charset="-122"/>
        <a:cs typeface="+mn-cs"/>
      </a:defRPr>
    </a:lvl5pPr>
    <a:lvl6pPr marL="2286000" algn="l" defTabSz="914400" rtl="0" eaLnBrk="1" latinLnBrk="0" hangingPunct="1">
      <a:defRPr sz="1400" kern="1200">
        <a:solidFill>
          <a:srgbClr val="FFFFFF"/>
        </a:solidFill>
        <a:latin typeface="Verdana" pitchFamily="34" charset="0"/>
        <a:ea typeface="宋体" charset="-122"/>
        <a:cs typeface="+mn-cs"/>
      </a:defRPr>
    </a:lvl6pPr>
    <a:lvl7pPr marL="2743200" algn="l" defTabSz="914400" rtl="0" eaLnBrk="1" latinLnBrk="0" hangingPunct="1">
      <a:defRPr sz="1400" kern="1200">
        <a:solidFill>
          <a:srgbClr val="FFFFFF"/>
        </a:solidFill>
        <a:latin typeface="Verdana" pitchFamily="34" charset="0"/>
        <a:ea typeface="宋体" charset="-122"/>
        <a:cs typeface="+mn-cs"/>
      </a:defRPr>
    </a:lvl7pPr>
    <a:lvl8pPr marL="3200400" algn="l" defTabSz="914400" rtl="0" eaLnBrk="1" latinLnBrk="0" hangingPunct="1">
      <a:defRPr sz="1400" kern="1200">
        <a:solidFill>
          <a:srgbClr val="FFFFFF"/>
        </a:solidFill>
        <a:latin typeface="Verdana" pitchFamily="34" charset="0"/>
        <a:ea typeface="宋体" charset="-122"/>
        <a:cs typeface="+mn-cs"/>
      </a:defRPr>
    </a:lvl8pPr>
    <a:lvl9pPr marL="3657600" algn="l" defTabSz="914400" rtl="0" eaLnBrk="1" latinLnBrk="0" hangingPunct="1">
      <a:defRPr sz="1400" kern="1200">
        <a:solidFill>
          <a:srgbClr val="FFFFFF"/>
        </a:solidFill>
        <a:latin typeface="Verdana" pitchFamily="34" charset="0"/>
        <a:ea typeface="宋体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CC0066"/>
    <a:srgbClr val="008000"/>
    <a:srgbClr val="663300"/>
    <a:srgbClr val="FF9966"/>
    <a:srgbClr val="3399FF"/>
    <a:srgbClr val="FF99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38" autoAdjust="0"/>
  </p:normalViewPr>
  <p:slideViewPr>
    <p:cSldViewPr snapToGrid="0">
      <p:cViewPr varScale="1">
        <p:scale>
          <a:sx n="69" d="100"/>
          <a:sy n="69" d="100"/>
        </p:scale>
        <p:origin x="780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-3252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4E5FFB28-8CDC-45E6-8487-9E0097E8C781}" type="datetimeFigureOut">
              <a:rPr lang="zh-CN" altLang="en-US"/>
              <a:pPr>
                <a:defRPr/>
              </a:pPr>
              <a:t>2017/3/17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</a:lstStyle>
          <a:p>
            <a:pPr>
              <a:defRPr/>
            </a:pPr>
            <a:fld id="{94BD0D6E-86D9-4D2A-B5F9-8D43E48C7FE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2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65" algn="l" defTabSz="9143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38" algn="l" defTabSz="9143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11" algn="l" defTabSz="9143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84" algn="l" defTabSz="9143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移动社交电商五大要素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BD0D6E-86D9-4D2A-B5F9-8D43E48C7FE6}" type="slidenum">
              <a:rPr lang="zh-CN" altLang="en-US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0688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BD0D6E-86D9-4D2A-B5F9-8D43E48C7FE6}" type="slidenum">
              <a:rPr lang="zh-CN" altLang="en-US"/>
              <a:pPr>
                <a:defRPr/>
              </a:pPr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2559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移动社交电商模型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BD0D6E-86D9-4D2A-B5F9-8D43E48C7FE6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640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BD0D6E-86D9-4D2A-B5F9-8D43E48C7FE6}" type="slidenum">
              <a:rPr lang="zh-CN" altLang="en-US"/>
              <a:pPr>
                <a:defRPr/>
              </a:pPr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390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BD0D6E-86D9-4D2A-B5F9-8D43E48C7FE6}" type="slidenum">
              <a:rPr lang="zh-CN" altLang="en-US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6413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神器＝智能手机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BD0D6E-86D9-4D2A-B5F9-8D43E48C7FE6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8705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BD0D6E-86D9-4D2A-B5F9-8D43E48C7FE6}" type="slidenum">
              <a:rPr lang="zh-CN" altLang="en-US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7530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dirty="0"/>
              <a:t>故事：火车上一个</a:t>
            </a:r>
            <a:r>
              <a:rPr lang="en-US" altLang="zh-CN" dirty="0"/>
              <a:t>60</a:t>
            </a:r>
            <a:r>
              <a:rPr lang="zh-CN" altLang="zh-CN" dirty="0"/>
              <a:t>多岁的婆婆，到处加微信（送眼贴产品试用），是为了她女儿做微商</a:t>
            </a:r>
            <a:r>
              <a:rPr lang="zh-CN" altLang="en-US" dirty="0"/>
              <a:t>积累粉丝</a:t>
            </a:r>
            <a:endParaRPr lang="zh-C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BD0D6E-86D9-4D2A-B5F9-8D43E48C7FE6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2551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BD0D6E-86D9-4D2A-B5F9-8D43E48C7FE6}" type="slidenum">
              <a:rPr lang="zh-CN" altLang="en-US"/>
              <a:pPr>
                <a:defRPr/>
              </a:pPr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8943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4BD0D6E-86D9-4D2A-B5F9-8D43E48C7FE6}" type="slidenum">
              <a:rPr lang="zh-CN" altLang="en-US" smtClean="0"/>
              <a:pPr>
                <a:defRPr/>
              </a:pPr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699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1" y="3886201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3" indent="0" algn="ctr">
              <a:buNone/>
              <a:defRPr/>
            </a:lvl2pPr>
            <a:lvl3pPr marL="914346" indent="0" algn="ctr">
              <a:buNone/>
              <a:defRPr/>
            </a:lvl3pPr>
            <a:lvl4pPr marL="1371519" indent="0" algn="ctr">
              <a:buNone/>
              <a:defRPr/>
            </a:lvl4pPr>
            <a:lvl5pPr marL="1828692" indent="0" algn="ctr">
              <a:buNone/>
              <a:defRPr/>
            </a:lvl5pPr>
            <a:lvl6pPr marL="2285865" indent="0" algn="ctr">
              <a:buNone/>
              <a:defRPr/>
            </a:lvl6pPr>
            <a:lvl7pPr marL="2743038" indent="0" algn="ctr">
              <a:buNone/>
              <a:defRPr/>
            </a:lvl7pPr>
            <a:lvl8pPr marL="3200211" indent="0" algn="ctr">
              <a:buNone/>
              <a:defRPr/>
            </a:lvl8pPr>
            <a:lvl9pPr marL="3657384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058400" cy="6286500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61925"/>
            <a:ext cx="10972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143000"/>
            <a:ext cx="10972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00" y="0"/>
            <a:ext cx="12496800" cy="7810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3" r:id="rId3"/>
  </p:sldLayoutIdLst>
  <p:transition/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6633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663300"/>
          </a:solidFill>
          <a:latin typeface="Arial" charset="0"/>
          <a:ea typeface="微软雅黑" pitchFamily="34" charset="-122"/>
          <a:cs typeface="宋体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663300"/>
          </a:solidFill>
          <a:latin typeface="Arial" charset="0"/>
          <a:ea typeface="微软雅黑" pitchFamily="34" charset="-122"/>
          <a:cs typeface="宋体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663300"/>
          </a:solidFill>
          <a:latin typeface="Arial" charset="0"/>
          <a:ea typeface="微软雅黑" pitchFamily="34" charset="-122"/>
          <a:cs typeface="宋体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200" b="1">
          <a:solidFill>
            <a:srgbClr val="663300"/>
          </a:solidFill>
          <a:latin typeface="Arial" charset="0"/>
          <a:ea typeface="微软雅黑" pitchFamily="34" charset="-122"/>
          <a:cs typeface="宋体" charset="-122"/>
        </a:defRPr>
      </a:lvl5pPr>
      <a:lvl6pPr marL="457173" algn="l" rtl="0" fontAlgn="base">
        <a:spcBef>
          <a:spcPct val="0"/>
        </a:spcBef>
        <a:spcAft>
          <a:spcPct val="0"/>
        </a:spcAft>
        <a:defRPr sz="3200" b="1">
          <a:solidFill>
            <a:srgbClr val="663300"/>
          </a:solidFill>
          <a:latin typeface="Arial" charset="0"/>
          <a:ea typeface="微软雅黑" pitchFamily="34" charset="-122"/>
          <a:cs typeface="宋体" charset="-122"/>
        </a:defRPr>
      </a:lvl6pPr>
      <a:lvl7pPr marL="914346" algn="l" rtl="0" fontAlgn="base">
        <a:spcBef>
          <a:spcPct val="0"/>
        </a:spcBef>
        <a:spcAft>
          <a:spcPct val="0"/>
        </a:spcAft>
        <a:defRPr sz="3200" b="1">
          <a:solidFill>
            <a:srgbClr val="663300"/>
          </a:solidFill>
          <a:latin typeface="Arial" charset="0"/>
          <a:ea typeface="微软雅黑" pitchFamily="34" charset="-122"/>
          <a:cs typeface="宋体" charset="-122"/>
        </a:defRPr>
      </a:lvl7pPr>
      <a:lvl8pPr marL="1371519" algn="l" rtl="0" fontAlgn="base">
        <a:spcBef>
          <a:spcPct val="0"/>
        </a:spcBef>
        <a:spcAft>
          <a:spcPct val="0"/>
        </a:spcAft>
        <a:defRPr sz="3200" b="1">
          <a:solidFill>
            <a:srgbClr val="663300"/>
          </a:solidFill>
          <a:latin typeface="Arial" charset="0"/>
          <a:ea typeface="微软雅黑" pitchFamily="34" charset="-122"/>
          <a:cs typeface="宋体" charset="-122"/>
        </a:defRPr>
      </a:lvl8pPr>
      <a:lvl9pPr marL="1828692" algn="l" rtl="0" fontAlgn="base">
        <a:spcBef>
          <a:spcPct val="0"/>
        </a:spcBef>
        <a:spcAft>
          <a:spcPct val="0"/>
        </a:spcAft>
        <a:defRPr sz="3200" b="1">
          <a:solidFill>
            <a:srgbClr val="663300"/>
          </a:solidFill>
          <a:latin typeface="Arial" charset="0"/>
          <a:ea typeface="微软雅黑" pitchFamily="34" charset="-122"/>
          <a:cs typeface="宋体" charset="-122"/>
        </a:defRPr>
      </a:lvl9pPr>
    </p:titleStyle>
    <p:bodyStyle>
      <a:lvl1pPr marL="341313" indent="-341313" algn="l" rtl="0" eaLnBrk="0" fontAlgn="base" hangingPunct="0">
        <a:lnSpc>
          <a:spcPct val="130000"/>
        </a:lnSpc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452" indent="-22858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625" indent="-22858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8798" indent="-22858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5971" indent="-228586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2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5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38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1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4" algn="l" defTabSz="9143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idx="1"/>
          </p:nvPr>
        </p:nvSpPr>
        <p:spPr>
          <a:xfrm>
            <a:off x="498764" y="1198418"/>
            <a:ext cx="8742217" cy="2348345"/>
          </a:xfrm>
        </p:spPr>
        <p:txBody>
          <a:bodyPr/>
          <a:lstStyle/>
          <a:p>
            <a:pPr algn="ctr" eaLnBrk="1" hangingPunct="1">
              <a:lnSpc>
                <a:spcPct val="120000"/>
              </a:lnSpc>
            </a:pPr>
            <a:r>
              <a:rPr lang="zh-CN" altLang="en-US" sz="5400" dirty="0">
                <a:latin typeface="微软雅黑" pitchFamily="34" charset="-122"/>
              </a:rPr>
              <a:t>农食微商完美打造第一步</a:t>
            </a:r>
            <a:r>
              <a:rPr lang="en-US" altLang="zh-CN" sz="5400" dirty="0">
                <a:latin typeface="微软雅黑" pitchFamily="34" charset="-122"/>
              </a:rPr>
              <a:t/>
            </a:r>
            <a:br>
              <a:rPr lang="en-US" altLang="zh-CN" sz="5400" dirty="0">
                <a:latin typeface="微软雅黑" pitchFamily="34" charset="-122"/>
              </a:rPr>
            </a:br>
            <a:r>
              <a:rPr lang="zh-CN" altLang="en-US" sz="5400" dirty="0">
                <a:latin typeface="微软雅黑" pitchFamily="34" charset="-122"/>
              </a:rPr>
              <a:t>完美自我</a:t>
            </a:r>
          </a:p>
        </p:txBody>
      </p:sp>
    </p:spTree>
    <p:extLst>
      <p:ext uri="{BB962C8B-B14F-4D97-AF65-F5344CB8AC3E}">
        <p14:creationId xmlns:p14="http://schemas.microsoft.com/office/powerpoint/2010/main" val="41095267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736906" y="2409269"/>
            <a:ext cx="3340413" cy="832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4400" b="1" spc="300" dirty="0">
                <a:solidFill>
                  <a:srgbClr val="C00000"/>
                </a:solidFill>
                <a:ea typeface="方正兰亭超细黑简体" panose="02000000000000000000"/>
              </a:rPr>
              <a:t>目 标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8013700" y="2156086"/>
            <a:ext cx="3903575" cy="1725250"/>
            <a:chOff x="7779224" y="2423307"/>
            <a:chExt cx="3889612" cy="1405719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7779224" y="2423307"/>
              <a:ext cx="3889612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7779224" y="3829026"/>
              <a:ext cx="3889612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矩形 7"/>
          <p:cNvSpPr/>
          <p:nvPr/>
        </p:nvSpPr>
        <p:spPr>
          <a:xfrm>
            <a:off x="8259581" y="2537186"/>
            <a:ext cx="954650" cy="954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4800" dirty="0">
                <a:latin typeface="Impact" panose="020B0806030902050204" pitchFamily="34" charset="0"/>
              </a:rPr>
              <a:t>1</a:t>
            </a:r>
            <a:endParaRPr lang="zh-CN" altLang="en-US" sz="4800" dirty="0">
              <a:latin typeface="Impact" panose="020B080603090205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214231" y="3137608"/>
            <a:ext cx="2985590" cy="430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方正兰亭超细黑简体" panose="02000000000000000000"/>
              </a:rPr>
              <a:t>我们的未来</a:t>
            </a:r>
          </a:p>
        </p:txBody>
      </p:sp>
    </p:spTree>
    <p:extLst>
      <p:ext uri="{BB962C8B-B14F-4D97-AF65-F5344CB8AC3E}">
        <p14:creationId xmlns:p14="http://schemas.microsoft.com/office/powerpoint/2010/main" val="31620177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1273" y="2632419"/>
            <a:ext cx="2643447" cy="1009356"/>
          </a:xfrm>
        </p:spPr>
        <p:txBody>
          <a:bodyPr/>
          <a:lstStyle/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sz="4800" b="1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“新” 我</a:t>
            </a: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4933406" y="2632419"/>
            <a:ext cx="1744980" cy="1009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marL="341313" indent="-341313" algn="l" rtl="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2" indent="-2285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5" indent="-2285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98" indent="-2285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1" indent="-2285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4800" b="1" kern="0" dirty="0">
                <a:solidFill>
                  <a:srgbClr val="FF0000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1000</a:t>
            </a:r>
            <a:endParaRPr lang="zh-CN" altLang="en-US" sz="4800" b="1" kern="0" dirty="0">
              <a:solidFill>
                <a:srgbClr val="FF0000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 bwMode="auto">
          <a:xfrm>
            <a:off x="7905206" y="2632419"/>
            <a:ext cx="3580212" cy="1009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t" anchorCtr="0" compatLnSpc="1">
            <a:prstTxWarp prst="textNoShape">
              <a:avLst/>
            </a:prstTxWarp>
          </a:bodyPr>
          <a:lstStyle>
            <a:lvl1pPr marL="341313" indent="-341313" algn="l" rtl="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1363" indent="-284163" algn="l" rtl="0" eaLnBrk="0" fontAlgn="base" hangingPunct="0">
              <a:spcBef>
                <a:spcPct val="20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14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86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5813" indent="-227013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2" indent="-2285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5" indent="-2285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98" indent="-2285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1" indent="-228586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zh-CN" sz="4800" b="1" kern="0" dirty="0"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1000*200</a:t>
            </a:r>
            <a:endParaRPr lang="zh-CN" altLang="en-US" sz="4800" b="1" kern="0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7" name="右箭头 6"/>
          <p:cNvSpPr/>
          <p:nvPr/>
        </p:nvSpPr>
        <p:spPr>
          <a:xfrm>
            <a:off x="3712573" y="2948940"/>
            <a:ext cx="982980" cy="38862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8" name="右箭头 7"/>
          <p:cNvSpPr/>
          <p:nvPr/>
        </p:nvSpPr>
        <p:spPr>
          <a:xfrm>
            <a:off x="6684373" y="2942787"/>
            <a:ext cx="982980" cy="388620"/>
          </a:xfrm>
          <a:prstGeom prst="right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9" name="下弧形箭头 8"/>
          <p:cNvSpPr/>
          <p:nvPr/>
        </p:nvSpPr>
        <p:spPr>
          <a:xfrm rot="10800000">
            <a:off x="2594066" y="1316646"/>
            <a:ext cx="6446520" cy="1328079"/>
          </a:xfrm>
          <a:prstGeom prst="curvedUp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0" name="下弧形箭头 9"/>
          <p:cNvSpPr/>
          <p:nvPr/>
        </p:nvSpPr>
        <p:spPr>
          <a:xfrm>
            <a:off x="2594066" y="3641775"/>
            <a:ext cx="3291840" cy="793065"/>
          </a:xfrm>
          <a:prstGeom prst="curvedUp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下弧形箭头 10"/>
          <p:cNvSpPr/>
          <p:nvPr/>
        </p:nvSpPr>
        <p:spPr>
          <a:xfrm>
            <a:off x="5922373" y="3641775"/>
            <a:ext cx="3291840" cy="793065"/>
          </a:xfrm>
          <a:prstGeom prst="curvedUpArrow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9533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736906" y="2409269"/>
            <a:ext cx="3340413" cy="832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4400" b="1" spc="300" dirty="0">
                <a:solidFill>
                  <a:srgbClr val="C00000"/>
                </a:solidFill>
                <a:ea typeface="方正兰亭超细黑简体" panose="02000000000000000000"/>
              </a:rPr>
              <a:t>新 微 商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8013700" y="2156086"/>
            <a:ext cx="3903575" cy="1725250"/>
            <a:chOff x="7779224" y="2423307"/>
            <a:chExt cx="3889612" cy="1405719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7779224" y="2423307"/>
              <a:ext cx="3889612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7779224" y="3829026"/>
              <a:ext cx="3889612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矩形 7"/>
          <p:cNvSpPr/>
          <p:nvPr/>
        </p:nvSpPr>
        <p:spPr>
          <a:xfrm>
            <a:off x="8259581" y="2537186"/>
            <a:ext cx="954650" cy="954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4800" dirty="0">
                <a:latin typeface="Impact" panose="020B0806030902050204" pitchFamily="34" charset="0"/>
              </a:rPr>
              <a:t>2</a:t>
            </a:r>
            <a:endParaRPr lang="zh-CN" altLang="en-US" sz="4800" dirty="0">
              <a:latin typeface="Impact" panose="020B080603090205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214231" y="3137608"/>
            <a:ext cx="2985590" cy="430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方正兰亭超细黑简体" panose="02000000000000000000"/>
              </a:rPr>
              <a:t>重新崛起</a:t>
            </a:r>
          </a:p>
        </p:txBody>
      </p:sp>
    </p:spTree>
    <p:extLst>
      <p:ext uri="{BB962C8B-B14F-4D97-AF65-F5344CB8AC3E}">
        <p14:creationId xmlns:p14="http://schemas.microsoft.com/office/powerpoint/2010/main" val="27606273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6" name="内容占位符 5" descr="拿着喇叭的老奶奶jpg图片素材 ...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45" y="-488121"/>
            <a:ext cx="4597791" cy="6896688"/>
          </a:xfrm>
        </p:spPr>
      </p:pic>
      <p:sp>
        <p:nvSpPr>
          <p:cNvPr id="8" name="标题 1"/>
          <p:cNvSpPr txBox="1">
            <a:spLocks/>
          </p:cNvSpPr>
          <p:nvPr/>
        </p:nvSpPr>
        <p:spPr bwMode="auto">
          <a:xfrm>
            <a:off x="6493999" y="2541123"/>
            <a:ext cx="4596032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6633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663300"/>
                </a:solidFill>
                <a:latin typeface="Arial" charset="0"/>
                <a:ea typeface="微软雅黑" pitchFamily="34" charset="-122"/>
                <a:cs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663300"/>
                </a:solidFill>
                <a:latin typeface="Arial" charset="0"/>
                <a:ea typeface="微软雅黑" pitchFamily="34" charset="-122"/>
                <a:cs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663300"/>
                </a:solidFill>
                <a:latin typeface="Arial" charset="0"/>
                <a:ea typeface="微软雅黑" pitchFamily="34" charset="-122"/>
                <a:cs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663300"/>
                </a:solidFill>
                <a:latin typeface="Arial" charset="0"/>
                <a:ea typeface="微软雅黑" pitchFamily="34" charset="-122"/>
                <a:cs typeface="宋体" charset="-122"/>
              </a:defRPr>
            </a:lvl5pPr>
            <a:lvl6pPr marL="457173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63300"/>
                </a:solidFill>
                <a:latin typeface="Arial" charset="0"/>
                <a:ea typeface="微软雅黑" pitchFamily="34" charset="-122"/>
                <a:cs typeface="宋体" charset="-122"/>
              </a:defRPr>
            </a:lvl6pPr>
            <a:lvl7pPr marL="914346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63300"/>
                </a:solidFill>
                <a:latin typeface="Arial" charset="0"/>
                <a:ea typeface="微软雅黑" pitchFamily="34" charset="-122"/>
                <a:cs typeface="宋体" charset="-122"/>
              </a:defRPr>
            </a:lvl7pPr>
            <a:lvl8pPr marL="1371519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63300"/>
                </a:solidFill>
                <a:latin typeface="Arial" charset="0"/>
                <a:ea typeface="微软雅黑" pitchFamily="34" charset="-122"/>
                <a:cs typeface="宋体" charset="-122"/>
              </a:defRPr>
            </a:lvl8pPr>
            <a:lvl9pPr marL="1828692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63300"/>
                </a:solidFill>
                <a:latin typeface="Arial" charset="0"/>
                <a:ea typeface="微软雅黑" pitchFamily="34" charset="-122"/>
                <a:cs typeface="宋体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4800" kern="0" dirty="0">
                <a:solidFill>
                  <a:schemeClr val="tx1"/>
                </a:solidFill>
                <a:ea typeface="方正兰亭超细黑简体" panose="02000000000000000000"/>
              </a:rPr>
              <a:t>一个真实的故事</a:t>
            </a:r>
            <a:endParaRPr lang="en-US" altLang="zh-CN" sz="4800" kern="0" dirty="0">
              <a:solidFill>
                <a:schemeClr val="tx1"/>
              </a:solidFill>
              <a:ea typeface="方正兰亭超细黑简体" panose="020000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008920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新鲜水果-9, 新鲜水果 , 丰收 ..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572000" cy="6442771"/>
          </a:xfrm>
        </p:spPr>
      </p:pic>
      <p:pic>
        <p:nvPicPr>
          <p:cNvPr id="5" name="图片 4" descr="微信6.0开启内测：小视频来了 ...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876" y="-2"/>
            <a:ext cx="3757124" cy="644277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 bwMode="auto">
          <a:xfrm>
            <a:off x="4892687" y="405227"/>
            <a:ext cx="3210304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zh-CN" altLang="zh-CN" sz="2000" b="1" dirty="0">
                <a:solidFill>
                  <a:schemeClr val="tx1"/>
                </a:solidFill>
                <a:latin typeface="+mn-ea"/>
                <a:ea typeface="+mn-ea"/>
              </a:rPr>
              <a:t>农产品的特性</a:t>
            </a:r>
          </a:p>
          <a:p>
            <a:pPr lvl="0" algn="ctr">
              <a:lnSpc>
                <a:spcPct val="12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+mn-ea"/>
                <a:ea typeface="+mn-ea"/>
              </a:rPr>
              <a:t>1</a:t>
            </a:r>
            <a:r>
              <a:rPr lang="zh-CN" altLang="en-US" sz="2000" dirty="0">
                <a:solidFill>
                  <a:schemeClr val="tx1"/>
                </a:solidFill>
                <a:latin typeface="+mn-ea"/>
                <a:ea typeface="+mn-ea"/>
              </a:rPr>
              <a:t>、</a:t>
            </a:r>
            <a:r>
              <a:rPr lang="zh-CN" altLang="zh-CN" sz="2000" dirty="0">
                <a:solidFill>
                  <a:schemeClr val="tx1"/>
                </a:solidFill>
                <a:latin typeface="+mn-ea"/>
                <a:ea typeface="+mn-ea"/>
              </a:rPr>
              <a:t>高复购。人们忠于自己的</a:t>
            </a:r>
            <a:r>
              <a:rPr lang="en-US" altLang="zh-CN" sz="2000" dirty="0">
                <a:solidFill>
                  <a:schemeClr val="tx1"/>
                </a:solidFill>
                <a:latin typeface="+mn-ea"/>
                <a:ea typeface="+mn-ea"/>
              </a:rPr>
              <a:t>“</a:t>
            </a:r>
            <a:r>
              <a:rPr lang="zh-CN" altLang="zh-CN" sz="2000" dirty="0">
                <a:solidFill>
                  <a:schemeClr val="tx1"/>
                </a:solidFill>
                <a:latin typeface="+mn-ea"/>
                <a:ea typeface="+mn-ea"/>
              </a:rPr>
              <a:t>口味</a:t>
            </a:r>
            <a:r>
              <a:rPr lang="en-US" altLang="zh-CN" sz="2000" dirty="0">
                <a:solidFill>
                  <a:schemeClr val="tx1"/>
                </a:solidFill>
                <a:latin typeface="+mn-ea"/>
                <a:ea typeface="+mn-ea"/>
              </a:rPr>
              <a:t>”</a:t>
            </a:r>
            <a:r>
              <a:rPr lang="zh-CN" altLang="zh-CN" sz="2000" dirty="0">
                <a:solidFill>
                  <a:schemeClr val="tx1"/>
                </a:solidFill>
                <a:latin typeface="+mn-ea"/>
                <a:ea typeface="+mn-ea"/>
              </a:rPr>
              <a:t>，认准喜欢的食品，轻易不会换</a:t>
            </a:r>
          </a:p>
          <a:p>
            <a:pPr lvl="0" algn="ctr">
              <a:lnSpc>
                <a:spcPct val="12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lang="zh-CN" altLang="en-US" sz="2000" dirty="0">
                <a:solidFill>
                  <a:schemeClr val="tx1"/>
                </a:solidFill>
                <a:latin typeface="+mn-ea"/>
                <a:ea typeface="+mn-ea"/>
              </a:rPr>
              <a:t>、</a:t>
            </a:r>
            <a:r>
              <a:rPr lang="zh-CN" altLang="zh-CN" sz="2000" dirty="0">
                <a:solidFill>
                  <a:schemeClr val="tx1"/>
                </a:solidFill>
                <a:latin typeface="+mn-ea"/>
                <a:ea typeface="+mn-ea"/>
              </a:rPr>
              <a:t>地区。人们习惯于用</a:t>
            </a:r>
            <a:r>
              <a:rPr lang="en-US" altLang="zh-CN" sz="2000" dirty="0">
                <a:solidFill>
                  <a:schemeClr val="tx1"/>
                </a:solidFill>
                <a:latin typeface="+mn-ea"/>
                <a:ea typeface="+mn-ea"/>
              </a:rPr>
              <a:t>“</a:t>
            </a:r>
            <a:r>
              <a:rPr lang="zh-CN" altLang="zh-CN" sz="2000" dirty="0">
                <a:solidFill>
                  <a:schemeClr val="tx1"/>
                </a:solidFill>
                <a:latin typeface="+mn-ea"/>
                <a:ea typeface="+mn-ea"/>
              </a:rPr>
              <a:t>地域</a:t>
            </a:r>
            <a:r>
              <a:rPr lang="en-US" altLang="zh-CN" sz="2000" dirty="0">
                <a:solidFill>
                  <a:schemeClr val="tx1"/>
                </a:solidFill>
                <a:latin typeface="+mn-ea"/>
                <a:ea typeface="+mn-ea"/>
              </a:rPr>
              <a:t>”</a:t>
            </a:r>
            <a:r>
              <a:rPr lang="zh-CN" altLang="zh-CN" sz="2000" dirty="0">
                <a:solidFill>
                  <a:schemeClr val="tx1"/>
                </a:solidFill>
                <a:latin typeface="+mn-ea"/>
                <a:ea typeface="+mn-ea"/>
              </a:rPr>
              <a:t>对农产品进行区分。品牌概念相对较弱。这正是农产品微商的机会</a:t>
            </a:r>
          </a:p>
          <a:p>
            <a:pPr>
              <a:lnSpc>
                <a:spcPct val="120000"/>
              </a:lnSpc>
            </a:pPr>
            <a:endParaRPr lang="en-US" altLang="zh-CN" sz="2000" dirty="0"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endParaRPr lang="en-US" altLang="zh-CN" sz="2000" dirty="0"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endParaRPr lang="en-US" altLang="zh-CN" sz="2000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zh-CN" sz="2000" b="1" dirty="0">
                <a:solidFill>
                  <a:schemeClr val="tx1"/>
                </a:solidFill>
                <a:latin typeface="+mn-ea"/>
                <a:ea typeface="+mn-ea"/>
              </a:rPr>
              <a:t>微商</a:t>
            </a:r>
            <a:r>
              <a:rPr lang="zh-CN" altLang="en-US" sz="2000" b="1" dirty="0">
                <a:solidFill>
                  <a:schemeClr val="tx1"/>
                </a:solidFill>
                <a:latin typeface="+mn-ea"/>
                <a:ea typeface="+mn-ea"/>
              </a:rPr>
              <a:t>的特征</a:t>
            </a:r>
            <a:endParaRPr lang="zh-CN" altLang="zh-CN" sz="2000" b="1" dirty="0">
              <a:solidFill>
                <a:schemeClr val="tx1"/>
              </a:solidFill>
              <a:latin typeface="+mn-ea"/>
              <a:ea typeface="+mn-ea"/>
            </a:endParaRPr>
          </a:p>
          <a:p>
            <a:pPr lvl="0" algn="ctr">
              <a:lnSpc>
                <a:spcPct val="12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+mn-ea"/>
                <a:ea typeface="+mn-ea"/>
              </a:rPr>
              <a:t>1</a:t>
            </a:r>
            <a:r>
              <a:rPr lang="zh-CN" altLang="en-US" sz="2000" dirty="0">
                <a:solidFill>
                  <a:schemeClr val="tx1"/>
                </a:solidFill>
                <a:latin typeface="+mn-ea"/>
                <a:ea typeface="+mn-ea"/>
              </a:rPr>
              <a:t>、</a:t>
            </a:r>
            <a:r>
              <a:rPr lang="zh-CN" altLang="zh-CN" sz="2000" dirty="0">
                <a:solidFill>
                  <a:schemeClr val="tx1"/>
                </a:solidFill>
                <a:latin typeface="+mn-ea"/>
                <a:ea typeface="+mn-ea"/>
              </a:rPr>
              <a:t>全民性。人人皆可微商</a:t>
            </a:r>
          </a:p>
          <a:p>
            <a:pPr lvl="0" algn="ctr">
              <a:lnSpc>
                <a:spcPct val="1200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lang="zh-CN" altLang="en-US" sz="2000" dirty="0">
                <a:solidFill>
                  <a:schemeClr val="tx1"/>
                </a:solidFill>
                <a:latin typeface="+mn-ea"/>
                <a:ea typeface="+mn-ea"/>
              </a:rPr>
              <a:t>、</a:t>
            </a:r>
            <a:r>
              <a:rPr lang="zh-CN" altLang="zh-CN" sz="2000" dirty="0">
                <a:solidFill>
                  <a:schemeClr val="tx1"/>
                </a:solidFill>
                <a:latin typeface="+mn-ea"/>
                <a:ea typeface="+mn-ea"/>
              </a:rPr>
              <a:t>面向终端，了解和满足消费者的要求和需求</a:t>
            </a:r>
          </a:p>
          <a:p>
            <a:pPr>
              <a:lnSpc>
                <a:spcPct val="150000"/>
              </a:lnSpc>
            </a:pPr>
            <a:endParaRPr lang="zh-CN" altLang="en-US" sz="20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7" name="加号 6"/>
          <p:cNvSpPr/>
          <p:nvPr/>
        </p:nvSpPr>
        <p:spPr>
          <a:xfrm>
            <a:off x="6226318" y="3546726"/>
            <a:ext cx="543042" cy="603244"/>
          </a:xfrm>
          <a:prstGeom prst="mathPl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4595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 descr="自制面膜纸么？该如何自制面膜 ..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0811" y="282170"/>
            <a:ext cx="4500457" cy="5985608"/>
          </a:xfrm>
        </p:spPr>
      </p:pic>
      <p:pic>
        <p:nvPicPr>
          <p:cNvPr id="8" name="图片 7" descr="神皂工厂中华神皂 满婷中华神 ...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3" y="282170"/>
            <a:ext cx="4509169" cy="2766563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 bwMode="auto">
          <a:xfrm>
            <a:off x="9748911" y="1688123"/>
            <a:ext cx="1833489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+mn-ea"/>
                <a:ea typeface="+mn-ea"/>
              </a:rPr>
              <a:t>微商</a:t>
            </a:r>
            <a:r>
              <a:rPr lang="en-US" altLang="zh-CN" sz="2000" dirty="0">
                <a:solidFill>
                  <a:schemeClr val="tx1"/>
                </a:solidFill>
                <a:latin typeface="+mn-ea"/>
                <a:ea typeface="+mn-ea"/>
              </a:rPr>
              <a:t>1.0</a:t>
            </a: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+mn-ea"/>
                <a:ea typeface="+mn-ea"/>
              </a:rPr>
              <a:t>囤货</a:t>
            </a:r>
            <a:endParaRPr lang="en-US" altLang="zh-CN" sz="2000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+mn-ea"/>
                <a:ea typeface="+mn-ea"/>
              </a:rPr>
              <a:t>窜货</a:t>
            </a:r>
            <a:endParaRPr lang="en-US" altLang="zh-CN" sz="2000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+mn-ea"/>
                <a:ea typeface="+mn-ea"/>
              </a:rPr>
              <a:t>无组织</a:t>
            </a:r>
            <a:endParaRPr lang="en-US" altLang="zh-CN" sz="2000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+mn-ea"/>
                <a:ea typeface="+mn-ea"/>
              </a:rPr>
              <a:t>多层代理</a:t>
            </a:r>
            <a:endParaRPr lang="en-US" altLang="zh-CN" sz="2000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ctr">
              <a:lnSpc>
                <a:spcPct val="150000"/>
              </a:lnSpc>
            </a:pPr>
            <a:endParaRPr lang="en-US" altLang="zh-CN" sz="2000" dirty="0">
              <a:solidFill>
                <a:schemeClr val="tx1"/>
              </a:solidFill>
              <a:latin typeface="+mn-ea"/>
              <a:ea typeface="+mn-ea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+mn-ea"/>
                <a:ea typeface="+mn-ea"/>
              </a:rPr>
              <a:t>传销</a:t>
            </a:r>
            <a:endParaRPr lang="en-US" altLang="zh-CN" sz="2000" dirty="0"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ct val="150000"/>
              </a:lnSpc>
            </a:pPr>
            <a:endParaRPr lang="zh-CN" altLang="en-US" sz="20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2" y="3048733"/>
            <a:ext cx="4509168" cy="3219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7712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Ch-Ch-Ch-Changes - How Do You Deal? - Th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55077"/>
            <a:ext cx="12192000" cy="8107414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355187" y="2050819"/>
            <a:ext cx="2513428" cy="1895621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zh-CN" dirty="0">
                <a:solidFill>
                  <a:schemeClr val="bg1"/>
                </a:solidFill>
              </a:rPr>
              <a:t>微商变局</a:t>
            </a: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zh-CN" dirty="0">
                <a:solidFill>
                  <a:schemeClr val="bg1"/>
                </a:solidFill>
              </a:rPr>
              <a:t>变局</a:t>
            </a:r>
            <a:r>
              <a:rPr lang="en-US" altLang="zh-CN" dirty="0">
                <a:solidFill>
                  <a:schemeClr val="bg1"/>
                </a:solidFill>
              </a:rPr>
              <a:t>——</a:t>
            </a:r>
            <a:r>
              <a:rPr lang="zh-CN" altLang="zh-CN" dirty="0">
                <a:solidFill>
                  <a:schemeClr val="bg1"/>
                </a:solidFill>
              </a:rPr>
              <a:t>聚焦产品</a:t>
            </a: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zh-CN" dirty="0">
                <a:solidFill>
                  <a:schemeClr val="bg1"/>
                </a:solidFill>
              </a:rPr>
              <a:t>产品</a:t>
            </a:r>
            <a:r>
              <a:rPr lang="zh-CN" altLang="en-US" dirty="0">
                <a:solidFill>
                  <a:schemeClr val="bg1"/>
                </a:solidFill>
              </a:rPr>
              <a:t>＝</a:t>
            </a:r>
            <a:r>
              <a:rPr lang="zh-CN" altLang="zh-CN" dirty="0">
                <a:solidFill>
                  <a:schemeClr val="bg1"/>
                </a:solidFill>
              </a:rPr>
              <a:t>生命线</a:t>
            </a: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zh-CN" dirty="0">
                <a:solidFill>
                  <a:schemeClr val="bg1"/>
                </a:solidFill>
              </a:rPr>
              <a:t>产品＝媒体</a:t>
            </a: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en-US" dirty="0">
                <a:solidFill>
                  <a:schemeClr val="bg1"/>
                </a:solidFill>
              </a:rPr>
              <a:t>产品＝</a:t>
            </a:r>
            <a:r>
              <a:rPr lang="zh-CN" altLang="zh-CN" dirty="0">
                <a:solidFill>
                  <a:schemeClr val="bg1"/>
                </a:solidFill>
              </a:rPr>
              <a:t>营销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16885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美丽的田野 - 蓝志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04800" y="1142999"/>
            <a:ext cx="11582400" cy="5229665"/>
          </a:xfrm>
        </p:spPr>
        <p:txBody>
          <a:bodyPr/>
          <a:lstStyle/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zh-CN" altLang="zh-CN" dirty="0">
                <a:solidFill>
                  <a:schemeClr val="bg1"/>
                </a:solidFill>
                <a:latin typeface="+mn-ea"/>
              </a:rPr>
              <a:t>新微商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2.0</a:t>
            </a:r>
            <a:endParaRPr lang="zh-CN" altLang="zh-CN" dirty="0">
              <a:solidFill>
                <a:schemeClr val="bg1"/>
              </a:solidFill>
              <a:latin typeface="+mn-ea"/>
            </a:endParaRP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b="1" dirty="0">
                <a:solidFill>
                  <a:schemeClr val="bg1"/>
                </a:solidFill>
                <a:latin typeface="+mn-ea"/>
              </a:rPr>
              <a:t>全年龄段覆盖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>
                <a:solidFill>
                  <a:schemeClr val="bg1"/>
                </a:solidFill>
                <a:latin typeface="+mn-ea"/>
              </a:rPr>
              <a:t>目标群体男女老少各年龄段都有涉及，市场覆盖面广，受众群多</a:t>
            </a:r>
            <a:endParaRPr lang="en-US" altLang="zh-CN" dirty="0">
              <a:solidFill>
                <a:schemeClr val="bg1"/>
              </a:solidFill>
              <a:latin typeface="+mn-ea"/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zh-CN" dirty="0">
              <a:solidFill>
                <a:schemeClr val="bg1"/>
              </a:solidFill>
              <a:latin typeface="+mn-ea"/>
            </a:endParaRP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b="1" dirty="0">
                <a:solidFill>
                  <a:schemeClr val="bg1"/>
                </a:solidFill>
                <a:latin typeface="+mn-ea"/>
              </a:rPr>
              <a:t>有益身体健康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>
                <a:solidFill>
                  <a:schemeClr val="bg1"/>
                </a:solidFill>
                <a:latin typeface="+mn-ea"/>
              </a:rPr>
              <a:t>有营养，绿色食品有益于身体作健康，补充微量元素，自然的果实，符合现在健康生活的理念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endParaRPr lang="en-US" altLang="zh-CN" dirty="0">
              <a:solidFill>
                <a:schemeClr val="bg1"/>
              </a:solidFill>
              <a:latin typeface="+mn-ea"/>
            </a:endParaRP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b="1" dirty="0">
                <a:solidFill>
                  <a:schemeClr val="bg1"/>
                </a:solidFill>
                <a:latin typeface="+mn-ea"/>
              </a:rPr>
              <a:t>具有地域特色和文化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>
                <a:solidFill>
                  <a:schemeClr val="bg1"/>
                </a:solidFill>
                <a:latin typeface="+mn-ea"/>
              </a:rPr>
              <a:t>当地的特色特产、认知度广，更能被大家接受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endParaRPr lang="en-US" altLang="zh-CN" dirty="0">
              <a:solidFill>
                <a:schemeClr val="bg1"/>
              </a:solidFill>
              <a:latin typeface="+mn-ea"/>
            </a:endParaRP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b="1" dirty="0">
                <a:solidFill>
                  <a:schemeClr val="bg1"/>
                </a:solidFill>
                <a:latin typeface="+mn-ea"/>
              </a:rPr>
              <a:t>稀缺性与高复购率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>
                <a:solidFill>
                  <a:schemeClr val="bg1"/>
                </a:solidFill>
                <a:latin typeface="+mn-ea"/>
              </a:rPr>
              <a:t>地理位置，配货方式的影响，顾客网购的特点，需求大于供给。刚需品，反复多次的购买。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41218031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美丽的田野 - 蓝志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b="1" dirty="0">
                <a:solidFill>
                  <a:schemeClr val="bg1"/>
                </a:solidFill>
              </a:rPr>
              <a:t>对传统微商的好处</a:t>
            </a:r>
            <a:endParaRPr lang="en-US" altLang="zh-CN" b="1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zh-CN" dirty="0">
              <a:solidFill>
                <a:schemeClr val="bg1"/>
              </a:solidFill>
            </a:endParaRPr>
          </a:p>
          <a:p>
            <a:pPr lvl="0">
              <a:lnSpc>
                <a:spcPct val="150000"/>
              </a:lnSpc>
              <a:spcBef>
                <a:spcPct val="0"/>
              </a:spcBef>
            </a:pPr>
            <a:r>
              <a:rPr lang="zh-CN" altLang="zh-CN" dirty="0">
                <a:solidFill>
                  <a:schemeClr val="bg1"/>
                </a:solidFill>
              </a:rPr>
              <a:t>与传统微商所做的高利润低复购产品相结合，用低利润高复购的产品黏住顾客，增进沟通</a:t>
            </a:r>
          </a:p>
          <a:p>
            <a:pPr lvl="0">
              <a:lnSpc>
                <a:spcPct val="150000"/>
              </a:lnSpc>
              <a:spcBef>
                <a:spcPct val="0"/>
              </a:spcBef>
            </a:pPr>
            <a:r>
              <a:rPr lang="zh-CN" altLang="zh-CN" dirty="0">
                <a:solidFill>
                  <a:schemeClr val="bg1"/>
                </a:solidFill>
              </a:rPr>
              <a:t>修复关系，修复朋友圈</a:t>
            </a:r>
          </a:p>
          <a:p>
            <a:pPr lvl="0">
              <a:lnSpc>
                <a:spcPct val="150000"/>
              </a:lnSpc>
              <a:spcBef>
                <a:spcPct val="0"/>
              </a:spcBef>
            </a:pPr>
            <a:r>
              <a:rPr lang="zh-CN" altLang="zh-CN" dirty="0">
                <a:solidFill>
                  <a:schemeClr val="bg1"/>
                </a:solidFill>
              </a:rPr>
              <a:t>通过这种零利润产品，打造爆款进行引流，黏住顾客，拉动其他产品的销售。</a:t>
            </a:r>
          </a:p>
          <a:p>
            <a:pPr lvl="0">
              <a:lnSpc>
                <a:spcPct val="150000"/>
              </a:lnSpc>
              <a:spcBef>
                <a:spcPct val="0"/>
              </a:spcBef>
            </a:pPr>
            <a:r>
              <a:rPr lang="zh-CN" altLang="zh-CN" dirty="0">
                <a:solidFill>
                  <a:schemeClr val="bg1"/>
                </a:solidFill>
              </a:rPr>
              <a:t>健康生活理念的输出，彻底改变人们对微商的认知。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74711377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美丽的田野 - 蓝志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b="1" dirty="0">
                <a:solidFill>
                  <a:schemeClr val="bg1"/>
                </a:solidFill>
              </a:rPr>
              <a:t>对新手微商的好处</a:t>
            </a:r>
            <a:endParaRPr lang="en-US" altLang="zh-CN" b="1" dirty="0"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zh-CN" altLang="zh-CN" dirty="0">
              <a:solidFill>
                <a:schemeClr val="bg1"/>
              </a:solidFill>
            </a:endParaRPr>
          </a:p>
          <a:p>
            <a:pPr lvl="0">
              <a:lnSpc>
                <a:spcPct val="150000"/>
              </a:lnSpc>
              <a:spcBef>
                <a:spcPct val="0"/>
              </a:spcBef>
            </a:pPr>
            <a:r>
              <a:rPr lang="zh-CN" altLang="zh-CN" dirty="0">
                <a:solidFill>
                  <a:schemeClr val="bg1"/>
                </a:solidFill>
              </a:rPr>
              <a:t>易成交：农产品的客单价低，更容易成交</a:t>
            </a:r>
          </a:p>
          <a:p>
            <a:pPr lvl="0">
              <a:lnSpc>
                <a:spcPct val="150000"/>
              </a:lnSpc>
              <a:spcBef>
                <a:spcPct val="0"/>
              </a:spcBef>
            </a:pPr>
            <a:r>
              <a:rPr lang="zh-CN" altLang="zh-CN" dirty="0">
                <a:solidFill>
                  <a:schemeClr val="bg1"/>
                </a:solidFill>
              </a:rPr>
              <a:t>零门槛：有手机，会拍照</a:t>
            </a:r>
          </a:p>
          <a:p>
            <a:pPr lvl="0">
              <a:lnSpc>
                <a:spcPct val="150000"/>
              </a:lnSpc>
              <a:spcBef>
                <a:spcPct val="0"/>
              </a:spcBef>
            </a:pPr>
            <a:r>
              <a:rPr lang="zh-CN" altLang="zh-CN" dirty="0">
                <a:solidFill>
                  <a:schemeClr val="bg1"/>
                </a:solidFill>
              </a:rPr>
              <a:t>低要求：有人脉就可以做生意</a:t>
            </a:r>
          </a:p>
          <a:p>
            <a:pPr lvl="0">
              <a:lnSpc>
                <a:spcPct val="150000"/>
              </a:lnSpc>
              <a:spcBef>
                <a:spcPct val="0"/>
              </a:spcBef>
            </a:pPr>
            <a:r>
              <a:rPr lang="zh-CN" altLang="zh-CN" dirty="0">
                <a:solidFill>
                  <a:schemeClr val="bg1"/>
                </a:solidFill>
              </a:rPr>
              <a:t>供应链完善：质量过硬，售后有保障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95881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61925"/>
            <a:ext cx="8413489" cy="645842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12" y="1027655"/>
            <a:ext cx="2785702" cy="4939190"/>
          </a:xfr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5814" y="1029084"/>
            <a:ext cx="2784897" cy="493776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711" y="1029085"/>
            <a:ext cx="2784896" cy="493776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 bwMode="auto">
          <a:xfrm>
            <a:off x="8924616" y="1419758"/>
            <a:ext cx="2948518" cy="5232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+mn-ea"/>
                <a:ea typeface="+mn-ea"/>
              </a:rPr>
              <a:t>大葱，双胞胎奶爸</a:t>
            </a:r>
            <a:endParaRPr lang="en-US" altLang="zh-CN" sz="2000" dirty="0"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+mn-ea"/>
                <a:ea typeface="+mn-ea"/>
              </a:rPr>
              <a:t>专职社群电商</a:t>
            </a:r>
            <a:endParaRPr lang="en-US" altLang="zh-CN" sz="2000" dirty="0"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2000" dirty="0">
                <a:solidFill>
                  <a:schemeClr val="tx1"/>
                </a:solidFill>
                <a:latin typeface="+mn-ea"/>
                <a:ea typeface="+mn-ea"/>
              </a:rPr>
              <a:t>农产品上行服务</a:t>
            </a:r>
            <a:endParaRPr lang="en-US" altLang="zh-CN" sz="2000" dirty="0">
              <a:solidFill>
                <a:schemeClr val="tx1"/>
              </a:solidFill>
              <a:latin typeface="+mn-ea"/>
              <a:ea typeface="+mn-ea"/>
            </a:endParaRPr>
          </a:p>
          <a:p>
            <a:pPr>
              <a:lnSpc>
                <a:spcPct val="120000"/>
              </a:lnSpc>
            </a:pPr>
            <a:endParaRPr lang="en-US" altLang="zh-CN" sz="2000" dirty="0">
              <a:solidFill>
                <a:schemeClr val="tx1"/>
              </a:solidFill>
              <a:latin typeface="+mn-ea"/>
              <a:ea typeface="+mn-ea"/>
            </a:endParaRPr>
          </a:p>
          <a:p>
            <a:pPr marL="171450" lvl="0" indent="-171450" algn="just" eaLnBrk="0" hangingPunct="0">
              <a:buFont typeface="Arial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15</a:t>
            </a:r>
            <a:r>
              <a:rPr lang="zh-CN" altLang="en-US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年来，专注市场及互联网营销工作</a:t>
            </a:r>
          </a:p>
          <a:p>
            <a:pPr marL="171450" lvl="0" indent="-171450" algn="just" eaLnBrk="0" hangingPunct="0">
              <a:buFont typeface="Arial" pitchFamily="34" charset="0"/>
              <a:buChar char="•"/>
            </a:pPr>
            <a:r>
              <a:rPr lang="zh-CN" altLang="en-US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擅长微营销模式打造及培训，农特产品社群营销开启及优化</a:t>
            </a:r>
          </a:p>
          <a:p>
            <a:pPr marL="171450" lvl="0" indent="-171450" algn="just" eaLnBrk="0" hangingPunct="0">
              <a:buFont typeface="Arial" pitchFamily="34" charset="0"/>
              <a:buChar char="•"/>
            </a:pPr>
            <a:r>
              <a:rPr lang="zh-CN" altLang="en-US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打造“卤五爷”农食微商品牌，首创微商卤味熟食品类</a:t>
            </a:r>
            <a:endParaRPr lang="en-US" altLang="zh-CN" sz="20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宋体" pitchFamily="2" charset="-122"/>
            </a:endParaRPr>
          </a:p>
          <a:p>
            <a:pPr marL="171450" lvl="0" indent="-171450" algn="just" eaLnBrk="0" hangingPunct="0">
              <a:buFont typeface="Arial" pitchFamily="34" charset="0"/>
              <a:buChar char="•"/>
            </a:pPr>
            <a:r>
              <a:rPr lang="zh-CN" altLang="en-US" sz="20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  <a:cs typeface="宋体" pitchFamily="2" charset="-122"/>
              </a:rPr>
              <a:t>帮助多地实现移动互联网营销模式转型，带动万人农特产营销社群</a:t>
            </a:r>
            <a:endParaRPr lang="zh-CN" altLang="zh-CN" sz="20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  <a:cs typeface="宋体" pitchFamily="2" charset="-122"/>
            </a:endParaRPr>
          </a:p>
          <a:p>
            <a:pPr>
              <a:lnSpc>
                <a:spcPct val="120000"/>
              </a:lnSpc>
            </a:pPr>
            <a:endParaRPr lang="zh-CN" altLang="en-US" sz="2000" dirty="0">
              <a:solidFill>
                <a:schemeClr val="tx1"/>
              </a:solidFill>
              <a:latin typeface="方正兰亭超细黑简体"/>
            </a:endParaRPr>
          </a:p>
        </p:txBody>
      </p:sp>
    </p:spTree>
    <p:extLst>
      <p:ext uri="{BB962C8B-B14F-4D97-AF65-F5344CB8AC3E}">
        <p14:creationId xmlns:p14="http://schemas.microsoft.com/office/powerpoint/2010/main" val="22182464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264898" y="2184009"/>
            <a:ext cx="7943557" cy="2022231"/>
          </a:xfrm>
        </p:spPr>
        <p:txBody>
          <a:bodyPr/>
          <a:lstStyle/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zh-CN" sz="4800" dirty="0"/>
              <a:t>微商回到商业和本质</a:t>
            </a:r>
          </a:p>
          <a:p>
            <a:pPr marL="0" indent="0" algn="ctr">
              <a:lnSpc>
                <a:spcPct val="120000"/>
              </a:lnSpc>
              <a:spcBef>
                <a:spcPct val="0"/>
              </a:spcBef>
              <a:buNone/>
            </a:pPr>
            <a:r>
              <a:rPr lang="zh-CN" altLang="zh-CN" sz="4800" dirty="0"/>
              <a:t>产品</a:t>
            </a:r>
            <a:r>
              <a:rPr lang="en-US" altLang="zh-CN" sz="4800" dirty="0"/>
              <a:t>+</a:t>
            </a:r>
            <a:r>
              <a:rPr lang="zh-CN" altLang="zh-CN" sz="4800" dirty="0"/>
              <a:t>供应</a:t>
            </a:r>
            <a:r>
              <a:rPr lang="zh-CN" altLang="en-US" sz="4800" dirty="0"/>
              <a:t>链</a:t>
            </a:r>
            <a:r>
              <a:rPr lang="en-US" altLang="zh-CN" sz="4800" dirty="0"/>
              <a:t>+</a:t>
            </a:r>
            <a:r>
              <a:rPr lang="zh-CN" altLang="zh-CN" sz="4800" dirty="0"/>
              <a:t>人品</a:t>
            </a:r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5291107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736906" y="2409269"/>
            <a:ext cx="3340413" cy="832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4400" b="1" spc="300" dirty="0">
                <a:solidFill>
                  <a:srgbClr val="C00000"/>
                </a:solidFill>
                <a:ea typeface="方正兰亭超细黑简体" panose="02000000000000000000"/>
              </a:rPr>
              <a:t>新 人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8013700" y="2156086"/>
            <a:ext cx="3903575" cy="1725250"/>
            <a:chOff x="7779224" y="2423307"/>
            <a:chExt cx="3889612" cy="1405719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7779224" y="2423307"/>
              <a:ext cx="3889612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7779224" y="3829026"/>
              <a:ext cx="3889612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矩形 7"/>
          <p:cNvSpPr/>
          <p:nvPr/>
        </p:nvSpPr>
        <p:spPr>
          <a:xfrm>
            <a:off x="8259581" y="2537186"/>
            <a:ext cx="954650" cy="954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4800" dirty="0">
                <a:latin typeface="Impact" panose="020B0806030902050204" pitchFamily="34" charset="0"/>
              </a:rPr>
              <a:t>3</a:t>
            </a:r>
            <a:endParaRPr lang="zh-CN" altLang="en-US" sz="4800" dirty="0">
              <a:latin typeface="Impact" panose="020B080603090205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214231" y="3137608"/>
            <a:ext cx="2985590" cy="430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方正兰亭超细黑简体" panose="02000000000000000000"/>
              </a:rPr>
              <a:t>你是你自己的品牌</a:t>
            </a:r>
          </a:p>
        </p:txBody>
      </p:sp>
    </p:spTree>
    <p:extLst>
      <p:ext uri="{BB962C8B-B14F-4D97-AF65-F5344CB8AC3E}">
        <p14:creationId xmlns:p14="http://schemas.microsoft.com/office/powerpoint/2010/main" val="219625066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自我解析，定位</a:t>
            </a:r>
            <a:endParaRPr lang="en-US" altLang="zh-CN" dirty="0"/>
          </a:p>
          <a:p>
            <a:pPr lvl="0">
              <a:lnSpc>
                <a:spcPct val="120000"/>
              </a:lnSpc>
              <a:spcBef>
                <a:spcPct val="0"/>
              </a:spcBef>
            </a:pPr>
            <a:endParaRPr lang="en-US" altLang="zh-CN" dirty="0"/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en-US" dirty="0"/>
              <a:t>好处</a:t>
            </a:r>
            <a:endParaRPr lang="en-US" altLang="zh-CN" dirty="0"/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en-US" altLang="zh-CN" dirty="0"/>
              <a:t>1</a:t>
            </a:r>
            <a:r>
              <a:rPr lang="zh-CN" altLang="en-US" dirty="0"/>
              <a:t>、有可能会带来更多商机</a:t>
            </a:r>
            <a:endParaRPr lang="en-US" altLang="zh-CN" dirty="0"/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en-US" altLang="zh-CN" dirty="0"/>
              <a:t>2</a:t>
            </a:r>
            <a:r>
              <a:rPr lang="zh-CN" altLang="en-US" dirty="0"/>
              <a:t>、更有利于成交</a:t>
            </a:r>
            <a:endParaRPr lang="zh-CN" altLang="zh-CN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8649682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辣妈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418" y="881505"/>
            <a:ext cx="7878832" cy="557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05136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逗比</a:t>
            </a:r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8478" y="1118629"/>
            <a:ext cx="8661550" cy="523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7101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小清新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8857" y="981381"/>
            <a:ext cx="3714286" cy="4895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5366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爱生活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143" y="824238"/>
            <a:ext cx="7685714" cy="5209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81895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你把自己定位成什么样，你的客户就是什么类型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141" y="1000125"/>
            <a:ext cx="1049215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92712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23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40433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头像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真实</a:t>
            </a:r>
            <a:r>
              <a:rPr lang="en-US" altLang="zh-CN" dirty="0"/>
              <a:t>—</a:t>
            </a:r>
            <a:r>
              <a:rPr lang="zh-CN" altLang="zh-CN" dirty="0"/>
              <a:t>自己的头像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有特点，有个性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美观、舒适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dirty="0"/>
              <a:t> </a:t>
            </a:r>
            <a:endParaRPr lang="zh-CN" altLang="zh-CN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切莫以自己为中心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切莫花花草草，阿猫阿狗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切勿切换频繁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49336380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1744" y="0"/>
            <a:ext cx="6378526" cy="6378526"/>
          </a:xfrm>
        </p:spPr>
      </p:pic>
    </p:spTree>
    <p:extLst>
      <p:ext uri="{BB962C8B-B14F-4D97-AF65-F5344CB8AC3E}">
        <p14:creationId xmlns:p14="http://schemas.microsoft.com/office/powerpoint/2010/main" val="30844732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664" y="1000125"/>
            <a:ext cx="9962813" cy="534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6042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不合适的头像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645" y="1504604"/>
            <a:ext cx="8304821" cy="406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678050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真实姓名或小名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结合产品（表哥、红枣妹妹）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打上烙印 定在脑海（十四阿哥</a:t>
            </a:r>
            <a:r>
              <a:rPr lang="en-US" altLang="zh-CN" dirty="0"/>
              <a:t>  </a:t>
            </a:r>
            <a:r>
              <a:rPr lang="zh-CN" altLang="zh-CN" dirty="0"/>
              <a:t>西域美农）</a:t>
            </a:r>
            <a:endParaRPr lang="en-US" altLang="zh-CN" dirty="0"/>
          </a:p>
          <a:p>
            <a:pPr lvl="0">
              <a:lnSpc>
                <a:spcPct val="120000"/>
              </a:lnSpc>
              <a:spcBef>
                <a:spcPct val="0"/>
              </a:spcBef>
            </a:pPr>
            <a:endParaRPr lang="zh-CN" altLang="zh-CN" dirty="0"/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b="1" dirty="0"/>
              <a:t>微信名后面添加副标签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dirty="0"/>
              <a:t>A </a:t>
            </a:r>
            <a:r>
              <a:rPr lang="zh-CN" altLang="zh-CN" dirty="0"/>
              <a:t>真实姓名</a:t>
            </a:r>
            <a:r>
              <a:rPr lang="en-US" altLang="zh-CN" dirty="0"/>
              <a:t>+</a:t>
            </a:r>
            <a:r>
              <a:rPr lang="zh-CN" altLang="zh-CN" dirty="0"/>
              <a:t>品牌名（小燕子－西域美农），此时的品牌是要有影响力的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dirty="0"/>
              <a:t>B </a:t>
            </a:r>
            <a:r>
              <a:rPr lang="zh-CN" altLang="zh-CN" dirty="0"/>
              <a:t>结合产品（姓名－卖红枣的小吕孩、表妹、表哥）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dirty="0"/>
              <a:t>C </a:t>
            </a:r>
            <a:r>
              <a:rPr lang="zh-CN" altLang="zh-CN" dirty="0"/>
              <a:t>名字中包含产品（林子－纯净蜂蜜专卖）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注意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en-US" altLang="zh-CN" dirty="0"/>
              <a:t>A </a:t>
            </a:r>
            <a:r>
              <a:rPr lang="zh-CN" altLang="zh-CN" dirty="0"/>
              <a:t>谨记不要用：最 顶级 全国</a:t>
            </a:r>
            <a:r>
              <a:rPr lang="en-US" altLang="zh-CN" dirty="0"/>
              <a:t> 100%</a:t>
            </a:r>
            <a:endParaRPr lang="zh-CN" altLang="zh-CN" dirty="0"/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en-US" altLang="zh-CN" dirty="0"/>
              <a:t>B </a:t>
            </a:r>
            <a:r>
              <a:rPr lang="zh-CN" altLang="zh-CN" dirty="0"/>
              <a:t>且莫强行装逼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0665889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204" y="581025"/>
            <a:ext cx="8396597" cy="58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14998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个性签名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可以是自己产品的广告语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如：西域美农自然果食提供者；只为您提供健康果实；诚信为本，良心交易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一定要够个性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积极向上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近期活动的宣传，最近的通告，产品上新等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3834947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朋友圈的封面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809" y="829000"/>
            <a:ext cx="2952381" cy="52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6097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2161" y="480543"/>
            <a:ext cx="7705223" cy="6048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04715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640" y="463240"/>
            <a:ext cx="7652405" cy="593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378154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朋友圈的内容如何塑造</a:t>
            </a:r>
            <a:endParaRPr lang="en-US" altLang="zh-CN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zh-CN" dirty="0"/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生活内容占</a:t>
            </a:r>
            <a:r>
              <a:rPr lang="en-US" altLang="zh-CN" dirty="0"/>
              <a:t>50%</a:t>
            </a:r>
            <a:endParaRPr lang="zh-CN" altLang="zh-CN" dirty="0"/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半生活半产品占</a:t>
            </a:r>
            <a:r>
              <a:rPr lang="en-US" altLang="zh-CN" dirty="0"/>
              <a:t>30%</a:t>
            </a:r>
            <a:endParaRPr lang="zh-CN" altLang="zh-CN" dirty="0"/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产品占</a:t>
            </a:r>
            <a:r>
              <a:rPr lang="en-US" altLang="zh-CN" dirty="0"/>
              <a:t>20%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endParaRPr lang="zh-CN" altLang="zh-CN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五有</a:t>
            </a:r>
            <a:r>
              <a:rPr lang="en-US" altLang="zh-CN" dirty="0"/>
              <a:t>“</a:t>
            </a:r>
            <a:r>
              <a:rPr lang="zh-CN" altLang="zh-CN" dirty="0"/>
              <a:t>有种、有料、有品、有情、有趣</a:t>
            </a:r>
            <a:r>
              <a:rPr lang="en-US" altLang="zh-CN" dirty="0"/>
              <a:t>”</a:t>
            </a:r>
            <a:endParaRPr lang="zh-CN" altLang="zh-CN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8841726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不忍看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809" y="743285"/>
            <a:ext cx="6952381" cy="537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118256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 descr="微信集“赞”换免费旅游？骗局 ...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" y="-112542"/>
            <a:ext cx="12374880" cy="7401798"/>
          </a:xfrm>
        </p:spPr>
      </p:pic>
      <p:sp>
        <p:nvSpPr>
          <p:cNvPr id="5" name="标题 1"/>
          <p:cNvSpPr txBox="1">
            <a:spLocks/>
          </p:cNvSpPr>
          <p:nvPr/>
        </p:nvSpPr>
        <p:spPr bwMode="auto">
          <a:xfrm>
            <a:off x="7352128" y="2390189"/>
            <a:ext cx="5810543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7" rIns="91435" bIns="4571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6633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663300"/>
                </a:solidFill>
                <a:latin typeface="Arial" charset="0"/>
                <a:ea typeface="微软雅黑" pitchFamily="34" charset="-122"/>
                <a:cs typeface="宋体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663300"/>
                </a:solidFill>
                <a:latin typeface="Arial" charset="0"/>
                <a:ea typeface="微软雅黑" pitchFamily="34" charset="-122"/>
                <a:cs typeface="宋体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663300"/>
                </a:solidFill>
                <a:latin typeface="Arial" charset="0"/>
                <a:ea typeface="微软雅黑" pitchFamily="34" charset="-122"/>
                <a:cs typeface="宋体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663300"/>
                </a:solidFill>
                <a:latin typeface="Arial" charset="0"/>
                <a:ea typeface="微软雅黑" pitchFamily="34" charset="-122"/>
                <a:cs typeface="宋体" charset="-122"/>
              </a:defRPr>
            </a:lvl5pPr>
            <a:lvl6pPr marL="457173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63300"/>
                </a:solidFill>
                <a:latin typeface="Arial" charset="0"/>
                <a:ea typeface="微软雅黑" pitchFamily="34" charset="-122"/>
                <a:cs typeface="宋体" charset="-122"/>
              </a:defRPr>
            </a:lvl6pPr>
            <a:lvl7pPr marL="914346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63300"/>
                </a:solidFill>
                <a:latin typeface="Arial" charset="0"/>
                <a:ea typeface="微软雅黑" pitchFamily="34" charset="-122"/>
                <a:cs typeface="宋体" charset="-122"/>
              </a:defRPr>
            </a:lvl7pPr>
            <a:lvl8pPr marL="1371519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63300"/>
                </a:solidFill>
                <a:latin typeface="Arial" charset="0"/>
                <a:ea typeface="微软雅黑" pitchFamily="34" charset="-122"/>
                <a:cs typeface="宋体" charset="-122"/>
              </a:defRPr>
            </a:lvl8pPr>
            <a:lvl9pPr marL="1828692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663300"/>
                </a:solidFill>
                <a:latin typeface="Arial" charset="0"/>
                <a:ea typeface="微软雅黑" pitchFamily="34" charset="-122"/>
                <a:cs typeface="宋体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800" kern="0" dirty="0">
                <a:solidFill>
                  <a:schemeClr val="bg1"/>
                </a:solidFill>
                <a:ea typeface="方正兰亭超细黑简体" panose="02000000000000000000"/>
              </a:rPr>
              <a:t>现在，看看你的微信号：</a:t>
            </a:r>
            <a:endParaRPr lang="en-US" altLang="zh-CN" sz="2800" kern="0" dirty="0">
              <a:solidFill>
                <a:schemeClr val="bg1"/>
              </a:solidFill>
              <a:ea typeface="方正兰亭超细黑简体" panose="02000000000000000000"/>
            </a:endParaRPr>
          </a:p>
          <a:p>
            <a:pPr>
              <a:lnSpc>
                <a:spcPct val="120000"/>
              </a:lnSpc>
            </a:pPr>
            <a:r>
              <a:rPr lang="zh-CN" altLang="en-US" sz="2800" kern="0" dirty="0">
                <a:solidFill>
                  <a:schemeClr val="bg1"/>
                </a:solidFill>
                <a:ea typeface="方正兰亭超细黑简体" panose="02000000000000000000"/>
              </a:rPr>
              <a:t>名称，头像，签名</a:t>
            </a:r>
          </a:p>
        </p:txBody>
      </p:sp>
    </p:spTree>
    <p:extLst>
      <p:ext uri="{BB962C8B-B14F-4D97-AF65-F5344CB8AC3E}">
        <p14:creationId xmlns:p14="http://schemas.microsoft.com/office/powerpoint/2010/main" val="7726168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765" y="161925"/>
            <a:ext cx="3632469" cy="6457723"/>
          </a:xfrm>
        </p:spPr>
      </p:pic>
    </p:spTree>
    <p:extLst>
      <p:ext uri="{BB962C8B-B14F-4D97-AF65-F5344CB8AC3E}">
        <p14:creationId xmlns:p14="http://schemas.microsoft.com/office/powerpoint/2010/main" val="292530727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文案</a:t>
            </a:r>
            <a:endParaRPr lang="en-US" altLang="zh-CN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zh-CN" dirty="0"/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主题明确，可用符号加强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en-US" altLang="zh-CN" dirty="0"/>
              <a:t>140</a:t>
            </a:r>
            <a:r>
              <a:rPr lang="zh-CN" altLang="zh-CN" dirty="0"/>
              <a:t>字以内，切忌折叠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内容段落清晰，用数字字母引导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55236946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图片</a:t>
            </a:r>
            <a:endParaRPr lang="en-US" altLang="zh-CN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zh-CN" dirty="0"/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规律整体，</a:t>
            </a:r>
            <a:r>
              <a:rPr lang="en-US" altLang="zh-CN" dirty="0"/>
              <a:t>12369</a:t>
            </a:r>
            <a:r>
              <a:rPr lang="zh-CN" altLang="zh-CN" dirty="0"/>
              <a:t>视觉感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正方形，清晰醒目突出重点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充分利用工具，美颜相机，美图秀秀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美拍，制作唯美视频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6182805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644" y="161925"/>
            <a:ext cx="3780711" cy="6492814"/>
          </a:xfrm>
        </p:spPr>
      </p:pic>
    </p:spTree>
    <p:extLst>
      <p:ext uri="{BB962C8B-B14F-4D97-AF65-F5344CB8AC3E}">
        <p14:creationId xmlns:p14="http://schemas.microsoft.com/office/powerpoint/2010/main" val="2944146738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4362086"/>
              </p:ext>
            </p:extLst>
          </p:nvPr>
        </p:nvGraphicFramePr>
        <p:xfrm>
          <a:off x="169765" y="305972"/>
          <a:ext cx="11844045" cy="591195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55111">
                  <a:extLst>
                    <a:ext uri="{9D8B030D-6E8A-4147-A177-3AD203B41FA5}">
                      <a16:colId xmlns:a16="http://schemas.microsoft.com/office/drawing/2014/main" val="4021582723"/>
                    </a:ext>
                  </a:extLst>
                </a:gridCol>
                <a:gridCol w="2080696">
                  <a:extLst>
                    <a:ext uri="{9D8B030D-6E8A-4147-A177-3AD203B41FA5}">
                      <a16:colId xmlns:a16="http://schemas.microsoft.com/office/drawing/2014/main" val="3524452697"/>
                    </a:ext>
                  </a:extLst>
                </a:gridCol>
                <a:gridCol w="1287028">
                  <a:extLst>
                    <a:ext uri="{9D8B030D-6E8A-4147-A177-3AD203B41FA5}">
                      <a16:colId xmlns:a16="http://schemas.microsoft.com/office/drawing/2014/main" val="3679352543"/>
                    </a:ext>
                  </a:extLst>
                </a:gridCol>
                <a:gridCol w="7521210">
                  <a:extLst>
                    <a:ext uri="{9D8B030D-6E8A-4147-A177-3AD203B41FA5}">
                      <a16:colId xmlns:a16="http://schemas.microsoft.com/office/drawing/2014/main" val="897423837"/>
                    </a:ext>
                  </a:extLst>
                </a:gridCol>
              </a:tblGrid>
              <a:tr h="746882">
                <a:tc gridSpan="4">
                  <a:txBody>
                    <a:bodyPr/>
                    <a:lstStyle/>
                    <a:p>
                      <a:pPr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推送技巧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4484985"/>
                  </a:ext>
                </a:extLst>
              </a:tr>
              <a:tr h="74688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时间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7</a:t>
                      </a:r>
                      <a:r>
                        <a:rPr lang="zh-CN" sz="1600" kern="100" dirty="0">
                          <a:effectLst/>
                        </a:rPr>
                        <a:t>－</a:t>
                      </a:r>
                      <a:r>
                        <a:rPr lang="en-US" sz="1600" kern="100" dirty="0">
                          <a:effectLst/>
                        </a:rPr>
                        <a:t>9</a:t>
                      </a:r>
                      <a:r>
                        <a:rPr lang="zh-CN" sz="1600" kern="100" dirty="0">
                          <a:effectLst/>
                        </a:rPr>
                        <a:t>点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刚起床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时事新闻 天气预报 出行指南 人文关怀 励志文 阳光下能量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4646976"/>
                  </a:ext>
                </a:extLst>
              </a:tr>
              <a:tr h="74688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12</a:t>
                      </a:r>
                      <a:r>
                        <a:rPr lang="zh-CN" sz="1600" kern="100" dirty="0">
                          <a:effectLst/>
                        </a:rPr>
                        <a:t>－</a:t>
                      </a:r>
                      <a:r>
                        <a:rPr lang="en-US" sz="1600" kern="100" dirty="0">
                          <a:effectLst/>
                        </a:rPr>
                        <a:t>14</a:t>
                      </a:r>
                      <a:r>
                        <a:rPr lang="zh-CN" sz="1600" kern="100" dirty="0">
                          <a:effectLst/>
                        </a:rPr>
                        <a:t>点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午休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娱乐搞笑 时事焦点 八卦 感悟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4906379"/>
                  </a:ext>
                </a:extLst>
              </a:tr>
              <a:tr h="1430658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17</a:t>
                      </a:r>
                      <a:r>
                        <a:rPr lang="zh-CN" sz="1600" kern="100">
                          <a:effectLst/>
                        </a:rPr>
                        <a:t>：</a:t>
                      </a:r>
                      <a:r>
                        <a:rPr lang="en-US" sz="1600" kern="100" dirty="0">
                          <a:effectLst/>
                        </a:rPr>
                        <a:t>30</a:t>
                      </a:r>
                      <a:r>
                        <a:rPr lang="zh-CN" sz="1600" kern="100">
                          <a:effectLst/>
                        </a:rPr>
                        <a:t>－</a:t>
                      </a:r>
                      <a:r>
                        <a:rPr lang="en-US" sz="1600" kern="100" dirty="0">
                          <a:effectLst/>
                        </a:rPr>
                        <a:t>18</a:t>
                      </a:r>
                      <a:r>
                        <a:rPr lang="zh-CN" sz="1600" kern="100">
                          <a:effectLst/>
                        </a:rPr>
                        <a:t>：</a:t>
                      </a:r>
                      <a:r>
                        <a:rPr lang="en-US" sz="1600" kern="100" dirty="0">
                          <a:effectLst/>
                        </a:rPr>
                        <a:t>30</a:t>
                      </a:r>
                      <a:r>
                        <a:rPr lang="zh-CN" sz="1600" kern="100">
                          <a:effectLst/>
                        </a:rPr>
                        <a:t>点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下班路上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健康饮食 同城交通 段子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79101603"/>
                  </a:ext>
                </a:extLst>
              </a:tr>
              <a:tr h="74688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 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20</a:t>
                      </a:r>
                      <a:r>
                        <a:rPr lang="zh-CN" sz="1600" kern="100">
                          <a:effectLst/>
                        </a:rPr>
                        <a:t>－</a:t>
                      </a:r>
                      <a:r>
                        <a:rPr lang="en-US" sz="1600" kern="100" dirty="0">
                          <a:effectLst/>
                        </a:rPr>
                        <a:t>22</a:t>
                      </a:r>
                      <a:r>
                        <a:rPr lang="zh-CN" sz="1600" kern="100">
                          <a:effectLst/>
                        </a:rPr>
                        <a:t>点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高峰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保养美容 情感类 个人生活体验 分享智慧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5985341"/>
                  </a:ext>
                </a:extLst>
              </a:tr>
              <a:tr h="74688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频次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3</a:t>
                      </a:r>
                      <a:r>
                        <a:rPr lang="zh-CN" sz="1600" kern="100" dirty="0">
                          <a:effectLst/>
                        </a:rPr>
                        <a:t>－</a:t>
                      </a:r>
                      <a:r>
                        <a:rPr lang="en-US" sz="1600" kern="100" dirty="0">
                          <a:effectLst/>
                        </a:rPr>
                        <a:t>5</a:t>
                      </a:r>
                      <a:r>
                        <a:rPr lang="zh-CN" sz="1600" kern="100" dirty="0">
                          <a:effectLst/>
                        </a:rPr>
                        <a:t>条，太少没印象，太多引反感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2246960"/>
                  </a:ext>
                </a:extLst>
              </a:tr>
              <a:tr h="746882">
                <a:tc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600" kern="100">
                          <a:effectLst/>
                        </a:rPr>
                        <a:t>切忌</a:t>
                      </a:r>
                      <a:endParaRPr lang="zh-CN" sz="1600" kern="10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CN" sz="1600" kern="100" dirty="0">
                          <a:effectLst/>
                        </a:rPr>
                        <a:t>消极 抱怨 诋毁 负能量 无底线的拍照秀恩爱 无原则的点赞积赞</a:t>
                      </a:r>
                      <a:endParaRPr lang="zh-CN" sz="1600" kern="100" dirty="0"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63817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3526366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8736906" y="2409269"/>
            <a:ext cx="3340413" cy="832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4400" b="1" spc="300" dirty="0">
                <a:solidFill>
                  <a:srgbClr val="C00000"/>
                </a:solidFill>
                <a:ea typeface="方正兰亭超细黑简体" panose="02000000000000000000"/>
              </a:rPr>
              <a:t>新 友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8013700" y="2156086"/>
            <a:ext cx="3903575" cy="1725250"/>
            <a:chOff x="7779224" y="2423307"/>
            <a:chExt cx="3889612" cy="1405719"/>
          </a:xfrm>
        </p:grpSpPr>
        <p:cxnSp>
          <p:nvCxnSpPr>
            <p:cNvPr id="6" name="直接连接符 5"/>
            <p:cNvCxnSpPr/>
            <p:nvPr/>
          </p:nvCxnSpPr>
          <p:spPr>
            <a:xfrm>
              <a:off x="7779224" y="2423307"/>
              <a:ext cx="3889612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>
              <a:off x="7779224" y="3829026"/>
              <a:ext cx="3889612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矩形 7"/>
          <p:cNvSpPr/>
          <p:nvPr/>
        </p:nvSpPr>
        <p:spPr>
          <a:xfrm>
            <a:off x="8259581" y="2537186"/>
            <a:ext cx="954650" cy="95465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4800" dirty="0">
                <a:latin typeface="Impact" panose="020B0806030902050204" pitchFamily="34" charset="0"/>
              </a:rPr>
              <a:t>4</a:t>
            </a:r>
            <a:endParaRPr lang="zh-CN" altLang="en-US" sz="4800" dirty="0">
              <a:latin typeface="Impact" panose="020B080603090205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9214231" y="3137608"/>
            <a:ext cx="2985590" cy="430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dist">
              <a:lnSpc>
                <a:spcPct val="120000"/>
              </a:lnSpc>
            </a:pPr>
            <a:r>
              <a:rPr lang="zh-CN" altLang="en-US" sz="2000" dirty="0">
                <a:solidFill>
                  <a:schemeClr val="bg1">
                    <a:lumMod val="65000"/>
                  </a:schemeClr>
                </a:solidFill>
                <a:latin typeface="微软雅黑" panose="020B0503020204020204" pitchFamily="34" charset="-122"/>
                <a:ea typeface="方正兰亭超细黑简体" panose="02000000000000000000"/>
              </a:rPr>
              <a:t>供养与支持</a:t>
            </a:r>
          </a:p>
        </p:txBody>
      </p:sp>
    </p:spTree>
    <p:extLst>
      <p:ext uri="{BB962C8B-B14F-4D97-AF65-F5344CB8AC3E}">
        <p14:creationId xmlns:p14="http://schemas.microsoft.com/office/powerpoint/2010/main" val="1282688897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朋友圈人脉拓展及增粉技巧</a:t>
            </a:r>
            <a:endParaRPr lang="en-US" altLang="zh-CN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zh-CN" dirty="0"/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en-US" altLang="zh-CN" dirty="0"/>
              <a:t>1</a:t>
            </a:r>
            <a:r>
              <a:rPr lang="zh-CN" altLang="en-US" dirty="0"/>
              <a:t>、</a:t>
            </a:r>
            <a:r>
              <a:rPr lang="zh-CN" altLang="zh-CN" dirty="0"/>
              <a:t>为什么要增加粉丝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en-US" altLang="zh-CN" dirty="0"/>
              <a:t>2</a:t>
            </a:r>
            <a:r>
              <a:rPr lang="zh-CN" altLang="en-US" dirty="0"/>
              <a:t>、</a:t>
            </a:r>
            <a:r>
              <a:rPr lang="zh-CN" altLang="zh-CN" dirty="0"/>
              <a:t>如何快速增粉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en-US" altLang="zh-CN" dirty="0"/>
              <a:t>3</a:t>
            </a:r>
            <a:r>
              <a:rPr lang="zh-CN" altLang="en-US" dirty="0"/>
              <a:t>、</a:t>
            </a:r>
            <a:r>
              <a:rPr lang="zh-CN" altLang="zh-CN" dirty="0"/>
              <a:t>如何提高通过率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en-US" altLang="zh-CN" dirty="0"/>
              <a:t>4</a:t>
            </a:r>
            <a:r>
              <a:rPr lang="zh-CN" altLang="en-US" dirty="0"/>
              <a:t>、</a:t>
            </a:r>
            <a:r>
              <a:rPr lang="zh-CN" altLang="zh-CN" dirty="0"/>
              <a:t>如何进行粉丝分类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37070540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问题：为什么要加粉？</a:t>
            </a:r>
            <a:endParaRPr lang="en-US" altLang="zh-CN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dirty="0"/>
              <a:t>粉丝是基础 门面店装修高了一定要有人气有顾客， 要有对产品感兴趣的人群看到产品。</a:t>
            </a:r>
            <a:endParaRPr lang="en-US" altLang="zh-CN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en-US" dirty="0"/>
              <a:t>任何一个行销体系都是靠量变引起质变的， 做微商需要足够的好友数量， 量足够大是一切赚钱的关键</a:t>
            </a:r>
            <a:endParaRPr lang="en-US" altLang="zh-CN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altLang="zh-CN" dirty="0"/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endParaRPr lang="en-US" altLang="zh-CN" dirty="0"/>
          </a:p>
          <a:p>
            <a:pPr marL="0" indent="0">
              <a:lnSpc>
                <a:spcPct val="120000"/>
              </a:lnSpc>
              <a:spcBef>
                <a:spcPct val="0"/>
              </a:spcBef>
              <a:buNone/>
            </a:pPr>
            <a:endParaRPr lang="zh-CN" altLang="zh-CN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为什么要限制粉丝数？社交基因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62084393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3047" y="260399"/>
            <a:ext cx="3425906" cy="619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942984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加粉的基本常识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dirty="0"/>
              <a:t>1</a:t>
            </a:r>
            <a:r>
              <a:rPr lang="zh-CN" altLang="zh-CN" dirty="0"/>
              <a:t>、主动加粉：每天限</a:t>
            </a:r>
            <a:r>
              <a:rPr lang="en-US" altLang="zh-CN" dirty="0"/>
              <a:t>20</a:t>
            </a:r>
            <a:r>
              <a:rPr lang="zh-CN" altLang="zh-CN" dirty="0"/>
              <a:t>人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dirty="0"/>
              <a:t>2</a:t>
            </a:r>
            <a:r>
              <a:rPr lang="zh-CN" altLang="zh-CN" dirty="0"/>
              <a:t>、被动加粉：被添加</a:t>
            </a:r>
            <a:r>
              <a:rPr lang="en-US" altLang="zh-CN" dirty="0"/>
              <a:t>320</a:t>
            </a:r>
            <a:r>
              <a:rPr lang="zh-CN" altLang="zh-CN" dirty="0"/>
              <a:t>人</a:t>
            </a:r>
            <a:r>
              <a:rPr lang="en-US" altLang="zh-CN" dirty="0"/>
              <a:t>/</a:t>
            </a:r>
            <a:r>
              <a:rPr lang="zh-CN" altLang="zh-CN" dirty="0"/>
              <a:t>天。合理的粉丝数在</a:t>
            </a:r>
            <a:r>
              <a:rPr lang="en-US" altLang="zh-CN" dirty="0"/>
              <a:t>3000</a:t>
            </a:r>
            <a:r>
              <a:rPr lang="zh-CN" altLang="zh-CN" dirty="0"/>
              <a:t>人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dirty="0"/>
              <a:t>3</a:t>
            </a:r>
            <a:r>
              <a:rPr lang="zh-CN" altLang="zh-CN" dirty="0"/>
              <a:t>、沙盒模式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1383445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我要当学霸! 我要当学霸高清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24" y="-459105"/>
            <a:ext cx="12224824" cy="76405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93188" y="4007680"/>
            <a:ext cx="10972800" cy="838200"/>
          </a:xfrm>
        </p:spPr>
        <p:txBody>
          <a:bodyPr/>
          <a:lstStyle/>
          <a:p>
            <a:pPr algn="ctr"/>
            <a:r>
              <a:rPr lang="zh-CN" altLang="en-US" sz="4800" dirty="0">
                <a:solidFill>
                  <a:schemeClr val="bg1"/>
                </a:solidFill>
                <a:ea typeface="方正兰亭超细黑简体" panose="02000000000000000000"/>
              </a:rPr>
              <a:t>复习</a:t>
            </a:r>
          </a:p>
        </p:txBody>
      </p:sp>
    </p:spTree>
    <p:extLst>
      <p:ext uri="{BB962C8B-B14F-4D97-AF65-F5344CB8AC3E}">
        <p14:creationId xmlns:p14="http://schemas.microsoft.com/office/powerpoint/2010/main" val="24457496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线上渠道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dirty="0"/>
              <a:t> </a:t>
            </a:r>
            <a:endParaRPr lang="zh-CN" altLang="zh-CN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dirty="0"/>
              <a:t>1</a:t>
            </a:r>
            <a:r>
              <a:rPr lang="zh-CN" altLang="zh-CN" dirty="0"/>
              <a:t>、微信自带加粉渠道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dirty="0"/>
              <a:t>A</a:t>
            </a:r>
            <a:r>
              <a:rPr lang="zh-CN" altLang="zh-CN" dirty="0"/>
              <a:t>、雷达加朋友：都有加好友意愿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dirty="0"/>
              <a:t>B</a:t>
            </a:r>
            <a:r>
              <a:rPr lang="zh-CN" altLang="zh-CN" dirty="0"/>
              <a:t>、面对面建群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dirty="0"/>
              <a:t>C</a:t>
            </a:r>
            <a:r>
              <a:rPr lang="zh-CN" altLang="zh-CN" dirty="0"/>
              <a:t>、摇一摇，一般晚上</a:t>
            </a:r>
            <a:r>
              <a:rPr lang="en-US" altLang="zh-CN" dirty="0"/>
              <a:t>9</a:t>
            </a:r>
            <a:r>
              <a:rPr lang="zh-CN" altLang="zh-CN" dirty="0"/>
              <a:t>点后会多一点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dirty="0"/>
              <a:t>D</a:t>
            </a:r>
            <a:r>
              <a:rPr lang="zh-CN" altLang="zh-CN" dirty="0"/>
              <a:t>、附近的人（根据产品特性，选择场景或区域去加粉，比如去妇幼医院附近加宝妈）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dirty="0"/>
              <a:t>E</a:t>
            </a:r>
            <a:r>
              <a:rPr lang="zh-CN" altLang="zh-CN" dirty="0"/>
              <a:t>、手机联系人－利用</a:t>
            </a:r>
            <a:r>
              <a:rPr lang="en-US" altLang="zh-CN" dirty="0"/>
              <a:t>QQ</a:t>
            </a:r>
            <a:r>
              <a:rPr lang="zh-CN" altLang="zh-CN" dirty="0"/>
              <a:t>通讯管理中心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dirty="0"/>
              <a:t>F</a:t>
            </a:r>
            <a:r>
              <a:rPr lang="zh-CN" altLang="zh-CN" dirty="0"/>
              <a:t>、飘流瓶－开启，并陪对方沟通。捡瓶子和扔瓶子每天各</a:t>
            </a:r>
            <a:r>
              <a:rPr lang="en-US" altLang="zh-CN" dirty="0"/>
              <a:t>50</a:t>
            </a:r>
            <a:r>
              <a:rPr lang="zh-CN" altLang="zh-CN" dirty="0"/>
              <a:t>个上限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71079439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总结：白天用附近的人和雷达加朋友，晚上用摇一摇，飘流瓶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19363913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新媒体加粉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en-US" altLang="zh-CN" dirty="0"/>
              <a:t>QQ</a:t>
            </a:r>
            <a:r>
              <a:rPr lang="zh-CN" altLang="zh-CN" dirty="0"/>
              <a:t>空间，做开放式的空间。另外一个技巧：发朋友圈同步到</a:t>
            </a:r>
            <a:r>
              <a:rPr lang="en-US" altLang="zh-CN" dirty="0"/>
              <a:t>QQ</a:t>
            </a:r>
            <a:r>
              <a:rPr lang="zh-CN" altLang="zh-CN" dirty="0"/>
              <a:t>空间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altLang="zh-CN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微博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被动式引流：</a:t>
            </a:r>
            <a:r>
              <a:rPr lang="en-US" altLang="zh-CN" dirty="0"/>
              <a:t>#</a:t>
            </a:r>
            <a:r>
              <a:rPr lang="zh-CN" altLang="zh-CN" dirty="0"/>
              <a:t>话题</a:t>
            </a:r>
            <a:r>
              <a:rPr lang="en-US" altLang="zh-CN" dirty="0"/>
              <a:t>#+</a:t>
            </a:r>
            <a:r>
              <a:rPr lang="zh-CN" altLang="zh-CN" dirty="0"/>
              <a:t>自己的内容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主动式引流：主动关注别人，互粉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不要提及</a:t>
            </a:r>
            <a:r>
              <a:rPr lang="en-US" altLang="zh-CN" dirty="0"/>
              <a:t>“</a:t>
            </a:r>
            <a:r>
              <a:rPr lang="zh-CN" altLang="zh-CN" dirty="0"/>
              <a:t>微信</a:t>
            </a:r>
            <a:r>
              <a:rPr lang="en-US" altLang="zh-CN" dirty="0"/>
              <a:t>”</a:t>
            </a:r>
            <a:r>
              <a:rPr lang="zh-CN" altLang="zh-CN" dirty="0"/>
              <a:t>两个字，可以</a:t>
            </a:r>
            <a:r>
              <a:rPr lang="en-US" altLang="zh-CN" dirty="0"/>
              <a:t>V</a:t>
            </a:r>
            <a:r>
              <a:rPr lang="zh-CN" altLang="zh-CN" dirty="0"/>
              <a:t>信替代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dirty="0"/>
              <a:t> </a:t>
            </a:r>
            <a:endParaRPr lang="zh-CN" altLang="zh-CN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微信公众号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贴吧、论坛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……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7355286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509" y="161925"/>
            <a:ext cx="4338982" cy="628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262734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1140" y="161925"/>
            <a:ext cx="8289124" cy="633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368093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dirty="0"/>
              <a:t>3</a:t>
            </a:r>
            <a:r>
              <a:rPr lang="zh-CN" altLang="zh-CN" dirty="0"/>
              <a:t>、社交</a:t>
            </a:r>
            <a:r>
              <a:rPr lang="en-US" altLang="zh-CN" dirty="0"/>
              <a:t>APP</a:t>
            </a:r>
            <a:endParaRPr lang="zh-CN" altLang="zh-CN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贝贝网圈儿－产品适合宝妈用－</a:t>
            </a:r>
            <a:r>
              <a:rPr lang="en-US" altLang="zh-CN" dirty="0"/>
              <a:t>APP</a:t>
            </a:r>
            <a:r>
              <a:rPr lang="zh-CN" altLang="zh-CN" dirty="0"/>
              <a:t>开店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陌陌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唱吧－客户群年龄偏小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4640749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宝妈，辣妈群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571" y="733762"/>
            <a:ext cx="5542857" cy="539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980156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学生一族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190" y="809952"/>
            <a:ext cx="6447619" cy="523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276814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dirty="0"/>
              <a:t>4</a:t>
            </a:r>
            <a:r>
              <a:rPr lang="zh-CN" altLang="zh-CN" dirty="0"/>
              <a:t>、微信互推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742" y="1000125"/>
            <a:ext cx="3200000" cy="56095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8660" y="1852506"/>
            <a:ext cx="3819048" cy="39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470269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dirty="0"/>
              <a:t>5</a:t>
            </a:r>
            <a:r>
              <a:rPr lang="zh-CN" altLang="zh-CN" dirty="0"/>
              <a:t>、微信群加粉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zh-CN" dirty="0"/>
              <a:t>QQ</a:t>
            </a:r>
            <a:r>
              <a:rPr lang="zh-CN" altLang="zh-CN" dirty="0"/>
              <a:t>群加粉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3205" y="1705279"/>
            <a:ext cx="8633675" cy="4609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94577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670032" y="1886206"/>
            <a:ext cx="10972799" cy="1800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480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1</a:t>
            </a:r>
            <a:r>
              <a:rPr lang="zh-CN" altLang="en-US" sz="480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、以</a:t>
            </a:r>
            <a:r>
              <a:rPr lang="zh-CN" altLang="en-US" sz="4800" dirty="0">
                <a:solidFill>
                  <a:srgbClr val="FF0000"/>
                </a:solidFill>
                <a:latin typeface="+mn-ea"/>
                <a:ea typeface="+mn-ea"/>
                <a:cs typeface="Times New Roman" panose="02020603050405020304" pitchFamily="18" charset="0"/>
              </a:rPr>
              <a:t>智能手机</a:t>
            </a:r>
            <a:r>
              <a:rPr lang="zh-CN" altLang="en-US" sz="480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为基础平台</a:t>
            </a:r>
            <a:endParaRPr lang="en-US" altLang="zh-CN" sz="4800" dirty="0">
              <a:solidFill>
                <a:schemeClr val="tx1"/>
              </a:solidFill>
              <a:latin typeface="+mn-ea"/>
              <a:ea typeface="+mn-ea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480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2</a:t>
            </a:r>
            <a:r>
              <a:rPr lang="zh-CN" altLang="en-US" sz="480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、基于</a:t>
            </a:r>
            <a:r>
              <a:rPr lang="zh-CN" altLang="en-US" sz="4800" dirty="0">
                <a:solidFill>
                  <a:srgbClr val="FF0000"/>
                </a:solidFill>
                <a:latin typeface="+mn-ea"/>
                <a:ea typeface="+mn-ea"/>
                <a:cs typeface="Times New Roman" panose="02020603050405020304" pitchFamily="18" charset="0"/>
              </a:rPr>
              <a:t>价值（观）认同</a:t>
            </a:r>
            <a:r>
              <a:rPr lang="zh-CN" altLang="en-US" sz="4800" dirty="0">
                <a:solidFill>
                  <a:schemeClr val="tx1"/>
                </a:solidFill>
                <a:latin typeface="+mn-ea"/>
                <a:ea typeface="+mn-ea"/>
                <a:cs typeface="Times New Roman" panose="02020603050405020304" pitchFamily="18" charset="0"/>
              </a:rPr>
              <a:t>的商业生态系统</a:t>
            </a:r>
            <a:endParaRPr lang="en-US" altLang="zh-CN" sz="4800" dirty="0">
              <a:solidFill>
                <a:schemeClr val="tx1"/>
              </a:solidFill>
              <a:latin typeface="+mn-e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14441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线下渠道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参加聚会沙龙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高端客户圈，参加培训课程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二维码标贴，最傻最有效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做见证，吸引客户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线下门店推广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39266858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如何吸引精准粉丝</a:t>
            </a:r>
            <a:endParaRPr lang="en-US" altLang="zh-CN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zh-CN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老朋友招回：</a:t>
            </a:r>
            <a:r>
              <a:rPr lang="en-US" altLang="zh-CN" dirty="0"/>
              <a:t>QQ</a:t>
            </a:r>
            <a:r>
              <a:rPr lang="zh-CN" altLang="zh-CN" dirty="0"/>
              <a:t>、</a:t>
            </a:r>
            <a:r>
              <a:rPr lang="en-US" altLang="zh-CN" dirty="0"/>
              <a:t>QQ</a:t>
            </a:r>
            <a:r>
              <a:rPr lang="zh-CN" altLang="zh-CN" dirty="0"/>
              <a:t>兴趣群、微信关系群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要求我方有内容，可以持续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altLang="zh-CN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en-US" altLang="zh-CN" dirty="0"/>
          </a:p>
          <a:p>
            <a:r>
              <a:rPr lang="zh-CN" altLang="en-US" dirty="0">
                <a:latin typeface="+mn-ea"/>
              </a:rPr>
              <a:t>社群加人通过率都会很高 同一个群组 无论有没有聊 过，熟悉与否。 都会存有一定的信任感 所以，在一个群里建立信 任感和存在感很有必要</a:t>
            </a:r>
          </a:p>
          <a:p>
            <a:r>
              <a:rPr lang="zh-CN" altLang="en-US" dirty="0">
                <a:latin typeface="+mn-ea"/>
              </a:rPr>
              <a:t>你要做的就是不断进群和 不停互动 冒泡 刷眼熟</a:t>
            </a:r>
          </a:p>
        </p:txBody>
      </p:sp>
    </p:spTree>
    <p:extLst>
      <p:ext uri="{BB962C8B-B14F-4D97-AF65-F5344CB8AC3E}">
        <p14:creationId xmlns:p14="http://schemas.microsoft.com/office/powerpoint/2010/main" val="2430851433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通过率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影响通过率的因素？</a:t>
            </a:r>
            <a:endParaRPr lang="en-US" altLang="zh-CN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zh-CN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头像、微信名、个性签名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02389226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利用</a:t>
            </a:r>
            <a:r>
              <a:rPr lang="en-US" altLang="zh-CN" dirty="0"/>
              <a:t>QQ</a:t>
            </a:r>
            <a:r>
              <a:rPr lang="zh-CN" altLang="zh-CN" dirty="0"/>
              <a:t>兴趣圈，微信关系圈，附近的人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比如：关注你很久了，可以交流吗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你好，朋友推荐了你，特向你请教一些问题，相互学习，思维碰撞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42434955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好的时间：早</a:t>
            </a:r>
            <a:r>
              <a:rPr lang="en-US" altLang="zh-CN" dirty="0"/>
              <a:t>10</a:t>
            </a:r>
            <a:r>
              <a:rPr lang="zh-CN" altLang="zh-CN" dirty="0"/>
              <a:t>点到</a:t>
            </a:r>
            <a:r>
              <a:rPr lang="en-US" altLang="zh-CN" dirty="0"/>
              <a:t>12</a:t>
            </a:r>
            <a:r>
              <a:rPr lang="zh-CN" altLang="zh-CN" dirty="0"/>
              <a:t>点</a:t>
            </a:r>
            <a:r>
              <a:rPr lang="en-US" altLang="zh-CN" dirty="0"/>
              <a:t>   </a:t>
            </a:r>
            <a:r>
              <a:rPr lang="zh-CN" altLang="zh-CN" dirty="0"/>
              <a:t>下午</a:t>
            </a:r>
            <a:r>
              <a:rPr lang="en-US" altLang="zh-CN" dirty="0"/>
              <a:t>3</a:t>
            </a:r>
            <a:r>
              <a:rPr lang="zh-CN" altLang="zh-CN" dirty="0"/>
              <a:t>点到</a:t>
            </a:r>
            <a:r>
              <a:rPr lang="en-US" altLang="zh-CN" dirty="0"/>
              <a:t>5</a:t>
            </a:r>
            <a:r>
              <a:rPr lang="zh-CN" altLang="zh-CN" dirty="0"/>
              <a:t>点</a:t>
            </a:r>
            <a:r>
              <a:rPr lang="en-US" altLang="zh-CN" dirty="0"/>
              <a:t>  </a:t>
            </a:r>
            <a:r>
              <a:rPr lang="zh-CN" altLang="zh-CN" dirty="0"/>
              <a:t>晚上</a:t>
            </a:r>
            <a:r>
              <a:rPr lang="en-US" altLang="zh-CN" dirty="0"/>
              <a:t>19</a:t>
            </a:r>
            <a:r>
              <a:rPr lang="zh-CN" altLang="zh-CN" dirty="0"/>
              <a:t>点到</a:t>
            </a:r>
            <a:r>
              <a:rPr lang="en-US" altLang="zh-CN" dirty="0"/>
              <a:t>23</a:t>
            </a:r>
            <a:r>
              <a:rPr lang="zh-CN" altLang="zh-CN" dirty="0"/>
              <a:t>点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少量多次原则，主动添加每次不超过</a:t>
            </a:r>
            <a:r>
              <a:rPr lang="en-US" altLang="zh-CN" dirty="0"/>
              <a:t>6</a:t>
            </a:r>
            <a:r>
              <a:rPr lang="zh-CN" altLang="zh-CN" dirty="0"/>
              <a:t>名，每天操作频次</a:t>
            </a:r>
            <a:r>
              <a:rPr lang="en-US" altLang="zh-CN" dirty="0"/>
              <a:t>7</a:t>
            </a:r>
            <a:r>
              <a:rPr lang="zh-CN" altLang="zh-CN" dirty="0"/>
              <a:t>次。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80913158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如何剔除死粉</a:t>
            </a:r>
            <a:endParaRPr lang="en-US" altLang="zh-CN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zh-CN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机器清粉－风险大，不建议用机器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手动清粉－及时方便：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发起一个新方法：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发起群聊天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选了</a:t>
            </a:r>
            <a:r>
              <a:rPr lang="en-US" altLang="zh-CN" dirty="0"/>
              <a:t>29</a:t>
            </a:r>
            <a:r>
              <a:rPr lang="zh-CN" altLang="zh-CN" dirty="0"/>
              <a:t>人，不是一个群的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显示蓝色的就不是好友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退出群，将非好友剔除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删除群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60039813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7078" y="581024"/>
            <a:ext cx="5239131" cy="5764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352332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注意</a:t>
            </a:r>
            <a:endParaRPr lang="en-US" altLang="zh-CN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zh-CN" dirty="0"/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标签分组一定要做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即使偷懒，也要聪明的偷懒</a:t>
            </a:r>
          </a:p>
          <a:p>
            <a:pPr lvl="0"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优质粉丝、品牌粉丝，能给你带来巨大效益的粉丝，切记重点维护，不刷屏，不骚扰，温柔以待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633302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一级标签（不骚扰）：有意向</a:t>
            </a:r>
            <a:r>
              <a:rPr lang="en-US" altLang="zh-CN" dirty="0"/>
              <a:t>  </a:t>
            </a:r>
            <a:r>
              <a:rPr lang="zh-CN" altLang="zh-CN" dirty="0"/>
              <a:t>待培养</a:t>
            </a:r>
            <a:r>
              <a:rPr lang="en-US" altLang="zh-CN" dirty="0"/>
              <a:t>  </a:t>
            </a:r>
            <a:r>
              <a:rPr lang="zh-CN" altLang="zh-CN" dirty="0"/>
              <a:t>无意向</a:t>
            </a:r>
            <a:endParaRPr lang="en-US" altLang="zh-CN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zh-CN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zh-CN" altLang="zh-CN" dirty="0"/>
              <a:t>二级标签（兴趣、话题）：宝妈、摄影、车友、茶艺、牌友、旅游</a:t>
            </a:r>
            <a:r>
              <a:rPr lang="en-US" altLang="zh-CN" dirty="0"/>
              <a:t>……</a:t>
            </a:r>
            <a:endParaRPr lang="zh-CN" altLang="zh-CN" dirty="0"/>
          </a:p>
          <a:p>
            <a:pPr>
              <a:lnSpc>
                <a:spcPct val="120000"/>
              </a:lnSpc>
              <a:spcBef>
                <a:spcPct val="0"/>
              </a:spcBef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85183690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6483653" y="2020905"/>
            <a:ext cx="317716" cy="648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2960">
              <a:lnSpc>
                <a:spcPct val="120000"/>
              </a:lnSpc>
            </a:pPr>
            <a:r>
              <a:rPr lang="zh-CN" altLang="en-US" sz="3240" dirty="0">
                <a:solidFill>
                  <a:prstClr val="white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“</a:t>
            </a:r>
            <a:endParaRPr lang="zh-CN" altLang="en-US" sz="2880" dirty="0">
              <a:solidFill>
                <a:prstClr val="black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9951537" y="3182684"/>
            <a:ext cx="317716" cy="6483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22960">
              <a:lnSpc>
                <a:spcPct val="120000"/>
              </a:lnSpc>
            </a:pPr>
            <a:r>
              <a:rPr lang="zh-CN" altLang="en-US" sz="3240" dirty="0">
                <a:solidFill>
                  <a:prstClr val="white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”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2" b="9225"/>
          <a:stretch/>
        </p:blipFill>
        <p:spPr>
          <a:xfrm>
            <a:off x="1" y="-2"/>
            <a:ext cx="12192000" cy="690823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64713" y="2504301"/>
            <a:ext cx="5734172" cy="1641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lnSpc>
                <a:spcPct val="120000"/>
              </a:lnSpc>
            </a:pPr>
            <a:r>
              <a:rPr lang="zh-CN" altLang="en-US" sz="2880" dirty="0">
                <a:solidFill>
                  <a:prstClr val="white"/>
                </a:solidFill>
                <a:effectLst>
                  <a:outerShdw blurRad="1905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未来</a:t>
            </a:r>
            <a:endParaRPr lang="en-US" altLang="zh-CN" sz="2880" dirty="0">
              <a:solidFill>
                <a:prstClr val="white"/>
              </a:solidFill>
              <a:effectLst>
                <a:outerShdw blurRad="190500" dist="38100" dir="2700000" algn="tl" rotWithShape="0">
                  <a:prstClr val="black">
                    <a:alpha val="30000"/>
                  </a:prstClr>
                </a:outerShd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 defTabSz="822960">
              <a:lnSpc>
                <a:spcPct val="120000"/>
              </a:lnSpc>
            </a:pPr>
            <a:r>
              <a:rPr lang="zh-CN" altLang="en-US" sz="2880" dirty="0">
                <a:solidFill>
                  <a:prstClr val="white"/>
                </a:solidFill>
                <a:effectLst>
                  <a:outerShdw blurRad="1905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再小的领域，也有自己的社群</a:t>
            </a:r>
            <a:endParaRPr lang="en-US" altLang="zh-CN" sz="2880" dirty="0">
              <a:solidFill>
                <a:prstClr val="white"/>
              </a:solidFill>
              <a:effectLst>
                <a:outerShdw blurRad="190500" dist="38100" dir="2700000" algn="tl" rotWithShape="0">
                  <a:prstClr val="black">
                    <a:alpha val="30000"/>
                  </a:prstClr>
                </a:outerShdw>
              </a:effectLst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  <a:p>
            <a:pPr algn="ctr" defTabSz="822960">
              <a:lnSpc>
                <a:spcPct val="120000"/>
              </a:lnSpc>
            </a:pPr>
            <a:r>
              <a:rPr lang="zh-CN" altLang="en-US" sz="2880" dirty="0">
                <a:solidFill>
                  <a:prstClr val="white"/>
                </a:solidFill>
                <a:effectLst>
                  <a:outerShdw blurRad="190500" dist="38100" dir="2700000" algn="tl" rotWithShape="0">
                    <a:prstClr val="black">
                      <a:alpha val="30000"/>
                    </a:prstClr>
                  </a:outerShdw>
                </a:effectLst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越大的公司，越要裂变成小的社群</a:t>
            </a:r>
          </a:p>
        </p:txBody>
      </p:sp>
    </p:spTree>
    <p:extLst>
      <p:ext uri="{BB962C8B-B14F-4D97-AF65-F5344CB8AC3E}">
        <p14:creationId xmlns:p14="http://schemas.microsoft.com/office/powerpoint/2010/main" val="119036066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12"/>
          <p:cNvSpPr/>
          <p:nvPr/>
        </p:nvSpPr>
        <p:spPr>
          <a:xfrm>
            <a:off x="4165979" y="2438400"/>
            <a:ext cx="2961564" cy="1528550"/>
          </a:xfrm>
          <a:prstGeom prst="round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4800" b="1" dirty="0">
                <a:solidFill>
                  <a:srgbClr val="FF0000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交易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1897039" y="1241946"/>
            <a:ext cx="2961564" cy="1528550"/>
          </a:xfrm>
          <a:prstGeom prst="round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4800" b="1" dirty="0">
                <a:solidFill>
                  <a:schemeClr val="tx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兴趣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6434919" y="3634853"/>
            <a:ext cx="2961564" cy="1528550"/>
          </a:xfrm>
          <a:prstGeom prst="round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4800" b="1" dirty="0">
                <a:solidFill>
                  <a:schemeClr val="tx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产品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1897039" y="3634853"/>
            <a:ext cx="2961564" cy="1528550"/>
          </a:xfrm>
          <a:prstGeom prst="round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zh-CN" altLang="en-US" sz="4800" b="1" dirty="0">
                <a:solidFill>
                  <a:schemeClr val="tx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信任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6434919" y="1241946"/>
            <a:ext cx="2961564" cy="1528550"/>
          </a:xfrm>
          <a:prstGeom prst="round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4800" b="1" dirty="0">
                <a:solidFill>
                  <a:schemeClr val="tx1"/>
                </a:solidFill>
                <a:latin typeface="方正兰亭超细黑简体" panose="02000000000000000000" pitchFamily="2" charset="-122"/>
                <a:ea typeface="方正兰亭超细黑简体" panose="02000000000000000000" pitchFamily="2" charset="-122"/>
              </a:rPr>
              <a:t>IP</a:t>
            </a:r>
            <a:endParaRPr lang="zh-CN" altLang="en-US" sz="4800" b="1" dirty="0">
              <a:solidFill>
                <a:schemeClr val="tx1"/>
              </a:solidFill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8351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9" name="TextBox 5"/>
          <p:cNvSpPr>
            <a:spLocks noChangeArrowheads="1"/>
          </p:cNvSpPr>
          <p:nvPr/>
        </p:nvSpPr>
        <p:spPr bwMode="auto">
          <a:xfrm>
            <a:off x="1524000" y="2498725"/>
            <a:ext cx="9144000" cy="2020740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lIns="91435" tIns="45717" rIns="91435" bIns="45717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11500" dirty="0">
                <a:solidFill>
                  <a:schemeClr val="bg1"/>
                </a:solidFill>
                <a:latin typeface="Arial" charset="0"/>
                <a:sym typeface="Arial" charset="0"/>
              </a:rPr>
              <a:t>THANKS</a:t>
            </a:r>
            <a:endParaRPr lang="zh-CN" altLang="en-US" sz="18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内容占位符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8477"/>
            <a:ext cx="12192000" cy="8619908"/>
          </a:xfrm>
        </p:spPr>
      </p:pic>
    </p:spTree>
    <p:extLst>
      <p:ext uri="{BB962C8B-B14F-4D97-AF65-F5344CB8AC3E}">
        <p14:creationId xmlns:p14="http://schemas.microsoft.com/office/powerpoint/2010/main" val="19091742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0"/>
          <p:cNvSpPr>
            <a:spLocks/>
          </p:cNvSpPr>
          <p:nvPr/>
        </p:nvSpPr>
        <p:spPr bwMode="auto">
          <a:xfrm>
            <a:off x="7819602" y="1973066"/>
            <a:ext cx="2722124" cy="2444498"/>
          </a:xfrm>
          <a:custGeom>
            <a:avLst/>
            <a:gdLst>
              <a:gd name="T0" fmla="*/ 1149 w 1149"/>
              <a:gd name="T1" fmla="*/ 515 h 1030"/>
              <a:gd name="T2" fmla="*/ 1020 w 1149"/>
              <a:gd name="T3" fmla="*/ 412 h 1030"/>
              <a:gd name="T4" fmla="*/ 515 w 1149"/>
              <a:gd name="T5" fmla="*/ 0 h 1030"/>
              <a:gd name="T6" fmla="*/ 0 w 1149"/>
              <a:gd name="T7" fmla="*/ 515 h 1030"/>
              <a:gd name="T8" fmla="*/ 515 w 1149"/>
              <a:gd name="T9" fmla="*/ 1030 h 1030"/>
              <a:gd name="T10" fmla="*/ 1020 w 1149"/>
              <a:gd name="T11" fmla="*/ 618 h 1030"/>
              <a:gd name="T12" fmla="*/ 1149 w 1149"/>
              <a:gd name="T13" fmla="*/ 515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9" h="1030">
                <a:moveTo>
                  <a:pt x="1149" y="515"/>
                </a:moveTo>
                <a:cubicBezTo>
                  <a:pt x="1020" y="412"/>
                  <a:pt x="1020" y="412"/>
                  <a:pt x="1020" y="412"/>
                </a:cubicBezTo>
                <a:cubicBezTo>
                  <a:pt x="972" y="177"/>
                  <a:pt x="764" y="0"/>
                  <a:pt x="515" y="0"/>
                </a:cubicBezTo>
                <a:cubicBezTo>
                  <a:pt x="231" y="0"/>
                  <a:pt x="0" y="231"/>
                  <a:pt x="0" y="515"/>
                </a:cubicBezTo>
                <a:cubicBezTo>
                  <a:pt x="0" y="799"/>
                  <a:pt x="231" y="1030"/>
                  <a:pt x="515" y="1030"/>
                </a:cubicBezTo>
                <a:cubicBezTo>
                  <a:pt x="764" y="1030"/>
                  <a:pt x="972" y="853"/>
                  <a:pt x="1020" y="618"/>
                </a:cubicBezTo>
                <a:lnTo>
                  <a:pt x="1149" y="515"/>
                </a:lnTo>
                <a:close/>
              </a:path>
            </a:pathLst>
          </a:custGeom>
          <a:gradFill flip="none" rotWithShape="1">
            <a:gsLst>
              <a:gs pos="100000">
                <a:srgbClr val="FFFFFF">
                  <a:lumMod val="100000"/>
                </a:srgbClr>
              </a:gs>
              <a:gs pos="0">
                <a:srgbClr val="D9D9DA"/>
              </a:gs>
            </a:gsLst>
            <a:lin ang="2700000" scaled="1"/>
            <a:tileRect/>
          </a:gradFill>
          <a:ln w="19050">
            <a:gradFill flip="none" rotWithShape="1">
              <a:gsLst>
                <a:gs pos="100000">
                  <a:srgbClr val="FFFFFF"/>
                </a:gs>
                <a:gs pos="0">
                  <a:srgbClr val="D9D9DA"/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5" name="Freeform 41"/>
          <p:cNvSpPr>
            <a:spLocks noEditPoints="1"/>
          </p:cNvSpPr>
          <p:nvPr/>
        </p:nvSpPr>
        <p:spPr bwMode="auto">
          <a:xfrm>
            <a:off x="7819602" y="1973066"/>
            <a:ext cx="2722124" cy="2444498"/>
          </a:xfrm>
          <a:custGeom>
            <a:avLst/>
            <a:gdLst>
              <a:gd name="T0" fmla="*/ 1020 w 1149"/>
              <a:gd name="T1" fmla="*/ 412 h 1030"/>
              <a:gd name="T2" fmla="*/ 515 w 1149"/>
              <a:gd name="T3" fmla="*/ 0 h 1030"/>
              <a:gd name="T4" fmla="*/ 0 w 1149"/>
              <a:gd name="T5" fmla="*/ 515 h 1030"/>
              <a:gd name="T6" fmla="*/ 515 w 1149"/>
              <a:gd name="T7" fmla="*/ 1030 h 1030"/>
              <a:gd name="T8" fmla="*/ 1020 w 1149"/>
              <a:gd name="T9" fmla="*/ 618 h 1030"/>
              <a:gd name="T10" fmla="*/ 1149 w 1149"/>
              <a:gd name="T11" fmla="*/ 515 h 1030"/>
              <a:gd name="T12" fmla="*/ 1020 w 1149"/>
              <a:gd name="T13" fmla="*/ 412 h 1030"/>
              <a:gd name="T14" fmla="*/ 515 w 1149"/>
              <a:gd name="T15" fmla="*/ 979 h 1030"/>
              <a:gd name="T16" fmla="*/ 51 w 1149"/>
              <a:gd name="T17" fmla="*/ 515 h 1030"/>
              <a:gd name="T18" fmla="*/ 515 w 1149"/>
              <a:gd name="T19" fmla="*/ 51 h 1030"/>
              <a:gd name="T20" fmla="*/ 979 w 1149"/>
              <a:gd name="T21" fmla="*/ 515 h 1030"/>
              <a:gd name="T22" fmla="*/ 515 w 1149"/>
              <a:gd name="T23" fmla="*/ 979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49" h="1030">
                <a:moveTo>
                  <a:pt x="1020" y="412"/>
                </a:moveTo>
                <a:cubicBezTo>
                  <a:pt x="972" y="177"/>
                  <a:pt x="764" y="0"/>
                  <a:pt x="515" y="0"/>
                </a:cubicBezTo>
                <a:cubicBezTo>
                  <a:pt x="231" y="0"/>
                  <a:pt x="0" y="231"/>
                  <a:pt x="0" y="515"/>
                </a:cubicBezTo>
                <a:cubicBezTo>
                  <a:pt x="0" y="799"/>
                  <a:pt x="231" y="1030"/>
                  <a:pt x="515" y="1030"/>
                </a:cubicBezTo>
                <a:cubicBezTo>
                  <a:pt x="764" y="1030"/>
                  <a:pt x="972" y="853"/>
                  <a:pt x="1020" y="618"/>
                </a:cubicBezTo>
                <a:cubicBezTo>
                  <a:pt x="1149" y="515"/>
                  <a:pt x="1149" y="515"/>
                  <a:pt x="1149" y="515"/>
                </a:cubicBezTo>
                <a:lnTo>
                  <a:pt x="1020" y="412"/>
                </a:lnTo>
                <a:close/>
                <a:moveTo>
                  <a:pt x="515" y="979"/>
                </a:moveTo>
                <a:cubicBezTo>
                  <a:pt x="259" y="979"/>
                  <a:pt x="51" y="771"/>
                  <a:pt x="51" y="515"/>
                </a:cubicBezTo>
                <a:cubicBezTo>
                  <a:pt x="51" y="259"/>
                  <a:pt x="259" y="51"/>
                  <a:pt x="515" y="51"/>
                </a:cubicBezTo>
                <a:cubicBezTo>
                  <a:pt x="771" y="51"/>
                  <a:pt x="979" y="259"/>
                  <a:pt x="979" y="515"/>
                </a:cubicBezTo>
                <a:cubicBezTo>
                  <a:pt x="979" y="771"/>
                  <a:pt x="771" y="979"/>
                  <a:pt x="515" y="979"/>
                </a:cubicBezTo>
                <a:close/>
              </a:path>
            </a:pathLst>
          </a:custGeom>
          <a:solidFill>
            <a:srgbClr val="4BAEE2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6" name="Freeform 42"/>
          <p:cNvSpPr>
            <a:spLocks/>
          </p:cNvSpPr>
          <p:nvPr/>
        </p:nvSpPr>
        <p:spPr bwMode="auto">
          <a:xfrm>
            <a:off x="5778296" y="1973066"/>
            <a:ext cx="2722124" cy="2444498"/>
          </a:xfrm>
          <a:custGeom>
            <a:avLst/>
            <a:gdLst>
              <a:gd name="T0" fmla="*/ 1149 w 1149"/>
              <a:gd name="T1" fmla="*/ 515 h 1030"/>
              <a:gd name="T2" fmla="*/ 1019 w 1149"/>
              <a:gd name="T3" fmla="*/ 412 h 1030"/>
              <a:gd name="T4" fmla="*/ 515 w 1149"/>
              <a:gd name="T5" fmla="*/ 0 h 1030"/>
              <a:gd name="T6" fmla="*/ 0 w 1149"/>
              <a:gd name="T7" fmla="*/ 515 h 1030"/>
              <a:gd name="T8" fmla="*/ 515 w 1149"/>
              <a:gd name="T9" fmla="*/ 1030 h 1030"/>
              <a:gd name="T10" fmla="*/ 1019 w 1149"/>
              <a:gd name="T11" fmla="*/ 618 h 1030"/>
              <a:gd name="T12" fmla="*/ 1149 w 1149"/>
              <a:gd name="T13" fmla="*/ 515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9" h="1030">
                <a:moveTo>
                  <a:pt x="1149" y="515"/>
                </a:moveTo>
                <a:cubicBezTo>
                  <a:pt x="1019" y="412"/>
                  <a:pt x="1019" y="412"/>
                  <a:pt x="1019" y="412"/>
                </a:cubicBezTo>
                <a:cubicBezTo>
                  <a:pt x="971" y="177"/>
                  <a:pt x="764" y="0"/>
                  <a:pt x="515" y="0"/>
                </a:cubicBezTo>
                <a:cubicBezTo>
                  <a:pt x="231" y="0"/>
                  <a:pt x="0" y="231"/>
                  <a:pt x="0" y="515"/>
                </a:cubicBezTo>
                <a:cubicBezTo>
                  <a:pt x="0" y="799"/>
                  <a:pt x="231" y="1030"/>
                  <a:pt x="515" y="1030"/>
                </a:cubicBezTo>
                <a:cubicBezTo>
                  <a:pt x="764" y="1030"/>
                  <a:pt x="971" y="853"/>
                  <a:pt x="1019" y="618"/>
                </a:cubicBezTo>
                <a:lnTo>
                  <a:pt x="1149" y="515"/>
                </a:lnTo>
                <a:close/>
              </a:path>
            </a:pathLst>
          </a:custGeom>
          <a:gradFill flip="none" rotWithShape="1">
            <a:gsLst>
              <a:gs pos="100000">
                <a:srgbClr val="FFFFFF">
                  <a:lumMod val="100000"/>
                </a:srgbClr>
              </a:gs>
              <a:gs pos="0">
                <a:srgbClr val="D9D9DA"/>
              </a:gs>
            </a:gsLst>
            <a:lin ang="2700000" scaled="1"/>
            <a:tileRect/>
          </a:gradFill>
          <a:ln w="19050">
            <a:gradFill flip="none" rotWithShape="1">
              <a:gsLst>
                <a:gs pos="100000">
                  <a:srgbClr val="FFFFFF"/>
                </a:gs>
                <a:gs pos="0">
                  <a:srgbClr val="D9D9DA"/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7" name="Freeform 43"/>
          <p:cNvSpPr>
            <a:spLocks noEditPoints="1"/>
          </p:cNvSpPr>
          <p:nvPr/>
        </p:nvSpPr>
        <p:spPr bwMode="auto">
          <a:xfrm>
            <a:off x="5778296" y="1973066"/>
            <a:ext cx="2722124" cy="2444498"/>
          </a:xfrm>
          <a:custGeom>
            <a:avLst/>
            <a:gdLst>
              <a:gd name="T0" fmla="*/ 1019 w 1149"/>
              <a:gd name="T1" fmla="*/ 412 h 1030"/>
              <a:gd name="T2" fmla="*/ 515 w 1149"/>
              <a:gd name="T3" fmla="*/ 0 h 1030"/>
              <a:gd name="T4" fmla="*/ 0 w 1149"/>
              <a:gd name="T5" fmla="*/ 515 h 1030"/>
              <a:gd name="T6" fmla="*/ 515 w 1149"/>
              <a:gd name="T7" fmla="*/ 1030 h 1030"/>
              <a:gd name="T8" fmla="*/ 1019 w 1149"/>
              <a:gd name="T9" fmla="*/ 618 h 1030"/>
              <a:gd name="T10" fmla="*/ 1149 w 1149"/>
              <a:gd name="T11" fmla="*/ 515 h 1030"/>
              <a:gd name="T12" fmla="*/ 1019 w 1149"/>
              <a:gd name="T13" fmla="*/ 412 h 1030"/>
              <a:gd name="T14" fmla="*/ 515 w 1149"/>
              <a:gd name="T15" fmla="*/ 979 h 1030"/>
              <a:gd name="T16" fmla="*/ 51 w 1149"/>
              <a:gd name="T17" fmla="*/ 515 h 1030"/>
              <a:gd name="T18" fmla="*/ 515 w 1149"/>
              <a:gd name="T19" fmla="*/ 51 h 1030"/>
              <a:gd name="T20" fmla="*/ 979 w 1149"/>
              <a:gd name="T21" fmla="*/ 515 h 1030"/>
              <a:gd name="T22" fmla="*/ 515 w 1149"/>
              <a:gd name="T23" fmla="*/ 979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49" h="1030">
                <a:moveTo>
                  <a:pt x="1019" y="412"/>
                </a:moveTo>
                <a:cubicBezTo>
                  <a:pt x="971" y="177"/>
                  <a:pt x="764" y="0"/>
                  <a:pt x="515" y="0"/>
                </a:cubicBezTo>
                <a:cubicBezTo>
                  <a:pt x="231" y="0"/>
                  <a:pt x="0" y="231"/>
                  <a:pt x="0" y="515"/>
                </a:cubicBezTo>
                <a:cubicBezTo>
                  <a:pt x="0" y="799"/>
                  <a:pt x="231" y="1030"/>
                  <a:pt x="515" y="1030"/>
                </a:cubicBezTo>
                <a:cubicBezTo>
                  <a:pt x="764" y="1030"/>
                  <a:pt x="971" y="853"/>
                  <a:pt x="1019" y="618"/>
                </a:cubicBezTo>
                <a:cubicBezTo>
                  <a:pt x="1149" y="515"/>
                  <a:pt x="1149" y="515"/>
                  <a:pt x="1149" y="515"/>
                </a:cubicBezTo>
                <a:lnTo>
                  <a:pt x="1019" y="412"/>
                </a:lnTo>
                <a:close/>
                <a:moveTo>
                  <a:pt x="515" y="979"/>
                </a:moveTo>
                <a:cubicBezTo>
                  <a:pt x="259" y="979"/>
                  <a:pt x="51" y="771"/>
                  <a:pt x="51" y="515"/>
                </a:cubicBezTo>
                <a:cubicBezTo>
                  <a:pt x="51" y="259"/>
                  <a:pt x="259" y="51"/>
                  <a:pt x="515" y="51"/>
                </a:cubicBezTo>
                <a:cubicBezTo>
                  <a:pt x="771" y="51"/>
                  <a:pt x="979" y="259"/>
                  <a:pt x="979" y="515"/>
                </a:cubicBezTo>
                <a:cubicBezTo>
                  <a:pt x="979" y="771"/>
                  <a:pt x="771" y="979"/>
                  <a:pt x="515" y="979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8" name="Freeform 44"/>
          <p:cNvSpPr>
            <a:spLocks/>
          </p:cNvSpPr>
          <p:nvPr/>
        </p:nvSpPr>
        <p:spPr bwMode="auto">
          <a:xfrm>
            <a:off x="3735839" y="1973066"/>
            <a:ext cx="2719821" cy="2444498"/>
          </a:xfrm>
          <a:custGeom>
            <a:avLst/>
            <a:gdLst>
              <a:gd name="T0" fmla="*/ 1148 w 1148"/>
              <a:gd name="T1" fmla="*/ 515 h 1030"/>
              <a:gd name="T2" fmla="*/ 1019 w 1148"/>
              <a:gd name="T3" fmla="*/ 412 h 1030"/>
              <a:gd name="T4" fmla="*/ 515 w 1148"/>
              <a:gd name="T5" fmla="*/ 0 h 1030"/>
              <a:gd name="T6" fmla="*/ 0 w 1148"/>
              <a:gd name="T7" fmla="*/ 515 h 1030"/>
              <a:gd name="T8" fmla="*/ 515 w 1148"/>
              <a:gd name="T9" fmla="*/ 1030 h 1030"/>
              <a:gd name="T10" fmla="*/ 1019 w 1148"/>
              <a:gd name="T11" fmla="*/ 618 h 1030"/>
              <a:gd name="T12" fmla="*/ 1148 w 1148"/>
              <a:gd name="T13" fmla="*/ 515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8" h="1030">
                <a:moveTo>
                  <a:pt x="1148" y="515"/>
                </a:moveTo>
                <a:cubicBezTo>
                  <a:pt x="1019" y="412"/>
                  <a:pt x="1019" y="412"/>
                  <a:pt x="1019" y="412"/>
                </a:cubicBezTo>
                <a:cubicBezTo>
                  <a:pt x="971" y="177"/>
                  <a:pt x="763" y="0"/>
                  <a:pt x="515" y="0"/>
                </a:cubicBezTo>
                <a:cubicBezTo>
                  <a:pt x="230" y="0"/>
                  <a:pt x="0" y="231"/>
                  <a:pt x="0" y="515"/>
                </a:cubicBezTo>
                <a:cubicBezTo>
                  <a:pt x="0" y="799"/>
                  <a:pt x="230" y="1030"/>
                  <a:pt x="515" y="1030"/>
                </a:cubicBezTo>
                <a:cubicBezTo>
                  <a:pt x="763" y="1030"/>
                  <a:pt x="971" y="853"/>
                  <a:pt x="1019" y="618"/>
                </a:cubicBezTo>
                <a:lnTo>
                  <a:pt x="1148" y="515"/>
                </a:lnTo>
                <a:close/>
              </a:path>
            </a:pathLst>
          </a:custGeom>
          <a:gradFill flip="none" rotWithShape="1">
            <a:gsLst>
              <a:gs pos="100000">
                <a:srgbClr val="FFFFFF">
                  <a:lumMod val="100000"/>
                </a:srgbClr>
              </a:gs>
              <a:gs pos="0">
                <a:srgbClr val="D9D9DA"/>
              </a:gs>
            </a:gsLst>
            <a:lin ang="2700000" scaled="1"/>
            <a:tileRect/>
          </a:gradFill>
          <a:ln w="19050">
            <a:gradFill flip="none" rotWithShape="1">
              <a:gsLst>
                <a:gs pos="100000">
                  <a:srgbClr val="FFFFFF"/>
                </a:gs>
                <a:gs pos="0">
                  <a:srgbClr val="D9D9DA"/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9" name="Freeform 45"/>
          <p:cNvSpPr>
            <a:spLocks noEditPoints="1"/>
          </p:cNvSpPr>
          <p:nvPr/>
        </p:nvSpPr>
        <p:spPr bwMode="auto">
          <a:xfrm>
            <a:off x="3735839" y="1973066"/>
            <a:ext cx="2719821" cy="2444498"/>
          </a:xfrm>
          <a:custGeom>
            <a:avLst/>
            <a:gdLst>
              <a:gd name="T0" fmla="*/ 1019 w 1148"/>
              <a:gd name="T1" fmla="*/ 412 h 1030"/>
              <a:gd name="T2" fmla="*/ 515 w 1148"/>
              <a:gd name="T3" fmla="*/ 0 h 1030"/>
              <a:gd name="T4" fmla="*/ 0 w 1148"/>
              <a:gd name="T5" fmla="*/ 515 h 1030"/>
              <a:gd name="T6" fmla="*/ 515 w 1148"/>
              <a:gd name="T7" fmla="*/ 1030 h 1030"/>
              <a:gd name="T8" fmla="*/ 1019 w 1148"/>
              <a:gd name="T9" fmla="*/ 618 h 1030"/>
              <a:gd name="T10" fmla="*/ 1148 w 1148"/>
              <a:gd name="T11" fmla="*/ 515 h 1030"/>
              <a:gd name="T12" fmla="*/ 1019 w 1148"/>
              <a:gd name="T13" fmla="*/ 412 h 1030"/>
              <a:gd name="T14" fmla="*/ 515 w 1148"/>
              <a:gd name="T15" fmla="*/ 979 h 1030"/>
              <a:gd name="T16" fmla="*/ 51 w 1148"/>
              <a:gd name="T17" fmla="*/ 515 h 1030"/>
              <a:gd name="T18" fmla="*/ 515 w 1148"/>
              <a:gd name="T19" fmla="*/ 51 h 1030"/>
              <a:gd name="T20" fmla="*/ 979 w 1148"/>
              <a:gd name="T21" fmla="*/ 515 h 1030"/>
              <a:gd name="T22" fmla="*/ 515 w 1148"/>
              <a:gd name="T23" fmla="*/ 979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48" h="1030">
                <a:moveTo>
                  <a:pt x="1019" y="412"/>
                </a:moveTo>
                <a:cubicBezTo>
                  <a:pt x="971" y="177"/>
                  <a:pt x="763" y="0"/>
                  <a:pt x="515" y="0"/>
                </a:cubicBezTo>
                <a:cubicBezTo>
                  <a:pt x="230" y="0"/>
                  <a:pt x="0" y="231"/>
                  <a:pt x="0" y="515"/>
                </a:cubicBezTo>
                <a:cubicBezTo>
                  <a:pt x="0" y="799"/>
                  <a:pt x="230" y="1030"/>
                  <a:pt x="515" y="1030"/>
                </a:cubicBezTo>
                <a:cubicBezTo>
                  <a:pt x="763" y="1030"/>
                  <a:pt x="971" y="853"/>
                  <a:pt x="1019" y="618"/>
                </a:cubicBezTo>
                <a:cubicBezTo>
                  <a:pt x="1148" y="515"/>
                  <a:pt x="1148" y="515"/>
                  <a:pt x="1148" y="515"/>
                </a:cubicBezTo>
                <a:lnTo>
                  <a:pt x="1019" y="412"/>
                </a:lnTo>
                <a:close/>
                <a:moveTo>
                  <a:pt x="515" y="979"/>
                </a:moveTo>
                <a:cubicBezTo>
                  <a:pt x="258" y="979"/>
                  <a:pt x="51" y="771"/>
                  <a:pt x="51" y="515"/>
                </a:cubicBezTo>
                <a:cubicBezTo>
                  <a:pt x="51" y="259"/>
                  <a:pt x="258" y="51"/>
                  <a:pt x="515" y="51"/>
                </a:cubicBezTo>
                <a:cubicBezTo>
                  <a:pt x="771" y="51"/>
                  <a:pt x="979" y="259"/>
                  <a:pt x="979" y="515"/>
                </a:cubicBezTo>
                <a:cubicBezTo>
                  <a:pt x="979" y="771"/>
                  <a:pt x="771" y="979"/>
                  <a:pt x="515" y="979"/>
                </a:cubicBezTo>
                <a:close/>
              </a:path>
            </a:pathLst>
          </a:custGeom>
          <a:solidFill>
            <a:srgbClr val="F3698A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10" name="Freeform 46"/>
          <p:cNvSpPr>
            <a:spLocks/>
          </p:cNvSpPr>
          <p:nvPr/>
        </p:nvSpPr>
        <p:spPr bwMode="auto">
          <a:xfrm>
            <a:off x="1692230" y="1973066"/>
            <a:ext cx="2722124" cy="2444498"/>
          </a:xfrm>
          <a:custGeom>
            <a:avLst/>
            <a:gdLst>
              <a:gd name="T0" fmla="*/ 1149 w 1149"/>
              <a:gd name="T1" fmla="*/ 515 h 1030"/>
              <a:gd name="T2" fmla="*/ 1020 w 1149"/>
              <a:gd name="T3" fmla="*/ 412 h 1030"/>
              <a:gd name="T4" fmla="*/ 515 w 1149"/>
              <a:gd name="T5" fmla="*/ 0 h 1030"/>
              <a:gd name="T6" fmla="*/ 0 w 1149"/>
              <a:gd name="T7" fmla="*/ 515 h 1030"/>
              <a:gd name="T8" fmla="*/ 515 w 1149"/>
              <a:gd name="T9" fmla="*/ 1030 h 1030"/>
              <a:gd name="T10" fmla="*/ 1020 w 1149"/>
              <a:gd name="T11" fmla="*/ 618 h 1030"/>
              <a:gd name="T12" fmla="*/ 1149 w 1149"/>
              <a:gd name="T13" fmla="*/ 515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49" h="1030">
                <a:moveTo>
                  <a:pt x="1149" y="515"/>
                </a:moveTo>
                <a:cubicBezTo>
                  <a:pt x="1020" y="412"/>
                  <a:pt x="1020" y="412"/>
                  <a:pt x="1020" y="412"/>
                </a:cubicBezTo>
                <a:cubicBezTo>
                  <a:pt x="972" y="177"/>
                  <a:pt x="764" y="0"/>
                  <a:pt x="515" y="0"/>
                </a:cubicBezTo>
                <a:cubicBezTo>
                  <a:pt x="231" y="0"/>
                  <a:pt x="0" y="231"/>
                  <a:pt x="0" y="515"/>
                </a:cubicBezTo>
                <a:cubicBezTo>
                  <a:pt x="0" y="799"/>
                  <a:pt x="231" y="1030"/>
                  <a:pt x="515" y="1030"/>
                </a:cubicBezTo>
                <a:cubicBezTo>
                  <a:pt x="764" y="1030"/>
                  <a:pt x="972" y="853"/>
                  <a:pt x="1020" y="618"/>
                </a:cubicBezTo>
                <a:lnTo>
                  <a:pt x="1149" y="515"/>
                </a:lnTo>
                <a:close/>
              </a:path>
            </a:pathLst>
          </a:custGeom>
          <a:gradFill flip="none" rotWithShape="1">
            <a:gsLst>
              <a:gs pos="100000">
                <a:srgbClr val="FFFFFF">
                  <a:lumMod val="100000"/>
                </a:srgbClr>
              </a:gs>
              <a:gs pos="0">
                <a:srgbClr val="D9D9DA"/>
              </a:gs>
            </a:gsLst>
            <a:lin ang="2700000" scaled="1"/>
            <a:tileRect/>
          </a:gradFill>
          <a:ln w="19050">
            <a:gradFill flip="none" rotWithShape="1">
              <a:gsLst>
                <a:gs pos="100000">
                  <a:srgbClr val="FFFFFF"/>
                </a:gs>
                <a:gs pos="0">
                  <a:srgbClr val="D9D9DA"/>
                </a:gs>
              </a:gsLst>
              <a:lin ang="135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zh-CN" altLang="en-US"/>
          </a:p>
        </p:txBody>
      </p:sp>
      <p:sp>
        <p:nvSpPr>
          <p:cNvPr id="11" name="Freeform 47"/>
          <p:cNvSpPr>
            <a:spLocks noEditPoints="1"/>
          </p:cNvSpPr>
          <p:nvPr/>
        </p:nvSpPr>
        <p:spPr bwMode="auto">
          <a:xfrm>
            <a:off x="1692230" y="1973066"/>
            <a:ext cx="2722124" cy="2444498"/>
          </a:xfrm>
          <a:custGeom>
            <a:avLst/>
            <a:gdLst>
              <a:gd name="T0" fmla="*/ 1020 w 1149"/>
              <a:gd name="T1" fmla="*/ 412 h 1030"/>
              <a:gd name="T2" fmla="*/ 515 w 1149"/>
              <a:gd name="T3" fmla="*/ 0 h 1030"/>
              <a:gd name="T4" fmla="*/ 0 w 1149"/>
              <a:gd name="T5" fmla="*/ 515 h 1030"/>
              <a:gd name="T6" fmla="*/ 515 w 1149"/>
              <a:gd name="T7" fmla="*/ 1030 h 1030"/>
              <a:gd name="T8" fmla="*/ 1020 w 1149"/>
              <a:gd name="T9" fmla="*/ 618 h 1030"/>
              <a:gd name="T10" fmla="*/ 1149 w 1149"/>
              <a:gd name="T11" fmla="*/ 515 h 1030"/>
              <a:gd name="T12" fmla="*/ 1020 w 1149"/>
              <a:gd name="T13" fmla="*/ 412 h 1030"/>
              <a:gd name="T14" fmla="*/ 515 w 1149"/>
              <a:gd name="T15" fmla="*/ 979 h 1030"/>
              <a:gd name="T16" fmla="*/ 51 w 1149"/>
              <a:gd name="T17" fmla="*/ 515 h 1030"/>
              <a:gd name="T18" fmla="*/ 515 w 1149"/>
              <a:gd name="T19" fmla="*/ 51 h 1030"/>
              <a:gd name="T20" fmla="*/ 979 w 1149"/>
              <a:gd name="T21" fmla="*/ 515 h 1030"/>
              <a:gd name="T22" fmla="*/ 515 w 1149"/>
              <a:gd name="T23" fmla="*/ 979 h 103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149" h="1030">
                <a:moveTo>
                  <a:pt x="1020" y="412"/>
                </a:moveTo>
                <a:cubicBezTo>
                  <a:pt x="972" y="177"/>
                  <a:pt x="764" y="0"/>
                  <a:pt x="515" y="0"/>
                </a:cubicBezTo>
                <a:cubicBezTo>
                  <a:pt x="231" y="0"/>
                  <a:pt x="0" y="231"/>
                  <a:pt x="0" y="515"/>
                </a:cubicBezTo>
                <a:cubicBezTo>
                  <a:pt x="0" y="799"/>
                  <a:pt x="231" y="1030"/>
                  <a:pt x="515" y="1030"/>
                </a:cubicBezTo>
                <a:cubicBezTo>
                  <a:pt x="764" y="1030"/>
                  <a:pt x="972" y="853"/>
                  <a:pt x="1020" y="618"/>
                </a:cubicBezTo>
                <a:cubicBezTo>
                  <a:pt x="1149" y="515"/>
                  <a:pt x="1149" y="515"/>
                  <a:pt x="1149" y="515"/>
                </a:cubicBezTo>
                <a:lnTo>
                  <a:pt x="1020" y="412"/>
                </a:lnTo>
                <a:close/>
                <a:moveTo>
                  <a:pt x="515" y="979"/>
                </a:moveTo>
                <a:cubicBezTo>
                  <a:pt x="259" y="979"/>
                  <a:pt x="51" y="771"/>
                  <a:pt x="51" y="515"/>
                </a:cubicBezTo>
                <a:cubicBezTo>
                  <a:pt x="51" y="259"/>
                  <a:pt x="259" y="51"/>
                  <a:pt x="515" y="51"/>
                </a:cubicBezTo>
                <a:cubicBezTo>
                  <a:pt x="771" y="51"/>
                  <a:pt x="979" y="259"/>
                  <a:pt x="979" y="515"/>
                </a:cubicBezTo>
                <a:cubicBezTo>
                  <a:pt x="979" y="771"/>
                  <a:pt x="771" y="979"/>
                  <a:pt x="515" y="979"/>
                </a:cubicBezTo>
                <a:close/>
              </a:path>
            </a:pathLst>
          </a:custGeom>
          <a:solidFill>
            <a:srgbClr val="F6AC4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12" name="Freeform 48"/>
          <p:cNvSpPr>
            <a:spLocks noEditPoints="1"/>
          </p:cNvSpPr>
          <p:nvPr/>
        </p:nvSpPr>
        <p:spPr bwMode="auto">
          <a:xfrm>
            <a:off x="6748108" y="2442394"/>
            <a:ext cx="630518" cy="630518"/>
          </a:xfrm>
          <a:custGeom>
            <a:avLst/>
            <a:gdLst>
              <a:gd name="T0" fmla="*/ 152 w 152"/>
              <a:gd name="T1" fmla="*/ 88 h 152"/>
              <a:gd name="T2" fmla="*/ 152 w 152"/>
              <a:gd name="T3" fmla="*/ 64 h 152"/>
              <a:gd name="T4" fmla="*/ 138 w 152"/>
              <a:gd name="T5" fmla="*/ 64 h 152"/>
              <a:gd name="T6" fmla="*/ 128 w 152"/>
              <a:gd name="T7" fmla="*/ 40 h 152"/>
              <a:gd name="T8" fmla="*/ 138 w 152"/>
              <a:gd name="T9" fmla="*/ 31 h 152"/>
              <a:gd name="T10" fmla="*/ 121 w 152"/>
              <a:gd name="T11" fmla="*/ 14 h 152"/>
              <a:gd name="T12" fmla="*/ 111 w 152"/>
              <a:gd name="T13" fmla="*/ 24 h 152"/>
              <a:gd name="T14" fmla="*/ 88 w 152"/>
              <a:gd name="T15" fmla="*/ 14 h 152"/>
              <a:gd name="T16" fmla="*/ 88 w 152"/>
              <a:gd name="T17" fmla="*/ 0 h 152"/>
              <a:gd name="T18" fmla="*/ 64 w 152"/>
              <a:gd name="T19" fmla="*/ 0 h 152"/>
              <a:gd name="T20" fmla="*/ 64 w 152"/>
              <a:gd name="T21" fmla="*/ 14 h 152"/>
              <a:gd name="T22" fmla="*/ 41 w 152"/>
              <a:gd name="T23" fmla="*/ 24 h 152"/>
              <a:gd name="T24" fmla="*/ 31 w 152"/>
              <a:gd name="T25" fmla="*/ 14 h 152"/>
              <a:gd name="T26" fmla="*/ 14 w 152"/>
              <a:gd name="T27" fmla="*/ 31 h 152"/>
              <a:gd name="T28" fmla="*/ 24 w 152"/>
              <a:gd name="T29" fmla="*/ 40 h 152"/>
              <a:gd name="T30" fmla="*/ 14 w 152"/>
              <a:gd name="T31" fmla="*/ 64 h 152"/>
              <a:gd name="T32" fmla="*/ 0 w 152"/>
              <a:gd name="T33" fmla="*/ 64 h 152"/>
              <a:gd name="T34" fmla="*/ 0 w 152"/>
              <a:gd name="T35" fmla="*/ 88 h 152"/>
              <a:gd name="T36" fmla="*/ 14 w 152"/>
              <a:gd name="T37" fmla="*/ 88 h 152"/>
              <a:gd name="T38" fmla="*/ 24 w 152"/>
              <a:gd name="T39" fmla="*/ 111 h 152"/>
              <a:gd name="T40" fmla="*/ 14 w 152"/>
              <a:gd name="T41" fmla="*/ 121 h 152"/>
              <a:gd name="T42" fmla="*/ 31 w 152"/>
              <a:gd name="T43" fmla="*/ 138 h 152"/>
              <a:gd name="T44" fmla="*/ 41 w 152"/>
              <a:gd name="T45" fmla="*/ 128 h 152"/>
              <a:gd name="T46" fmla="*/ 64 w 152"/>
              <a:gd name="T47" fmla="*/ 138 h 152"/>
              <a:gd name="T48" fmla="*/ 64 w 152"/>
              <a:gd name="T49" fmla="*/ 152 h 152"/>
              <a:gd name="T50" fmla="*/ 88 w 152"/>
              <a:gd name="T51" fmla="*/ 152 h 152"/>
              <a:gd name="T52" fmla="*/ 88 w 152"/>
              <a:gd name="T53" fmla="*/ 138 h 152"/>
              <a:gd name="T54" fmla="*/ 111 w 152"/>
              <a:gd name="T55" fmla="*/ 128 h 152"/>
              <a:gd name="T56" fmla="*/ 121 w 152"/>
              <a:gd name="T57" fmla="*/ 138 h 152"/>
              <a:gd name="T58" fmla="*/ 138 w 152"/>
              <a:gd name="T59" fmla="*/ 121 h 152"/>
              <a:gd name="T60" fmla="*/ 128 w 152"/>
              <a:gd name="T61" fmla="*/ 111 h 152"/>
              <a:gd name="T62" fmla="*/ 138 w 152"/>
              <a:gd name="T63" fmla="*/ 88 h 152"/>
              <a:gd name="T64" fmla="*/ 152 w 152"/>
              <a:gd name="T65" fmla="*/ 88 h 152"/>
              <a:gd name="T66" fmla="*/ 76 w 152"/>
              <a:gd name="T67" fmla="*/ 115 h 152"/>
              <a:gd name="T68" fmla="*/ 37 w 152"/>
              <a:gd name="T69" fmla="*/ 76 h 152"/>
              <a:gd name="T70" fmla="*/ 76 w 152"/>
              <a:gd name="T71" fmla="*/ 37 h 152"/>
              <a:gd name="T72" fmla="*/ 115 w 152"/>
              <a:gd name="T73" fmla="*/ 76 h 152"/>
              <a:gd name="T74" fmla="*/ 76 w 152"/>
              <a:gd name="T75" fmla="*/ 115 h 1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52" h="152">
                <a:moveTo>
                  <a:pt x="152" y="88"/>
                </a:moveTo>
                <a:cubicBezTo>
                  <a:pt x="152" y="64"/>
                  <a:pt x="152" y="64"/>
                  <a:pt x="152" y="64"/>
                </a:cubicBezTo>
                <a:cubicBezTo>
                  <a:pt x="138" y="64"/>
                  <a:pt x="138" y="64"/>
                  <a:pt x="138" y="64"/>
                </a:cubicBezTo>
                <a:cubicBezTo>
                  <a:pt x="136" y="55"/>
                  <a:pt x="133" y="47"/>
                  <a:pt x="128" y="40"/>
                </a:cubicBezTo>
                <a:cubicBezTo>
                  <a:pt x="138" y="31"/>
                  <a:pt x="138" y="31"/>
                  <a:pt x="138" y="31"/>
                </a:cubicBezTo>
                <a:cubicBezTo>
                  <a:pt x="121" y="14"/>
                  <a:pt x="121" y="14"/>
                  <a:pt x="121" y="14"/>
                </a:cubicBezTo>
                <a:cubicBezTo>
                  <a:pt x="111" y="24"/>
                  <a:pt x="111" y="24"/>
                  <a:pt x="111" y="24"/>
                </a:cubicBezTo>
                <a:cubicBezTo>
                  <a:pt x="104" y="19"/>
                  <a:pt x="96" y="16"/>
                  <a:pt x="88" y="14"/>
                </a:cubicBezTo>
                <a:cubicBezTo>
                  <a:pt x="88" y="0"/>
                  <a:pt x="88" y="0"/>
                  <a:pt x="88" y="0"/>
                </a:cubicBezTo>
                <a:cubicBezTo>
                  <a:pt x="64" y="0"/>
                  <a:pt x="64" y="0"/>
                  <a:pt x="64" y="0"/>
                </a:cubicBezTo>
                <a:cubicBezTo>
                  <a:pt x="64" y="14"/>
                  <a:pt x="64" y="14"/>
                  <a:pt x="64" y="14"/>
                </a:cubicBezTo>
                <a:cubicBezTo>
                  <a:pt x="56" y="16"/>
                  <a:pt x="48" y="19"/>
                  <a:pt x="41" y="24"/>
                </a:cubicBezTo>
                <a:cubicBezTo>
                  <a:pt x="31" y="14"/>
                  <a:pt x="31" y="14"/>
                  <a:pt x="31" y="14"/>
                </a:cubicBezTo>
                <a:cubicBezTo>
                  <a:pt x="14" y="31"/>
                  <a:pt x="14" y="31"/>
                  <a:pt x="14" y="31"/>
                </a:cubicBezTo>
                <a:cubicBezTo>
                  <a:pt x="24" y="40"/>
                  <a:pt x="24" y="40"/>
                  <a:pt x="24" y="40"/>
                </a:cubicBezTo>
                <a:cubicBezTo>
                  <a:pt x="19" y="47"/>
                  <a:pt x="16" y="55"/>
                  <a:pt x="14" y="64"/>
                </a:cubicBezTo>
                <a:cubicBezTo>
                  <a:pt x="0" y="64"/>
                  <a:pt x="0" y="64"/>
                  <a:pt x="0" y="64"/>
                </a:cubicBezTo>
                <a:cubicBezTo>
                  <a:pt x="0" y="88"/>
                  <a:pt x="0" y="88"/>
                  <a:pt x="0" y="88"/>
                </a:cubicBezTo>
                <a:cubicBezTo>
                  <a:pt x="14" y="88"/>
                  <a:pt x="14" y="88"/>
                  <a:pt x="14" y="88"/>
                </a:cubicBezTo>
                <a:cubicBezTo>
                  <a:pt x="16" y="96"/>
                  <a:pt x="19" y="104"/>
                  <a:pt x="24" y="111"/>
                </a:cubicBezTo>
                <a:cubicBezTo>
                  <a:pt x="14" y="121"/>
                  <a:pt x="14" y="121"/>
                  <a:pt x="14" y="121"/>
                </a:cubicBezTo>
                <a:cubicBezTo>
                  <a:pt x="31" y="138"/>
                  <a:pt x="31" y="138"/>
                  <a:pt x="31" y="138"/>
                </a:cubicBezTo>
                <a:cubicBezTo>
                  <a:pt x="41" y="128"/>
                  <a:pt x="41" y="128"/>
                  <a:pt x="41" y="128"/>
                </a:cubicBezTo>
                <a:cubicBezTo>
                  <a:pt x="48" y="133"/>
                  <a:pt x="56" y="136"/>
                  <a:pt x="64" y="138"/>
                </a:cubicBezTo>
                <a:cubicBezTo>
                  <a:pt x="64" y="152"/>
                  <a:pt x="64" y="152"/>
                  <a:pt x="64" y="152"/>
                </a:cubicBezTo>
                <a:cubicBezTo>
                  <a:pt x="88" y="152"/>
                  <a:pt x="88" y="152"/>
                  <a:pt x="88" y="152"/>
                </a:cubicBezTo>
                <a:cubicBezTo>
                  <a:pt x="88" y="138"/>
                  <a:pt x="88" y="138"/>
                  <a:pt x="88" y="138"/>
                </a:cubicBezTo>
                <a:cubicBezTo>
                  <a:pt x="96" y="136"/>
                  <a:pt x="104" y="133"/>
                  <a:pt x="111" y="128"/>
                </a:cubicBezTo>
                <a:cubicBezTo>
                  <a:pt x="121" y="138"/>
                  <a:pt x="121" y="138"/>
                  <a:pt x="121" y="138"/>
                </a:cubicBezTo>
                <a:cubicBezTo>
                  <a:pt x="138" y="121"/>
                  <a:pt x="138" y="121"/>
                  <a:pt x="138" y="121"/>
                </a:cubicBezTo>
                <a:cubicBezTo>
                  <a:pt x="128" y="111"/>
                  <a:pt x="128" y="111"/>
                  <a:pt x="128" y="111"/>
                </a:cubicBezTo>
                <a:cubicBezTo>
                  <a:pt x="133" y="104"/>
                  <a:pt x="136" y="96"/>
                  <a:pt x="138" y="88"/>
                </a:cubicBezTo>
                <a:lnTo>
                  <a:pt x="152" y="88"/>
                </a:lnTo>
                <a:close/>
                <a:moveTo>
                  <a:pt x="76" y="115"/>
                </a:moveTo>
                <a:cubicBezTo>
                  <a:pt x="54" y="115"/>
                  <a:pt x="37" y="98"/>
                  <a:pt x="37" y="76"/>
                </a:cubicBezTo>
                <a:cubicBezTo>
                  <a:pt x="37" y="54"/>
                  <a:pt x="54" y="37"/>
                  <a:pt x="76" y="37"/>
                </a:cubicBezTo>
                <a:cubicBezTo>
                  <a:pt x="98" y="37"/>
                  <a:pt x="115" y="54"/>
                  <a:pt x="115" y="76"/>
                </a:cubicBezTo>
                <a:cubicBezTo>
                  <a:pt x="115" y="98"/>
                  <a:pt x="98" y="115"/>
                  <a:pt x="76" y="115"/>
                </a:cubicBezTo>
                <a:close/>
              </a:path>
            </a:pathLst>
          </a:custGeom>
          <a:solidFill>
            <a:srgbClr val="4444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13" name="Freeform 49"/>
          <p:cNvSpPr>
            <a:spLocks noEditPoints="1"/>
          </p:cNvSpPr>
          <p:nvPr/>
        </p:nvSpPr>
        <p:spPr bwMode="auto">
          <a:xfrm>
            <a:off x="8780895" y="2535095"/>
            <a:ext cx="596272" cy="527780"/>
          </a:xfrm>
          <a:custGeom>
            <a:avLst/>
            <a:gdLst>
              <a:gd name="T0" fmla="*/ 29 w 144"/>
              <a:gd name="T1" fmla="*/ 53 h 127"/>
              <a:gd name="T2" fmla="*/ 45 w 144"/>
              <a:gd name="T3" fmla="*/ 72 h 127"/>
              <a:gd name="T4" fmla="*/ 65 w 144"/>
              <a:gd name="T5" fmla="*/ 58 h 127"/>
              <a:gd name="T6" fmla="*/ 50 w 144"/>
              <a:gd name="T7" fmla="*/ 39 h 127"/>
              <a:gd name="T8" fmla="*/ 65 w 144"/>
              <a:gd name="T9" fmla="*/ 29 h 127"/>
              <a:gd name="T10" fmla="*/ 8 w 144"/>
              <a:gd name="T11" fmla="*/ 0 h 127"/>
              <a:gd name="T12" fmla="*/ 13 w 144"/>
              <a:gd name="T13" fmla="*/ 63 h 127"/>
              <a:gd name="T14" fmla="*/ 29 w 144"/>
              <a:gd name="T15" fmla="*/ 53 h 127"/>
              <a:gd name="T16" fmla="*/ 115 w 144"/>
              <a:gd name="T17" fmla="*/ 53 h 127"/>
              <a:gd name="T18" fmla="*/ 131 w 144"/>
              <a:gd name="T19" fmla="*/ 63 h 127"/>
              <a:gd name="T20" fmla="*/ 136 w 144"/>
              <a:gd name="T21" fmla="*/ 0 h 127"/>
              <a:gd name="T22" fmla="*/ 80 w 144"/>
              <a:gd name="T23" fmla="*/ 29 h 127"/>
              <a:gd name="T24" fmla="*/ 95 w 144"/>
              <a:gd name="T25" fmla="*/ 39 h 127"/>
              <a:gd name="T26" fmla="*/ 0 w 144"/>
              <a:gd name="T27" fmla="*/ 103 h 127"/>
              <a:gd name="T28" fmla="*/ 5 w 144"/>
              <a:gd name="T29" fmla="*/ 127 h 127"/>
              <a:gd name="T30" fmla="*/ 115 w 144"/>
              <a:gd name="T31" fmla="*/ 53 h 127"/>
              <a:gd name="T32" fmla="*/ 101 w 144"/>
              <a:gd name="T33" fmla="*/ 86 h 127"/>
              <a:gd name="T34" fmla="*/ 81 w 144"/>
              <a:gd name="T35" fmla="*/ 103 h 127"/>
              <a:gd name="T36" fmla="*/ 139 w 144"/>
              <a:gd name="T37" fmla="*/ 127 h 127"/>
              <a:gd name="T38" fmla="*/ 144 w 144"/>
              <a:gd name="T39" fmla="*/ 103 h 127"/>
              <a:gd name="T40" fmla="*/ 101 w 144"/>
              <a:gd name="T41" fmla="*/ 86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44" h="127">
                <a:moveTo>
                  <a:pt x="29" y="53"/>
                </a:moveTo>
                <a:cubicBezTo>
                  <a:pt x="34" y="60"/>
                  <a:pt x="39" y="66"/>
                  <a:pt x="45" y="72"/>
                </a:cubicBezTo>
                <a:cubicBezTo>
                  <a:pt x="51" y="68"/>
                  <a:pt x="58" y="63"/>
                  <a:pt x="65" y="58"/>
                </a:cubicBezTo>
                <a:cubicBezTo>
                  <a:pt x="59" y="52"/>
                  <a:pt x="54" y="46"/>
                  <a:pt x="50" y="39"/>
                </a:cubicBezTo>
                <a:cubicBezTo>
                  <a:pt x="65" y="29"/>
                  <a:pt x="65" y="29"/>
                  <a:pt x="65" y="29"/>
                </a:cubicBezTo>
                <a:cubicBezTo>
                  <a:pt x="8" y="0"/>
                  <a:pt x="8" y="0"/>
                  <a:pt x="8" y="0"/>
                </a:cubicBezTo>
                <a:cubicBezTo>
                  <a:pt x="13" y="63"/>
                  <a:pt x="13" y="63"/>
                  <a:pt x="13" y="63"/>
                </a:cubicBezTo>
                <a:lnTo>
                  <a:pt x="29" y="53"/>
                </a:lnTo>
                <a:close/>
                <a:moveTo>
                  <a:pt x="115" y="53"/>
                </a:moveTo>
                <a:cubicBezTo>
                  <a:pt x="131" y="63"/>
                  <a:pt x="131" y="63"/>
                  <a:pt x="131" y="63"/>
                </a:cubicBezTo>
                <a:cubicBezTo>
                  <a:pt x="136" y="0"/>
                  <a:pt x="136" y="0"/>
                  <a:pt x="136" y="0"/>
                </a:cubicBezTo>
                <a:cubicBezTo>
                  <a:pt x="80" y="29"/>
                  <a:pt x="80" y="29"/>
                  <a:pt x="80" y="29"/>
                </a:cubicBezTo>
                <a:cubicBezTo>
                  <a:pt x="95" y="39"/>
                  <a:pt x="95" y="39"/>
                  <a:pt x="95" y="39"/>
                </a:cubicBezTo>
                <a:cubicBezTo>
                  <a:pt x="61" y="90"/>
                  <a:pt x="1" y="103"/>
                  <a:pt x="0" y="103"/>
                </a:cubicBezTo>
                <a:cubicBezTo>
                  <a:pt x="5" y="127"/>
                  <a:pt x="5" y="127"/>
                  <a:pt x="5" y="127"/>
                </a:cubicBezTo>
                <a:cubicBezTo>
                  <a:pt x="8" y="127"/>
                  <a:pt x="75" y="112"/>
                  <a:pt x="115" y="53"/>
                </a:cubicBezTo>
                <a:close/>
                <a:moveTo>
                  <a:pt x="101" y="86"/>
                </a:moveTo>
                <a:cubicBezTo>
                  <a:pt x="95" y="92"/>
                  <a:pt x="88" y="98"/>
                  <a:pt x="81" y="103"/>
                </a:cubicBezTo>
                <a:cubicBezTo>
                  <a:pt x="111" y="121"/>
                  <a:pt x="137" y="127"/>
                  <a:pt x="139" y="127"/>
                </a:cubicBezTo>
                <a:cubicBezTo>
                  <a:pt x="144" y="103"/>
                  <a:pt x="144" y="103"/>
                  <a:pt x="144" y="103"/>
                </a:cubicBezTo>
                <a:cubicBezTo>
                  <a:pt x="144" y="103"/>
                  <a:pt x="124" y="99"/>
                  <a:pt x="101" y="86"/>
                </a:cubicBezTo>
                <a:close/>
              </a:path>
            </a:pathLst>
          </a:custGeom>
          <a:solidFill>
            <a:srgbClr val="4444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14" name="Freeform 50"/>
          <p:cNvSpPr>
            <a:spLocks/>
          </p:cNvSpPr>
          <p:nvPr/>
        </p:nvSpPr>
        <p:spPr bwMode="auto">
          <a:xfrm>
            <a:off x="2687439" y="2442394"/>
            <a:ext cx="495552" cy="582170"/>
          </a:xfrm>
          <a:custGeom>
            <a:avLst/>
            <a:gdLst>
              <a:gd name="T0" fmla="*/ 74 w 120"/>
              <a:gd name="T1" fmla="*/ 39 h 140"/>
              <a:gd name="T2" fmla="*/ 82 w 120"/>
              <a:gd name="T3" fmla="*/ 22 h 140"/>
              <a:gd name="T4" fmla="*/ 60 w 120"/>
              <a:gd name="T5" fmla="*/ 0 h 140"/>
              <a:gd name="T6" fmla="*/ 38 w 120"/>
              <a:gd name="T7" fmla="*/ 22 h 140"/>
              <a:gd name="T8" fmla="*/ 46 w 120"/>
              <a:gd name="T9" fmla="*/ 39 h 140"/>
              <a:gd name="T10" fmla="*/ 8 w 120"/>
              <a:gd name="T11" fmla="*/ 98 h 140"/>
              <a:gd name="T12" fmla="*/ 37 w 120"/>
              <a:gd name="T13" fmla="*/ 78 h 140"/>
              <a:gd name="T14" fmla="*/ 25 w 120"/>
              <a:gd name="T15" fmla="*/ 140 h 140"/>
              <a:gd name="T16" fmla="*/ 45 w 120"/>
              <a:gd name="T17" fmla="*/ 140 h 140"/>
              <a:gd name="T18" fmla="*/ 60 w 120"/>
              <a:gd name="T19" fmla="*/ 114 h 140"/>
              <a:gd name="T20" fmla="*/ 75 w 120"/>
              <a:gd name="T21" fmla="*/ 140 h 140"/>
              <a:gd name="T22" fmla="*/ 95 w 120"/>
              <a:gd name="T23" fmla="*/ 140 h 140"/>
              <a:gd name="T24" fmla="*/ 83 w 120"/>
              <a:gd name="T25" fmla="*/ 78 h 140"/>
              <a:gd name="T26" fmla="*/ 112 w 120"/>
              <a:gd name="T27" fmla="*/ 98 h 140"/>
              <a:gd name="T28" fmla="*/ 74 w 120"/>
              <a:gd name="T29" fmla="*/ 39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20" h="140">
                <a:moveTo>
                  <a:pt x="74" y="39"/>
                </a:moveTo>
                <a:cubicBezTo>
                  <a:pt x="78" y="35"/>
                  <a:pt x="82" y="29"/>
                  <a:pt x="82" y="22"/>
                </a:cubicBezTo>
                <a:cubicBezTo>
                  <a:pt x="82" y="10"/>
                  <a:pt x="72" y="0"/>
                  <a:pt x="60" y="0"/>
                </a:cubicBezTo>
                <a:cubicBezTo>
                  <a:pt x="48" y="0"/>
                  <a:pt x="38" y="10"/>
                  <a:pt x="38" y="22"/>
                </a:cubicBezTo>
                <a:cubicBezTo>
                  <a:pt x="38" y="29"/>
                  <a:pt x="42" y="35"/>
                  <a:pt x="46" y="39"/>
                </a:cubicBezTo>
                <a:cubicBezTo>
                  <a:pt x="24" y="46"/>
                  <a:pt x="0" y="91"/>
                  <a:pt x="8" y="98"/>
                </a:cubicBezTo>
                <a:cubicBezTo>
                  <a:pt x="15" y="105"/>
                  <a:pt x="27" y="91"/>
                  <a:pt x="37" y="78"/>
                </a:cubicBezTo>
                <a:cubicBezTo>
                  <a:pt x="32" y="99"/>
                  <a:pt x="27" y="121"/>
                  <a:pt x="25" y="140"/>
                </a:cubicBezTo>
                <a:cubicBezTo>
                  <a:pt x="45" y="140"/>
                  <a:pt x="45" y="140"/>
                  <a:pt x="45" y="140"/>
                </a:cubicBezTo>
                <a:cubicBezTo>
                  <a:pt x="45" y="129"/>
                  <a:pt x="52" y="114"/>
                  <a:pt x="60" y="114"/>
                </a:cubicBezTo>
                <a:cubicBezTo>
                  <a:pt x="68" y="114"/>
                  <a:pt x="75" y="129"/>
                  <a:pt x="75" y="140"/>
                </a:cubicBezTo>
                <a:cubicBezTo>
                  <a:pt x="95" y="140"/>
                  <a:pt x="95" y="140"/>
                  <a:pt x="95" y="140"/>
                </a:cubicBezTo>
                <a:cubicBezTo>
                  <a:pt x="93" y="121"/>
                  <a:pt x="88" y="99"/>
                  <a:pt x="83" y="78"/>
                </a:cubicBezTo>
                <a:cubicBezTo>
                  <a:pt x="93" y="91"/>
                  <a:pt x="105" y="105"/>
                  <a:pt x="112" y="98"/>
                </a:cubicBezTo>
                <a:cubicBezTo>
                  <a:pt x="120" y="91"/>
                  <a:pt x="96" y="46"/>
                  <a:pt x="74" y="39"/>
                </a:cubicBezTo>
                <a:close/>
              </a:path>
            </a:pathLst>
          </a:custGeom>
          <a:solidFill>
            <a:srgbClr val="4444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15" name="Freeform 51"/>
          <p:cNvSpPr>
            <a:spLocks/>
          </p:cNvSpPr>
          <p:nvPr/>
        </p:nvSpPr>
        <p:spPr bwMode="auto">
          <a:xfrm>
            <a:off x="4408419" y="2481113"/>
            <a:ext cx="1176430" cy="560012"/>
          </a:xfrm>
          <a:custGeom>
            <a:avLst/>
            <a:gdLst>
              <a:gd name="T0" fmla="*/ 584 w 584"/>
              <a:gd name="T1" fmla="*/ 0 h 278"/>
              <a:gd name="T2" fmla="*/ 449 w 584"/>
              <a:gd name="T3" fmla="*/ 31 h 278"/>
              <a:gd name="T4" fmla="*/ 469 w 584"/>
              <a:gd name="T5" fmla="*/ 62 h 278"/>
              <a:gd name="T6" fmla="*/ 278 w 584"/>
              <a:gd name="T7" fmla="*/ 200 h 278"/>
              <a:gd name="T8" fmla="*/ 214 w 584"/>
              <a:gd name="T9" fmla="*/ 116 h 278"/>
              <a:gd name="T10" fmla="*/ 204 w 584"/>
              <a:gd name="T11" fmla="*/ 101 h 278"/>
              <a:gd name="T12" fmla="*/ 190 w 584"/>
              <a:gd name="T13" fmla="*/ 112 h 278"/>
              <a:gd name="T14" fmla="*/ 0 w 584"/>
              <a:gd name="T15" fmla="*/ 250 h 278"/>
              <a:gd name="T16" fmla="*/ 21 w 584"/>
              <a:gd name="T17" fmla="*/ 278 h 278"/>
              <a:gd name="T18" fmla="*/ 196 w 584"/>
              <a:gd name="T19" fmla="*/ 151 h 278"/>
              <a:gd name="T20" fmla="*/ 260 w 584"/>
              <a:gd name="T21" fmla="*/ 237 h 278"/>
              <a:gd name="T22" fmla="*/ 270 w 584"/>
              <a:gd name="T23" fmla="*/ 252 h 278"/>
              <a:gd name="T24" fmla="*/ 284 w 584"/>
              <a:gd name="T25" fmla="*/ 241 h 278"/>
              <a:gd name="T26" fmla="*/ 490 w 584"/>
              <a:gd name="T27" fmla="*/ 91 h 278"/>
              <a:gd name="T28" fmla="*/ 490 w 584"/>
              <a:gd name="T29" fmla="*/ 91 h 278"/>
              <a:gd name="T30" fmla="*/ 512 w 584"/>
              <a:gd name="T31" fmla="*/ 120 h 278"/>
              <a:gd name="T32" fmla="*/ 584 w 584"/>
              <a:gd name="T33" fmla="*/ 0 h 2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584" h="278">
                <a:moveTo>
                  <a:pt x="584" y="0"/>
                </a:moveTo>
                <a:lnTo>
                  <a:pt x="449" y="31"/>
                </a:lnTo>
                <a:lnTo>
                  <a:pt x="469" y="62"/>
                </a:lnTo>
                <a:lnTo>
                  <a:pt x="278" y="200"/>
                </a:lnTo>
                <a:lnTo>
                  <a:pt x="214" y="116"/>
                </a:lnTo>
                <a:lnTo>
                  <a:pt x="204" y="101"/>
                </a:lnTo>
                <a:lnTo>
                  <a:pt x="190" y="112"/>
                </a:lnTo>
                <a:lnTo>
                  <a:pt x="0" y="250"/>
                </a:lnTo>
                <a:lnTo>
                  <a:pt x="21" y="278"/>
                </a:lnTo>
                <a:lnTo>
                  <a:pt x="196" y="151"/>
                </a:lnTo>
                <a:lnTo>
                  <a:pt x="260" y="237"/>
                </a:lnTo>
                <a:lnTo>
                  <a:pt x="270" y="252"/>
                </a:lnTo>
                <a:lnTo>
                  <a:pt x="284" y="241"/>
                </a:lnTo>
                <a:lnTo>
                  <a:pt x="490" y="91"/>
                </a:lnTo>
                <a:lnTo>
                  <a:pt x="490" y="91"/>
                </a:lnTo>
                <a:lnTo>
                  <a:pt x="512" y="120"/>
                </a:lnTo>
                <a:lnTo>
                  <a:pt x="584" y="0"/>
                </a:lnTo>
                <a:close/>
              </a:path>
            </a:pathLst>
          </a:custGeom>
          <a:solidFill>
            <a:srgbClr val="44444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endParaRPr lang="zh-CN" altLang="en-US"/>
          </a:p>
        </p:txBody>
      </p:sp>
      <p:sp>
        <p:nvSpPr>
          <p:cNvPr id="16" name="文本框 15"/>
          <p:cNvSpPr txBox="1"/>
          <p:nvPr/>
        </p:nvSpPr>
        <p:spPr>
          <a:xfrm>
            <a:off x="2224924" y="3126629"/>
            <a:ext cx="1495922" cy="759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>
                <a:solidFill>
                  <a:srgbClr val="605E5E"/>
                </a:solidFill>
                <a:latin typeface="Impact" panose="020B0806030902050204" pitchFamily="34" charset="0"/>
                <a:cs typeface="Aharoni" panose="02010803020104030203" pitchFamily="2" charset="-79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dirty="0"/>
              <a:t>1</a:t>
            </a:r>
            <a:r>
              <a:rPr lang="zh-CN" altLang="en-US" dirty="0"/>
              <a:t> 目标</a:t>
            </a:r>
            <a:endParaRPr lang="zh-CN" altLang="en-US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4060625" y="3102630"/>
            <a:ext cx="2071401" cy="759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>
                <a:solidFill>
                  <a:srgbClr val="605E5E"/>
                </a:solidFill>
                <a:latin typeface="Impact" panose="020B0806030902050204" pitchFamily="34" charset="0"/>
                <a:cs typeface="Aharoni" panose="02010803020104030203" pitchFamily="2" charset="-79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dirty="0"/>
              <a:t>2 </a:t>
            </a:r>
            <a:r>
              <a:rPr lang="zh-CN" altLang="en-US" dirty="0"/>
              <a:t>新微商</a:t>
            </a:r>
            <a:endParaRPr lang="zh-CN" altLang="en-US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388556" y="3126629"/>
            <a:ext cx="1572866" cy="759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>
                <a:solidFill>
                  <a:srgbClr val="605E5E"/>
                </a:solidFill>
                <a:latin typeface="Impact" panose="020B0806030902050204" pitchFamily="34" charset="0"/>
                <a:cs typeface="Aharoni" panose="02010803020104030203" pitchFamily="2" charset="-79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dirty="0"/>
              <a:t>3 </a:t>
            </a:r>
            <a:r>
              <a:rPr lang="zh-CN" altLang="en-US" dirty="0"/>
              <a:t>新人</a:t>
            </a:r>
            <a:endParaRPr lang="zh-CN" altLang="en-US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470373" y="3126629"/>
            <a:ext cx="1556836" cy="759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000">
                <a:solidFill>
                  <a:srgbClr val="605E5E"/>
                </a:solidFill>
                <a:latin typeface="Impact" panose="020B0806030902050204" pitchFamily="34" charset="0"/>
                <a:cs typeface="Aharoni" panose="02010803020104030203" pitchFamily="2" charset="-79"/>
              </a:defRPr>
            </a:lvl1pPr>
          </a:lstStyle>
          <a:p>
            <a:pPr>
              <a:lnSpc>
                <a:spcPct val="120000"/>
              </a:lnSpc>
            </a:pPr>
            <a:r>
              <a:rPr lang="en-US" altLang="zh-CN" dirty="0"/>
              <a:t>4 </a:t>
            </a:r>
            <a:r>
              <a:rPr lang="zh-CN" altLang="en-US" dirty="0"/>
              <a:t>新友</a:t>
            </a:r>
            <a:endParaRPr lang="zh-CN" altLang="en-US" dirty="0">
              <a:latin typeface="方正兰亭超细黑简体" panose="02000000000000000000" pitchFamily="2" charset="-122"/>
              <a:ea typeface="方正兰亭超细黑简体" panose="020000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90105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默认设计模板">
  <a:themeElements>
    <a:clrScheme name="默认设计模板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默认设计模板">
      <a:majorFont>
        <a:latin typeface="Arial"/>
        <a:ea typeface="微软雅黑"/>
        <a:cs typeface="宋体"/>
      </a:majorFont>
      <a:minorFont>
        <a:latin typeface="Arial"/>
        <a:ea typeface="微软雅黑"/>
        <a:cs typeface="宋体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 w="9525">
          <a:noFill/>
          <a:miter lim="800000"/>
          <a:headEnd/>
          <a:tailEnd/>
        </a:ln>
      </a:spPr>
      <a:bodyPr wrap="square" lIns="0" tIns="0" rIns="0" bIns="0" rtlCol="0">
        <a:spAutoFit/>
      </a:bodyPr>
      <a:lstStyle>
        <a:defPPr>
          <a:lnSpc>
            <a:spcPct val="150000"/>
          </a:lnSpc>
          <a:defRPr sz="1400" dirty="0">
            <a:latin typeface="+mj-ea"/>
          </a:defRPr>
        </a:defPPr>
      </a:lstStyle>
    </a:tx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10184</TotalTime>
  <Words>2352</Words>
  <Application>Microsoft Office PowerPoint</Application>
  <PresentationFormat>宽屏</PresentationFormat>
  <Paragraphs>271</Paragraphs>
  <Slides>70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70</vt:i4>
      </vt:variant>
    </vt:vector>
  </HeadingPairs>
  <TitlesOfParts>
    <vt:vector size="83" baseType="lpstr">
      <vt:lpstr>Aharoni</vt:lpstr>
      <vt:lpstr>等线</vt:lpstr>
      <vt:lpstr>方正兰亭超细黑简体</vt:lpstr>
      <vt:lpstr>思源黑体 CN Heavy</vt:lpstr>
      <vt:lpstr>思源黑体 CN Normal</vt:lpstr>
      <vt:lpstr>宋体</vt:lpstr>
      <vt:lpstr>微软雅黑</vt:lpstr>
      <vt:lpstr>Arial</vt:lpstr>
      <vt:lpstr>Calibri</vt:lpstr>
      <vt:lpstr>Impact</vt:lpstr>
      <vt:lpstr>Times New Roman</vt:lpstr>
      <vt:lpstr>Verdana</vt:lpstr>
      <vt:lpstr>默认设计模板</vt:lpstr>
      <vt:lpstr>PowerPoint 演示文稿</vt:lpstr>
      <vt:lpstr>PowerPoint 演示文稿</vt:lpstr>
      <vt:lpstr>PowerPoint 演示文稿</vt:lpstr>
      <vt:lpstr>PowerPoint 演示文稿</vt:lpstr>
      <vt:lpstr>复习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辣妈</vt:lpstr>
      <vt:lpstr>逗比</vt:lpstr>
      <vt:lpstr>小清新</vt:lpstr>
      <vt:lpstr>爱生活</vt:lpstr>
      <vt:lpstr>你把自己定位成什么样，你的客户就是什么类型</vt:lpstr>
      <vt:lpstr>PowerPoint 演示文稿</vt:lpstr>
      <vt:lpstr>PowerPoint 演示文稿</vt:lpstr>
      <vt:lpstr>PowerPoint 演示文稿</vt:lpstr>
      <vt:lpstr>不合适的头像</vt:lpstr>
      <vt:lpstr>PowerPoint 演示文稿</vt:lpstr>
      <vt:lpstr>PowerPoint 演示文稿</vt:lpstr>
      <vt:lpstr>PowerPoint 演示文稿</vt:lpstr>
      <vt:lpstr>朋友圈的封面</vt:lpstr>
      <vt:lpstr>PowerPoint 演示文稿</vt:lpstr>
      <vt:lpstr>PowerPoint 演示文稿</vt:lpstr>
      <vt:lpstr>PowerPoint 演示文稿</vt:lpstr>
      <vt:lpstr>不忍看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宝妈，辣妈群</vt:lpstr>
      <vt:lpstr>学生一族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861</cp:revision>
  <cp:lastPrinted>1601-01-01T00:00:00Z</cp:lastPrinted>
  <dcterms:created xsi:type="dcterms:W3CDTF">2013-06-28T14:02:13Z</dcterms:created>
  <dcterms:modified xsi:type="dcterms:W3CDTF">2017-03-17T02:43:26Z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