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1" r:id="rId2"/>
    <p:sldId id="378" r:id="rId3"/>
    <p:sldId id="302" r:id="rId4"/>
    <p:sldId id="303" r:id="rId5"/>
    <p:sldId id="304" r:id="rId6"/>
    <p:sldId id="379" r:id="rId7"/>
    <p:sldId id="380" r:id="rId8"/>
    <p:sldId id="381" r:id="rId9"/>
    <p:sldId id="383" r:id="rId10"/>
    <p:sldId id="384" r:id="rId11"/>
    <p:sldId id="385" r:id="rId12"/>
    <p:sldId id="387" r:id="rId13"/>
    <p:sldId id="389" r:id="rId14"/>
    <p:sldId id="356" r:id="rId15"/>
    <p:sldId id="390" r:id="rId16"/>
    <p:sldId id="391" r:id="rId17"/>
    <p:sldId id="392" r:id="rId18"/>
    <p:sldId id="393" r:id="rId19"/>
    <p:sldId id="394" r:id="rId20"/>
    <p:sldId id="433" r:id="rId21"/>
    <p:sldId id="411" r:id="rId22"/>
    <p:sldId id="412" r:id="rId23"/>
    <p:sldId id="416" r:id="rId24"/>
    <p:sldId id="419" r:id="rId25"/>
    <p:sldId id="434" r:id="rId26"/>
    <p:sldId id="421" r:id="rId27"/>
    <p:sldId id="423" r:id="rId28"/>
    <p:sldId id="425" r:id="rId29"/>
    <p:sldId id="424" r:id="rId30"/>
    <p:sldId id="426" r:id="rId31"/>
    <p:sldId id="427" r:id="rId32"/>
    <p:sldId id="428" r:id="rId33"/>
    <p:sldId id="431" r:id="rId34"/>
    <p:sldId id="432" r:id="rId35"/>
    <p:sldId id="364" r:id="rId36"/>
    <p:sldId id="341" r:id="rId37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7D9E1"/>
    <a:srgbClr val="FCFCFC"/>
    <a:srgbClr val="66FA94"/>
    <a:srgbClr val="CCD0D1"/>
    <a:srgbClr val="FF9933"/>
    <a:srgbClr val="D43E01"/>
    <a:srgbClr val="E8EAE9"/>
    <a:srgbClr val="D5D8E3"/>
    <a:srgbClr val="DADBDE"/>
    <a:srgbClr val="D9DD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06" autoAdjust="0"/>
    <p:restoredTop sz="98670" autoAdjust="0"/>
  </p:normalViewPr>
  <p:slideViewPr>
    <p:cSldViewPr>
      <p:cViewPr varScale="1">
        <p:scale>
          <a:sx n="91" d="100"/>
          <a:sy n="91" d="100"/>
        </p:scale>
        <p:origin x="-120" y="258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2017/6/25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6099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这与现代农业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b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solidFill>
                  <a:srgbClr val="006600"/>
                </a:solidFill>
              </a:rPr>
              <a:t>  </a:t>
            </a:r>
          </a:p>
          <a:p>
            <a:pPr>
              <a:lnSpc>
                <a:spcPct val="120000"/>
              </a:lnSpc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挪威    </a:t>
            </a:r>
            <a:r>
              <a:rPr lang="en-US" altLang="zh-CN" smtClean="0"/>
              <a:t>2000</a:t>
            </a:r>
            <a:r>
              <a:rPr lang="zh-CN" altLang="en-US" smtClean="0"/>
              <a:t>年     单网箱体积</a:t>
            </a:r>
            <a:r>
              <a:rPr lang="en-US" altLang="zh-CN" smtClean="0"/>
              <a:t>19494</a:t>
            </a:r>
            <a:r>
              <a:rPr lang="zh-CN" altLang="en-US" smtClean="0"/>
              <a:t>立方米    产量</a:t>
            </a:r>
            <a:r>
              <a:rPr lang="en-US" altLang="zh-CN" smtClean="0"/>
              <a:t>500-1000</a:t>
            </a:r>
            <a:r>
              <a:rPr lang="zh-CN" altLang="en-US" smtClean="0"/>
              <a:t>吨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国外的发展 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dirty="0" smtClean="0"/>
              <a:t>尽管物联网技术在农业生产中的应用前景十分广泛，但推广还面临多重困境</a:t>
            </a:r>
          </a:p>
          <a:p>
            <a:r>
              <a:rPr lang="zh-CN" altLang="en-US" dirty="0" smtClean="0"/>
              <a:t>一是人才培养滞后。一般农学专家懂计算机技术的人并不多，而一些计算机专业人员对 农业科学又陌生，这样在应用的结合点上就存在较大矛盾；</a:t>
            </a:r>
          </a:p>
          <a:p>
            <a:r>
              <a:rPr lang="zh-CN" altLang="en-US" dirty="0" smtClean="0"/>
              <a:t>二是技术标准不统一。我国计算机农业应用信息管理目前还没有完全做到标准化。开发的应用系统软件在计算机运行平台、信息接口、 软硬件等的兼容性上较差。</a:t>
            </a:r>
          </a:p>
          <a:p>
            <a:r>
              <a:rPr lang="zh-CN" altLang="en-US" dirty="0" smtClean="0"/>
              <a:t>这些不利于进行数据的交换、传播和使用，也不便于计算机农业应用网络系统的研究和开发</a:t>
            </a:r>
          </a:p>
          <a:p>
            <a:r>
              <a:rPr lang="zh-CN" altLang="en-US" dirty="0" smtClean="0"/>
              <a:t>三是成本投入过高，存在一定风险。对于传统农业，物联网的成本过高，在没有见到效益之前，让农民提前投资难度较大。一套物联网设备，因其核心传感器的不同、布局规模不同，价格从数万元到几十万元不等，这对小麦、玉米等大田作物来说，不具备推广使用价值。</a:t>
            </a:r>
          </a:p>
          <a:p>
            <a:r>
              <a:rPr lang="zh-CN" altLang="en-US" dirty="0" smtClean="0"/>
              <a:t>四、农业自身发展限制。我国农业物联网发展自身存在产业化程度低、农产品流通市场化程度低、农业现代化水平低、农村金融不完善、农业科技普及不完善等众多问题</a:t>
            </a:r>
          </a:p>
          <a:p>
            <a:r>
              <a:rPr lang="zh-CN" altLang="en-US" dirty="0" smtClean="0"/>
              <a:t>大田生产应用推广明显滞后，是农业物联网建设的又一突出问题。当前大田生产物联网的技术尚不成熟，特别是大田生产物联网在开放环境下运行，受外界自然环境干扰较大，实现精准检测、调控的技术问题尚未解决。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8428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9346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285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6336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2479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285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2852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285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670212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9210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62456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87155"/>
            <a:ext cx="8229600" cy="48720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012984"/>
            <a:ext cx="8229600" cy="3394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443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03DF5-087B-42A5-A375-9CAD60C2FD5A}" type="datetimeFigureOut">
              <a:rPr lang="zh-CN" altLang="en-US"/>
              <a:pPr>
                <a:defRPr/>
              </a:pPr>
              <a:t>2017/6/25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443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443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B20E-6EA2-46D6-B6A4-CC414F9A5DDF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908"/>
            <a:ext cx="9144000" cy="5140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9" r:id="rId4"/>
  </p:sldLayoutIdLst>
  <p:transition>
    <p:wipe dir="r"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857488" y="1142990"/>
            <a:ext cx="575388" cy="575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14612" y="3286130"/>
            <a:ext cx="792088" cy="7920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71472" y="1071552"/>
            <a:ext cx="2862054" cy="28620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TextBox 14"/>
          <p:cNvSpPr>
            <a:spLocks noChangeArrowheads="1"/>
          </p:cNvSpPr>
          <p:nvPr/>
        </p:nvSpPr>
        <p:spPr bwMode="auto">
          <a:xfrm>
            <a:off x="1000100" y="1785932"/>
            <a:ext cx="2459273" cy="1323439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r>
              <a:rPr lang="en-US" altLang="zh-CN" sz="8000" dirty="0" smtClean="0">
                <a:solidFill>
                  <a:schemeClr val="accent2"/>
                </a:solidFill>
                <a:latin typeface="Impact" panose="020B0806030902050204" pitchFamily="34" charset="0"/>
                <a:ea typeface="微软雅黑" pitchFamily="34" charset="-122"/>
                <a:sym typeface="方正兰亭粗黑_GBK" charset="-122"/>
              </a:rPr>
              <a:t>2017</a:t>
            </a:r>
            <a:endParaRPr lang="en-US" altLang="zh-CN" sz="8000" dirty="0">
              <a:solidFill>
                <a:schemeClr val="accent2"/>
              </a:solidFill>
              <a:latin typeface="Impact" panose="020B0806030902050204" pitchFamily="34" charset="0"/>
              <a:ea typeface="微软雅黑" pitchFamily="34" charset="-122"/>
              <a:sym typeface="方正兰亭粗黑_GBK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42844" y="142858"/>
            <a:ext cx="1152128" cy="115212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42844" y="3714758"/>
            <a:ext cx="940068" cy="94006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857356" y="4071948"/>
            <a:ext cx="575388" cy="575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矩形 75"/>
          <p:cNvSpPr/>
          <p:nvPr/>
        </p:nvSpPr>
        <p:spPr>
          <a:xfrm>
            <a:off x="4319464" y="1857370"/>
            <a:ext cx="4824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itchFamily="34" charset="-122"/>
                <a:ea typeface="微软雅黑" pitchFamily="34" charset="-122"/>
              </a:rPr>
              <a:t>物联网基础知识</a:t>
            </a:r>
            <a:endParaRPr lang="zh-CN" altLang="en-US" sz="4400" b="1" dirty="0">
              <a:gradFill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lin ang="270000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4286248" y="4214824"/>
            <a:ext cx="4525964" cy="373025"/>
          </a:xfrm>
          <a:prstGeom prst="roundRect">
            <a:avLst/>
          </a:prstGeom>
          <a:solidFill>
            <a:schemeClr val="accent2">
              <a:alpha val="52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内蒙古兴安盟农广校   刘欢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文本框 3"/>
          <p:cNvSpPr txBox="1">
            <a:spLocks noChangeArrowheads="1"/>
          </p:cNvSpPr>
          <p:nvPr/>
        </p:nvSpPr>
        <p:spPr bwMode="auto">
          <a:xfrm>
            <a:off x="3643306" y="1071552"/>
            <a:ext cx="3143272" cy="40011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00">
                      <a:schemeClr val="tx2"/>
                    </a:gs>
                    <a:gs pos="0">
                      <a:schemeClr val="accent2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</a:rPr>
              <a:t>农业信息化知识课程（一）</a:t>
            </a:r>
            <a:endParaRPr lang="zh-CN" altLang="zh-CN" dirty="0">
              <a:gradFill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lin ang="2700000" scaled="0"/>
              </a:gradFill>
            </a:endParaRPr>
          </a:p>
        </p:txBody>
      </p:sp>
      <p:grpSp>
        <p:nvGrpSpPr>
          <p:cNvPr id="79" name="Group 25"/>
          <p:cNvGrpSpPr/>
          <p:nvPr/>
        </p:nvGrpSpPr>
        <p:grpSpPr>
          <a:xfrm>
            <a:off x="0" y="5078332"/>
            <a:ext cx="9144000" cy="71120"/>
            <a:chOff x="0" y="3474720"/>
            <a:chExt cx="10261600" cy="71120"/>
          </a:xfrm>
        </p:grpSpPr>
        <p:sp>
          <p:nvSpPr>
            <p:cNvPr id="80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3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3" descr="G:\PPT\学校PPT\2015.11.3PPT向中央农村工作领导小组袁纯清汇报\照片\标志、题字等\新型职业农民标识-透明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973911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6" grpId="0"/>
      <p:bldP spid="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579722"/>
            <a:ext cx="4801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第二部分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物联网构架及核心技术</a:t>
            </a:r>
            <a:endParaRPr lang="en-US" altLang="zh-CN" sz="3600" b="1" dirty="0" smtClean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9"/>
          <p:cNvSpPr txBox="1"/>
          <p:nvPr/>
        </p:nvSpPr>
        <p:spPr>
          <a:xfrm>
            <a:off x="4058338" y="2875866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物联网构架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5761554" y="2879124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物联网核心技术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23728" y="1579724"/>
            <a:ext cx="1197175" cy="1197175"/>
            <a:chOff x="2123728" y="1579722"/>
            <a:chExt cx="1197175" cy="1197175"/>
          </a:xfrm>
        </p:grpSpPr>
        <p:grpSp>
          <p:nvGrpSpPr>
            <p:cNvPr id="5" name="组合 14"/>
            <p:cNvGrpSpPr/>
            <p:nvPr/>
          </p:nvGrpSpPr>
          <p:grpSpPr>
            <a:xfrm>
              <a:off x="2123728" y="157972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2339752" y="1820075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447204" y="4701002"/>
            <a:ext cx="285036" cy="285091"/>
            <a:chOff x="0" y="0"/>
            <a:chExt cx="965499" cy="965499"/>
          </a:xfrm>
        </p:grpSpPr>
        <p:sp>
          <p:nvSpPr>
            <p:cNvPr id="19" name="AutoShape 8" descr="tile_paper_medgray.png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AutoShape 9"/>
            <p:cNvSpPr>
              <a:spLocks/>
            </p:cNvSpPr>
            <p:nvPr/>
          </p:nvSpPr>
          <p:spPr bwMode="auto">
            <a:xfrm>
              <a:off x="293394" y="283328"/>
              <a:ext cx="393981" cy="393980"/>
            </a:xfrm>
            <a:custGeom>
              <a:avLst/>
              <a:gdLst>
                <a:gd name="T0" fmla="*/ 196991 w 21600"/>
                <a:gd name="T1" fmla="*/ 196990 h 21588"/>
                <a:gd name="T2" fmla="*/ 196991 w 21600"/>
                <a:gd name="T3" fmla="*/ 196990 h 21588"/>
                <a:gd name="T4" fmla="*/ 196991 w 21600"/>
                <a:gd name="T5" fmla="*/ 196990 h 21588"/>
                <a:gd name="T6" fmla="*/ 196991 w 21600"/>
                <a:gd name="T7" fmla="*/ 196990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600" y="8156"/>
                    <a:pt x="21600" y="9468"/>
                  </a:cubicBezTo>
                  <a:cubicBezTo>
                    <a:pt x="21600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599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6850355" y="4701002"/>
            <a:ext cx="285036" cy="285091"/>
            <a:chOff x="0" y="0"/>
            <a:chExt cx="965499" cy="965499"/>
          </a:xfrm>
        </p:grpSpPr>
        <p:sp>
          <p:nvSpPr>
            <p:cNvPr id="26" name="AutoShape 11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AutoShape 12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7253506" y="4701002"/>
            <a:ext cx="285505" cy="285091"/>
            <a:chOff x="0" y="0"/>
            <a:chExt cx="965499" cy="965499"/>
          </a:xfrm>
        </p:grpSpPr>
        <p:sp>
          <p:nvSpPr>
            <p:cNvPr id="29" name="AutoShape 14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0" name="AutoShape 15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7657126" y="4701002"/>
            <a:ext cx="285036" cy="285091"/>
            <a:chOff x="0" y="0"/>
            <a:chExt cx="965499" cy="965499"/>
          </a:xfrm>
        </p:grpSpPr>
        <p:sp>
          <p:nvSpPr>
            <p:cNvPr id="32" name="AutoShape 17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3" name="AutoShape 18"/>
            <p:cNvSpPr>
              <a:spLocks/>
            </p:cNvSpPr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8060277" y="4701002"/>
            <a:ext cx="285036" cy="285091"/>
            <a:chOff x="0" y="0"/>
            <a:chExt cx="965499" cy="965499"/>
          </a:xfrm>
        </p:grpSpPr>
        <p:sp>
          <p:nvSpPr>
            <p:cNvPr id="35" name="AutoShape 20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8463428" y="4701002"/>
            <a:ext cx="285036" cy="285091"/>
            <a:chOff x="0" y="0"/>
            <a:chExt cx="965499" cy="965499"/>
          </a:xfrm>
        </p:grpSpPr>
        <p:sp>
          <p:nvSpPr>
            <p:cNvPr id="38" name="AutoShape 23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9" name="AutoShape 24"/>
            <p:cNvSpPr>
              <a:spLocks/>
            </p:cNvSpPr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604065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2" descr="Divider 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071670" y="500048"/>
            <a:ext cx="1523362" cy="52721"/>
          </a:xfrm>
          <a:prstGeom prst="rect">
            <a:avLst/>
          </a:prstGeom>
        </p:spPr>
      </p:pic>
      <p:sp>
        <p:nvSpPr>
          <p:cNvPr id="3" name="ZoneTexte 17"/>
          <p:cNvSpPr txBox="1"/>
          <p:nvPr/>
        </p:nvSpPr>
        <p:spPr>
          <a:xfrm>
            <a:off x="3214678" y="357172"/>
            <a:ext cx="26133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物联网的构架</a:t>
            </a:r>
            <a:endParaRPr lang="en-US" altLang="zh-CN" b="1" dirty="0" smtClean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fr-FR" sz="11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Image 12" descr="Divider 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5429256" y="500048"/>
            <a:ext cx="1523362" cy="52721"/>
          </a:xfrm>
          <a:prstGeom prst="rect">
            <a:avLst/>
          </a:prstGeom>
        </p:spPr>
      </p:pic>
      <p:pic>
        <p:nvPicPr>
          <p:cNvPr id="5" name="图片 4" descr="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950193"/>
            <a:ext cx="5286412" cy="402993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65418" y="488946"/>
            <a:ext cx="3455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1" name="椭圆 36"/>
          <p:cNvSpPr>
            <a:spLocks noChangeAspect="1" noChangeArrowheads="1"/>
          </p:cNvSpPr>
          <p:nvPr/>
        </p:nvSpPr>
        <p:spPr bwMode="auto">
          <a:xfrm>
            <a:off x="2649518" y="920746"/>
            <a:ext cx="3492500" cy="3492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4">
                <a:lumMod val="75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/>
          <a:lstStyle/>
          <a:p>
            <a:pPr algn="ctr">
              <a:buFontTx/>
              <a:buNone/>
            </a:pPr>
            <a:endParaRPr lang="zh-CN" altLang="en-US" b="1" i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" name="Oval 76"/>
          <p:cNvSpPr>
            <a:spLocks noChangeAspect="1" noChangeArrowheads="1"/>
          </p:cNvSpPr>
          <p:nvPr/>
        </p:nvSpPr>
        <p:spPr bwMode="auto">
          <a:xfrm>
            <a:off x="1928794" y="2786064"/>
            <a:ext cx="1200150" cy="1181100"/>
          </a:xfrm>
          <a:prstGeom prst="ellipse">
            <a:avLst/>
          </a:prstGeom>
          <a:gradFill rotWithShape="1">
            <a:gsLst>
              <a:gs pos="0">
                <a:srgbClr val="A7DA71"/>
              </a:gs>
              <a:gs pos="100000">
                <a:srgbClr val="6DAA2D"/>
              </a:gs>
            </a:gsLst>
            <a:lin ang="5400000" scaled="1"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传感器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3" name="AutoShape 60"/>
          <p:cNvSpPr>
            <a:spLocks noChangeArrowheads="1"/>
          </p:cNvSpPr>
          <p:nvPr/>
        </p:nvSpPr>
        <p:spPr bwMode="auto">
          <a:xfrm>
            <a:off x="3297218" y="1641471"/>
            <a:ext cx="2160588" cy="2160587"/>
          </a:xfrm>
          <a:prstGeom prst="ellipse">
            <a:avLst/>
          </a:prstGeom>
          <a:solidFill>
            <a:srgbClr val="FFC000"/>
          </a:solidFill>
          <a:ln w="3175">
            <a:solidFill>
              <a:srgbClr val="EAEAEA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物联网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关键技术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" name="Oval 76"/>
          <p:cNvSpPr>
            <a:spLocks noChangeAspect="1" noChangeArrowheads="1"/>
          </p:cNvSpPr>
          <p:nvPr/>
        </p:nvSpPr>
        <p:spPr bwMode="auto">
          <a:xfrm>
            <a:off x="3000364" y="357172"/>
            <a:ext cx="1198563" cy="1181100"/>
          </a:xfrm>
          <a:prstGeom prst="ellipse">
            <a:avLst/>
          </a:prstGeom>
          <a:gradFill rotWithShape="1">
            <a:gsLst>
              <a:gs pos="0">
                <a:srgbClr val="A7DA71"/>
              </a:gs>
              <a:gs pos="100000">
                <a:srgbClr val="6DAA2D"/>
              </a:gs>
            </a:gsLst>
            <a:lin ang="5400000" scaled="1"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RFID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" name="Oval 76"/>
          <p:cNvSpPr>
            <a:spLocks noChangeAspect="1" noChangeArrowheads="1"/>
          </p:cNvSpPr>
          <p:nvPr/>
        </p:nvSpPr>
        <p:spPr bwMode="auto">
          <a:xfrm>
            <a:off x="1928794" y="1357304"/>
            <a:ext cx="1200150" cy="1181100"/>
          </a:xfrm>
          <a:prstGeom prst="ellipse">
            <a:avLst/>
          </a:prstGeom>
          <a:gradFill rotWithShape="1">
            <a:gsLst>
              <a:gs pos="0">
                <a:srgbClr val="A7DA71"/>
              </a:gs>
              <a:gs pos="100000">
                <a:srgbClr val="6DAA2D"/>
              </a:gs>
            </a:gsLst>
            <a:lin ang="5400000" scaled="1"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短距</a:t>
            </a:r>
            <a:endParaRPr lang="en-US" altLang="zh-CN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无线通讯</a:t>
            </a:r>
          </a:p>
        </p:txBody>
      </p:sp>
      <p:sp>
        <p:nvSpPr>
          <p:cNvPr id="16" name="Oval 76"/>
          <p:cNvSpPr>
            <a:spLocks noChangeAspect="1" noChangeArrowheads="1"/>
          </p:cNvSpPr>
          <p:nvPr/>
        </p:nvSpPr>
        <p:spPr bwMode="auto">
          <a:xfrm>
            <a:off x="5643570" y="2714626"/>
            <a:ext cx="1198563" cy="1181100"/>
          </a:xfrm>
          <a:prstGeom prst="ellipse">
            <a:avLst/>
          </a:prstGeom>
          <a:gradFill rotWithShape="1">
            <a:gsLst>
              <a:gs pos="0">
                <a:srgbClr val="A7DA71"/>
              </a:gs>
              <a:gs pos="100000">
                <a:srgbClr val="6DAA2D"/>
              </a:gs>
            </a:gsLst>
            <a:lin ang="5400000" scaled="1"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云服务</a:t>
            </a:r>
            <a:endParaRPr lang="en-US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7" name="Oval 76"/>
          <p:cNvSpPr>
            <a:spLocks noChangeAspect="1" noChangeArrowheads="1"/>
          </p:cNvSpPr>
          <p:nvPr/>
        </p:nvSpPr>
        <p:spPr bwMode="auto">
          <a:xfrm>
            <a:off x="4572000" y="357172"/>
            <a:ext cx="1200150" cy="1181100"/>
          </a:xfrm>
          <a:prstGeom prst="ellipse">
            <a:avLst/>
          </a:prstGeom>
          <a:gradFill rotWithShape="1">
            <a:gsLst>
              <a:gs pos="0">
                <a:srgbClr val="A7DA71"/>
              </a:gs>
              <a:gs pos="100000">
                <a:srgbClr val="6DAA2D"/>
              </a:gs>
            </a:gsLst>
            <a:lin ang="5400000" scaled="1"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云储存</a:t>
            </a:r>
            <a:endParaRPr lang="en-US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Oval 76"/>
          <p:cNvSpPr>
            <a:spLocks noChangeAspect="1" noChangeArrowheads="1"/>
          </p:cNvSpPr>
          <p:nvPr/>
        </p:nvSpPr>
        <p:spPr bwMode="auto">
          <a:xfrm>
            <a:off x="5572132" y="1357304"/>
            <a:ext cx="1198562" cy="1181100"/>
          </a:xfrm>
          <a:prstGeom prst="ellipse">
            <a:avLst/>
          </a:prstGeom>
          <a:gradFill rotWithShape="1">
            <a:gsLst>
              <a:gs pos="0">
                <a:srgbClr val="A7DA71"/>
              </a:gs>
              <a:gs pos="100000">
                <a:srgbClr val="6DAA2D"/>
              </a:gs>
            </a:gsLst>
            <a:lin ang="5400000" scaled="1"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云计算</a:t>
            </a:r>
            <a:endParaRPr lang="en-US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9" name="Oval 76"/>
          <p:cNvSpPr>
            <a:spLocks noChangeAspect="1" noChangeArrowheads="1"/>
          </p:cNvSpPr>
          <p:nvPr/>
        </p:nvSpPr>
        <p:spPr bwMode="auto">
          <a:xfrm>
            <a:off x="3143240" y="3857634"/>
            <a:ext cx="1200150" cy="1181100"/>
          </a:xfrm>
          <a:prstGeom prst="ellipse">
            <a:avLst/>
          </a:prstGeom>
          <a:gradFill rotWithShape="1">
            <a:gsLst>
              <a:gs pos="0">
                <a:srgbClr val="A7DA71"/>
              </a:gs>
              <a:gs pos="100000">
                <a:srgbClr val="6DAA2D"/>
              </a:gs>
            </a:gsLst>
            <a:lin ang="5400000" scaled="1"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二维条码</a:t>
            </a:r>
            <a:endParaRPr lang="en-US" alt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0" name="Oval 76"/>
          <p:cNvSpPr>
            <a:spLocks noChangeAspect="1" noChangeArrowheads="1"/>
          </p:cNvSpPr>
          <p:nvPr/>
        </p:nvSpPr>
        <p:spPr bwMode="auto">
          <a:xfrm>
            <a:off x="4714876" y="3786196"/>
            <a:ext cx="1198563" cy="1181100"/>
          </a:xfrm>
          <a:prstGeom prst="ellipse">
            <a:avLst/>
          </a:prstGeom>
          <a:gradFill rotWithShape="1">
            <a:gsLst>
              <a:gs pos="0">
                <a:srgbClr val="A7DA71"/>
              </a:gs>
              <a:gs pos="100000">
                <a:srgbClr val="6DAA2D"/>
              </a:gs>
            </a:gsLst>
            <a:lin ang="5400000" scaled="1"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IPv6</a:t>
            </a:r>
            <a:endParaRPr lang="zh-CN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3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1" grpId="1" bldLvl="0" animBg="1" autoUpdateAnimBg="0"/>
      <p:bldP spid="11" grpId="2" bldLvl="0" animBg="1" autoUpdateAnimBg="0"/>
      <p:bldP spid="11" grpId="3" bldLvl="0" animBg="1" autoUpdateAnimBg="0"/>
      <p:bldP spid="11" grpId="4" bldLvl="0" animBg="1" autoUpdateAnimBg="0"/>
      <p:bldP spid="12" grpId="0" bldLvl="0" animBg="1" autoUpdateAnimBg="0"/>
      <p:bldP spid="13" grpId="0" bldLvl="0" animBg="1" autoUpdateAnimBg="0"/>
      <p:bldP spid="13" grpId="1" bldLvl="0" animBg="1" autoUpdateAnimBg="0"/>
      <p:bldP spid="13" grpId="2" bldLvl="0" animBg="1" autoUpdateAnimBg="0"/>
      <p:bldP spid="13" grpId="3" bldLvl="0" animBg="1" autoUpdateAnimBg="0"/>
      <p:bldP spid="13" grpId="4" bldLvl="0" animBg="1" autoUpdateAnimBg="0"/>
      <p:bldP spid="14" grpId="0" bldLvl="0" animBg="1" autoUpdateAnimBg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  <p:bldP spid="19" grpId="0" bldLvl="0" animBg="1" autoUpdateAnimBg="0"/>
      <p:bldP spid="20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椭圆 392"/>
          <p:cNvSpPr/>
          <p:nvPr/>
        </p:nvSpPr>
        <p:spPr>
          <a:xfrm>
            <a:off x="755576" y="1906671"/>
            <a:ext cx="1423450" cy="14234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393"/>
          <p:cNvGrpSpPr/>
          <p:nvPr/>
        </p:nvGrpSpPr>
        <p:grpSpPr>
          <a:xfrm>
            <a:off x="2788781" y="1237560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8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1000100" y="2357436"/>
            <a:ext cx="97943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RFID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3357554" y="1714494"/>
            <a:ext cx="185738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b="1" dirty="0" smtClean="0"/>
              <a:t>即射频识别技术，俗称电子标签，通过射频信号自动识别目标对象，并对其信息进行标志、登记、储存和管理。</a:t>
            </a:r>
            <a:endParaRPr lang="zh-CN" altLang="en-US" b="1" dirty="0"/>
          </a:p>
        </p:txBody>
      </p:sp>
      <p:sp>
        <p:nvSpPr>
          <p:cNvPr id="421" name="Half Frame 12"/>
          <p:cNvSpPr/>
          <p:nvPr/>
        </p:nvSpPr>
        <p:spPr>
          <a:xfrm rot="8397593">
            <a:off x="2212685" y="2425511"/>
            <a:ext cx="360168" cy="395798"/>
          </a:xfrm>
          <a:prstGeom prst="halfFrame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8" name="Picture 2" descr="E:\中彩在线\工作资料\培训学院教材\云技术培训PPT\物联网\19300161529906132185951457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1420"/>
            <a:ext cx="2320305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3" descr="E:\中彩在线\工作资料\培训学院教材\云技术培训PPT\物联网\20120703141238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32"/>
            <a:ext cx="2286016" cy="1544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4" descr="E:\中彩在线\工作资料\培训学院教材\云技术培训PPT\物联网\yZrgdj3G0_1348476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429006"/>
            <a:ext cx="2357454" cy="1609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150933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579722"/>
            <a:ext cx="2492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第三部分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物联网应用</a:t>
            </a:r>
            <a:endParaRPr lang="en-US" altLang="zh-CN" sz="36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123728" y="1579724"/>
            <a:ext cx="1197175" cy="1197175"/>
            <a:chOff x="2123728" y="1579722"/>
            <a:chExt cx="1197175" cy="1197175"/>
          </a:xfrm>
        </p:grpSpPr>
        <p:grpSp>
          <p:nvGrpSpPr>
            <p:cNvPr id="15" name="组合 14"/>
            <p:cNvGrpSpPr/>
            <p:nvPr/>
          </p:nvGrpSpPr>
          <p:grpSpPr>
            <a:xfrm>
              <a:off x="2123728" y="157972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KSO_Shape"/>
            <p:cNvSpPr>
              <a:spLocks/>
            </p:cNvSpPr>
            <p:nvPr/>
          </p:nvSpPr>
          <p:spPr bwMode="auto">
            <a:xfrm>
              <a:off x="2378606" y="1885587"/>
              <a:ext cx="687417" cy="58544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6447204" y="4701002"/>
            <a:ext cx="285036" cy="285091"/>
            <a:chOff x="0" y="0"/>
            <a:chExt cx="965499" cy="965499"/>
          </a:xfrm>
        </p:grpSpPr>
        <p:sp>
          <p:nvSpPr>
            <p:cNvPr id="19" name="AutoShape 8" descr="tile_paper_medgray.png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AutoShape 9"/>
            <p:cNvSpPr>
              <a:spLocks/>
            </p:cNvSpPr>
            <p:nvPr/>
          </p:nvSpPr>
          <p:spPr bwMode="auto">
            <a:xfrm>
              <a:off x="293394" y="283328"/>
              <a:ext cx="393981" cy="393980"/>
            </a:xfrm>
            <a:custGeom>
              <a:avLst/>
              <a:gdLst>
                <a:gd name="T0" fmla="*/ 196991 w 21600"/>
                <a:gd name="T1" fmla="*/ 196990 h 21588"/>
                <a:gd name="T2" fmla="*/ 196991 w 21600"/>
                <a:gd name="T3" fmla="*/ 196990 h 21588"/>
                <a:gd name="T4" fmla="*/ 196991 w 21600"/>
                <a:gd name="T5" fmla="*/ 196990 h 21588"/>
                <a:gd name="T6" fmla="*/ 196991 w 21600"/>
                <a:gd name="T7" fmla="*/ 196990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600" y="8156"/>
                    <a:pt x="21600" y="9468"/>
                  </a:cubicBezTo>
                  <a:cubicBezTo>
                    <a:pt x="21600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599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6850355" y="4701002"/>
            <a:ext cx="285036" cy="285091"/>
            <a:chOff x="0" y="0"/>
            <a:chExt cx="965499" cy="965499"/>
          </a:xfrm>
        </p:grpSpPr>
        <p:sp>
          <p:nvSpPr>
            <p:cNvPr id="26" name="AutoShape 11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AutoShape 12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28" name="Group 13"/>
          <p:cNvGrpSpPr>
            <a:grpSpLocks/>
          </p:cNvGrpSpPr>
          <p:nvPr/>
        </p:nvGrpSpPr>
        <p:grpSpPr bwMode="auto">
          <a:xfrm>
            <a:off x="7253506" y="4701002"/>
            <a:ext cx="285505" cy="285091"/>
            <a:chOff x="0" y="0"/>
            <a:chExt cx="965499" cy="965499"/>
          </a:xfrm>
        </p:grpSpPr>
        <p:sp>
          <p:nvSpPr>
            <p:cNvPr id="29" name="AutoShape 14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0" name="AutoShape 15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31" name="Group 16"/>
          <p:cNvGrpSpPr>
            <a:grpSpLocks/>
          </p:cNvGrpSpPr>
          <p:nvPr/>
        </p:nvGrpSpPr>
        <p:grpSpPr bwMode="auto">
          <a:xfrm>
            <a:off x="7657126" y="4701002"/>
            <a:ext cx="285036" cy="285091"/>
            <a:chOff x="0" y="0"/>
            <a:chExt cx="965499" cy="965499"/>
          </a:xfrm>
        </p:grpSpPr>
        <p:sp>
          <p:nvSpPr>
            <p:cNvPr id="32" name="AutoShape 17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3" name="AutoShape 18"/>
            <p:cNvSpPr>
              <a:spLocks/>
            </p:cNvSpPr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34" name="Group 19"/>
          <p:cNvGrpSpPr>
            <a:grpSpLocks/>
          </p:cNvGrpSpPr>
          <p:nvPr/>
        </p:nvGrpSpPr>
        <p:grpSpPr bwMode="auto">
          <a:xfrm>
            <a:off x="8060277" y="4701002"/>
            <a:ext cx="285036" cy="285091"/>
            <a:chOff x="0" y="0"/>
            <a:chExt cx="965499" cy="965499"/>
          </a:xfrm>
        </p:grpSpPr>
        <p:sp>
          <p:nvSpPr>
            <p:cNvPr id="35" name="AutoShape 20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8463428" y="4701002"/>
            <a:ext cx="285036" cy="285091"/>
            <a:chOff x="0" y="0"/>
            <a:chExt cx="965499" cy="965499"/>
          </a:xfrm>
        </p:grpSpPr>
        <p:sp>
          <p:nvSpPr>
            <p:cNvPr id="38" name="AutoShape 23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9" name="AutoShape 24"/>
            <p:cNvSpPr>
              <a:spLocks/>
            </p:cNvSpPr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79084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96"/>
            <a:ext cx="4786612" cy="47899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072329" y="3214693"/>
            <a:ext cx="1143007" cy="1143007"/>
            <a:chOff x="2243960" y="2112361"/>
            <a:chExt cx="997900" cy="950136"/>
          </a:xfrm>
        </p:grpSpPr>
        <p:grpSp>
          <p:nvGrpSpPr>
            <p:cNvPr id="9" name="组合 84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243960" y="2468661"/>
              <a:ext cx="997900" cy="230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</a:rPr>
                <a:t>智慧城市</a:t>
              </a:r>
              <a:endPara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00298" y="3143254"/>
            <a:ext cx="1357322" cy="1341461"/>
            <a:chOff x="2243959" y="2112361"/>
            <a:chExt cx="997900" cy="950136"/>
          </a:xfrm>
        </p:grpSpPr>
        <p:grpSp>
          <p:nvGrpSpPr>
            <p:cNvPr id="14" name="组合 95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243959" y="2505914"/>
              <a:ext cx="997900" cy="1961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智能工业</a:t>
              </a:r>
              <a:endParaRPr lang="en-US" altLang="zh-CN" b="1" dirty="0" smtClean="0">
                <a:solidFill>
                  <a:schemeClr val="accent4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15074" y="500048"/>
            <a:ext cx="1499833" cy="1454694"/>
            <a:chOff x="2243959" y="2112361"/>
            <a:chExt cx="997900" cy="950136"/>
          </a:xfrm>
        </p:grpSpPr>
        <p:grpSp>
          <p:nvGrpSpPr>
            <p:cNvPr id="19" name="组合 125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243959" y="2485640"/>
              <a:ext cx="997900" cy="1809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智能物流</a:t>
              </a:r>
              <a:endParaRPr lang="en-US" altLang="zh-CN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00628" y="3571882"/>
            <a:ext cx="1143008" cy="1071570"/>
            <a:chOff x="2243958" y="2112361"/>
            <a:chExt cx="997900" cy="950136"/>
          </a:xfrm>
        </p:grpSpPr>
        <p:grpSp>
          <p:nvGrpSpPr>
            <p:cNvPr id="24" name="组合 130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4"/>
                <a:ext cx="3825875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243958" y="2429073"/>
              <a:ext cx="997900" cy="245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1"/>
                  </a:solidFill>
                  <a:latin typeface="微软雅黑" pitchFamily="34" charset="-122"/>
                  <a:ea typeface="微软雅黑" pitchFamily="34" charset="-122"/>
                </a:rPr>
                <a:t>智能汽车</a:t>
              </a:r>
              <a:endParaRPr lang="en-US" altLang="zh-CN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57686" y="285734"/>
            <a:ext cx="1303963" cy="1264718"/>
            <a:chOff x="2257866" y="2112361"/>
            <a:chExt cx="997901" cy="950136"/>
          </a:xfrm>
        </p:grpSpPr>
        <p:grpSp>
          <p:nvGrpSpPr>
            <p:cNvPr id="29" name="组合 155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08" y="760409"/>
                <a:ext cx="3825874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257866" y="2488042"/>
              <a:ext cx="997901" cy="2080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7030A0"/>
                  </a:solidFill>
                  <a:latin typeface="微软雅黑" pitchFamily="34" charset="-122"/>
                  <a:ea typeface="微软雅黑" pitchFamily="34" charset="-122"/>
                </a:rPr>
                <a:t>智能家居</a:t>
              </a:r>
              <a:endParaRPr lang="en-US" altLang="zh-CN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1472" y="3071816"/>
            <a:ext cx="1303962" cy="1264718"/>
            <a:chOff x="2257865" y="2112361"/>
            <a:chExt cx="997900" cy="950136"/>
          </a:xfrm>
        </p:grpSpPr>
        <p:grpSp>
          <p:nvGrpSpPr>
            <p:cNvPr id="39" name="组合 170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257865" y="2488042"/>
              <a:ext cx="997900" cy="2080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智能交通</a:t>
              </a:r>
              <a:endPara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4643438" y="2065338"/>
            <a:ext cx="935037" cy="261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zh-CN" altLang="en-US"/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>
          <a:xfrm>
            <a:off x="1357290" y="2071684"/>
            <a:ext cx="7286676" cy="928694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物联网是全球信息化发展的新阶段，</a:t>
            </a:r>
            <a:b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</a:b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                               是信息化向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智能化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的提升！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2928926" y="1142990"/>
            <a:ext cx="710898" cy="676872"/>
            <a:chOff x="2243959" y="2112361"/>
            <a:chExt cx="997900" cy="950136"/>
          </a:xfrm>
        </p:grpSpPr>
        <p:grpSp>
          <p:nvGrpSpPr>
            <p:cNvPr id="65" name="组合 120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7" name="同心圆 6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243959" y="2413197"/>
              <a:ext cx="997900" cy="2376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100" b="1" dirty="0" smtClean="0">
                  <a:solidFill>
                    <a:schemeClr val="accent2"/>
                  </a:solidFill>
                  <a:latin typeface="微软雅黑" pitchFamily="34" charset="-122"/>
                  <a:ea typeface="微软雅黑" pitchFamily="34" charset="-122"/>
                </a:rPr>
                <a:t>智能医疗</a:t>
              </a:r>
              <a:endParaRPr lang="en-US" altLang="zh-CN" sz="11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1472" y="500048"/>
            <a:ext cx="1643074" cy="1357322"/>
            <a:chOff x="2257865" y="2112361"/>
            <a:chExt cx="997900" cy="950136"/>
          </a:xfrm>
        </p:grpSpPr>
        <p:grpSp>
          <p:nvGrpSpPr>
            <p:cNvPr id="75" name="组合 150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7" name="同心圆 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2257865" y="2462411"/>
              <a:ext cx="997900" cy="1939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智能消防</a:t>
              </a:r>
              <a:endPara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中彩在线\工作资料\培训学院教材\云技术培训PPT\物联网\1229589962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24"/>
            <a:ext cx="7572428" cy="406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071670" y="500048"/>
            <a:ext cx="1523362" cy="52721"/>
          </a:xfrm>
          <a:prstGeom prst="rect">
            <a:avLst/>
          </a:prstGeom>
        </p:spPr>
      </p:pic>
      <p:sp>
        <p:nvSpPr>
          <p:cNvPr id="7" name="ZoneTexte 17"/>
          <p:cNvSpPr txBox="1"/>
          <p:nvPr/>
        </p:nvSpPr>
        <p:spPr>
          <a:xfrm>
            <a:off x="3214678" y="357172"/>
            <a:ext cx="26133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物联网应用</a:t>
            </a:r>
            <a:endParaRPr lang="en-US" altLang="zh-CN" b="1" dirty="0" smtClean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fr-FR" sz="11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429256" y="500048"/>
            <a:ext cx="1523362" cy="527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中彩在线\工作资料\培训学院教材\云技术培训PPT\物联网\1 拷贝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62"/>
            <a:ext cx="7286676" cy="40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071670" y="500048"/>
            <a:ext cx="1523362" cy="52721"/>
          </a:xfrm>
          <a:prstGeom prst="rect">
            <a:avLst/>
          </a:prstGeom>
        </p:spPr>
      </p:pic>
      <p:sp>
        <p:nvSpPr>
          <p:cNvPr id="4" name="ZoneTexte 17"/>
          <p:cNvSpPr txBox="1"/>
          <p:nvPr/>
        </p:nvSpPr>
        <p:spPr>
          <a:xfrm>
            <a:off x="3214678" y="357172"/>
            <a:ext cx="26133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物联网应用</a:t>
            </a:r>
            <a:endParaRPr lang="en-US" altLang="zh-CN" b="1" dirty="0" smtClean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fr-FR" sz="11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429256" y="500048"/>
            <a:ext cx="1523362" cy="5272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2" descr="Divider 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071670" y="500048"/>
            <a:ext cx="1523362" cy="52721"/>
          </a:xfrm>
          <a:prstGeom prst="rect">
            <a:avLst/>
          </a:prstGeom>
        </p:spPr>
      </p:pic>
      <p:sp>
        <p:nvSpPr>
          <p:cNvPr id="3" name="ZoneTexte 17"/>
          <p:cNvSpPr txBox="1"/>
          <p:nvPr/>
        </p:nvSpPr>
        <p:spPr>
          <a:xfrm>
            <a:off x="3214678" y="357172"/>
            <a:ext cx="26133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物联网应用</a:t>
            </a:r>
            <a:endParaRPr lang="en-US" altLang="zh-CN" b="1" dirty="0" smtClean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fr-FR" sz="11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Image 12" descr="Divider 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5429256" y="500048"/>
            <a:ext cx="1523362" cy="527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034" y="71436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利用部署在大街小巷的视频监控探头，实现图像敏感性智能分析并与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110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119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112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等交互，实现探头与探头之间、探头与人、探头与报警系统之间的联动，从而构建和谐安全的城市生活环境。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4" descr="20140513161440_8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1643056"/>
            <a:ext cx="382017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timgsa.baidu.com/timg?image&amp;quality=80&amp;size=b9999_10000&amp;sec=1498198123299&amp;di=4d76c188ec665eb09876e0ee46f0169d&amp;imgtype=0&amp;src=http%3A%2F%2Fwww.zonesion.com.cn%2FupLoad%2Fnews%2Fmonth_1509%2F2015092211244684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643056"/>
            <a:ext cx="4143404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4374" y="1184251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40485" y="1428742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大</a:t>
            </a:r>
            <a:endParaRPr lang="zh-CN" altLang="en-US" sz="4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46997" y="1184251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43108" y="1428742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物</a:t>
            </a:r>
            <a:endParaRPr lang="zh-CN" altLang="en-US" sz="48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74388" y="2619262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6343" y="2861449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移</a:t>
            </a:r>
            <a:endParaRPr lang="zh-CN" altLang="en-US" sz="4800" b="1" dirty="0">
              <a:solidFill>
                <a:schemeClr val="accent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46997" y="2619262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26281" y="2863753"/>
            <a:ext cx="12573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endParaRPr lang="zh-CN" altLang="en-US" sz="4800" b="1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形标注 19"/>
          <p:cNvSpPr/>
          <p:nvPr/>
        </p:nvSpPr>
        <p:spPr>
          <a:xfrm>
            <a:off x="3786182" y="571486"/>
            <a:ext cx="4857784" cy="2286016"/>
          </a:xfrm>
          <a:prstGeom prst="wedgeEllipseCallout">
            <a:avLst>
              <a:gd name="adj1" fmla="val 39971"/>
              <a:gd name="adj2" fmla="val 741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+mn-ea"/>
              </a:rPr>
              <a:t>消息提醒：“一号大棚光照度不足，遮光卷帘已调整完成；有一笔社区蔬菜订单已下单，请尽快完成配货，已预约配送物流；检测到库存蔬菜不足，</a:t>
            </a:r>
            <a:r>
              <a:rPr lang="en-US" altLang="zh-CN" b="1" dirty="0" smtClean="0">
                <a:solidFill>
                  <a:srgbClr val="0070C0"/>
                </a:solidFill>
                <a:latin typeface="+mn-ea"/>
              </a:rPr>
              <a:t>2</a:t>
            </a:r>
            <a:r>
              <a:rPr lang="zh-CN" altLang="en-US" b="1" dirty="0" smtClean="0">
                <a:solidFill>
                  <a:srgbClr val="0070C0"/>
                </a:solidFill>
                <a:latin typeface="+mn-ea"/>
              </a:rPr>
              <a:t>号棚达到采摘标准”。</a:t>
            </a:r>
          </a:p>
        </p:txBody>
      </p:sp>
      <p:pic>
        <p:nvPicPr>
          <p:cNvPr id="21" name="图片 20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993" y="3500444"/>
            <a:ext cx="2167007" cy="164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 descr="未标题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983499"/>
            <a:ext cx="1571636" cy="21600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00"/>
                            </p:stCondLst>
                            <p:childTnLst>
                              <p:par>
                                <p:cTn id="6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3" y="1579722"/>
            <a:ext cx="4220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第四部分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农业物联网发展</a:t>
            </a:r>
            <a:endParaRPr lang="en-US" altLang="zh-CN" sz="36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及面对的主要问题</a:t>
            </a:r>
            <a:endParaRPr lang="en-US" altLang="zh-CN" sz="3600" b="1" dirty="0" smtClean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6447204" y="4701002"/>
            <a:ext cx="285036" cy="285091"/>
            <a:chOff x="0" y="0"/>
            <a:chExt cx="965499" cy="965499"/>
          </a:xfrm>
        </p:grpSpPr>
        <p:sp>
          <p:nvSpPr>
            <p:cNvPr id="19" name="AutoShape 8" descr="tile_paper_medgray.png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0" name="AutoShape 9"/>
            <p:cNvSpPr>
              <a:spLocks/>
            </p:cNvSpPr>
            <p:nvPr/>
          </p:nvSpPr>
          <p:spPr bwMode="auto">
            <a:xfrm>
              <a:off x="293394" y="283328"/>
              <a:ext cx="393981" cy="393980"/>
            </a:xfrm>
            <a:custGeom>
              <a:avLst/>
              <a:gdLst>
                <a:gd name="T0" fmla="*/ 196991 w 21600"/>
                <a:gd name="T1" fmla="*/ 196990 h 21588"/>
                <a:gd name="T2" fmla="*/ 196991 w 21600"/>
                <a:gd name="T3" fmla="*/ 196990 h 21588"/>
                <a:gd name="T4" fmla="*/ 196991 w 21600"/>
                <a:gd name="T5" fmla="*/ 196990 h 21588"/>
                <a:gd name="T6" fmla="*/ 196991 w 21600"/>
                <a:gd name="T7" fmla="*/ 196990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600" y="8156"/>
                    <a:pt x="21600" y="9468"/>
                  </a:cubicBezTo>
                  <a:cubicBezTo>
                    <a:pt x="21600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599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850355" y="4701002"/>
            <a:ext cx="285036" cy="285091"/>
            <a:chOff x="0" y="0"/>
            <a:chExt cx="965499" cy="965499"/>
          </a:xfrm>
        </p:grpSpPr>
        <p:sp>
          <p:nvSpPr>
            <p:cNvPr id="26" name="AutoShape 11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AutoShape 12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253506" y="4701002"/>
            <a:ext cx="285505" cy="285091"/>
            <a:chOff x="0" y="0"/>
            <a:chExt cx="965499" cy="965499"/>
          </a:xfrm>
        </p:grpSpPr>
        <p:sp>
          <p:nvSpPr>
            <p:cNvPr id="29" name="AutoShape 14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0" name="AutoShape 15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7657126" y="4701002"/>
            <a:ext cx="285036" cy="285091"/>
            <a:chOff x="0" y="0"/>
            <a:chExt cx="965499" cy="965499"/>
          </a:xfrm>
        </p:grpSpPr>
        <p:sp>
          <p:nvSpPr>
            <p:cNvPr id="32" name="AutoShape 17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3" name="AutoShape 18"/>
            <p:cNvSpPr>
              <a:spLocks/>
            </p:cNvSpPr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8060277" y="4701002"/>
            <a:ext cx="285036" cy="285091"/>
            <a:chOff x="0" y="0"/>
            <a:chExt cx="965499" cy="965499"/>
          </a:xfrm>
        </p:grpSpPr>
        <p:sp>
          <p:nvSpPr>
            <p:cNvPr id="35" name="AutoShape 20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6" name="AutoShape 21"/>
            <p:cNvSpPr>
              <a:spLocks/>
            </p:cNvSpPr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8463428" y="4701002"/>
            <a:ext cx="285036" cy="285091"/>
            <a:chOff x="0" y="0"/>
            <a:chExt cx="965499" cy="965499"/>
          </a:xfrm>
        </p:grpSpPr>
        <p:sp>
          <p:nvSpPr>
            <p:cNvPr id="38" name="AutoShape 23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39" name="AutoShape 24"/>
            <p:cNvSpPr>
              <a:spLocks/>
            </p:cNvSpPr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143108" y="1785932"/>
            <a:ext cx="1197175" cy="1197175"/>
            <a:chOff x="2123728" y="1579722"/>
            <a:chExt cx="1197175" cy="1197175"/>
          </a:xfrm>
        </p:grpSpPr>
        <p:grpSp>
          <p:nvGrpSpPr>
            <p:cNvPr id="31" name="组合 14"/>
            <p:cNvGrpSpPr/>
            <p:nvPr/>
          </p:nvGrpSpPr>
          <p:grpSpPr>
            <a:xfrm>
              <a:off x="2123728" y="157972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KSO_Shape"/>
            <p:cNvSpPr>
              <a:spLocks/>
            </p:cNvSpPr>
            <p:nvPr/>
          </p:nvSpPr>
          <p:spPr bwMode="auto">
            <a:xfrm>
              <a:off x="2339752" y="1820075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sp>
        <p:nvSpPr>
          <p:cNvPr id="41" name="文本框 9"/>
          <p:cNvSpPr txBox="1"/>
          <p:nvPr/>
        </p:nvSpPr>
        <p:spPr>
          <a:xfrm>
            <a:off x="4000496" y="3571882"/>
            <a:ext cx="335758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农业物联网发展面对的主要问题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文本框 9"/>
          <p:cNvSpPr txBox="1"/>
          <p:nvPr/>
        </p:nvSpPr>
        <p:spPr>
          <a:xfrm>
            <a:off x="4000496" y="3286130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农业物联网应用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084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857238"/>
            <a:ext cx="2817803" cy="487204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1C0ECC"/>
                </a:solidFill>
              </a:rPr>
              <a:t>农业物联网核心：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42"/>
            <a:ext cx="8229600" cy="90725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dirty="0" smtClean="0"/>
              <a:t>            </a:t>
            </a:r>
            <a:r>
              <a:rPr lang="zh-CN" altLang="en-US" sz="2000" dirty="0" smtClean="0"/>
              <a:t>通过物联网技术实现对农业生产、农民生活和农产品生产流通的管理，提升农业生产、管理、交易、物流等各个环节的资源优化程度，最终实现集约化、 高产出、低能耗、低污染。</a:t>
            </a:r>
          </a:p>
          <a:p>
            <a:pPr>
              <a:buFont typeface="Wingdings" pitchFamily="2" charset="2"/>
              <a:buNone/>
            </a:pPr>
            <a:endParaRPr lang="zh-CN" altLang="en-US" dirty="0" smtClean="0"/>
          </a:p>
          <a:p>
            <a:pPr>
              <a:buFont typeface="Wingdings" pitchFamily="2" charset="2"/>
              <a:buNone/>
            </a:pPr>
            <a:endParaRPr lang="zh-CN" altLang="en-US" dirty="0" smtClean="0"/>
          </a:p>
          <a:p>
            <a:pPr>
              <a:buFont typeface="Wingdings" pitchFamily="2" charset="2"/>
              <a:buNone/>
            </a:pPr>
            <a:endParaRPr lang="zh-CN" altLang="en-US" dirty="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43108" y="3286130"/>
            <a:ext cx="4608512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高产、高效、优质、生态、安全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932176" y="4286262"/>
            <a:ext cx="361950" cy="361950"/>
            <a:chOff x="0" y="0"/>
            <a:chExt cx="965499" cy="965499"/>
          </a:xfrm>
        </p:grpSpPr>
        <p:sp>
          <p:nvSpPr>
            <p:cNvPr id="6" name="AutoShape 8" descr="tile_paper_medgray.png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7" name="AutoShape 9"/>
            <p:cNvSpPr>
              <a:spLocks/>
            </p:cNvSpPr>
            <p:nvPr/>
          </p:nvSpPr>
          <p:spPr bwMode="auto">
            <a:xfrm>
              <a:off x="293394" y="283328"/>
              <a:ext cx="393981" cy="393980"/>
            </a:xfrm>
            <a:custGeom>
              <a:avLst/>
              <a:gdLst>
                <a:gd name="T0" fmla="*/ 196991 w 21600"/>
                <a:gd name="T1" fmla="*/ 196990 h 21588"/>
                <a:gd name="T2" fmla="*/ 196991 w 21600"/>
                <a:gd name="T3" fmla="*/ 196990 h 21588"/>
                <a:gd name="T4" fmla="*/ 196991 w 21600"/>
                <a:gd name="T5" fmla="*/ 196990 h 21588"/>
                <a:gd name="T6" fmla="*/ 196991 w 21600"/>
                <a:gd name="T7" fmla="*/ 196990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600" y="8156"/>
                    <a:pt x="21600" y="9468"/>
                  </a:cubicBezTo>
                  <a:cubicBezTo>
                    <a:pt x="21600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599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5559040" y="4286262"/>
            <a:ext cx="361950" cy="361950"/>
            <a:chOff x="0" y="0"/>
            <a:chExt cx="965499" cy="965499"/>
          </a:xfrm>
        </p:grpSpPr>
        <p:sp>
          <p:nvSpPr>
            <p:cNvPr id="9" name="AutoShape 11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44CEB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0" name="AutoShape 12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376"/>
                <a:gd name="T1" fmla="*/ 196990 h 21600"/>
                <a:gd name="T2" fmla="*/ 196991 w 21376"/>
                <a:gd name="T3" fmla="*/ 196990 h 21600"/>
                <a:gd name="T4" fmla="*/ 196991 w 21376"/>
                <a:gd name="T5" fmla="*/ 196990 h 21600"/>
                <a:gd name="T6" fmla="*/ 196991 w 21376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600"/>
                    <a:pt x="19455" y="21600"/>
                  </a:cubicBezTo>
                  <a:lnTo>
                    <a:pt x="1928" y="21600"/>
                  </a:lnTo>
                  <a:cubicBezTo>
                    <a:pt x="1585" y="21600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6215074" y="4286262"/>
            <a:ext cx="362546" cy="361950"/>
            <a:chOff x="0" y="0"/>
            <a:chExt cx="965499" cy="965499"/>
          </a:xfrm>
        </p:grpSpPr>
        <p:sp>
          <p:nvSpPr>
            <p:cNvPr id="12" name="AutoShape 14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99CD4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AutoShape 15"/>
            <p:cNvSpPr>
              <a:spLocks/>
            </p:cNvSpPr>
            <p:nvPr/>
          </p:nvSpPr>
          <p:spPr bwMode="auto">
            <a:xfrm>
              <a:off x="285759" y="283328"/>
              <a:ext cx="393981" cy="393980"/>
            </a:xfrm>
            <a:custGeom>
              <a:avLst/>
              <a:gdLst>
                <a:gd name="T0" fmla="*/ 196991 w 21600"/>
                <a:gd name="T1" fmla="*/ 196990 h 21600"/>
                <a:gd name="T2" fmla="*/ 196991 w 21600"/>
                <a:gd name="T3" fmla="*/ 196990 h 21600"/>
                <a:gd name="T4" fmla="*/ 196991 w 21600"/>
                <a:gd name="T5" fmla="*/ 196990 h 21600"/>
                <a:gd name="T6" fmla="*/ 196991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328" y="11543"/>
                  </a:moveTo>
                  <a:cubicBezTo>
                    <a:pt x="21492" y="11930"/>
                    <a:pt x="21571" y="12337"/>
                    <a:pt x="21571" y="12758"/>
                  </a:cubicBezTo>
                  <a:cubicBezTo>
                    <a:pt x="21571" y="13464"/>
                    <a:pt x="21388" y="14105"/>
                    <a:pt x="21017" y="14678"/>
                  </a:cubicBezTo>
                  <a:cubicBezTo>
                    <a:pt x="21111" y="15215"/>
                    <a:pt x="21077" y="15745"/>
                    <a:pt x="20924" y="16285"/>
                  </a:cubicBezTo>
                  <a:cubicBezTo>
                    <a:pt x="20769" y="16819"/>
                    <a:pt x="20512" y="17287"/>
                    <a:pt x="20141" y="17697"/>
                  </a:cubicBezTo>
                  <a:cubicBezTo>
                    <a:pt x="20105" y="18451"/>
                    <a:pt x="19901" y="19081"/>
                    <a:pt x="19531" y="19580"/>
                  </a:cubicBezTo>
                  <a:cubicBezTo>
                    <a:pt x="19161" y="20080"/>
                    <a:pt x="18700" y="20481"/>
                    <a:pt x="18146" y="20783"/>
                  </a:cubicBezTo>
                  <a:cubicBezTo>
                    <a:pt x="17593" y="21088"/>
                    <a:pt x="16982" y="21297"/>
                    <a:pt x="16321" y="21419"/>
                  </a:cubicBezTo>
                  <a:cubicBezTo>
                    <a:pt x="15660" y="21540"/>
                    <a:pt x="15010" y="21599"/>
                    <a:pt x="14380" y="21599"/>
                  </a:cubicBezTo>
                  <a:cubicBezTo>
                    <a:pt x="13730" y="21599"/>
                    <a:pt x="13077" y="21554"/>
                    <a:pt x="12424" y="21461"/>
                  </a:cubicBezTo>
                  <a:cubicBezTo>
                    <a:pt x="11772" y="21362"/>
                    <a:pt x="11127" y="21235"/>
                    <a:pt x="10497" y="21074"/>
                  </a:cubicBezTo>
                  <a:cubicBezTo>
                    <a:pt x="9864" y="20894"/>
                    <a:pt x="9237" y="20702"/>
                    <a:pt x="8610" y="20493"/>
                  </a:cubicBezTo>
                  <a:cubicBezTo>
                    <a:pt x="7982" y="20286"/>
                    <a:pt x="7341" y="20182"/>
                    <a:pt x="6680" y="20182"/>
                  </a:cubicBezTo>
                  <a:lnTo>
                    <a:pt x="1607" y="20182"/>
                  </a:lnTo>
                  <a:cubicBezTo>
                    <a:pt x="1167" y="20182"/>
                    <a:pt x="785" y="20029"/>
                    <a:pt x="471" y="19713"/>
                  </a:cubicBezTo>
                  <a:cubicBezTo>
                    <a:pt x="158" y="19405"/>
                    <a:pt x="0" y="19024"/>
                    <a:pt x="0" y="18572"/>
                  </a:cubicBezTo>
                  <a:lnTo>
                    <a:pt x="0" y="9880"/>
                  </a:lnTo>
                  <a:cubicBezTo>
                    <a:pt x="0" y="9440"/>
                    <a:pt x="158" y="9064"/>
                    <a:pt x="471" y="8754"/>
                  </a:cubicBezTo>
                  <a:cubicBezTo>
                    <a:pt x="785" y="8440"/>
                    <a:pt x="1167" y="8285"/>
                    <a:pt x="1607" y="8285"/>
                  </a:cubicBezTo>
                  <a:lnTo>
                    <a:pt x="6315" y="8285"/>
                  </a:lnTo>
                  <a:cubicBezTo>
                    <a:pt x="6558" y="8160"/>
                    <a:pt x="6750" y="8022"/>
                    <a:pt x="6897" y="7872"/>
                  </a:cubicBezTo>
                  <a:cubicBezTo>
                    <a:pt x="7041" y="7723"/>
                    <a:pt x="7197" y="7548"/>
                    <a:pt x="7369" y="7342"/>
                  </a:cubicBezTo>
                  <a:cubicBezTo>
                    <a:pt x="7513" y="7161"/>
                    <a:pt x="7663" y="6986"/>
                    <a:pt x="7810" y="6819"/>
                  </a:cubicBezTo>
                  <a:cubicBezTo>
                    <a:pt x="7957" y="6653"/>
                    <a:pt x="8112" y="6483"/>
                    <a:pt x="8276" y="6311"/>
                  </a:cubicBezTo>
                  <a:cubicBezTo>
                    <a:pt x="8570" y="5997"/>
                    <a:pt x="8918" y="5690"/>
                    <a:pt x="9302" y="5385"/>
                  </a:cubicBezTo>
                  <a:cubicBezTo>
                    <a:pt x="9692" y="5085"/>
                    <a:pt x="9989" y="4749"/>
                    <a:pt x="10195" y="4379"/>
                  </a:cubicBezTo>
                  <a:cubicBezTo>
                    <a:pt x="10339" y="4117"/>
                    <a:pt x="10443" y="3826"/>
                    <a:pt x="10506" y="3507"/>
                  </a:cubicBezTo>
                  <a:cubicBezTo>
                    <a:pt x="10565" y="3188"/>
                    <a:pt x="10627" y="2866"/>
                    <a:pt x="10675" y="2538"/>
                  </a:cubicBezTo>
                  <a:cubicBezTo>
                    <a:pt x="10726" y="2216"/>
                    <a:pt x="10780" y="1900"/>
                    <a:pt x="10845" y="1592"/>
                  </a:cubicBezTo>
                  <a:cubicBezTo>
                    <a:pt x="10907" y="1287"/>
                    <a:pt x="11014" y="1016"/>
                    <a:pt x="11161" y="776"/>
                  </a:cubicBezTo>
                  <a:cubicBezTo>
                    <a:pt x="11311" y="536"/>
                    <a:pt x="11523" y="350"/>
                    <a:pt x="11800" y="208"/>
                  </a:cubicBezTo>
                  <a:cubicBezTo>
                    <a:pt x="12074" y="67"/>
                    <a:pt x="12441" y="0"/>
                    <a:pt x="12902" y="0"/>
                  </a:cubicBezTo>
                  <a:cubicBezTo>
                    <a:pt x="13450" y="0"/>
                    <a:pt x="13956" y="112"/>
                    <a:pt x="14411" y="344"/>
                  </a:cubicBezTo>
                  <a:cubicBezTo>
                    <a:pt x="14869" y="573"/>
                    <a:pt x="15250" y="881"/>
                    <a:pt x="15567" y="1270"/>
                  </a:cubicBezTo>
                  <a:cubicBezTo>
                    <a:pt x="15880" y="1657"/>
                    <a:pt x="16126" y="2101"/>
                    <a:pt x="16304" y="2600"/>
                  </a:cubicBezTo>
                  <a:cubicBezTo>
                    <a:pt x="16479" y="3103"/>
                    <a:pt x="16570" y="3609"/>
                    <a:pt x="16570" y="4123"/>
                  </a:cubicBezTo>
                  <a:cubicBezTo>
                    <a:pt x="16570" y="4653"/>
                    <a:pt x="16491" y="5162"/>
                    <a:pt x="16332" y="5645"/>
                  </a:cubicBezTo>
                  <a:cubicBezTo>
                    <a:pt x="16174" y="6125"/>
                    <a:pt x="15982" y="6610"/>
                    <a:pt x="15759" y="7096"/>
                  </a:cubicBezTo>
                  <a:cubicBezTo>
                    <a:pt x="16072" y="7079"/>
                    <a:pt x="16389" y="7057"/>
                    <a:pt x="16705" y="7034"/>
                  </a:cubicBezTo>
                  <a:cubicBezTo>
                    <a:pt x="17019" y="7011"/>
                    <a:pt x="17335" y="7000"/>
                    <a:pt x="17652" y="7000"/>
                  </a:cubicBezTo>
                  <a:cubicBezTo>
                    <a:pt x="18149" y="7000"/>
                    <a:pt x="18630" y="7048"/>
                    <a:pt x="19099" y="7144"/>
                  </a:cubicBezTo>
                  <a:cubicBezTo>
                    <a:pt x="19568" y="7237"/>
                    <a:pt x="19986" y="7395"/>
                    <a:pt x="20356" y="7616"/>
                  </a:cubicBezTo>
                  <a:cubicBezTo>
                    <a:pt x="20726" y="7839"/>
                    <a:pt x="21026" y="8144"/>
                    <a:pt x="21255" y="8528"/>
                  </a:cubicBezTo>
                  <a:cubicBezTo>
                    <a:pt x="21486" y="8918"/>
                    <a:pt x="21600" y="9409"/>
                    <a:pt x="21600" y="10002"/>
                  </a:cubicBezTo>
                  <a:cubicBezTo>
                    <a:pt x="21600" y="10265"/>
                    <a:pt x="21580" y="10519"/>
                    <a:pt x="21535" y="10773"/>
                  </a:cubicBezTo>
                  <a:cubicBezTo>
                    <a:pt x="21484" y="11030"/>
                    <a:pt x="21419" y="11284"/>
                    <a:pt x="21328" y="11543"/>
                  </a:cubicBezTo>
                  <a:moveTo>
                    <a:pt x="4258" y="18519"/>
                  </a:moveTo>
                  <a:cubicBezTo>
                    <a:pt x="4555" y="18519"/>
                    <a:pt x="4809" y="18417"/>
                    <a:pt x="5024" y="18214"/>
                  </a:cubicBezTo>
                  <a:cubicBezTo>
                    <a:pt x="5233" y="18013"/>
                    <a:pt x="5340" y="17759"/>
                    <a:pt x="5340" y="17454"/>
                  </a:cubicBezTo>
                  <a:cubicBezTo>
                    <a:pt x="5340" y="17155"/>
                    <a:pt x="5233" y="16900"/>
                    <a:pt x="5024" y="16686"/>
                  </a:cubicBezTo>
                  <a:cubicBezTo>
                    <a:pt x="4812" y="16477"/>
                    <a:pt x="4557" y="16372"/>
                    <a:pt x="4258" y="16372"/>
                  </a:cubicBezTo>
                  <a:cubicBezTo>
                    <a:pt x="3941" y="16372"/>
                    <a:pt x="3684" y="16477"/>
                    <a:pt x="3486" y="16686"/>
                  </a:cubicBezTo>
                  <a:cubicBezTo>
                    <a:pt x="3289" y="16900"/>
                    <a:pt x="3190" y="17155"/>
                    <a:pt x="3190" y="17454"/>
                  </a:cubicBezTo>
                  <a:cubicBezTo>
                    <a:pt x="3190" y="17767"/>
                    <a:pt x="3289" y="18024"/>
                    <a:pt x="3486" y="18222"/>
                  </a:cubicBezTo>
                  <a:cubicBezTo>
                    <a:pt x="3681" y="18420"/>
                    <a:pt x="3939" y="18519"/>
                    <a:pt x="4258" y="18519"/>
                  </a:cubicBezTo>
                  <a:moveTo>
                    <a:pt x="19164" y="14342"/>
                  </a:moveTo>
                  <a:cubicBezTo>
                    <a:pt x="19703" y="13901"/>
                    <a:pt x="19975" y="13345"/>
                    <a:pt x="19975" y="12679"/>
                  </a:cubicBezTo>
                  <a:cubicBezTo>
                    <a:pt x="19975" y="12473"/>
                    <a:pt x="19918" y="12281"/>
                    <a:pt x="19805" y="12097"/>
                  </a:cubicBezTo>
                  <a:cubicBezTo>
                    <a:pt x="19695" y="11919"/>
                    <a:pt x="19576" y="11761"/>
                    <a:pt x="19446" y="11623"/>
                  </a:cubicBezTo>
                  <a:cubicBezTo>
                    <a:pt x="19590" y="11363"/>
                    <a:pt x="19720" y="11106"/>
                    <a:pt x="19833" y="10849"/>
                  </a:cubicBezTo>
                  <a:cubicBezTo>
                    <a:pt x="19944" y="10592"/>
                    <a:pt x="20003" y="10312"/>
                    <a:pt x="20003" y="10002"/>
                  </a:cubicBezTo>
                  <a:cubicBezTo>
                    <a:pt x="20003" y="9688"/>
                    <a:pt x="19924" y="9440"/>
                    <a:pt x="19766" y="9251"/>
                  </a:cubicBezTo>
                  <a:cubicBezTo>
                    <a:pt x="19607" y="9070"/>
                    <a:pt x="19415" y="8929"/>
                    <a:pt x="19184" y="8833"/>
                  </a:cubicBezTo>
                  <a:cubicBezTo>
                    <a:pt x="18955" y="8739"/>
                    <a:pt x="18698" y="8683"/>
                    <a:pt x="18418" y="8663"/>
                  </a:cubicBezTo>
                  <a:cubicBezTo>
                    <a:pt x="18138" y="8643"/>
                    <a:pt x="17884" y="8635"/>
                    <a:pt x="17649" y="8635"/>
                  </a:cubicBezTo>
                  <a:cubicBezTo>
                    <a:pt x="17242" y="8635"/>
                    <a:pt x="16835" y="8649"/>
                    <a:pt x="16423" y="8677"/>
                  </a:cubicBezTo>
                  <a:cubicBezTo>
                    <a:pt x="16010" y="8706"/>
                    <a:pt x="15606" y="8720"/>
                    <a:pt x="15199" y="8720"/>
                  </a:cubicBezTo>
                  <a:cubicBezTo>
                    <a:pt x="14917" y="8720"/>
                    <a:pt x="14643" y="8706"/>
                    <a:pt x="14366" y="8677"/>
                  </a:cubicBezTo>
                  <a:cubicBezTo>
                    <a:pt x="14089" y="8649"/>
                    <a:pt x="13829" y="8584"/>
                    <a:pt x="13574" y="8474"/>
                  </a:cubicBezTo>
                  <a:cubicBezTo>
                    <a:pt x="13574" y="8104"/>
                    <a:pt x="13645" y="7754"/>
                    <a:pt x="13792" y="7421"/>
                  </a:cubicBezTo>
                  <a:cubicBezTo>
                    <a:pt x="13936" y="7087"/>
                    <a:pt x="14094" y="6751"/>
                    <a:pt x="14275" y="6413"/>
                  </a:cubicBezTo>
                  <a:cubicBezTo>
                    <a:pt x="14448" y="6074"/>
                    <a:pt x="14606" y="5721"/>
                    <a:pt x="14747" y="5351"/>
                  </a:cubicBezTo>
                  <a:cubicBezTo>
                    <a:pt x="14886" y="4984"/>
                    <a:pt x="14953" y="4574"/>
                    <a:pt x="14953" y="4122"/>
                  </a:cubicBezTo>
                  <a:cubicBezTo>
                    <a:pt x="14953" y="3823"/>
                    <a:pt x="14905" y="3529"/>
                    <a:pt x="14812" y="3236"/>
                  </a:cubicBezTo>
                  <a:cubicBezTo>
                    <a:pt x="14716" y="2945"/>
                    <a:pt x="14583" y="2677"/>
                    <a:pt x="14411" y="2439"/>
                  </a:cubicBezTo>
                  <a:cubicBezTo>
                    <a:pt x="14238" y="2199"/>
                    <a:pt x="14027" y="2002"/>
                    <a:pt x="13775" y="1843"/>
                  </a:cubicBezTo>
                  <a:cubicBezTo>
                    <a:pt x="13521" y="1688"/>
                    <a:pt x="13230" y="1606"/>
                    <a:pt x="12893" y="1606"/>
                  </a:cubicBezTo>
                  <a:lnTo>
                    <a:pt x="12744" y="1606"/>
                  </a:lnTo>
                  <a:cubicBezTo>
                    <a:pt x="12681" y="1606"/>
                    <a:pt x="12631" y="1617"/>
                    <a:pt x="12594" y="1634"/>
                  </a:cubicBezTo>
                  <a:cubicBezTo>
                    <a:pt x="12523" y="1671"/>
                    <a:pt x="12481" y="1705"/>
                    <a:pt x="12472" y="1742"/>
                  </a:cubicBezTo>
                  <a:cubicBezTo>
                    <a:pt x="12464" y="1778"/>
                    <a:pt x="12450" y="1838"/>
                    <a:pt x="12430" y="1920"/>
                  </a:cubicBezTo>
                  <a:cubicBezTo>
                    <a:pt x="12323" y="2450"/>
                    <a:pt x="12221" y="3007"/>
                    <a:pt x="12128" y="3586"/>
                  </a:cubicBezTo>
                  <a:cubicBezTo>
                    <a:pt x="12034" y="4167"/>
                    <a:pt x="11854" y="4698"/>
                    <a:pt x="11596" y="5176"/>
                  </a:cubicBezTo>
                  <a:cubicBezTo>
                    <a:pt x="11334" y="5636"/>
                    <a:pt x="11000" y="6034"/>
                    <a:pt x="10596" y="6367"/>
                  </a:cubicBezTo>
                  <a:cubicBezTo>
                    <a:pt x="10189" y="6701"/>
                    <a:pt x="9802" y="7051"/>
                    <a:pt x="9432" y="7421"/>
                  </a:cubicBezTo>
                  <a:cubicBezTo>
                    <a:pt x="9169" y="7700"/>
                    <a:pt x="8949" y="7954"/>
                    <a:pt x="8771" y="8183"/>
                  </a:cubicBezTo>
                  <a:cubicBezTo>
                    <a:pt x="8593" y="8412"/>
                    <a:pt x="8403" y="8632"/>
                    <a:pt x="8211" y="8833"/>
                  </a:cubicBezTo>
                  <a:cubicBezTo>
                    <a:pt x="8016" y="9036"/>
                    <a:pt x="7799" y="9222"/>
                    <a:pt x="7556" y="9400"/>
                  </a:cubicBezTo>
                  <a:cubicBezTo>
                    <a:pt x="7313" y="9575"/>
                    <a:pt x="7019" y="9736"/>
                    <a:pt x="6674" y="9880"/>
                  </a:cubicBezTo>
                  <a:lnTo>
                    <a:pt x="6646" y="9880"/>
                  </a:lnTo>
                  <a:lnTo>
                    <a:pt x="6646" y="18572"/>
                  </a:lnTo>
                  <a:cubicBezTo>
                    <a:pt x="7279" y="18572"/>
                    <a:pt x="7889" y="18649"/>
                    <a:pt x="8485" y="18795"/>
                  </a:cubicBezTo>
                  <a:cubicBezTo>
                    <a:pt x="9081" y="18945"/>
                    <a:pt x="9683" y="19103"/>
                    <a:pt x="10294" y="19270"/>
                  </a:cubicBezTo>
                  <a:cubicBezTo>
                    <a:pt x="10901" y="19439"/>
                    <a:pt x="11537" y="19592"/>
                    <a:pt x="12207" y="19741"/>
                  </a:cubicBezTo>
                  <a:cubicBezTo>
                    <a:pt x="12874" y="19891"/>
                    <a:pt x="13594" y="19965"/>
                    <a:pt x="14374" y="19965"/>
                  </a:cubicBezTo>
                  <a:cubicBezTo>
                    <a:pt x="14781" y="19965"/>
                    <a:pt x="15222" y="19939"/>
                    <a:pt x="15699" y="19885"/>
                  </a:cubicBezTo>
                  <a:cubicBezTo>
                    <a:pt x="16177" y="19829"/>
                    <a:pt x="16626" y="19710"/>
                    <a:pt x="17047" y="19527"/>
                  </a:cubicBezTo>
                  <a:cubicBezTo>
                    <a:pt x="17468" y="19343"/>
                    <a:pt x="17816" y="19086"/>
                    <a:pt x="18101" y="18762"/>
                  </a:cubicBezTo>
                  <a:cubicBezTo>
                    <a:pt x="18387" y="18440"/>
                    <a:pt x="18525" y="18010"/>
                    <a:pt x="18525" y="17477"/>
                  </a:cubicBezTo>
                  <a:cubicBezTo>
                    <a:pt x="18525" y="17386"/>
                    <a:pt x="18522" y="17304"/>
                    <a:pt x="18517" y="17225"/>
                  </a:cubicBezTo>
                  <a:cubicBezTo>
                    <a:pt x="18503" y="17152"/>
                    <a:pt x="18488" y="17070"/>
                    <a:pt x="18471" y="16980"/>
                  </a:cubicBezTo>
                  <a:cubicBezTo>
                    <a:pt x="18785" y="16836"/>
                    <a:pt x="19028" y="16596"/>
                    <a:pt x="19195" y="16262"/>
                  </a:cubicBezTo>
                  <a:cubicBezTo>
                    <a:pt x="19364" y="15929"/>
                    <a:pt x="19446" y="15593"/>
                    <a:pt x="19446" y="15263"/>
                  </a:cubicBezTo>
                  <a:cubicBezTo>
                    <a:pt x="19449" y="14912"/>
                    <a:pt x="19350" y="14605"/>
                    <a:pt x="19164" y="143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6824080" y="4286262"/>
            <a:ext cx="361950" cy="361950"/>
            <a:chOff x="0" y="0"/>
            <a:chExt cx="965499" cy="965499"/>
          </a:xfrm>
        </p:grpSpPr>
        <p:sp>
          <p:nvSpPr>
            <p:cNvPr id="15" name="AutoShape 17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8BB4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AutoShape 18"/>
            <p:cNvSpPr>
              <a:spLocks/>
            </p:cNvSpPr>
            <p:nvPr/>
          </p:nvSpPr>
          <p:spPr bwMode="auto">
            <a:xfrm>
              <a:off x="293617" y="264823"/>
              <a:ext cx="393980" cy="393980"/>
            </a:xfrm>
            <a:custGeom>
              <a:avLst/>
              <a:gdLst>
                <a:gd name="T0" fmla="*/ 196990 w 21600"/>
                <a:gd name="T1" fmla="*/ 196990 h 21600"/>
                <a:gd name="T2" fmla="*/ 196990 w 21600"/>
                <a:gd name="T3" fmla="*/ 196990 h 21600"/>
                <a:gd name="T4" fmla="*/ 196990 w 21600"/>
                <a:gd name="T5" fmla="*/ 196990 h 21600"/>
                <a:gd name="T6" fmla="*/ 196990 w 21600"/>
                <a:gd name="T7" fmla="*/ 1969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949"/>
                  </a:moveTo>
                  <a:cubicBezTo>
                    <a:pt x="21600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lnTo>
                    <a:pt x="21600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7480709" y="4286262"/>
            <a:ext cx="361950" cy="361950"/>
            <a:chOff x="0" y="0"/>
            <a:chExt cx="965499" cy="965499"/>
          </a:xfrm>
        </p:grpSpPr>
        <p:sp>
          <p:nvSpPr>
            <p:cNvPr id="18" name="AutoShape 20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5B5F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9" name="AutoShape 21"/>
            <p:cNvSpPr>
              <a:spLocks/>
            </p:cNvSpPr>
            <p:nvPr/>
          </p:nvSpPr>
          <p:spPr bwMode="auto">
            <a:xfrm>
              <a:off x="292545" y="314566"/>
              <a:ext cx="380408" cy="307104"/>
            </a:xfrm>
            <a:custGeom>
              <a:avLst/>
              <a:gdLst>
                <a:gd name="T0" fmla="*/ 190204 w 21600"/>
                <a:gd name="T1" fmla="*/ 153552 h 21600"/>
                <a:gd name="T2" fmla="*/ 190204 w 21600"/>
                <a:gd name="T3" fmla="*/ 153552 h 21600"/>
                <a:gd name="T4" fmla="*/ 190204 w 21600"/>
                <a:gd name="T5" fmla="*/ 153552 h 21600"/>
                <a:gd name="T6" fmla="*/ 190204 w 21600"/>
                <a:gd name="T7" fmla="*/ 153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3222"/>
                  </a:moveTo>
                  <a:cubicBezTo>
                    <a:pt x="20632" y="3222"/>
                    <a:pt x="20946" y="3384"/>
                    <a:pt x="21208" y="3713"/>
                  </a:cubicBezTo>
                  <a:cubicBezTo>
                    <a:pt x="21470" y="4042"/>
                    <a:pt x="21600" y="4427"/>
                    <a:pt x="21600" y="4865"/>
                  </a:cubicBezTo>
                  <a:lnTo>
                    <a:pt x="21600" y="19984"/>
                  </a:lnTo>
                  <a:cubicBezTo>
                    <a:pt x="21600" y="20421"/>
                    <a:pt x="21470" y="20803"/>
                    <a:pt x="21208" y="21121"/>
                  </a:cubicBezTo>
                  <a:cubicBezTo>
                    <a:pt x="20946" y="21441"/>
                    <a:pt x="20632" y="21600"/>
                    <a:pt x="20263" y="21600"/>
                  </a:cubicBezTo>
                  <a:lnTo>
                    <a:pt x="1348" y="21600"/>
                  </a:lnTo>
                  <a:cubicBezTo>
                    <a:pt x="981" y="21600"/>
                    <a:pt x="663" y="21441"/>
                    <a:pt x="399" y="21121"/>
                  </a:cubicBezTo>
                  <a:cubicBezTo>
                    <a:pt x="134" y="20803"/>
                    <a:pt x="0" y="20421"/>
                    <a:pt x="0" y="19984"/>
                  </a:cubicBezTo>
                  <a:lnTo>
                    <a:pt x="0" y="4865"/>
                  </a:lnTo>
                  <a:cubicBezTo>
                    <a:pt x="0" y="4427"/>
                    <a:pt x="134" y="4042"/>
                    <a:pt x="399" y="3713"/>
                  </a:cubicBezTo>
                  <a:cubicBezTo>
                    <a:pt x="663" y="3384"/>
                    <a:pt x="981" y="3222"/>
                    <a:pt x="1348" y="3222"/>
                  </a:cubicBezTo>
                  <a:lnTo>
                    <a:pt x="5638" y="3222"/>
                  </a:lnTo>
                  <a:lnTo>
                    <a:pt x="6318" y="1460"/>
                  </a:lnTo>
                  <a:cubicBezTo>
                    <a:pt x="6458" y="1057"/>
                    <a:pt x="6717" y="713"/>
                    <a:pt x="7089" y="425"/>
                  </a:cubicBezTo>
                  <a:cubicBezTo>
                    <a:pt x="7466" y="143"/>
                    <a:pt x="7838" y="0"/>
                    <a:pt x="8203" y="0"/>
                  </a:cubicBezTo>
                  <a:lnTo>
                    <a:pt x="13396" y="0"/>
                  </a:lnTo>
                  <a:cubicBezTo>
                    <a:pt x="13763" y="0"/>
                    <a:pt x="14135" y="143"/>
                    <a:pt x="14510" y="425"/>
                  </a:cubicBezTo>
                  <a:cubicBezTo>
                    <a:pt x="14884" y="713"/>
                    <a:pt x="15146" y="1057"/>
                    <a:pt x="15293" y="1460"/>
                  </a:cubicBezTo>
                  <a:lnTo>
                    <a:pt x="15961" y="3222"/>
                  </a:lnTo>
                  <a:lnTo>
                    <a:pt x="20263" y="3222"/>
                  </a:lnTo>
                  <a:close/>
                  <a:moveTo>
                    <a:pt x="10806" y="19185"/>
                  </a:moveTo>
                  <a:cubicBezTo>
                    <a:pt x="11572" y="19185"/>
                    <a:pt x="12299" y="19002"/>
                    <a:pt x="12987" y="18650"/>
                  </a:cubicBezTo>
                  <a:cubicBezTo>
                    <a:pt x="13672" y="18294"/>
                    <a:pt x="14270" y="17810"/>
                    <a:pt x="14774" y="17196"/>
                  </a:cubicBezTo>
                  <a:cubicBezTo>
                    <a:pt x="15278" y="16582"/>
                    <a:pt x="15677" y="15862"/>
                    <a:pt x="15974" y="15048"/>
                  </a:cubicBezTo>
                  <a:cubicBezTo>
                    <a:pt x="16270" y="14234"/>
                    <a:pt x="16419" y="13356"/>
                    <a:pt x="16419" y="12421"/>
                  </a:cubicBezTo>
                  <a:cubicBezTo>
                    <a:pt x="16419" y="11499"/>
                    <a:pt x="16270" y="10623"/>
                    <a:pt x="15974" y="9795"/>
                  </a:cubicBezTo>
                  <a:cubicBezTo>
                    <a:pt x="15677" y="8966"/>
                    <a:pt x="15278" y="8249"/>
                    <a:pt x="14774" y="7644"/>
                  </a:cubicBezTo>
                  <a:cubicBezTo>
                    <a:pt x="14270" y="7036"/>
                    <a:pt x="13672" y="6557"/>
                    <a:pt x="12987" y="6199"/>
                  </a:cubicBezTo>
                  <a:cubicBezTo>
                    <a:pt x="12299" y="5843"/>
                    <a:pt x="11572" y="5667"/>
                    <a:pt x="10806" y="5667"/>
                  </a:cubicBezTo>
                  <a:cubicBezTo>
                    <a:pt x="10039" y="5667"/>
                    <a:pt x="9312" y="5846"/>
                    <a:pt x="8619" y="6199"/>
                  </a:cubicBezTo>
                  <a:cubicBezTo>
                    <a:pt x="7929" y="6557"/>
                    <a:pt x="7332" y="7036"/>
                    <a:pt x="6827" y="7644"/>
                  </a:cubicBezTo>
                  <a:cubicBezTo>
                    <a:pt x="6323" y="8249"/>
                    <a:pt x="5922" y="8963"/>
                    <a:pt x="5625" y="9789"/>
                  </a:cubicBezTo>
                  <a:cubicBezTo>
                    <a:pt x="5329" y="10612"/>
                    <a:pt x="5180" y="11490"/>
                    <a:pt x="5180" y="12421"/>
                  </a:cubicBezTo>
                  <a:cubicBezTo>
                    <a:pt x="5180" y="13356"/>
                    <a:pt x="5329" y="14234"/>
                    <a:pt x="5625" y="15048"/>
                  </a:cubicBezTo>
                  <a:cubicBezTo>
                    <a:pt x="5922" y="15862"/>
                    <a:pt x="6323" y="16582"/>
                    <a:pt x="6827" y="17196"/>
                  </a:cubicBezTo>
                  <a:cubicBezTo>
                    <a:pt x="7332" y="17810"/>
                    <a:pt x="7929" y="18294"/>
                    <a:pt x="8619" y="18650"/>
                  </a:cubicBezTo>
                  <a:cubicBezTo>
                    <a:pt x="9312" y="19005"/>
                    <a:pt x="10039" y="19185"/>
                    <a:pt x="10806" y="19185"/>
                  </a:cubicBezTo>
                  <a:moveTo>
                    <a:pt x="10806" y="7832"/>
                  </a:moveTo>
                  <a:cubicBezTo>
                    <a:pt x="11337" y="7832"/>
                    <a:pt x="11834" y="7953"/>
                    <a:pt x="12294" y="8191"/>
                  </a:cubicBezTo>
                  <a:cubicBezTo>
                    <a:pt x="12754" y="8432"/>
                    <a:pt x="13158" y="8755"/>
                    <a:pt x="13501" y="9169"/>
                  </a:cubicBezTo>
                  <a:cubicBezTo>
                    <a:pt x="13846" y="9583"/>
                    <a:pt x="14118" y="10068"/>
                    <a:pt x="14316" y="10623"/>
                  </a:cubicBezTo>
                  <a:cubicBezTo>
                    <a:pt x="14515" y="11184"/>
                    <a:pt x="14615" y="11781"/>
                    <a:pt x="14615" y="12421"/>
                  </a:cubicBezTo>
                  <a:cubicBezTo>
                    <a:pt x="14615" y="13056"/>
                    <a:pt x="14515" y="13649"/>
                    <a:pt x="14316" y="14205"/>
                  </a:cubicBezTo>
                  <a:cubicBezTo>
                    <a:pt x="14118" y="14757"/>
                    <a:pt x="13846" y="15245"/>
                    <a:pt x="13501" y="15668"/>
                  </a:cubicBezTo>
                  <a:cubicBezTo>
                    <a:pt x="13158" y="16091"/>
                    <a:pt x="12752" y="16420"/>
                    <a:pt x="12289" y="16661"/>
                  </a:cubicBezTo>
                  <a:cubicBezTo>
                    <a:pt x="11824" y="16899"/>
                    <a:pt x="11330" y="17016"/>
                    <a:pt x="10806" y="17016"/>
                  </a:cubicBezTo>
                  <a:cubicBezTo>
                    <a:pt x="10274" y="17016"/>
                    <a:pt x="9777" y="16899"/>
                    <a:pt x="9312" y="16661"/>
                  </a:cubicBezTo>
                  <a:cubicBezTo>
                    <a:pt x="8847" y="16420"/>
                    <a:pt x="8443" y="16091"/>
                    <a:pt x="8100" y="15668"/>
                  </a:cubicBezTo>
                  <a:cubicBezTo>
                    <a:pt x="7755" y="15245"/>
                    <a:pt x="7483" y="14754"/>
                    <a:pt x="7285" y="14199"/>
                  </a:cubicBezTo>
                  <a:cubicBezTo>
                    <a:pt x="7084" y="13641"/>
                    <a:pt x="6984" y="13044"/>
                    <a:pt x="6984" y="12421"/>
                  </a:cubicBezTo>
                  <a:cubicBezTo>
                    <a:pt x="6984" y="11781"/>
                    <a:pt x="7084" y="11184"/>
                    <a:pt x="7285" y="10623"/>
                  </a:cubicBezTo>
                  <a:cubicBezTo>
                    <a:pt x="7483" y="10068"/>
                    <a:pt x="7755" y="9583"/>
                    <a:pt x="8100" y="9169"/>
                  </a:cubicBezTo>
                  <a:cubicBezTo>
                    <a:pt x="8443" y="8755"/>
                    <a:pt x="8847" y="8431"/>
                    <a:pt x="9312" y="8191"/>
                  </a:cubicBezTo>
                  <a:cubicBezTo>
                    <a:pt x="9777" y="7953"/>
                    <a:pt x="10274" y="7832"/>
                    <a:pt x="10806" y="78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8136743" y="4286262"/>
            <a:ext cx="361950" cy="361950"/>
            <a:chOff x="0" y="0"/>
            <a:chExt cx="965499" cy="965499"/>
          </a:xfrm>
        </p:grpSpPr>
        <p:sp>
          <p:nvSpPr>
            <p:cNvPr id="21" name="AutoShape 23"/>
            <p:cNvSpPr>
              <a:spLocks/>
            </p:cNvSpPr>
            <p:nvPr/>
          </p:nvSpPr>
          <p:spPr bwMode="auto">
            <a:xfrm>
              <a:off x="0" y="0"/>
              <a:ext cx="965499" cy="965499"/>
            </a:xfrm>
            <a:custGeom>
              <a:avLst/>
              <a:gdLst>
                <a:gd name="T0" fmla="*/ 482725 w 19679"/>
                <a:gd name="T1" fmla="*/ 529874 h 19679"/>
                <a:gd name="T2" fmla="*/ 482725 w 19679"/>
                <a:gd name="T3" fmla="*/ 529874 h 19679"/>
                <a:gd name="T4" fmla="*/ 482725 w 19679"/>
                <a:gd name="T5" fmla="*/ 529874 h 19679"/>
                <a:gd name="T6" fmla="*/ 482725 w 19679"/>
                <a:gd name="T7" fmla="*/ 52987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3E88B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AutoShape 24"/>
            <p:cNvSpPr>
              <a:spLocks/>
            </p:cNvSpPr>
            <p:nvPr/>
          </p:nvSpPr>
          <p:spPr bwMode="auto">
            <a:xfrm>
              <a:off x="293617" y="331589"/>
              <a:ext cx="380408" cy="296161"/>
            </a:xfrm>
            <a:custGeom>
              <a:avLst/>
              <a:gdLst>
                <a:gd name="T0" fmla="*/ 190204 w 21600"/>
                <a:gd name="T1" fmla="*/ 148081 h 21600"/>
                <a:gd name="T2" fmla="*/ 190204 w 21600"/>
                <a:gd name="T3" fmla="*/ 148081 h 21600"/>
                <a:gd name="T4" fmla="*/ 190204 w 21600"/>
                <a:gd name="T5" fmla="*/ 148081 h 21600"/>
                <a:gd name="T6" fmla="*/ 190204 w 21600"/>
                <a:gd name="T7" fmla="*/ 14808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82" y="15633"/>
                  </a:moveTo>
                  <a:cubicBezTo>
                    <a:pt x="11211" y="15633"/>
                    <a:pt x="11622" y="15565"/>
                    <a:pt x="12011" y="15416"/>
                  </a:cubicBezTo>
                  <a:cubicBezTo>
                    <a:pt x="12403" y="15272"/>
                    <a:pt x="12778" y="15084"/>
                    <a:pt x="13138" y="14855"/>
                  </a:cubicBezTo>
                  <a:cubicBezTo>
                    <a:pt x="13498" y="14626"/>
                    <a:pt x="13845" y="14361"/>
                    <a:pt x="14181" y="14073"/>
                  </a:cubicBezTo>
                  <a:cubicBezTo>
                    <a:pt x="14516" y="13774"/>
                    <a:pt x="14844" y="13471"/>
                    <a:pt x="15168" y="13160"/>
                  </a:cubicBezTo>
                  <a:cubicBezTo>
                    <a:pt x="16142" y="12226"/>
                    <a:pt x="17126" y="11306"/>
                    <a:pt x="18120" y="10410"/>
                  </a:cubicBezTo>
                  <a:cubicBezTo>
                    <a:pt x="19112" y="9515"/>
                    <a:pt x="20113" y="8616"/>
                    <a:pt x="21120" y="7714"/>
                  </a:cubicBezTo>
                  <a:cubicBezTo>
                    <a:pt x="21198" y="7640"/>
                    <a:pt x="21279" y="7570"/>
                    <a:pt x="21360" y="7496"/>
                  </a:cubicBezTo>
                  <a:cubicBezTo>
                    <a:pt x="21443" y="7429"/>
                    <a:pt x="21524" y="7347"/>
                    <a:pt x="21600" y="7250"/>
                  </a:cubicBezTo>
                  <a:lnTo>
                    <a:pt x="21600" y="19981"/>
                  </a:lnTo>
                  <a:cubicBezTo>
                    <a:pt x="21600" y="20416"/>
                    <a:pt x="21470" y="20800"/>
                    <a:pt x="21208" y="21118"/>
                  </a:cubicBezTo>
                  <a:cubicBezTo>
                    <a:pt x="20946" y="21438"/>
                    <a:pt x="20632" y="21600"/>
                    <a:pt x="20265" y="21600"/>
                  </a:cubicBezTo>
                  <a:lnTo>
                    <a:pt x="1346" y="21600"/>
                  </a:lnTo>
                  <a:cubicBezTo>
                    <a:pt x="979" y="21600"/>
                    <a:pt x="663" y="21438"/>
                    <a:pt x="396" y="21118"/>
                  </a:cubicBezTo>
                  <a:cubicBezTo>
                    <a:pt x="132" y="20803"/>
                    <a:pt x="0" y="20419"/>
                    <a:pt x="0" y="19981"/>
                  </a:cubicBezTo>
                  <a:lnTo>
                    <a:pt x="0" y="7250"/>
                  </a:lnTo>
                  <a:cubicBezTo>
                    <a:pt x="75" y="7347"/>
                    <a:pt x="156" y="7429"/>
                    <a:pt x="239" y="7496"/>
                  </a:cubicBezTo>
                  <a:cubicBezTo>
                    <a:pt x="320" y="7570"/>
                    <a:pt x="401" y="7640"/>
                    <a:pt x="479" y="7714"/>
                  </a:cubicBezTo>
                  <a:cubicBezTo>
                    <a:pt x="1488" y="8616"/>
                    <a:pt x="2487" y="9514"/>
                    <a:pt x="3481" y="10410"/>
                  </a:cubicBezTo>
                  <a:cubicBezTo>
                    <a:pt x="4473" y="11306"/>
                    <a:pt x="5457" y="12223"/>
                    <a:pt x="6434" y="13160"/>
                  </a:cubicBezTo>
                  <a:cubicBezTo>
                    <a:pt x="6738" y="13454"/>
                    <a:pt x="7058" y="13744"/>
                    <a:pt x="7394" y="14038"/>
                  </a:cubicBezTo>
                  <a:cubicBezTo>
                    <a:pt x="7729" y="14338"/>
                    <a:pt x="8079" y="14599"/>
                    <a:pt x="8437" y="14840"/>
                  </a:cubicBezTo>
                  <a:cubicBezTo>
                    <a:pt x="8797" y="15075"/>
                    <a:pt x="9174" y="15269"/>
                    <a:pt x="9568" y="15413"/>
                  </a:cubicBezTo>
                  <a:cubicBezTo>
                    <a:pt x="9965" y="15563"/>
                    <a:pt x="10371" y="15633"/>
                    <a:pt x="10782" y="15633"/>
                  </a:cubicBezTo>
                  <a:moveTo>
                    <a:pt x="10782" y="12413"/>
                  </a:moveTo>
                  <a:cubicBezTo>
                    <a:pt x="10540" y="12413"/>
                    <a:pt x="10278" y="12334"/>
                    <a:pt x="9996" y="12167"/>
                  </a:cubicBezTo>
                  <a:cubicBezTo>
                    <a:pt x="9715" y="12005"/>
                    <a:pt x="9441" y="11806"/>
                    <a:pt x="9171" y="11576"/>
                  </a:cubicBezTo>
                  <a:cubicBezTo>
                    <a:pt x="8900" y="11347"/>
                    <a:pt x="8638" y="11106"/>
                    <a:pt x="8380" y="10854"/>
                  </a:cubicBezTo>
                  <a:cubicBezTo>
                    <a:pt x="8121" y="10601"/>
                    <a:pt x="7896" y="10390"/>
                    <a:pt x="7700" y="10222"/>
                  </a:cubicBezTo>
                  <a:cubicBezTo>
                    <a:pt x="6752" y="9356"/>
                    <a:pt x="5819" y="8507"/>
                    <a:pt x="4891" y="7664"/>
                  </a:cubicBezTo>
                  <a:cubicBezTo>
                    <a:pt x="3966" y="6815"/>
                    <a:pt x="3023" y="5960"/>
                    <a:pt x="2061" y="5087"/>
                  </a:cubicBezTo>
                  <a:cubicBezTo>
                    <a:pt x="1882" y="4920"/>
                    <a:pt x="1672" y="4691"/>
                    <a:pt x="1434" y="4406"/>
                  </a:cubicBezTo>
                  <a:cubicBezTo>
                    <a:pt x="1194" y="4118"/>
                    <a:pt x="974" y="3804"/>
                    <a:pt x="766" y="3460"/>
                  </a:cubicBezTo>
                  <a:cubicBezTo>
                    <a:pt x="560" y="3110"/>
                    <a:pt x="384" y="2761"/>
                    <a:pt x="239" y="2405"/>
                  </a:cubicBezTo>
                  <a:cubicBezTo>
                    <a:pt x="95" y="2050"/>
                    <a:pt x="22" y="1724"/>
                    <a:pt x="22" y="1436"/>
                  </a:cubicBezTo>
                  <a:cubicBezTo>
                    <a:pt x="22" y="1051"/>
                    <a:pt x="164" y="713"/>
                    <a:pt x="443" y="425"/>
                  </a:cubicBezTo>
                  <a:cubicBezTo>
                    <a:pt x="727" y="143"/>
                    <a:pt x="1025" y="0"/>
                    <a:pt x="1346" y="0"/>
                  </a:cubicBezTo>
                  <a:lnTo>
                    <a:pt x="20265" y="0"/>
                  </a:lnTo>
                  <a:cubicBezTo>
                    <a:pt x="20583" y="0"/>
                    <a:pt x="20882" y="143"/>
                    <a:pt x="21161" y="425"/>
                  </a:cubicBezTo>
                  <a:cubicBezTo>
                    <a:pt x="21438" y="713"/>
                    <a:pt x="21577" y="1051"/>
                    <a:pt x="21577" y="1436"/>
                  </a:cubicBezTo>
                  <a:cubicBezTo>
                    <a:pt x="21577" y="1724"/>
                    <a:pt x="21504" y="2050"/>
                    <a:pt x="21360" y="2405"/>
                  </a:cubicBezTo>
                  <a:cubicBezTo>
                    <a:pt x="21215" y="2761"/>
                    <a:pt x="21039" y="3110"/>
                    <a:pt x="20833" y="3460"/>
                  </a:cubicBezTo>
                  <a:cubicBezTo>
                    <a:pt x="20627" y="3804"/>
                    <a:pt x="20402" y="4121"/>
                    <a:pt x="20165" y="4406"/>
                  </a:cubicBezTo>
                  <a:cubicBezTo>
                    <a:pt x="19927" y="4691"/>
                    <a:pt x="19717" y="4923"/>
                    <a:pt x="19538" y="5087"/>
                  </a:cubicBezTo>
                  <a:cubicBezTo>
                    <a:pt x="18578" y="5948"/>
                    <a:pt x="17633" y="6803"/>
                    <a:pt x="16708" y="7652"/>
                  </a:cubicBezTo>
                  <a:cubicBezTo>
                    <a:pt x="15782" y="8501"/>
                    <a:pt x="14844" y="9356"/>
                    <a:pt x="13899" y="10222"/>
                  </a:cubicBezTo>
                  <a:cubicBezTo>
                    <a:pt x="13703" y="10390"/>
                    <a:pt x="13481" y="10601"/>
                    <a:pt x="13226" y="10854"/>
                  </a:cubicBezTo>
                  <a:cubicBezTo>
                    <a:pt x="12971" y="11106"/>
                    <a:pt x="12709" y="11347"/>
                    <a:pt x="12435" y="11576"/>
                  </a:cubicBezTo>
                  <a:cubicBezTo>
                    <a:pt x="12161" y="11806"/>
                    <a:pt x="11884" y="12005"/>
                    <a:pt x="11603" y="12167"/>
                  </a:cubicBezTo>
                  <a:cubicBezTo>
                    <a:pt x="11321" y="12334"/>
                    <a:pt x="11064" y="12413"/>
                    <a:pt x="10829" y="12413"/>
                  </a:cubicBezTo>
                  <a:lnTo>
                    <a:pt x="10804" y="12413"/>
                  </a:lnTo>
                  <a:lnTo>
                    <a:pt x="10782" y="12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20130716100851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34"/>
            <a:ext cx="8229600" cy="487203"/>
          </a:xfrm>
        </p:spPr>
        <p:txBody>
          <a:bodyPr/>
          <a:lstStyle/>
          <a:p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农用传感器</a:t>
            </a:r>
          </a:p>
        </p:txBody>
      </p:sp>
      <p:pic>
        <p:nvPicPr>
          <p:cNvPr id="22531" name="Picture 4" descr="2013030202160182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6" y="857238"/>
            <a:ext cx="3500462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F:\2017备课\W020130712552282645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928676"/>
            <a:ext cx="3918196" cy="3578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57686" y="1000114"/>
            <a:ext cx="3286148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000114"/>
            <a:ext cx="3357586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W02012080939942347077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57488" y="1071552"/>
            <a:ext cx="3102576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F:\2017备课\13-37-43-98-59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1142990"/>
            <a:ext cx="3357586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14" descr="1_203192579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14348" y="1214428"/>
            <a:ext cx="3837902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642924"/>
            <a:ext cx="2248594" cy="1643074"/>
          </a:xfrm>
          <a:noFill/>
        </p:spPr>
      </p:pic>
      <p:pic>
        <p:nvPicPr>
          <p:cNvPr id="25604" name="Picture 15" descr="13162093_523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40"/>
            <a:ext cx="2428859" cy="180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9" descr="C1A1EEF3135401CCD29B23ECC5043F4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928940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1" descr="141472432548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643320"/>
            <a:ext cx="2071702" cy="142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3" descr="fb6842a4-6390-4ad1-9ff9-42c509e3fc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0"/>
            <a:ext cx="2000264" cy="125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6" descr="2005831418700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642924"/>
            <a:ext cx="22022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2017备课\t017b43e21cc21f03c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357304"/>
            <a:ext cx="2571768" cy="2179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 bwMode="auto">
          <a:xfrm>
            <a:off x="571472" y="3571882"/>
            <a:ext cx="3500462" cy="136842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87"/>
          <p:cNvSpPr>
            <a:spLocks noChangeArrowheads="1"/>
          </p:cNvSpPr>
          <p:nvPr/>
        </p:nvSpPr>
        <p:spPr bwMode="auto">
          <a:xfrm>
            <a:off x="714348" y="4000510"/>
            <a:ext cx="3214710" cy="78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b="1" dirty="0" smtClean="0"/>
              <a:t>产地环境、产后及贮存</a:t>
            </a:r>
            <a:r>
              <a:rPr lang="zh-CN" altLang="en-US" b="1" dirty="0" smtClean="0"/>
              <a:t>加工、</a:t>
            </a:r>
            <a:endParaRPr lang="en-US" altLang="zh-CN" b="1" dirty="0" smtClean="0"/>
          </a:p>
          <a:p>
            <a:pPr marL="342900" indent="-342900">
              <a:spcBef>
                <a:spcPct val="50000"/>
              </a:spcBef>
            </a:pPr>
            <a:r>
              <a:rPr lang="zh-CN" altLang="en-US" b="1" dirty="0" smtClean="0"/>
              <a:t>物流运输</a:t>
            </a:r>
            <a:r>
              <a:rPr lang="zh-CN" altLang="en-US" b="1" dirty="0" smtClean="0"/>
              <a:t>和供应链可追溯</a:t>
            </a:r>
            <a:r>
              <a:rPr lang="zh-CN" altLang="en-US" b="1" dirty="0" smtClean="0"/>
              <a:t>系统</a:t>
            </a:r>
            <a:r>
              <a:rPr lang="zh-CN" altLang="en-US" b="1" dirty="0" smtClean="0"/>
              <a:t>。</a:t>
            </a:r>
            <a:endParaRPr lang="zh-CN" altLang="en-US" b="1" dirty="0"/>
          </a:p>
        </p:txBody>
      </p:sp>
      <p:sp>
        <p:nvSpPr>
          <p:cNvPr id="7" name="圆角矩形 6"/>
          <p:cNvSpPr/>
          <p:nvPr/>
        </p:nvSpPr>
        <p:spPr bwMode="auto">
          <a:xfrm>
            <a:off x="256116" y="1252893"/>
            <a:ext cx="2500330" cy="136683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87"/>
          <p:cNvSpPr>
            <a:spLocks noChangeArrowheads="1"/>
          </p:cNvSpPr>
          <p:nvPr/>
        </p:nvSpPr>
        <p:spPr bwMode="auto">
          <a:xfrm>
            <a:off x="285720" y="1500180"/>
            <a:ext cx="2453617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b="1" dirty="0" smtClean="0"/>
              <a:t>农用土地资源  </a:t>
            </a:r>
            <a:endParaRPr lang="en-US" altLang="zh-CN" b="1" dirty="0" smtClean="0"/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b="1" dirty="0" smtClean="0"/>
              <a:t>水资源</a:t>
            </a:r>
            <a:r>
              <a:rPr lang="zh-CN" altLang="en-US" b="1" dirty="0" smtClean="0"/>
              <a:t>、生产资料</a:t>
            </a:r>
            <a:endParaRPr lang="zh-CN" altLang="en-US" b="1" dirty="0"/>
          </a:p>
        </p:txBody>
      </p:sp>
      <p:grpSp>
        <p:nvGrpSpPr>
          <p:cNvPr id="9" name="组合 8"/>
          <p:cNvGrpSpPr/>
          <p:nvPr/>
        </p:nvGrpSpPr>
        <p:grpSpPr>
          <a:xfrm>
            <a:off x="470430" y="2316465"/>
            <a:ext cx="2143140" cy="574059"/>
            <a:chOff x="814328" y="3219334"/>
            <a:chExt cx="1356392" cy="432536"/>
          </a:xfrm>
        </p:grpSpPr>
        <p:grpSp>
          <p:nvGrpSpPr>
            <p:cNvPr id="10" name="组合 27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圆角矩形 1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59541" y="3331798"/>
              <a:ext cx="1265966" cy="208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1800" dirty="0" smtClean="0">
                  <a:solidFill>
                    <a:srgbClr val="0000FF"/>
                  </a:solidFill>
                </a:rPr>
                <a:t>农业资源管理</a:t>
              </a:r>
              <a:endParaRPr lang="zh-CN" altLang="zh-CN" sz="1800" dirty="0">
                <a:solidFill>
                  <a:schemeClr val="accent2"/>
                </a:solidFill>
                <a:cs typeface="宋体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71538" y="3284850"/>
            <a:ext cx="2568646" cy="574060"/>
            <a:chOff x="814328" y="3219334"/>
            <a:chExt cx="1356392" cy="432536"/>
          </a:xfrm>
        </p:grpSpPr>
        <p:grpSp>
          <p:nvGrpSpPr>
            <p:cNvPr id="15" name="组合 36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圆角矩形 1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4351928" y="1373342"/>
                <a:ext cx="3742173" cy="258445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002945" y="3327951"/>
              <a:ext cx="986596" cy="208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1800" dirty="0" smtClean="0">
                  <a:solidFill>
                    <a:srgbClr val="0000FF"/>
                  </a:solidFill>
                </a:rPr>
                <a:t>农产品与食品安全</a:t>
              </a:r>
              <a:endParaRPr lang="zh-CN" altLang="zh-CN" sz="1800" dirty="0">
                <a:solidFill>
                  <a:schemeClr val="accent3"/>
                </a:solidFill>
                <a:cs typeface="宋体" pitchFamily="2" charset="-122"/>
              </a:endParaRPr>
            </a:p>
          </p:txBody>
        </p:sp>
      </p:grpSp>
      <p:sp>
        <p:nvSpPr>
          <p:cNvPr id="49" name="圆角矩形 48"/>
          <p:cNvSpPr/>
          <p:nvPr/>
        </p:nvSpPr>
        <p:spPr bwMode="auto">
          <a:xfrm>
            <a:off x="3286116" y="1273182"/>
            <a:ext cx="2643206" cy="136683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87"/>
          <p:cNvSpPr>
            <a:spLocks noChangeArrowheads="1"/>
          </p:cNvSpPr>
          <p:nvPr/>
        </p:nvSpPr>
        <p:spPr bwMode="auto">
          <a:xfrm>
            <a:off x="3458596" y="1520469"/>
            <a:ext cx="2453617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b="1" dirty="0" smtClean="0"/>
              <a:t>土壤 、大气、</a:t>
            </a:r>
            <a:r>
              <a:rPr lang="zh-CN" altLang="en-US" b="1" dirty="0" smtClean="0"/>
              <a:t>水质、</a:t>
            </a:r>
            <a:endParaRPr lang="en-US" altLang="zh-CN" b="1" dirty="0" smtClean="0"/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b="1" dirty="0" smtClean="0"/>
              <a:t>气象</a:t>
            </a:r>
            <a:r>
              <a:rPr lang="zh-CN" altLang="en-US" b="1" dirty="0" smtClean="0"/>
              <a:t>、灾害</a:t>
            </a:r>
            <a:endParaRPr lang="zh-CN" altLang="en-US" b="1" dirty="0"/>
          </a:p>
        </p:txBody>
      </p:sp>
      <p:grpSp>
        <p:nvGrpSpPr>
          <p:cNvPr id="51" name="组合 50"/>
          <p:cNvGrpSpPr/>
          <p:nvPr/>
        </p:nvGrpSpPr>
        <p:grpSpPr>
          <a:xfrm>
            <a:off x="3643306" y="2336762"/>
            <a:ext cx="2143140" cy="574060"/>
            <a:chOff x="814328" y="3219334"/>
            <a:chExt cx="1356392" cy="432536"/>
          </a:xfrm>
        </p:grpSpPr>
        <p:grpSp>
          <p:nvGrpSpPr>
            <p:cNvPr id="52" name="组合 27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圆角矩形 5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859541" y="3331793"/>
              <a:ext cx="1220753" cy="208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1800" dirty="0" smtClean="0">
                  <a:solidFill>
                    <a:srgbClr val="0000FF"/>
                  </a:solidFill>
                </a:rPr>
                <a:t>农业生态环境管理</a:t>
              </a:r>
              <a:endParaRPr lang="zh-CN" altLang="zh-CN" sz="1800" dirty="0">
                <a:solidFill>
                  <a:schemeClr val="accent2"/>
                </a:solidFill>
                <a:cs typeface="宋体" pitchFamily="2" charset="-122"/>
              </a:endParaRPr>
            </a:p>
          </p:txBody>
        </p:sp>
      </p:grpSp>
      <p:sp>
        <p:nvSpPr>
          <p:cNvPr id="61" name="圆角矩形 60"/>
          <p:cNvSpPr/>
          <p:nvPr/>
        </p:nvSpPr>
        <p:spPr bwMode="auto">
          <a:xfrm>
            <a:off x="4957990" y="3600768"/>
            <a:ext cx="3685976" cy="1368425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14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矩形 87"/>
          <p:cNvSpPr>
            <a:spLocks noChangeArrowheads="1"/>
          </p:cNvSpPr>
          <p:nvPr/>
        </p:nvSpPr>
        <p:spPr bwMode="auto">
          <a:xfrm>
            <a:off x="5072066" y="4189401"/>
            <a:ext cx="355316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b="1" dirty="0" smtClean="0"/>
              <a:t>工况监测、远程诊断、服务调度</a:t>
            </a:r>
            <a:endParaRPr lang="zh-CN" altLang="en-US" b="1" dirty="0"/>
          </a:p>
        </p:txBody>
      </p:sp>
      <p:sp>
        <p:nvSpPr>
          <p:cNvPr id="63" name="圆角矩形 62"/>
          <p:cNvSpPr/>
          <p:nvPr/>
        </p:nvSpPr>
        <p:spPr bwMode="auto">
          <a:xfrm>
            <a:off x="6357950" y="1273182"/>
            <a:ext cx="2500330" cy="136683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矩形 87"/>
          <p:cNvSpPr>
            <a:spLocks noChangeArrowheads="1"/>
          </p:cNvSpPr>
          <p:nvPr/>
        </p:nvSpPr>
        <p:spPr bwMode="auto">
          <a:xfrm>
            <a:off x="6387554" y="1520469"/>
            <a:ext cx="2453617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b="1" dirty="0" smtClean="0"/>
              <a:t>农田</a:t>
            </a:r>
            <a:r>
              <a:rPr lang="zh-CN" altLang="en-US" b="1" dirty="0" smtClean="0"/>
              <a:t>精耕细作、</a:t>
            </a:r>
            <a:endParaRPr lang="en-US" altLang="zh-CN" b="1" dirty="0" smtClean="0"/>
          </a:p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CN" altLang="en-US" b="1" dirty="0" smtClean="0"/>
              <a:t>设施</a:t>
            </a:r>
            <a:r>
              <a:rPr lang="zh-CN" altLang="en-US" b="1" dirty="0" smtClean="0"/>
              <a:t>农业、健康养殖</a:t>
            </a:r>
            <a:endParaRPr lang="zh-CN" altLang="en-US" b="1" dirty="0"/>
          </a:p>
        </p:txBody>
      </p:sp>
      <p:grpSp>
        <p:nvGrpSpPr>
          <p:cNvPr id="65" name="组合 64"/>
          <p:cNvGrpSpPr/>
          <p:nvPr/>
        </p:nvGrpSpPr>
        <p:grpSpPr>
          <a:xfrm>
            <a:off x="6572264" y="2336762"/>
            <a:ext cx="2071702" cy="574060"/>
            <a:chOff x="814328" y="3219334"/>
            <a:chExt cx="1356392" cy="432536"/>
          </a:xfrm>
        </p:grpSpPr>
        <p:grpSp>
          <p:nvGrpSpPr>
            <p:cNvPr id="66" name="组合 27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圆角矩形 6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907872" y="3331792"/>
              <a:ext cx="1122531" cy="208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1800" dirty="0" smtClean="0">
                  <a:solidFill>
                    <a:srgbClr val="0000FF"/>
                  </a:solidFill>
                </a:rPr>
                <a:t>生产过程管理</a:t>
              </a:r>
              <a:endParaRPr lang="zh-CN" altLang="zh-CN" sz="1800" dirty="0">
                <a:solidFill>
                  <a:schemeClr val="accent2"/>
                </a:solidFill>
                <a:cs typeface="宋体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429256" y="3286130"/>
            <a:ext cx="2823591" cy="574060"/>
            <a:chOff x="814328" y="3219334"/>
            <a:chExt cx="1356392" cy="432536"/>
          </a:xfrm>
        </p:grpSpPr>
        <p:grpSp>
          <p:nvGrpSpPr>
            <p:cNvPr id="71" name="组合 36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圆角矩形 7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圆角矩形 73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110326" y="3331793"/>
              <a:ext cx="787838" cy="208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lvl="0"/>
              <a:r>
                <a:rPr lang="zh-CN" altLang="en-US" sz="1800" dirty="0" smtClean="0">
                  <a:solidFill>
                    <a:srgbClr val="0000FF"/>
                  </a:solidFill>
                </a:rPr>
                <a:t>农业装备与设施</a:t>
              </a:r>
              <a:endParaRPr lang="zh-CN" altLang="zh-CN" sz="1800" dirty="0">
                <a:solidFill>
                  <a:schemeClr val="accent3"/>
                </a:solidFill>
                <a:cs typeface="宋体" pitchFamily="2" charset="-122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3357554" y="285734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58595B"/>
                </a:solidFill>
                <a:latin typeface="微软雅黑" panose="020B0503020204020204" pitchFamily="34" charset="-122"/>
              </a:rPr>
              <a:t>农业物联网的应用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49" grpId="0" animBg="1"/>
      <p:bldP spid="50" grpId="0"/>
      <p:bldP spid="61" grpId="0" animBg="1"/>
      <p:bldP spid="62" grpId="0"/>
      <p:bldP spid="63" grpId="0" animBg="1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643174" y="0"/>
            <a:ext cx="4143404" cy="71294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b="1" dirty="0" smtClean="0"/>
              <a:t>物联网技术应用于</a:t>
            </a:r>
            <a:r>
              <a:rPr lang="zh-CN" altLang="en-US" sz="2800" b="1" dirty="0" smtClean="0"/>
              <a:t>养殖</a:t>
            </a:r>
            <a:r>
              <a:rPr lang="zh-CN" altLang="en-US" sz="2800" b="1" dirty="0" smtClean="0"/>
              <a:t>业</a:t>
            </a:r>
            <a:endParaRPr lang="zh-CN" altLang="en-US" sz="2800" b="1" dirty="0" smtClean="0"/>
          </a:p>
        </p:txBody>
      </p:sp>
      <p:pic>
        <p:nvPicPr>
          <p:cNvPr id="27651" name="Picture 7" descr="13103043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10"/>
            <a:ext cx="2786082" cy="260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3110610020378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71934" y="571486"/>
            <a:ext cx="2643206" cy="2532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201258103400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786064"/>
            <a:ext cx="3000428" cy="225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2" descr="2012101793195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643188"/>
            <a:ext cx="3286148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9699" name="Picture 4" descr="20101102160101634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5" descr="1368684031_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0"/>
            <a:ext cx="6048375" cy="487204"/>
          </a:xfrm>
        </p:spPr>
        <p:txBody>
          <a:bodyPr/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      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农产品溯源      保证食品安全</a:t>
            </a:r>
          </a:p>
        </p:txBody>
      </p:sp>
      <p:pic>
        <p:nvPicPr>
          <p:cNvPr id="31747" name="Picture 4" descr="cp_ncpsy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8634"/>
            <a:ext cx="6084888" cy="464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6" descr="u=3222673542,2652967041&amp;fm=21&amp;gp=0"/>
          <p:cNvSpPr>
            <a:spLocks noChangeAspect="1" noChangeArrowheads="1"/>
          </p:cNvSpPr>
          <p:nvPr/>
        </p:nvSpPr>
        <p:spPr bwMode="auto">
          <a:xfrm>
            <a:off x="155575" y="41434"/>
            <a:ext cx="3048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49" name="AutoShape 8" descr="u=3222673542,2652967041&amp;fm=21&amp;gp=0"/>
          <p:cNvSpPr>
            <a:spLocks noChangeAspect="1" noChangeArrowheads="1"/>
          </p:cNvSpPr>
          <p:nvPr/>
        </p:nvSpPr>
        <p:spPr bwMode="auto">
          <a:xfrm>
            <a:off x="4419600" y="2434590"/>
            <a:ext cx="3048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50" name="Picture 11" descr="201210171042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0"/>
            <a:ext cx="3059112" cy="168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2" descr="A111357492952750_change_SB11B107Cb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664495"/>
            <a:ext cx="3059112" cy="175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4" descr="001d094935da10ae9bd6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377565"/>
            <a:ext cx="3059112" cy="176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0724" name="Picture 4" descr="32234176519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643306" y="1000114"/>
            <a:ext cx="4101695" cy="599235"/>
            <a:chOff x="3710491" y="1059582"/>
            <a:chExt cx="4101695" cy="599235"/>
          </a:xfrm>
        </p:grpSpPr>
        <p:grpSp>
          <p:nvGrpSpPr>
            <p:cNvPr id="45" name="组合 44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圆角矩形 113"/>
              <p:cNvSpPr/>
              <p:nvPr/>
            </p:nvSpPr>
            <p:spPr>
              <a:xfrm>
                <a:off x="4715603" y="1234002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567747" y="1187322"/>
              <a:ext cx="16898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物联网概述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643306" y="2428874"/>
            <a:ext cx="4101695" cy="599235"/>
            <a:chOff x="3720963" y="2324915"/>
            <a:chExt cx="4101695" cy="599235"/>
          </a:xfrm>
        </p:grpSpPr>
        <p:grpSp>
          <p:nvGrpSpPr>
            <p:cNvPr id="51" name="组合 50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4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578219" y="2459745"/>
              <a:ext cx="2643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物联网应用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643306" y="3143254"/>
            <a:ext cx="4101695" cy="599235"/>
            <a:chOff x="3710491" y="3590249"/>
            <a:chExt cx="4101695" cy="599235"/>
          </a:xfrm>
        </p:grpSpPr>
        <p:grpSp>
          <p:nvGrpSpPr>
            <p:cNvPr id="57" name="组合 56"/>
            <p:cNvGrpSpPr/>
            <p:nvPr/>
          </p:nvGrpSpPr>
          <p:grpSpPr>
            <a:xfrm>
              <a:off x="3710491" y="3590249"/>
              <a:ext cx="4101695" cy="599235"/>
              <a:chOff x="4139952" y="1170041"/>
              <a:chExt cx="3672408" cy="536519"/>
            </a:xfrm>
          </p:grpSpPr>
          <p:sp>
            <p:nvSpPr>
              <p:cNvPr id="59" name="圆角矩形 58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424871" y="3733125"/>
              <a:ext cx="33575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农业物联网发展及面对的主要问题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643306" y="1714494"/>
            <a:ext cx="4101695" cy="599235"/>
            <a:chOff x="3710491" y="1059582"/>
            <a:chExt cx="4101695" cy="599235"/>
          </a:xfrm>
        </p:grpSpPr>
        <p:grpSp>
          <p:nvGrpSpPr>
            <p:cNvPr id="63" name="组合 62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246444" y="1253634"/>
                <a:ext cx="449515" cy="358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4567747" y="1187322"/>
              <a:ext cx="2715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物联网构架及核心技术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214414" y="185737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214414" y="2214560"/>
            <a:ext cx="1257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Freeform 5"/>
          <p:cNvSpPr>
            <a:spLocks/>
          </p:cNvSpPr>
          <p:nvPr/>
        </p:nvSpPr>
        <p:spPr bwMode="auto">
          <a:xfrm>
            <a:off x="2643174" y="1000114"/>
            <a:ext cx="651442" cy="2786082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1482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4" descr="2.png"/>
          <p:cNvPicPr>
            <a:picLocks noGrp="1" noChangeAspect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6" y="2714626"/>
            <a:ext cx="1846262" cy="149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矩形 11"/>
          <p:cNvSpPr>
            <a:spLocks noChangeArrowheads="1"/>
          </p:cNvSpPr>
          <p:nvPr/>
        </p:nvSpPr>
        <p:spPr bwMode="auto">
          <a:xfrm>
            <a:off x="1219174" y="3167539"/>
            <a:ext cx="1152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仿宋" pitchFamily="49" charset="-122"/>
                <a:ea typeface="仿宋" pitchFamily="49" charset="-122"/>
              </a:rPr>
              <a:t>打造完成产业链条</a:t>
            </a:r>
          </a:p>
        </p:txBody>
      </p:sp>
      <p:pic>
        <p:nvPicPr>
          <p:cNvPr id="32772" name="图片 23" descr="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1790" y="2513171"/>
            <a:ext cx="2286016" cy="179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图片 25" descr="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162" y="3013237"/>
            <a:ext cx="673100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图片 25" descr="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7806" y="3084675"/>
            <a:ext cx="673100" cy="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图片 24" descr="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3624" y="2227419"/>
            <a:ext cx="2139289" cy="225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6" name="矩形 11"/>
          <p:cNvSpPr>
            <a:spLocks noChangeArrowheads="1"/>
          </p:cNvSpPr>
          <p:nvPr/>
        </p:nvSpPr>
        <p:spPr bwMode="auto">
          <a:xfrm>
            <a:off x="3809975" y="3038952"/>
            <a:ext cx="1368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仿宋" pitchFamily="49" charset="-122"/>
                <a:ea typeface="仿宋" pitchFamily="49" charset="-122"/>
              </a:rPr>
              <a:t>构建完善物联网信息系统平台</a:t>
            </a:r>
          </a:p>
        </p:txBody>
      </p:sp>
      <p:sp>
        <p:nvSpPr>
          <p:cNvPr id="32777" name="矩形 11"/>
          <p:cNvSpPr>
            <a:spLocks noChangeArrowheads="1"/>
          </p:cNvSpPr>
          <p:nvPr/>
        </p:nvSpPr>
        <p:spPr bwMode="auto">
          <a:xfrm>
            <a:off x="6743690" y="2656047"/>
            <a:ext cx="119541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集约高产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latin typeface="仿宋" pitchFamily="49" charset="-122"/>
              <a:ea typeface="仿宋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优质高效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latin typeface="仿宋" pitchFamily="49" charset="-122"/>
              <a:ea typeface="仿宋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仿宋" pitchFamily="49" charset="-122"/>
                <a:ea typeface="仿宋" pitchFamily="49" charset="-122"/>
              </a:rPr>
              <a:t>生态安全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b="1" dirty="0">
              <a:latin typeface="仿宋" pitchFamily="49" charset="-122"/>
              <a:ea typeface="仿宋" pitchFamily="49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32778" name="AutoShape 12"/>
          <p:cNvSpPr>
            <a:spLocks noChangeArrowheads="1"/>
          </p:cNvSpPr>
          <p:nvPr/>
        </p:nvSpPr>
        <p:spPr bwMode="auto">
          <a:xfrm>
            <a:off x="2285984" y="1571618"/>
            <a:ext cx="1222376" cy="214314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19050" algn="ctr">
            <a:solidFill>
              <a:srgbClr val="16E88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9" name="WordArt 13"/>
          <p:cNvSpPr>
            <a:spLocks noChangeArrowheads="1" noChangeShapeType="1" noTextEdit="1"/>
          </p:cNvSpPr>
          <p:nvPr/>
        </p:nvSpPr>
        <p:spPr bwMode="auto">
          <a:xfrm>
            <a:off x="539750" y="1470184"/>
            <a:ext cx="1371600" cy="411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粗放型</a:t>
            </a:r>
          </a:p>
        </p:txBody>
      </p:sp>
      <p:sp>
        <p:nvSpPr>
          <p:cNvPr id="32780" name="WordArt 15"/>
          <p:cNvSpPr>
            <a:spLocks noChangeArrowheads="1" noChangeShapeType="1" noTextEdit="1"/>
          </p:cNvSpPr>
          <p:nvPr/>
        </p:nvSpPr>
        <p:spPr bwMode="auto">
          <a:xfrm>
            <a:off x="3851275" y="1470184"/>
            <a:ext cx="1371600" cy="411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精确型</a:t>
            </a:r>
          </a:p>
        </p:txBody>
      </p:sp>
      <p:sp>
        <p:nvSpPr>
          <p:cNvPr id="32781" name="Rectangle 16"/>
          <p:cNvSpPr>
            <a:spLocks noGrp="1" noChangeArrowheads="1"/>
          </p:cNvSpPr>
          <p:nvPr>
            <p:ph type="title"/>
          </p:nvPr>
        </p:nvSpPr>
        <p:spPr>
          <a:xfrm>
            <a:off x="2843213" y="432912"/>
            <a:ext cx="3960812" cy="487203"/>
          </a:xfrm>
        </p:spPr>
        <p:txBody>
          <a:bodyPr/>
          <a:lstStyle/>
          <a:p>
            <a:r>
              <a:rPr lang="zh-CN" altLang="en-US" sz="3200" smtClean="0">
                <a:solidFill>
                  <a:schemeClr val="tx1"/>
                </a:solidFill>
              </a:rPr>
              <a:t>物联网助推现代农业</a:t>
            </a:r>
          </a:p>
        </p:txBody>
      </p:sp>
      <p:sp>
        <p:nvSpPr>
          <p:cNvPr id="32782" name="AutoShape 17"/>
          <p:cNvSpPr>
            <a:spLocks noChangeArrowheads="1"/>
          </p:cNvSpPr>
          <p:nvPr/>
        </p:nvSpPr>
        <p:spPr bwMode="auto">
          <a:xfrm>
            <a:off x="5508625" y="1534478"/>
            <a:ext cx="1150938" cy="242888"/>
          </a:xfrm>
          <a:prstGeom prst="rightArrow">
            <a:avLst>
              <a:gd name="adj1" fmla="val 50000"/>
              <a:gd name="adj2" fmla="val 106618"/>
            </a:avLst>
          </a:prstGeom>
          <a:solidFill>
            <a:srgbClr val="0070C0"/>
          </a:solidFill>
          <a:ln w="19050" algn="ctr">
            <a:solidFill>
              <a:srgbClr val="16E88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83" name="WordArt 18"/>
          <p:cNvSpPr>
            <a:spLocks noChangeArrowheads="1" noChangeShapeType="1" noTextEdit="1"/>
          </p:cNvSpPr>
          <p:nvPr/>
        </p:nvSpPr>
        <p:spPr bwMode="auto">
          <a:xfrm>
            <a:off x="6877050" y="1405890"/>
            <a:ext cx="1371600" cy="411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智能型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6" grpId="0"/>
      <p:bldP spid="32777" grpId="0"/>
      <p:bldP spid="32778" grpId="0" animBg="1"/>
      <p:bldP spid="32779" grpId="0"/>
      <p:bldP spid="32780" grpId="0"/>
      <p:bldP spid="32782" grpId="0" animBg="1"/>
      <p:bldP spid="327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013110709245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16042"/>
            <a:ext cx="4500562" cy="2527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5" descr="20141028101304628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6725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6" descr="201411051036215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2636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res23_attpic_bri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24"/>
            <a:ext cx="2357454" cy="1857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9" name="Picture 5" descr="2012109961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42924"/>
            <a:ext cx="2319741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6" descr="20121099616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786064"/>
            <a:ext cx="2339007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7" descr="20121099618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786064"/>
            <a:ext cx="2357454" cy="213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00430" y="214296"/>
            <a:ext cx="22145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挪威的水产养殖</a:t>
            </a:r>
          </a:p>
        </p:txBody>
      </p:sp>
      <p:pic>
        <p:nvPicPr>
          <p:cNvPr id="7" name="Picture 4" descr="2012109962845"/>
          <p:cNvPicPr>
            <a:picLocks noChangeAspect="1" noChangeArrowheads="1"/>
          </p:cNvPicPr>
          <p:nvPr/>
        </p:nvPicPr>
        <p:blipFill>
          <a:blip r:embed="rId7"/>
          <a:srcRect b="8333"/>
          <a:stretch>
            <a:fillRect/>
          </a:stretch>
        </p:blipFill>
        <p:spPr bwMode="auto">
          <a:xfrm>
            <a:off x="3428992" y="642924"/>
            <a:ext cx="243971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2012109962459"/>
          <p:cNvPicPr>
            <a:picLocks noChangeAspect="1" noChangeArrowheads="1"/>
          </p:cNvPicPr>
          <p:nvPr/>
        </p:nvPicPr>
        <p:blipFill>
          <a:blip r:embed="rId8"/>
          <a:srcRect b="8156"/>
          <a:stretch>
            <a:fillRect/>
          </a:stretch>
        </p:blipFill>
        <p:spPr bwMode="auto">
          <a:xfrm>
            <a:off x="6301732" y="642924"/>
            <a:ext cx="2556548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2012109962446"/>
          <p:cNvPicPr>
            <a:picLocks noChangeAspect="1" noChangeArrowheads="1"/>
          </p:cNvPicPr>
          <p:nvPr/>
        </p:nvPicPr>
        <p:blipFill>
          <a:blip r:embed="rId9"/>
          <a:srcRect b="8129"/>
          <a:stretch>
            <a:fillRect/>
          </a:stretch>
        </p:blipFill>
        <p:spPr bwMode="auto">
          <a:xfrm>
            <a:off x="6357950" y="2714626"/>
            <a:ext cx="2500330" cy="2207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2012109962993"/>
          <p:cNvPicPr>
            <a:picLocks noChangeAspect="1" noChangeArrowheads="1"/>
          </p:cNvPicPr>
          <p:nvPr/>
        </p:nvPicPr>
        <p:blipFill>
          <a:blip r:embed="rId10"/>
          <a:srcRect r="3077" b="8832"/>
          <a:stretch>
            <a:fillRect/>
          </a:stretch>
        </p:blipFill>
        <p:spPr bwMode="auto">
          <a:xfrm>
            <a:off x="142844" y="642924"/>
            <a:ext cx="285752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ight Arrow 30"/>
          <p:cNvSpPr/>
          <p:nvPr/>
        </p:nvSpPr>
        <p:spPr>
          <a:xfrm>
            <a:off x="5786446" y="1428742"/>
            <a:ext cx="642942" cy="357190"/>
          </a:xfrm>
          <a:prstGeom prst="rightArrow">
            <a:avLst/>
          </a:prstGeom>
          <a:solidFill>
            <a:schemeClr val="accent5"/>
          </a:solidFill>
          <a:ln>
            <a:solidFill>
              <a:srgbClr val="F7F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ight Arrow 29"/>
          <p:cNvSpPr/>
          <p:nvPr/>
        </p:nvSpPr>
        <p:spPr>
          <a:xfrm rot="5400000">
            <a:off x="7301518" y="2342562"/>
            <a:ext cx="698872" cy="442869"/>
          </a:xfrm>
          <a:prstGeom prst="rightArrow">
            <a:avLst/>
          </a:prstGeom>
          <a:solidFill>
            <a:schemeClr val="accent2"/>
          </a:solidFill>
          <a:ln>
            <a:solidFill>
              <a:srgbClr val="F7F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ight Arrow 2"/>
          <p:cNvSpPr/>
          <p:nvPr/>
        </p:nvSpPr>
        <p:spPr>
          <a:xfrm>
            <a:off x="2857488" y="1428742"/>
            <a:ext cx="714380" cy="357190"/>
          </a:xfrm>
          <a:prstGeom prst="rightArrow">
            <a:avLst/>
          </a:prstGeom>
          <a:solidFill>
            <a:schemeClr val="accent3"/>
          </a:solidFill>
          <a:ln>
            <a:solidFill>
              <a:srgbClr val="F7F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4" descr="201210996240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2714626"/>
            <a:ext cx="2571734" cy="2253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ight Arrow 30"/>
          <p:cNvSpPr/>
          <p:nvPr/>
        </p:nvSpPr>
        <p:spPr>
          <a:xfrm rot="10800000">
            <a:off x="5786446" y="3643320"/>
            <a:ext cx="642942" cy="35719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CF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5" descr="2012109962875"/>
          <p:cNvPicPr>
            <a:picLocks noChangeAspect="1" noChangeArrowheads="1"/>
          </p:cNvPicPr>
          <p:nvPr/>
        </p:nvPicPr>
        <p:blipFill>
          <a:blip r:embed="rId12"/>
          <a:srcRect b="9098"/>
          <a:stretch>
            <a:fillRect/>
          </a:stretch>
        </p:blipFill>
        <p:spPr bwMode="auto">
          <a:xfrm>
            <a:off x="142844" y="2714626"/>
            <a:ext cx="285752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ight Arrow 30"/>
          <p:cNvSpPr/>
          <p:nvPr/>
        </p:nvSpPr>
        <p:spPr>
          <a:xfrm rot="10800000">
            <a:off x="2857488" y="3571882"/>
            <a:ext cx="571504" cy="35719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CF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         自</a:t>
            </a:r>
            <a:r>
              <a:rPr lang="en-US" altLang="zh-CN" sz="2000" dirty="0" smtClean="0"/>
              <a:t>2009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8</a:t>
            </a:r>
            <a:r>
              <a:rPr lang="zh-CN" altLang="en-US" sz="2000" dirty="0" smtClean="0"/>
              <a:t>月温家宝总理提出“感知中国”以来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物联网被正式列为国家五大新兴战略性产业之一，写入“政府工作报告”，物联网在中国受到了全社会极大的关注，其受关注程度是在美国、欧盟、以及其他各国不可比拟的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r>
              <a:rPr lang="en-US" altLang="zh-CN" sz="2000" dirty="0" smtClean="0"/>
              <a:t> </a:t>
            </a:r>
            <a:r>
              <a:rPr lang="en-US" altLang="zh-CN" sz="2000" dirty="0" smtClean="0"/>
              <a:t>        </a:t>
            </a:r>
            <a:r>
              <a:rPr lang="zh-CN" altLang="en-US" sz="2000" dirty="0" smtClean="0"/>
              <a:t>自</a:t>
            </a:r>
            <a:r>
              <a:rPr lang="en-US" altLang="zh-CN" sz="2000" dirty="0" smtClean="0"/>
              <a:t>2011</a:t>
            </a:r>
            <a:r>
              <a:rPr lang="zh-CN" altLang="en-US" sz="2000" dirty="0" smtClean="0"/>
              <a:t>年起，农业部结合国家物联网示范工程，在北京、黑龙江、江苏开展了农业物联网应用示范，在天津、上海、安徽组织了农业物联网区域试验。物联网技术在农业领域的应用已经取得明显成效，在大田种植、设施大棚、畜禽水产养殖、农产品质量安全监管、农产品电子商务等方面已经显示出重要作用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72"/>
            <a:ext cx="8229600" cy="487203"/>
          </a:xfrm>
        </p:spPr>
        <p:txBody>
          <a:bodyPr/>
          <a:lstStyle/>
          <a:p>
            <a:r>
              <a:rPr lang="zh-CN" altLang="en-US" sz="2400" b="1" dirty="0" smtClean="0">
                <a:latin typeface="微软雅黑" pitchFamily="34" charset="-122"/>
                <a:cs typeface="+mn-cs"/>
              </a:rPr>
              <a:t>我国农业物联网发展存在的问题</a:t>
            </a:r>
            <a:r>
              <a:rPr lang="zh-CN" altLang="en-US" sz="2000" b="0" dirty="0" smtClean="0">
                <a:solidFill>
                  <a:srgbClr val="FF0000"/>
                </a:solidFill>
              </a:rPr>
              <a:t/>
            </a:r>
            <a:br>
              <a:rPr lang="zh-CN" altLang="en-US" sz="2000" b="0" dirty="0" smtClean="0">
                <a:solidFill>
                  <a:srgbClr val="FF0000"/>
                </a:solidFill>
              </a:rPr>
            </a:br>
            <a:endParaRPr lang="zh-CN" altLang="en-US" sz="2000" b="0" dirty="0" smtClean="0">
              <a:solidFill>
                <a:srgbClr val="FF0000"/>
              </a:solidFill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2857488" y="1428742"/>
            <a:ext cx="529933" cy="2606218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D7D9E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786182" y="1142990"/>
            <a:ext cx="3357586" cy="571504"/>
          </a:xfrm>
          <a:prstGeom prst="roundRect">
            <a:avLst/>
          </a:prstGeom>
          <a:solidFill>
            <a:srgbClr val="D7D9E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786182" y="2000246"/>
            <a:ext cx="3357586" cy="571504"/>
          </a:xfrm>
          <a:prstGeom prst="roundRect">
            <a:avLst/>
          </a:prstGeom>
          <a:solidFill>
            <a:srgbClr val="D7D9E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786182" y="2928940"/>
            <a:ext cx="3357586" cy="571504"/>
          </a:xfrm>
          <a:prstGeom prst="roundRect">
            <a:avLst/>
          </a:prstGeom>
          <a:solidFill>
            <a:srgbClr val="D7D9E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786182" y="3786196"/>
            <a:ext cx="3357586" cy="571504"/>
          </a:xfrm>
          <a:prstGeom prst="roundRect">
            <a:avLst/>
          </a:prstGeom>
          <a:solidFill>
            <a:srgbClr val="D7D9E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effectLst>
                <a:outerShdw blurRad="431800" dist="419100" dir="8100000" algn="tr" rotWithShape="0">
                  <a:prstClr val="black">
                    <a:alpha val="40000"/>
                  </a:prstClr>
                </a:outerShdw>
              </a:effectLst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4810" y="1285866"/>
            <a:ext cx="24516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000" b="1" dirty="0" smtClean="0">
                <a:solidFill>
                  <a:srgbClr val="0000FF"/>
                </a:solidFill>
              </a:rPr>
              <a:t>人才培养滞后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4810" y="2143122"/>
            <a:ext cx="24516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/>
            <a:r>
              <a:rPr lang="zh-CN" altLang="en-US" sz="2000" b="1" dirty="0" smtClean="0">
                <a:solidFill>
                  <a:srgbClr val="0000FF"/>
                </a:solidFill>
              </a:rPr>
              <a:t>技术标准不统一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72" y="3071816"/>
            <a:ext cx="24516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/>
            <a:r>
              <a:rPr lang="zh-CN" altLang="en-US" sz="2000" b="1" dirty="0" smtClean="0">
                <a:solidFill>
                  <a:srgbClr val="0000FF"/>
                </a:solidFill>
              </a:rPr>
              <a:t>设备成本投入较高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3372" y="3929072"/>
            <a:ext cx="24516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/>
            <a:r>
              <a:rPr lang="zh-CN" altLang="en-US" sz="2000" b="1" dirty="0" smtClean="0">
                <a:solidFill>
                  <a:srgbClr val="0000FF"/>
                </a:solidFill>
                <a:latin typeface="Calibri" pitchFamily="34" charset="0"/>
                <a:ea typeface="宋体" charset="-122"/>
              </a:rPr>
              <a:t>农业自身发展限制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285852" y="2143122"/>
            <a:ext cx="1214446" cy="15001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3" cy="38258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主要问题</a:t>
              </a:r>
              <a:endPara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组合 5"/>
          <p:cNvGrpSpPr/>
          <p:nvPr/>
        </p:nvGrpSpPr>
        <p:grpSpPr>
          <a:xfrm>
            <a:off x="7500958" y="4614939"/>
            <a:ext cx="524046" cy="528561"/>
            <a:chOff x="5305424" y="2638424"/>
            <a:chExt cx="1579563" cy="1577975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5305424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30" name="组合 8"/>
          <p:cNvGrpSpPr/>
          <p:nvPr/>
        </p:nvGrpSpPr>
        <p:grpSpPr>
          <a:xfrm>
            <a:off x="8001024" y="4472063"/>
            <a:ext cx="657822" cy="663094"/>
            <a:chOff x="5102225" y="2441575"/>
            <a:chExt cx="1982788" cy="1979613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31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组合 11"/>
          <p:cNvGrpSpPr/>
          <p:nvPr/>
        </p:nvGrpSpPr>
        <p:grpSpPr>
          <a:xfrm>
            <a:off x="8572528" y="4400625"/>
            <a:ext cx="431350" cy="441885"/>
            <a:chOff x="5803900" y="2852738"/>
            <a:chExt cx="1300163" cy="1319212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34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组合 14"/>
          <p:cNvGrpSpPr/>
          <p:nvPr/>
        </p:nvGrpSpPr>
        <p:grpSpPr>
          <a:xfrm>
            <a:off x="8619954" y="3929072"/>
            <a:ext cx="524046" cy="528561"/>
            <a:chOff x="5305425" y="2638425"/>
            <a:chExt cx="1579563" cy="1577975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6400000">
                                      <p:cBhvr>
                                        <p:cTn id="4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55" dur="5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78000000">
                                      <p:cBhvr>
                                        <p:cTn id="6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56400000">
                                      <p:cBhvr>
                                        <p:cTn id="67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0"/>
          <p:cNvGrpSpPr/>
          <p:nvPr/>
        </p:nvGrpSpPr>
        <p:grpSpPr>
          <a:xfrm>
            <a:off x="3288245" y="2588208"/>
            <a:ext cx="2567510" cy="2569582"/>
            <a:chOff x="4384327" y="3450941"/>
            <a:chExt cx="3423346" cy="3426109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384327" y="3450941"/>
              <a:ext cx="3423346" cy="3426109"/>
            </a:xfrm>
            <a:custGeom>
              <a:avLst/>
              <a:gdLst>
                <a:gd name="T0" fmla="*/ 523 w 1046"/>
                <a:gd name="T1" fmla="*/ 1016 h 1047"/>
                <a:gd name="T2" fmla="*/ 31 w 1046"/>
                <a:gd name="T3" fmla="*/ 524 h 1047"/>
                <a:gd name="T4" fmla="*/ 523 w 1046"/>
                <a:gd name="T5" fmla="*/ 32 h 1047"/>
                <a:gd name="T6" fmla="*/ 1015 w 1046"/>
                <a:gd name="T7" fmla="*/ 524 h 1047"/>
                <a:gd name="T8" fmla="*/ 523 w 1046"/>
                <a:gd name="T9" fmla="*/ 1016 h 1047"/>
                <a:gd name="T10" fmla="*/ 523 w 1046"/>
                <a:gd name="T11" fmla="*/ 0 h 1047"/>
                <a:gd name="T12" fmla="*/ 0 w 1046"/>
                <a:gd name="T13" fmla="*/ 524 h 1047"/>
                <a:gd name="T14" fmla="*/ 523 w 1046"/>
                <a:gd name="T15" fmla="*/ 1047 h 1047"/>
                <a:gd name="T16" fmla="*/ 1046 w 1046"/>
                <a:gd name="T17" fmla="*/ 524 h 1047"/>
                <a:gd name="T18" fmla="*/ 523 w 1046"/>
                <a:gd name="T19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6" h="1047">
                  <a:moveTo>
                    <a:pt x="523" y="1016"/>
                  </a:moveTo>
                  <a:cubicBezTo>
                    <a:pt x="251" y="1016"/>
                    <a:pt x="31" y="796"/>
                    <a:pt x="31" y="524"/>
                  </a:cubicBezTo>
                  <a:cubicBezTo>
                    <a:pt x="31" y="252"/>
                    <a:pt x="251" y="32"/>
                    <a:pt x="523" y="32"/>
                  </a:cubicBezTo>
                  <a:cubicBezTo>
                    <a:pt x="795" y="32"/>
                    <a:pt x="1015" y="252"/>
                    <a:pt x="1015" y="524"/>
                  </a:cubicBezTo>
                  <a:cubicBezTo>
                    <a:pt x="1015" y="796"/>
                    <a:pt x="795" y="1016"/>
                    <a:pt x="523" y="1016"/>
                  </a:cubicBezTo>
                  <a:moveTo>
                    <a:pt x="523" y="0"/>
                  </a:moveTo>
                  <a:cubicBezTo>
                    <a:pt x="234" y="0"/>
                    <a:pt x="0" y="235"/>
                    <a:pt x="0" y="524"/>
                  </a:cubicBezTo>
                  <a:cubicBezTo>
                    <a:pt x="0" y="813"/>
                    <a:pt x="234" y="1047"/>
                    <a:pt x="523" y="1047"/>
                  </a:cubicBezTo>
                  <a:cubicBezTo>
                    <a:pt x="812" y="1047"/>
                    <a:pt x="1046" y="813"/>
                    <a:pt x="1046" y="524"/>
                  </a:cubicBezTo>
                  <a:cubicBezTo>
                    <a:pt x="1046" y="235"/>
                    <a:pt x="812" y="0"/>
                    <a:pt x="523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gency FB" panose="020B0503020202020204" pitchFamily="34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583263" y="3654021"/>
              <a:ext cx="3024095" cy="3024095"/>
            </a:xfrm>
            <a:custGeom>
              <a:avLst/>
              <a:gdLst>
                <a:gd name="T0" fmla="*/ 462 w 924"/>
                <a:gd name="T1" fmla="*/ 891 h 924"/>
                <a:gd name="T2" fmla="*/ 32 w 924"/>
                <a:gd name="T3" fmla="*/ 462 h 924"/>
                <a:gd name="T4" fmla="*/ 462 w 924"/>
                <a:gd name="T5" fmla="*/ 32 h 924"/>
                <a:gd name="T6" fmla="*/ 892 w 924"/>
                <a:gd name="T7" fmla="*/ 462 h 924"/>
                <a:gd name="T8" fmla="*/ 462 w 924"/>
                <a:gd name="T9" fmla="*/ 891 h 924"/>
                <a:gd name="T10" fmla="*/ 462 w 924"/>
                <a:gd name="T11" fmla="*/ 0 h 924"/>
                <a:gd name="T12" fmla="*/ 0 w 924"/>
                <a:gd name="T13" fmla="*/ 462 h 924"/>
                <a:gd name="T14" fmla="*/ 462 w 924"/>
                <a:gd name="T15" fmla="*/ 924 h 924"/>
                <a:gd name="T16" fmla="*/ 924 w 924"/>
                <a:gd name="T17" fmla="*/ 462 h 924"/>
                <a:gd name="T18" fmla="*/ 462 w 924"/>
                <a:gd name="T19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4" h="924">
                  <a:moveTo>
                    <a:pt x="462" y="891"/>
                  </a:moveTo>
                  <a:cubicBezTo>
                    <a:pt x="225" y="891"/>
                    <a:pt x="32" y="699"/>
                    <a:pt x="32" y="462"/>
                  </a:cubicBezTo>
                  <a:cubicBezTo>
                    <a:pt x="32" y="225"/>
                    <a:pt x="225" y="32"/>
                    <a:pt x="462" y="32"/>
                  </a:cubicBezTo>
                  <a:cubicBezTo>
                    <a:pt x="699" y="32"/>
                    <a:pt x="892" y="225"/>
                    <a:pt x="892" y="462"/>
                  </a:cubicBezTo>
                  <a:cubicBezTo>
                    <a:pt x="892" y="699"/>
                    <a:pt x="699" y="891"/>
                    <a:pt x="462" y="891"/>
                  </a:cubicBezTo>
                  <a:moveTo>
                    <a:pt x="462" y="0"/>
                  </a:moveTo>
                  <a:cubicBezTo>
                    <a:pt x="207" y="0"/>
                    <a:pt x="0" y="207"/>
                    <a:pt x="0" y="462"/>
                  </a:cubicBezTo>
                  <a:cubicBezTo>
                    <a:pt x="0" y="717"/>
                    <a:pt x="207" y="924"/>
                    <a:pt x="462" y="924"/>
                  </a:cubicBezTo>
                  <a:cubicBezTo>
                    <a:pt x="717" y="924"/>
                    <a:pt x="924" y="717"/>
                    <a:pt x="924" y="462"/>
                  </a:cubicBezTo>
                  <a:cubicBezTo>
                    <a:pt x="924" y="207"/>
                    <a:pt x="717" y="0"/>
                    <a:pt x="46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gency FB" panose="020B0503020202020204" pitchFamily="34" charset="0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793250" y="3864008"/>
              <a:ext cx="2605501" cy="2604120"/>
            </a:xfrm>
            <a:custGeom>
              <a:avLst/>
              <a:gdLst>
                <a:gd name="T0" fmla="*/ 398 w 796"/>
                <a:gd name="T1" fmla="*/ 765 h 796"/>
                <a:gd name="T2" fmla="*/ 31 w 796"/>
                <a:gd name="T3" fmla="*/ 398 h 796"/>
                <a:gd name="T4" fmla="*/ 398 w 796"/>
                <a:gd name="T5" fmla="*/ 31 h 796"/>
                <a:gd name="T6" fmla="*/ 765 w 796"/>
                <a:gd name="T7" fmla="*/ 398 h 796"/>
                <a:gd name="T8" fmla="*/ 398 w 796"/>
                <a:gd name="T9" fmla="*/ 765 h 796"/>
                <a:gd name="T10" fmla="*/ 398 w 796"/>
                <a:gd name="T11" fmla="*/ 0 h 796"/>
                <a:gd name="T12" fmla="*/ 0 w 796"/>
                <a:gd name="T13" fmla="*/ 398 h 796"/>
                <a:gd name="T14" fmla="*/ 398 w 796"/>
                <a:gd name="T15" fmla="*/ 796 h 796"/>
                <a:gd name="T16" fmla="*/ 796 w 796"/>
                <a:gd name="T17" fmla="*/ 398 h 796"/>
                <a:gd name="T18" fmla="*/ 398 w 796"/>
                <a:gd name="T1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796">
                  <a:moveTo>
                    <a:pt x="398" y="765"/>
                  </a:moveTo>
                  <a:cubicBezTo>
                    <a:pt x="195" y="765"/>
                    <a:pt x="31" y="601"/>
                    <a:pt x="31" y="398"/>
                  </a:cubicBezTo>
                  <a:cubicBezTo>
                    <a:pt x="31" y="195"/>
                    <a:pt x="195" y="31"/>
                    <a:pt x="398" y="31"/>
                  </a:cubicBezTo>
                  <a:cubicBezTo>
                    <a:pt x="601" y="31"/>
                    <a:pt x="765" y="195"/>
                    <a:pt x="765" y="398"/>
                  </a:cubicBezTo>
                  <a:cubicBezTo>
                    <a:pt x="765" y="601"/>
                    <a:pt x="601" y="765"/>
                    <a:pt x="398" y="765"/>
                  </a:cubicBezTo>
                  <a:moveTo>
                    <a:pt x="398" y="0"/>
                  </a:moveTo>
                  <a:cubicBezTo>
                    <a:pt x="178" y="0"/>
                    <a:pt x="0" y="178"/>
                    <a:pt x="0" y="398"/>
                  </a:cubicBezTo>
                  <a:cubicBezTo>
                    <a:pt x="0" y="618"/>
                    <a:pt x="178" y="796"/>
                    <a:pt x="398" y="796"/>
                  </a:cubicBezTo>
                  <a:cubicBezTo>
                    <a:pt x="618" y="796"/>
                    <a:pt x="796" y="618"/>
                    <a:pt x="796" y="398"/>
                  </a:cubicBezTo>
                  <a:cubicBezTo>
                    <a:pt x="796" y="178"/>
                    <a:pt x="618" y="0"/>
                    <a:pt x="398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gency FB" panose="020B0503020202020204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996330" y="4067088"/>
              <a:ext cx="2199341" cy="2197960"/>
            </a:xfrm>
            <a:custGeom>
              <a:avLst/>
              <a:gdLst>
                <a:gd name="T0" fmla="*/ 336 w 672"/>
                <a:gd name="T1" fmla="*/ 639 h 672"/>
                <a:gd name="T2" fmla="*/ 33 w 672"/>
                <a:gd name="T3" fmla="*/ 336 h 672"/>
                <a:gd name="T4" fmla="*/ 336 w 672"/>
                <a:gd name="T5" fmla="*/ 32 h 672"/>
                <a:gd name="T6" fmla="*/ 640 w 672"/>
                <a:gd name="T7" fmla="*/ 336 h 672"/>
                <a:gd name="T8" fmla="*/ 336 w 672"/>
                <a:gd name="T9" fmla="*/ 639 h 672"/>
                <a:gd name="T10" fmla="*/ 336 w 672"/>
                <a:gd name="T11" fmla="*/ 0 h 672"/>
                <a:gd name="T12" fmla="*/ 0 w 672"/>
                <a:gd name="T13" fmla="*/ 336 h 672"/>
                <a:gd name="T14" fmla="*/ 336 w 672"/>
                <a:gd name="T15" fmla="*/ 672 h 672"/>
                <a:gd name="T16" fmla="*/ 672 w 672"/>
                <a:gd name="T17" fmla="*/ 336 h 672"/>
                <a:gd name="T18" fmla="*/ 336 w 672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2">
                  <a:moveTo>
                    <a:pt x="336" y="639"/>
                  </a:moveTo>
                  <a:cubicBezTo>
                    <a:pt x="168" y="639"/>
                    <a:pt x="33" y="503"/>
                    <a:pt x="33" y="336"/>
                  </a:cubicBezTo>
                  <a:cubicBezTo>
                    <a:pt x="33" y="168"/>
                    <a:pt x="168" y="32"/>
                    <a:pt x="336" y="32"/>
                  </a:cubicBezTo>
                  <a:cubicBezTo>
                    <a:pt x="504" y="32"/>
                    <a:pt x="640" y="168"/>
                    <a:pt x="640" y="336"/>
                  </a:cubicBezTo>
                  <a:cubicBezTo>
                    <a:pt x="640" y="503"/>
                    <a:pt x="504" y="639"/>
                    <a:pt x="336" y="639"/>
                  </a:cubicBezTo>
                  <a:moveTo>
                    <a:pt x="336" y="0"/>
                  </a:moveTo>
                  <a:cubicBezTo>
                    <a:pt x="151" y="0"/>
                    <a:pt x="0" y="150"/>
                    <a:pt x="0" y="336"/>
                  </a:cubicBezTo>
                  <a:cubicBezTo>
                    <a:pt x="0" y="521"/>
                    <a:pt x="151" y="672"/>
                    <a:pt x="336" y="672"/>
                  </a:cubicBezTo>
                  <a:cubicBezTo>
                    <a:pt x="521" y="672"/>
                    <a:pt x="672" y="521"/>
                    <a:pt x="672" y="336"/>
                  </a:cubicBezTo>
                  <a:cubicBezTo>
                    <a:pt x="672" y="150"/>
                    <a:pt x="521" y="0"/>
                    <a:pt x="336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gency FB" panose="020B0503020202020204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5204936" y="4275694"/>
              <a:ext cx="1780748" cy="1780748"/>
            </a:xfrm>
            <a:custGeom>
              <a:avLst/>
              <a:gdLst>
                <a:gd name="T0" fmla="*/ 272 w 544"/>
                <a:gd name="T1" fmla="*/ 513 h 544"/>
                <a:gd name="T2" fmla="*/ 31 w 544"/>
                <a:gd name="T3" fmla="*/ 272 h 544"/>
                <a:gd name="T4" fmla="*/ 272 w 544"/>
                <a:gd name="T5" fmla="*/ 31 h 544"/>
                <a:gd name="T6" fmla="*/ 513 w 544"/>
                <a:gd name="T7" fmla="*/ 272 h 544"/>
                <a:gd name="T8" fmla="*/ 272 w 544"/>
                <a:gd name="T9" fmla="*/ 513 h 544"/>
                <a:gd name="T10" fmla="*/ 272 w 544"/>
                <a:gd name="T11" fmla="*/ 0 h 544"/>
                <a:gd name="T12" fmla="*/ 0 w 544"/>
                <a:gd name="T13" fmla="*/ 272 h 544"/>
                <a:gd name="T14" fmla="*/ 272 w 544"/>
                <a:gd name="T15" fmla="*/ 544 h 544"/>
                <a:gd name="T16" fmla="*/ 544 w 544"/>
                <a:gd name="T17" fmla="*/ 272 h 544"/>
                <a:gd name="T18" fmla="*/ 272 w 544"/>
                <a:gd name="T1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544">
                  <a:moveTo>
                    <a:pt x="272" y="513"/>
                  </a:moveTo>
                  <a:cubicBezTo>
                    <a:pt x="139" y="513"/>
                    <a:pt x="31" y="405"/>
                    <a:pt x="31" y="272"/>
                  </a:cubicBezTo>
                  <a:cubicBezTo>
                    <a:pt x="31" y="139"/>
                    <a:pt x="139" y="31"/>
                    <a:pt x="272" y="31"/>
                  </a:cubicBezTo>
                  <a:cubicBezTo>
                    <a:pt x="405" y="31"/>
                    <a:pt x="513" y="139"/>
                    <a:pt x="513" y="272"/>
                  </a:cubicBezTo>
                  <a:cubicBezTo>
                    <a:pt x="513" y="405"/>
                    <a:pt x="405" y="513"/>
                    <a:pt x="272" y="513"/>
                  </a:cubicBezTo>
                  <a:moveTo>
                    <a:pt x="272" y="0"/>
                  </a:moveTo>
                  <a:cubicBezTo>
                    <a:pt x="122" y="0"/>
                    <a:pt x="0" y="121"/>
                    <a:pt x="0" y="272"/>
                  </a:cubicBezTo>
                  <a:cubicBezTo>
                    <a:pt x="0" y="422"/>
                    <a:pt x="122" y="544"/>
                    <a:pt x="272" y="544"/>
                  </a:cubicBezTo>
                  <a:cubicBezTo>
                    <a:pt x="422" y="544"/>
                    <a:pt x="544" y="422"/>
                    <a:pt x="544" y="272"/>
                  </a:cubicBezTo>
                  <a:cubicBezTo>
                    <a:pt x="544" y="121"/>
                    <a:pt x="422" y="0"/>
                    <a:pt x="272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gency FB" panose="020B0503020202020204" pitchFamily="34" charset="0"/>
              </a:endParaRPr>
            </a:p>
          </p:txBody>
        </p:sp>
      </p:grpSp>
      <p:sp>
        <p:nvSpPr>
          <p:cNvPr id="12" name="Freeform 13"/>
          <p:cNvSpPr>
            <a:spLocks/>
          </p:cNvSpPr>
          <p:nvPr/>
        </p:nvSpPr>
        <p:spPr bwMode="auto">
          <a:xfrm>
            <a:off x="3317257" y="3649194"/>
            <a:ext cx="778128" cy="1344886"/>
          </a:xfrm>
          <a:custGeom>
            <a:avLst/>
            <a:gdLst>
              <a:gd name="T0" fmla="*/ 103 w 317"/>
              <a:gd name="T1" fmla="*/ 310 h 548"/>
              <a:gd name="T2" fmla="*/ 56 w 317"/>
              <a:gd name="T3" fmla="*/ 21 h 548"/>
              <a:gd name="T4" fmla="*/ 56 w 317"/>
              <a:gd name="T5" fmla="*/ 21 h 548"/>
              <a:gd name="T6" fmla="*/ 56 w 317"/>
              <a:gd name="T7" fmla="*/ 19 h 548"/>
              <a:gd name="T8" fmla="*/ 37 w 317"/>
              <a:gd name="T9" fmla="*/ 0 h 548"/>
              <a:gd name="T10" fmla="*/ 18 w 317"/>
              <a:gd name="T11" fmla="*/ 14 h 548"/>
              <a:gd name="T12" fmla="*/ 18 w 317"/>
              <a:gd name="T13" fmla="*/ 14 h 548"/>
              <a:gd name="T14" fmla="*/ 18 w 317"/>
              <a:gd name="T15" fmla="*/ 15 h 548"/>
              <a:gd name="T16" fmla="*/ 18 w 317"/>
              <a:gd name="T17" fmla="*/ 17 h 548"/>
              <a:gd name="T18" fmla="*/ 70 w 317"/>
              <a:gd name="T19" fmla="*/ 328 h 548"/>
              <a:gd name="T20" fmla="*/ 315 w 317"/>
              <a:gd name="T21" fmla="*/ 548 h 548"/>
              <a:gd name="T22" fmla="*/ 317 w 317"/>
              <a:gd name="T23" fmla="*/ 508 h 548"/>
              <a:gd name="T24" fmla="*/ 103 w 317"/>
              <a:gd name="T25" fmla="*/ 31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7" h="548">
                <a:moveTo>
                  <a:pt x="103" y="310"/>
                </a:moveTo>
                <a:cubicBezTo>
                  <a:pt x="57" y="223"/>
                  <a:pt x="38" y="122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0"/>
                  <a:pt x="56" y="20"/>
                  <a:pt x="56" y="19"/>
                </a:cubicBezTo>
                <a:cubicBezTo>
                  <a:pt x="56" y="9"/>
                  <a:pt x="47" y="0"/>
                  <a:pt x="37" y="0"/>
                </a:cubicBezTo>
                <a:cubicBezTo>
                  <a:pt x="28" y="0"/>
                  <a:pt x="20" y="6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0" y="126"/>
                  <a:pt x="20" y="235"/>
                  <a:pt x="70" y="328"/>
                </a:cubicBezTo>
                <a:cubicBezTo>
                  <a:pt x="122" y="425"/>
                  <a:pt x="207" y="504"/>
                  <a:pt x="315" y="548"/>
                </a:cubicBezTo>
                <a:cubicBezTo>
                  <a:pt x="317" y="508"/>
                  <a:pt x="317" y="508"/>
                  <a:pt x="317" y="508"/>
                </a:cubicBezTo>
                <a:cubicBezTo>
                  <a:pt x="223" y="466"/>
                  <a:pt x="149" y="395"/>
                  <a:pt x="103" y="3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gency FB" panose="020B0503020202020204" pitchFamily="34" charset="0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3410512" y="3079327"/>
            <a:ext cx="690057" cy="1816322"/>
          </a:xfrm>
          <a:custGeom>
            <a:avLst/>
            <a:gdLst>
              <a:gd name="T0" fmla="*/ 102 w 281"/>
              <a:gd name="T1" fmla="*/ 522 h 740"/>
              <a:gd name="T2" fmla="*/ 59 w 281"/>
              <a:gd name="T3" fmla="*/ 260 h 740"/>
              <a:gd name="T4" fmla="*/ 74 w 281"/>
              <a:gd name="T5" fmla="*/ 200 h 740"/>
              <a:gd name="T6" fmla="*/ 176 w 281"/>
              <a:gd name="T7" fmla="*/ 37 h 740"/>
              <a:gd name="T8" fmla="*/ 176 w 281"/>
              <a:gd name="T9" fmla="*/ 37 h 740"/>
              <a:gd name="T10" fmla="*/ 183 w 281"/>
              <a:gd name="T11" fmla="*/ 21 h 740"/>
              <a:gd name="T12" fmla="*/ 162 w 281"/>
              <a:gd name="T13" fmla="*/ 0 h 740"/>
              <a:gd name="T14" fmla="*/ 146 w 281"/>
              <a:gd name="T15" fmla="*/ 8 h 740"/>
              <a:gd name="T16" fmla="*/ 34 w 281"/>
              <a:gd name="T17" fmla="*/ 187 h 740"/>
              <a:gd name="T18" fmla="*/ 18 w 281"/>
              <a:gd name="T19" fmla="*/ 253 h 740"/>
              <a:gd name="T20" fmla="*/ 65 w 281"/>
              <a:gd name="T21" fmla="*/ 542 h 740"/>
              <a:gd name="T22" fmla="*/ 279 w 281"/>
              <a:gd name="T23" fmla="*/ 740 h 740"/>
              <a:gd name="T24" fmla="*/ 281 w 281"/>
              <a:gd name="T25" fmla="*/ 695 h 740"/>
              <a:gd name="T26" fmla="*/ 102 w 281"/>
              <a:gd name="T27" fmla="*/ 52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1" h="740">
                <a:moveTo>
                  <a:pt x="102" y="522"/>
                </a:moveTo>
                <a:cubicBezTo>
                  <a:pt x="60" y="444"/>
                  <a:pt x="43" y="352"/>
                  <a:pt x="59" y="260"/>
                </a:cubicBezTo>
                <a:cubicBezTo>
                  <a:pt x="62" y="240"/>
                  <a:pt x="67" y="220"/>
                  <a:pt x="74" y="200"/>
                </a:cubicBezTo>
                <a:cubicBezTo>
                  <a:pt x="95" y="136"/>
                  <a:pt x="131" y="81"/>
                  <a:pt x="176" y="37"/>
                </a:cubicBezTo>
                <a:cubicBezTo>
                  <a:pt x="176" y="37"/>
                  <a:pt x="176" y="37"/>
                  <a:pt x="176" y="37"/>
                </a:cubicBezTo>
                <a:cubicBezTo>
                  <a:pt x="180" y="33"/>
                  <a:pt x="183" y="27"/>
                  <a:pt x="183" y="21"/>
                </a:cubicBezTo>
                <a:cubicBezTo>
                  <a:pt x="183" y="9"/>
                  <a:pt x="174" y="0"/>
                  <a:pt x="162" y="0"/>
                </a:cubicBezTo>
                <a:cubicBezTo>
                  <a:pt x="155" y="0"/>
                  <a:pt x="150" y="3"/>
                  <a:pt x="146" y="8"/>
                </a:cubicBezTo>
                <a:cubicBezTo>
                  <a:pt x="96" y="56"/>
                  <a:pt x="57" y="117"/>
                  <a:pt x="34" y="187"/>
                </a:cubicBezTo>
                <a:cubicBezTo>
                  <a:pt x="27" y="209"/>
                  <a:pt x="21" y="231"/>
                  <a:pt x="18" y="253"/>
                </a:cubicBezTo>
                <a:cubicBezTo>
                  <a:pt x="0" y="354"/>
                  <a:pt x="19" y="455"/>
                  <a:pt x="65" y="542"/>
                </a:cubicBezTo>
                <a:cubicBezTo>
                  <a:pt x="111" y="627"/>
                  <a:pt x="185" y="698"/>
                  <a:pt x="279" y="740"/>
                </a:cubicBezTo>
                <a:cubicBezTo>
                  <a:pt x="281" y="695"/>
                  <a:pt x="281" y="695"/>
                  <a:pt x="281" y="695"/>
                </a:cubicBezTo>
                <a:cubicBezTo>
                  <a:pt x="203" y="656"/>
                  <a:pt x="141" y="595"/>
                  <a:pt x="102" y="5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gency FB" panose="020B0503020202020204" pitchFamily="34" charset="0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3396002" y="4429397"/>
            <a:ext cx="694202" cy="672443"/>
          </a:xfrm>
          <a:custGeom>
            <a:avLst/>
            <a:gdLst>
              <a:gd name="T0" fmla="*/ 38 w 283"/>
              <a:gd name="T1" fmla="*/ 10 h 274"/>
              <a:gd name="T2" fmla="*/ 37 w 283"/>
              <a:gd name="T3" fmla="*/ 10 h 274"/>
              <a:gd name="T4" fmla="*/ 20 w 283"/>
              <a:gd name="T5" fmla="*/ 0 h 274"/>
              <a:gd name="T6" fmla="*/ 0 w 283"/>
              <a:gd name="T7" fmla="*/ 21 h 274"/>
              <a:gd name="T8" fmla="*/ 3 w 283"/>
              <a:gd name="T9" fmla="*/ 32 h 274"/>
              <a:gd name="T10" fmla="*/ 281 w 283"/>
              <a:gd name="T11" fmla="*/ 274 h 274"/>
              <a:gd name="T12" fmla="*/ 283 w 283"/>
              <a:gd name="T13" fmla="*/ 230 h 274"/>
              <a:gd name="T14" fmla="*/ 38 w 283"/>
              <a:gd name="T15" fmla="*/ 1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274">
                <a:moveTo>
                  <a:pt x="38" y="10"/>
                </a:moveTo>
                <a:cubicBezTo>
                  <a:pt x="37" y="10"/>
                  <a:pt x="37" y="10"/>
                  <a:pt x="37" y="10"/>
                </a:cubicBezTo>
                <a:cubicBezTo>
                  <a:pt x="34" y="4"/>
                  <a:pt x="27" y="0"/>
                  <a:pt x="20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25"/>
                  <a:pt x="1" y="29"/>
                  <a:pt x="3" y="32"/>
                </a:cubicBezTo>
                <a:cubicBezTo>
                  <a:pt x="62" y="140"/>
                  <a:pt x="158" y="228"/>
                  <a:pt x="281" y="274"/>
                </a:cubicBezTo>
                <a:cubicBezTo>
                  <a:pt x="283" y="230"/>
                  <a:pt x="283" y="230"/>
                  <a:pt x="283" y="230"/>
                </a:cubicBezTo>
                <a:cubicBezTo>
                  <a:pt x="175" y="186"/>
                  <a:pt x="90" y="107"/>
                  <a:pt x="38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gency FB" panose="020B0503020202020204" pitchFamily="34" charset="0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4945005" y="3253396"/>
            <a:ext cx="828898" cy="1760372"/>
          </a:xfrm>
          <a:custGeom>
            <a:avLst/>
            <a:gdLst>
              <a:gd name="T0" fmla="*/ 257 w 338"/>
              <a:gd name="T1" fmla="*/ 11 h 717"/>
              <a:gd name="T2" fmla="*/ 254 w 338"/>
              <a:gd name="T3" fmla="*/ 7 h 717"/>
              <a:gd name="T4" fmla="*/ 254 w 338"/>
              <a:gd name="T5" fmla="*/ 6 h 717"/>
              <a:gd name="T6" fmla="*/ 239 w 338"/>
              <a:gd name="T7" fmla="*/ 0 h 717"/>
              <a:gd name="T8" fmla="*/ 220 w 338"/>
              <a:gd name="T9" fmla="*/ 19 h 717"/>
              <a:gd name="T10" fmla="*/ 224 w 338"/>
              <a:gd name="T11" fmla="*/ 29 h 717"/>
              <a:gd name="T12" fmla="*/ 223 w 338"/>
              <a:gd name="T13" fmla="*/ 29 h 717"/>
              <a:gd name="T14" fmla="*/ 275 w 338"/>
              <a:gd name="T15" fmla="*/ 353 h 717"/>
              <a:gd name="T16" fmla="*/ 263 w 338"/>
              <a:gd name="T17" fmla="*/ 399 h 717"/>
              <a:gd name="T18" fmla="*/ 3 w 338"/>
              <a:gd name="T19" fmla="*/ 675 h 717"/>
              <a:gd name="T20" fmla="*/ 0 w 338"/>
              <a:gd name="T21" fmla="*/ 717 h 717"/>
              <a:gd name="T22" fmla="*/ 299 w 338"/>
              <a:gd name="T23" fmla="*/ 411 h 717"/>
              <a:gd name="T24" fmla="*/ 304 w 338"/>
              <a:gd name="T25" fmla="*/ 396 h 717"/>
              <a:gd name="T26" fmla="*/ 307 w 338"/>
              <a:gd name="T27" fmla="*/ 385 h 717"/>
              <a:gd name="T28" fmla="*/ 308 w 338"/>
              <a:gd name="T29" fmla="*/ 381 h 717"/>
              <a:gd name="T30" fmla="*/ 314 w 338"/>
              <a:gd name="T31" fmla="*/ 352 h 717"/>
              <a:gd name="T32" fmla="*/ 315 w 338"/>
              <a:gd name="T33" fmla="*/ 347 h 717"/>
              <a:gd name="T34" fmla="*/ 257 w 338"/>
              <a:gd name="T35" fmla="*/ 11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8" h="717">
                <a:moveTo>
                  <a:pt x="257" y="11"/>
                </a:moveTo>
                <a:cubicBezTo>
                  <a:pt x="256" y="10"/>
                  <a:pt x="255" y="8"/>
                  <a:pt x="254" y="7"/>
                </a:cubicBezTo>
                <a:cubicBezTo>
                  <a:pt x="254" y="6"/>
                  <a:pt x="254" y="6"/>
                  <a:pt x="254" y="6"/>
                </a:cubicBezTo>
                <a:cubicBezTo>
                  <a:pt x="250" y="2"/>
                  <a:pt x="245" y="0"/>
                  <a:pt x="239" y="0"/>
                </a:cubicBezTo>
                <a:cubicBezTo>
                  <a:pt x="229" y="0"/>
                  <a:pt x="220" y="8"/>
                  <a:pt x="220" y="19"/>
                </a:cubicBezTo>
                <a:cubicBezTo>
                  <a:pt x="220" y="22"/>
                  <a:pt x="222" y="26"/>
                  <a:pt x="224" y="29"/>
                </a:cubicBezTo>
                <a:cubicBezTo>
                  <a:pt x="223" y="29"/>
                  <a:pt x="223" y="29"/>
                  <a:pt x="223" y="29"/>
                </a:cubicBezTo>
                <a:cubicBezTo>
                  <a:pt x="279" y="124"/>
                  <a:pt x="300" y="239"/>
                  <a:pt x="275" y="353"/>
                </a:cubicBezTo>
                <a:cubicBezTo>
                  <a:pt x="272" y="368"/>
                  <a:pt x="268" y="384"/>
                  <a:pt x="263" y="399"/>
                </a:cubicBezTo>
                <a:cubicBezTo>
                  <a:pt x="220" y="530"/>
                  <a:pt x="122" y="627"/>
                  <a:pt x="3" y="675"/>
                </a:cubicBezTo>
                <a:cubicBezTo>
                  <a:pt x="0" y="717"/>
                  <a:pt x="0" y="717"/>
                  <a:pt x="0" y="717"/>
                </a:cubicBezTo>
                <a:cubicBezTo>
                  <a:pt x="136" y="668"/>
                  <a:pt x="250" y="559"/>
                  <a:pt x="299" y="411"/>
                </a:cubicBezTo>
                <a:cubicBezTo>
                  <a:pt x="301" y="406"/>
                  <a:pt x="302" y="401"/>
                  <a:pt x="304" y="396"/>
                </a:cubicBezTo>
                <a:cubicBezTo>
                  <a:pt x="305" y="392"/>
                  <a:pt x="306" y="389"/>
                  <a:pt x="307" y="385"/>
                </a:cubicBezTo>
                <a:cubicBezTo>
                  <a:pt x="307" y="384"/>
                  <a:pt x="307" y="383"/>
                  <a:pt x="308" y="381"/>
                </a:cubicBezTo>
                <a:cubicBezTo>
                  <a:pt x="310" y="372"/>
                  <a:pt x="313" y="362"/>
                  <a:pt x="314" y="352"/>
                </a:cubicBezTo>
                <a:cubicBezTo>
                  <a:pt x="315" y="351"/>
                  <a:pt x="315" y="349"/>
                  <a:pt x="315" y="347"/>
                </a:cubicBezTo>
                <a:cubicBezTo>
                  <a:pt x="338" y="229"/>
                  <a:pt x="315" y="110"/>
                  <a:pt x="257" y="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gency FB" panose="020B0503020202020204" pitchFamily="34" charset="0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826887" y="2836875"/>
            <a:ext cx="853764" cy="2073280"/>
          </a:xfrm>
          <a:custGeom>
            <a:avLst/>
            <a:gdLst>
              <a:gd name="T0" fmla="*/ 271 w 348"/>
              <a:gd name="T1" fmla="*/ 199 h 845"/>
              <a:gd name="T2" fmla="*/ 25 w 348"/>
              <a:gd name="T3" fmla="*/ 1 h 845"/>
              <a:gd name="T4" fmla="*/ 25 w 348"/>
              <a:gd name="T5" fmla="*/ 1 h 845"/>
              <a:gd name="T6" fmla="*/ 21 w 348"/>
              <a:gd name="T7" fmla="*/ 0 h 845"/>
              <a:gd name="T8" fmla="*/ 0 w 348"/>
              <a:gd name="T9" fmla="*/ 21 h 845"/>
              <a:gd name="T10" fmla="*/ 17 w 348"/>
              <a:gd name="T11" fmla="*/ 42 h 845"/>
              <a:gd name="T12" fmla="*/ 238 w 348"/>
              <a:gd name="T13" fmla="*/ 225 h 845"/>
              <a:gd name="T14" fmla="*/ 280 w 348"/>
              <a:gd name="T15" fmla="*/ 525 h 845"/>
              <a:gd name="T16" fmla="*/ 271 w 348"/>
              <a:gd name="T17" fmla="*/ 556 h 845"/>
              <a:gd name="T18" fmla="*/ 55 w 348"/>
              <a:gd name="T19" fmla="*/ 798 h 845"/>
              <a:gd name="T20" fmla="*/ 51 w 348"/>
              <a:gd name="T21" fmla="*/ 845 h 845"/>
              <a:gd name="T22" fmla="*/ 311 w 348"/>
              <a:gd name="T23" fmla="*/ 569 h 845"/>
              <a:gd name="T24" fmla="*/ 323 w 348"/>
              <a:gd name="T25" fmla="*/ 523 h 845"/>
              <a:gd name="T26" fmla="*/ 271 w 348"/>
              <a:gd name="T27" fmla="*/ 199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8" h="845">
                <a:moveTo>
                  <a:pt x="271" y="199"/>
                </a:moveTo>
                <a:cubicBezTo>
                  <a:pt x="218" y="109"/>
                  <a:pt x="133" y="36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2" y="0"/>
                  <a:pt x="21" y="0"/>
                </a:cubicBezTo>
                <a:cubicBezTo>
                  <a:pt x="9" y="0"/>
                  <a:pt x="0" y="10"/>
                  <a:pt x="0" y="21"/>
                </a:cubicBezTo>
                <a:cubicBezTo>
                  <a:pt x="0" y="32"/>
                  <a:pt x="7" y="40"/>
                  <a:pt x="17" y="42"/>
                </a:cubicBezTo>
                <a:cubicBezTo>
                  <a:pt x="114" y="75"/>
                  <a:pt x="190" y="142"/>
                  <a:pt x="238" y="225"/>
                </a:cubicBezTo>
                <a:cubicBezTo>
                  <a:pt x="288" y="313"/>
                  <a:pt x="306" y="420"/>
                  <a:pt x="280" y="525"/>
                </a:cubicBezTo>
                <a:cubicBezTo>
                  <a:pt x="277" y="535"/>
                  <a:pt x="274" y="545"/>
                  <a:pt x="271" y="556"/>
                </a:cubicBezTo>
                <a:cubicBezTo>
                  <a:pt x="234" y="667"/>
                  <a:pt x="154" y="752"/>
                  <a:pt x="55" y="798"/>
                </a:cubicBezTo>
                <a:cubicBezTo>
                  <a:pt x="51" y="845"/>
                  <a:pt x="51" y="845"/>
                  <a:pt x="51" y="845"/>
                </a:cubicBezTo>
                <a:cubicBezTo>
                  <a:pt x="170" y="797"/>
                  <a:pt x="268" y="700"/>
                  <a:pt x="311" y="569"/>
                </a:cubicBezTo>
                <a:cubicBezTo>
                  <a:pt x="316" y="554"/>
                  <a:pt x="320" y="538"/>
                  <a:pt x="323" y="523"/>
                </a:cubicBezTo>
                <a:cubicBezTo>
                  <a:pt x="348" y="409"/>
                  <a:pt x="327" y="294"/>
                  <a:pt x="271" y="1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gency FB" panose="020B0503020202020204" pitchFamily="34" charset="0"/>
            </a:endParaRPr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934644" y="4068824"/>
            <a:ext cx="885884" cy="1052700"/>
          </a:xfrm>
          <a:custGeom>
            <a:avLst/>
            <a:gdLst>
              <a:gd name="T0" fmla="*/ 340 w 361"/>
              <a:gd name="T1" fmla="*/ 0 h 429"/>
              <a:gd name="T2" fmla="*/ 319 w 361"/>
              <a:gd name="T3" fmla="*/ 15 h 429"/>
              <a:gd name="T4" fmla="*/ 319 w 361"/>
              <a:gd name="T5" fmla="*/ 20 h 429"/>
              <a:gd name="T6" fmla="*/ 318 w 361"/>
              <a:gd name="T7" fmla="*/ 20 h 429"/>
              <a:gd name="T8" fmla="*/ 312 w 361"/>
              <a:gd name="T9" fmla="*/ 49 h 429"/>
              <a:gd name="T10" fmla="*/ 311 w 361"/>
              <a:gd name="T11" fmla="*/ 53 h 429"/>
              <a:gd name="T12" fmla="*/ 308 w 361"/>
              <a:gd name="T13" fmla="*/ 64 h 429"/>
              <a:gd name="T14" fmla="*/ 303 w 361"/>
              <a:gd name="T15" fmla="*/ 79 h 429"/>
              <a:gd name="T16" fmla="*/ 4 w 361"/>
              <a:gd name="T17" fmla="*/ 385 h 429"/>
              <a:gd name="T18" fmla="*/ 0 w 361"/>
              <a:gd name="T19" fmla="*/ 429 h 429"/>
              <a:gd name="T20" fmla="*/ 342 w 361"/>
              <a:gd name="T21" fmla="*/ 92 h 429"/>
              <a:gd name="T22" fmla="*/ 358 w 361"/>
              <a:gd name="T23" fmla="*/ 33 h 429"/>
              <a:gd name="T24" fmla="*/ 361 w 361"/>
              <a:gd name="T25" fmla="*/ 22 h 429"/>
              <a:gd name="T26" fmla="*/ 340 w 361"/>
              <a:gd name="T27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1" h="429">
                <a:moveTo>
                  <a:pt x="340" y="0"/>
                </a:moveTo>
                <a:cubicBezTo>
                  <a:pt x="330" y="0"/>
                  <a:pt x="322" y="7"/>
                  <a:pt x="319" y="15"/>
                </a:cubicBezTo>
                <a:cubicBezTo>
                  <a:pt x="319" y="17"/>
                  <a:pt x="319" y="18"/>
                  <a:pt x="319" y="20"/>
                </a:cubicBezTo>
                <a:cubicBezTo>
                  <a:pt x="318" y="20"/>
                  <a:pt x="318" y="20"/>
                  <a:pt x="318" y="20"/>
                </a:cubicBezTo>
                <a:cubicBezTo>
                  <a:pt x="317" y="30"/>
                  <a:pt x="314" y="40"/>
                  <a:pt x="312" y="49"/>
                </a:cubicBezTo>
                <a:cubicBezTo>
                  <a:pt x="311" y="51"/>
                  <a:pt x="311" y="52"/>
                  <a:pt x="311" y="53"/>
                </a:cubicBezTo>
                <a:cubicBezTo>
                  <a:pt x="310" y="57"/>
                  <a:pt x="309" y="60"/>
                  <a:pt x="308" y="64"/>
                </a:cubicBezTo>
                <a:cubicBezTo>
                  <a:pt x="306" y="69"/>
                  <a:pt x="305" y="74"/>
                  <a:pt x="303" y="79"/>
                </a:cubicBezTo>
                <a:cubicBezTo>
                  <a:pt x="254" y="227"/>
                  <a:pt x="140" y="336"/>
                  <a:pt x="4" y="385"/>
                </a:cubicBezTo>
                <a:cubicBezTo>
                  <a:pt x="0" y="429"/>
                  <a:pt x="0" y="429"/>
                  <a:pt x="0" y="429"/>
                </a:cubicBezTo>
                <a:cubicBezTo>
                  <a:pt x="156" y="380"/>
                  <a:pt x="287" y="259"/>
                  <a:pt x="342" y="92"/>
                </a:cubicBezTo>
                <a:cubicBezTo>
                  <a:pt x="348" y="72"/>
                  <a:pt x="354" y="53"/>
                  <a:pt x="358" y="33"/>
                </a:cubicBezTo>
                <a:cubicBezTo>
                  <a:pt x="360" y="30"/>
                  <a:pt x="361" y="26"/>
                  <a:pt x="361" y="22"/>
                </a:cubicBezTo>
                <a:cubicBezTo>
                  <a:pt x="361" y="10"/>
                  <a:pt x="351" y="0"/>
                  <a:pt x="3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gency FB" panose="020B0503020202020204" pitchFamily="34" charset="0"/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4471497" y="4628331"/>
            <a:ext cx="14506" cy="31084"/>
          </a:xfrm>
          <a:custGeom>
            <a:avLst/>
            <a:gdLst>
              <a:gd name="T0" fmla="*/ 0 w 6"/>
              <a:gd name="T1" fmla="*/ 0 h 13"/>
              <a:gd name="T2" fmla="*/ 6 w 6"/>
              <a:gd name="T3" fmla="*/ 13 h 13"/>
              <a:gd name="T4" fmla="*/ 0 w 6"/>
              <a:gd name="T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3">
                <a:moveTo>
                  <a:pt x="0" y="0"/>
                </a:moveTo>
                <a:cubicBezTo>
                  <a:pt x="2" y="4"/>
                  <a:pt x="4" y="8"/>
                  <a:pt x="6" y="13"/>
                </a:cubicBezTo>
                <a:cubicBezTo>
                  <a:pt x="4" y="8"/>
                  <a:pt x="2" y="4"/>
                  <a:pt x="0" y="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600" b="1">
              <a:latin typeface="Agency FB" panose="020B0503020202020204" pitchFamily="34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4505693" y="4703968"/>
            <a:ext cx="1037" cy="2072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600" b="1">
              <a:latin typeface="Agency FB" panose="020B0503020202020204" pitchFamily="34" charset="0"/>
            </a:endParaRPr>
          </a:p>
        </p:txBody>
      </p:sp>
      <p:sp>
        <p:nvSpPr>
          <p:cNvPr id="20" name="Freeform 131"/>
          <p:cNvSpPr>
            <a:spLocks noEditPoints="1"/>
          </p:cNvSpPr>
          <p:nvPr/>
        </p:nvSpPr>
        <p:spPr bwMode="auto">
          <a:xfrm>
            <a:off x="3848612" y="3354746"/>
            <a:ext cx="1502467" cy="1789575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>
              <a:latin typeface="Agency FB" panose="020B0503020202020204" pitchFamily="34" charset="0"/>
            </a:endParaRPr>
          </a:p>
        </p:txBody>
      </p:sp>
      <p:grpSp>
        <p:nvGrpSpPr>
          <p:cNvPr id="176" name="组合 175"/>
          <p:cNvGrpSpPr/>
          <p:nvPr/>
        </p:nvGrpSpPr>
        <p:grpSpPr>
          <a:xfrm>
            <a:off x="785786" y="85723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714744" y="642924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6429388" y="785800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8" name="TextBox 15"/>
          <p:cNvSpPr>
            <a:spLocks noChangeArrowheads="1"/>
          </p:cNvSpPr>
          <p:nvPr/>
        </p:nvSpPr>
        <p:spPr bwMode="auto">
          <a:xfrm>
            <a:off x="1285852" y="1214428"/>
            <a:ext cx="11430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理智</a:t>
            </a:r>
            <a:endParaRPr lang="en-US" altLang="zh-CN" sz="3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  <a:p>
            <a:r>
              <a:rPr lang="zh-CN" altLang="en-US" sz="36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面对</a:t>
            </a:r>
            <a:endParaRPr lang="en-US" altLang="zh-CN" sz="36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  <a:p>
            <a:endParaRPr lang="en-US" altLang="zh-CN" sz="3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201" name="TextBox 16"/>
          <p:cNvSpPr>
            <a:spLocks noChangeArrowheads="1"/>
          </p:cNvSpPr>
          <p:nvPr/>
        </p:nvSpPr>
        <p:spPr bwMode="auto">
          <a:xfrm>
            <a:off x="6858016" y="1214428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积极</a:t>
            </a:r>
            <a:endParaRPr lang="en-US" altLang="zh-CN" sz="36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  <a:p>
            <a:r>
              <a:rPr lang="zh-CN" altLang="en-US" sz="36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创新</a:t>
            </a:r>
            <a:endParaRPr lang="en-US" altLang="zh-CN" sz="36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  <p:sp>
        <p:nvSpPr>
          <p:cNvPr id="205" name="TextBox 16"/>
          <p:cNvSpPr>
            <a:spLocks noChangeArrowheads="1"/>
          </p:cNvSpPr>
          <p:nvPr/>
        </p:nvSpPr>
        <p:spPr bwMode="auto">
          <a:xfrm>
            <a:off x="4214810" y="1071552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把握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机遇</a:t>
            </a:r>
            <a:endParaRPr lang="en-US" altLang="zh-CN" sz="36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粗黑_GBK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0933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8" grpId="0"/>
      <p:bldP spid="201" grpId="0"/>
      <p:bldP spid="20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635326" y="16430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92649" y="1902050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谢</a:t>
            </a:r>
            <a:endParaRPr lang="zh-CN" altLang="en-US" sz="44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43438" y="16430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00761" y="1902050"/>
            <a:ext cx="1257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谢</a:t>
            </a:r>
            <a:endParaRPr lang="zh-CN" altLang="en-US" sz="44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488" y="3286130"/>
            <a:ext cx="39290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如有不足，请批评指正！</a:t>
            </a:r>
            <a:endParaRPr lang="zh-CN" altLang="en-US" sz="2800" b="1" dirty="0" smtClean="0">
              <a:solidFill>
                <a:schemeClr val="accent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2286288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2" y="1579722"/>
            <a:ext cx="2492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第一部分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 algn="ctr"/>
            <a:r>
              <a:rPr lang="zh-CN" altLang="en-US" sz="3600" b="1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物联网概述</a:t>
            </a:r>
            <a:endParaRPr lang="en-US" altLang="zh-CN" sz="3600" b="1" dirty="0" smtClean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635896" y="1507714"/>
            <a:ext cx="0" cy="19244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123728" y="1579724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9"/>
          <p:cNvSpPr txBox="1"/>
          <p:nvPr/>
        </p:nvSpPr>
        <p:spPr>
          <a:xfrm>
            <a:off x="4058338" y="2875866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物联网涵义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058337" y="3201306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感知中国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5761554" y="2879124"/>
            <a:ext cx="200794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物联网特征</a:t>
            </a: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214546" y="1785932"/>
            <a:ext cx="1214446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latin typeface="+mj-ea"/>
              </a:rPr>
              <a:t>IOT</a:t>
            </a:r>
            <a:endParaRPr lang="zh-CN" alt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29013468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071670" y="500048"/>
            <a:ext cx="1523362" cy="52721"/>
          </a:xfrm>
          <a:prstGeom prst="rect">
            <a:avLst/>
          </a:prstGeom>
        </p:spPr>
      </p:pic>
      <p:sp>
        <p:nvSpPr>
          <p:cNvPr id="12" name="ZoneTexte 17"/>
          <p:cNvSpPr txBox="1"/>
          <p:nvPr/>
        </p:nvSpPr>
        <p:spPr>
          <a:xfrm>
            <a:off x="3214678" y="357172"/>
            <a:ext cx="26133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物联网的涵义</a:t>
            </a:r>
            <a:endParaRPr lang="en-US" altLang="zh-CN" b="1" dirty="0" smtClean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fr-FR" sz="11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429256" y="500048"/>
            <a:ext cx="1523362" cy="52721"/>
          </a:xfrm>
          <a:prstGeom prst="rect">
            <a:avLst/>
          </a:prstGeom>
        </p:spPr>
      </p:pic>
      <p:pic>
        <p:nvPicPr>
          <p:cNvPr id="14" name="图片 13" descr="I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742"/>
            <a:ext cx="28575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3786182" y="1357304"/>
            <a:ext cx="442915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由于物联网在各领域均有渗透和发展，各领域都有从自己角度的解读和定义。</a:t>
            </a:r>
          </a:p>
        </p:txBody>
      </p:sp>
      <p:sp>
        <p:nvSpPr>
          <p:cNvPr id="10" name="矩形 9"/>
          <p:cNvSpPr/>
          <p:nvPr/>
        </p:nvSpPr>
        <p:spPr>
          <a:xfrm>
            <a:off x="3786182" y="1928808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b="1" dirty="0" smtClean="0">
                <a:ea typeface="宋体" pitchFamily="2" charset="-122"/>
              </a:rPr>
              <a:t>利用局部网络或互联网等通信技术把传感器、控制器、机器、人员和物等通过新的方式联在一起，形成人与物、物与物相联，实现信息化、远程管理控制和智能化的网络 。</a:t>
            </a:r>
            <a:endParaRPr lang="zh-CN" altLang="en-US" b="1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0683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1538" y="1556088"/>
            <a:ext cx="7000924" cy="171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pc="100" dirty="0" smtClean="0">
                <a:latin typeface="微软雅黑" pitchFamily="34" charset="-122"/>
                <a:ea typeface="微软雅黑" pitchFamily="34" charset="-122"/>
              </a:rPr>
              <a:t>利用条码、射频识别（</a:t>
            </a:r>
            <a:r>
              <a:rPr lang="en-US" altLang="zh-CN" spc="100" dirty="0" smtClean="0">
                <a:latin typeface="微软雅黑" pitchFamily="34" charset="-122"/>
                <a:ea typeface="微软雅黑" pitchFamily="34" charset="-122"/>
              </a:rPr>
              <a:t>RFID</a:t>
            </a:r>
            <a:r>
              <a:rPr lang="zh-CN" altLang="en-US" spc="100" dirty="0" smtClean="0">
                <a:latin typeface="微软雅黑" pitchFamily="34" charset="-122"/>
                <a:ea typeface="微软雅黑" pitchFamily="34" charset="-122"/>
              </a:rPr>
              <a:t>）、传感器、全球定位系统、激光扫描器等信息传感设备，按约定的协议，实现人与人、人与物、物与物在任何时间、任何地点的连接从而进行信息交换和通讯，以实现智能化识别、定位、跟踪、监控和管理的庞大网络系统</a:t>
            </a:r>
            <a:endParaRPr lang="zh-CN" altLang="en-US" spc="100" dirty="0"/>
          </a:p>
        </p:txBody>
      </p:sp>
      <p:pic>
        <p:nvPicPr>
          <p:cNvPr id="3" name="Image 12" descr="Divider 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071670" y="500048"/>
            <a:ext cx="1523362" cy="52721"/>
          </a:xfrm>
          <a:prstGeom prst="rect">
            <a:avLst/>
          </a:prstGeom>
        </p:spPr>
      </p:pic>
      <p:sp>
        <p:nvSpPr>
          <p:cNvPr id="4" name="ZoneTexte 17"/>
          <p:cNvSpPr txBox="1"/>
          <p:nvPr/>
        </p:nvSpPr>
        <p:spPr>
          <a:xfrm>
            <a:off x="3214678" y="357172"/>
            <a:ext cx="26133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585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物联网的解读</a:t>
            </a:r>
            <a:endParaRPr lang="en-US" altLang="zh-CN" b="1" dirty="0" smtClean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fr-FR" sz="1100" b="1" dirty="0">
              <a:solidFill>
                <a:srgbClr val="585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Image 12" descr="Divider 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5429256" y="500048"/>
            <a:ext cx="1523362" cy="5272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物联网的特征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Image 12" descr="Divider 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14546" y="500048"/>
            <a:ext cx="1523362" cy="52721"/>
          </a:xfrm>
          <a:prstGeom prst="rect">
            <a:avLst/>
          </a:prstGeom>
        </p:spPr>
      </p:pic>
      <p:pic>
        <p:nvPicPr>
          <p:cNvPr id="4" name="Image 12" descr="Divider 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>
            <a:off x="5429256" y="500048"/>
            <a:ext cx="1523362" cy="52721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76272" y="2746381"/>
            <a:ext cx="2057400" cy="574675"/>
          </a:xfrm>
          <a:prstGeom prst="roundRect">
            <a:avLst>
              <a:gd name="adj" fmla="val 50000"/>
            </a:avLst>
          </a:prstGeom>
          <a:solidFill>
            <a:srgbClr val="FCFCFC"/>
          </a:solidFill>
          <a:ln w="381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5F5F5F"/>
                </a:solidFill>
                <a:latin typeface="微软雅黑" pitchFamily="34" charset="-122"/>
                <a:ea typeface="微软雅黑" pitchFamily="34" charset="-122"/>
              </a:rPr>
              <a:t>全面感知</a:t>
            </a:r>
            <a:endParaRPr lang="en-US" altLang="zh-CN" sz="2800">
              <a:solidFill>
                <a:srgbClr val="5F5F5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67092" y="2746381"/>
            <a:ext cx="2057400" cy="574675"/>
          </a:xfrm>
          <a:prstGeom prst="roundRect">
            <a:avLst>
              <a:gd name="adj" fmla="val 50000"/>
            </a:avLst>
          </a:prstGeom>
          <a:solidFill>
            <a:srgbClr val="FCFCFC"/>
          </a:solidFill>
          <a:ln w="381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>
                <a:solidFill>
                  <a:srgbClr val="5F5F5F"/>
                </a:solidFill>
                <a:latin typeface="微软雅黑" pitchFamily="34" charset="-122"/>
                <a:ea typeface="微软雅黑" pitchFamily="34" charset="-122"/>
              </a:rPr>
              <a:t>可靠传输</a:t>
            </a:r>
            <a:endParaRPr lang="en-US" altLang="zh-CN" sz="2800">
              <a:solidFill>
                <a:srgbClr val="5F5F5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72198" y="2746381"/>
            <a:ext cx="2347874" cy="574675"/>
          </a:xfrm>
          <a:prstGeom prst="roundRect">
            <a:avLst>
              <a:gd name="adj" fmla="val 50000"/>
            </a:avLst>
          </a:prstGeom>
          <a:solidFill>
            <a:srgbClr val="FCFCFC"/>
          </a:solidFill>
          <a:ln w="381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 dirty="0">
                <a:solidFill>
                  <a:srgbClr val="5F5F5F"/>
                </a:solidFill>
                <a:latin typeface="微软雅黑" pitchFamily="34" charset="-122"/>
                <a:ea typeface="微软雅黑" pitchFamily="34" charset="-122"/>
              </a:rPr>
              <a:t>智能处理</a:t>
            </a:r>
            <a:endParaRPr lang="en-US" altLang="zh-CN" sz="2800" dirty="0">
              <a:solidFill>
                <a:srgbClr val="5F5F5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71472" y="3357568"/>
            <a:ext cx="2571750" cy="928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1400" dirty="0">
                <a:latin typeface="+mj-ea"/>
                <a:ea typeface="+mj-ea"/>
              </a:rPr>
              <a:t>利用</a:t>
            </a:r>
            <a:r>
              <a:rPr lang="en-US" altLang="zh-CN" sz="1400" dirty="0">
                <a:latin typeface="+mj-ea"/>
                <a:ea typeface="+mj-ea"/>
              </a:rPr>
              <a:t>RFID</a:t>
            </a:r>
            <a:r>
              <a:rPr lang="zh-CN" altLang="en-US" sz="1400" dirty="0">
                <a:latin typeface="+mj-ea"/>
                <a:ea typeface="+mj-ea"/>
              </a:rPr>
              <a:t>、传感器、二维码等</a:t>
            </a:r>
            <a:endParaRPr lang="en-US" altLang="zh-CN" sz="1400" dirty="0"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1400" dirty="0">
                <a:latin typeface="+mj-ea"/>
                <a:ea typeface="+mj-ea"/>
              </a:rPr>
              <a:t>能够随时随地采集物体的动态</a:t>
            </a:r>
            <a:endParaRPr lang="en-US" altLang="zh-CN" sz="1400" dirty="0"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1400" dirty="0">
                <a:latin typeface="+mj-ea"/>
                <a:ea typeface="+mj-ea"/>
              </a:rPr>
              <a:t>信息。</a:t>
            </a:r>
            <a:endParaRPr lang="en-US" altLang="zh-CN" sz="1400" b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428992" y="3357568"/>
            <a:ext cx="2143125" cy="1000125"/>
          </a:xfrm>
          <a:prstGeom prst="roundRect">
            <a:avLst>
              <a:gd name="adj" fmla="val 50000"/>
            </a:avLst>
          </a:prstGeom>
          <a:solidFill>
            <a:srgbClr val="FCFCFC"/>
          </a:solidFill>
          <a:ln w="381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742950" lvl="1" indent="-285750" algn="r">
              <a:spcBef>
                <a:spcPct val="20000"/>
              </a:spcBef>
              <a:defRPr/>
            </a:pPr>
            <a:r>
              <a:rPr lang="zh-CN" altLang="en-US" sz="1400" dirty="0">
                <a:latin typeface="+mj-ea"/>
                <a:ea typeface="+mj-ea"/>
              </a:rPr>
              <a:t>通过网络将感知的各种</a:t>
            </a:r>
            <a:endParaRPr lang="en-US" altLang="zh-CN" sz="1400" dirty="0">
              <a:latin typeface="+mj-ea"/>
              <a:ea typeface="+mj-ea"/>
            </a:endParaRPr>
          </a:p>
          <a:p>
            <a:pPr marL="742950" lvl="1" indent="-285750" algn="r">
              <a:spcBef>
                <a:spcPct val="20000"/>
              </a:spcBef>
              <a:defRPr/>
            </a:pPr>
            <a:r>
              <a:rPr lang="zh-CN" altLang="en-US" sz="1400" dirty="0">
                <a:latin typeface="+mj-ea"/>
                <a:ea typeface="+mj-ea"/>
              </a:rPr>
              <a:t>信息进行实时传送。</a:t>
            </a:r>
            <a:endParaRPr lang="en-US" altLang="zh-CN" sz="1400" dirty="0">
              <a:latin typeface="+mj-ea"/>
              <a:ea typeface="+mj-ea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715008" y="3357568"/>
            <a:ext cx="3071776" cy="1000125"/>
          </a:xfrm>
          <a:prstGeom prst="roundRect">
            <a:avLst>
              <a:gd name="adj" fmla="val 50000"/>
            </a:avLst>
          </a:prstGeom>
          <a:solidFill>
            <a:srgbClr val="FCFCFC"/>
          </a:solidFill>
          <a:ln w="38100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marL="742950" lvl="1" indent="-285750" algn="r">
              <a:spcBef>
                <a:spcPct val="20000"/>
              </a:spcBef>
              <a:defRPr/>
            </a:pPr>
            <a:r>
              <a:rPr lang="zh-CN" altLang="en-US" sz="1400" dirty="0">
                <a:latin typeface="+mj-ea"/>
                <a:ea typeface="+mj-ea"/>
              </a:rPr>
              <a:t>利用计算机技术，及时地对海量的</a:t>
            </a:r>
            <a:endParaRPr lang="en-US" altLang="zh-CN" sz="1400" dirty="0">
              <a:latin typeface="+mj-ea"/>
              <a:ea typeface="+mj-ea"/>
            </a:endParaRPr>
          </a:p>
          <a:p>
            <a:pPr marL="742950" lvl="1" indent="-285750" algn="r">
              <a:spcBef>
                <a:spcPct val="20000"/>
              </a:spcBef>
              <a:defRPr/>
            </a:pPr>
            <a:r>
              <a:rPr lang="zh-CN" altLang="en-US" sz="1400" dirty="0">
                <a:latin typeface="+mj-ea"/>
                <a:ea typeface="+mj-ea"/>
              </a:rPr>
              <a:t>数据进行信息控制，真正达到了</a:t>
            </a:r>
            <a:endParaRPr lang="en-US" altLang="zh-CN" sz="1400" dirty="0">
              <a:latin typeface="+mj-ea"/>
              <a:ea typeface="+mj-ea"/>
            </a:endParaRPr>
          </a:p>
          <a:p>
            <a:pPr marL="742950" lvl="1" indent="-285750" algn="r">
              <a:spcBef>
                <a:spcPct val="20000"/>
              </a:spcBef>
              <a:defRPr/>
            </a:pPr>
            <a:r>
              <a:rPr lang="zh-CN" altLang="en-US" sz="1400" dirty="0">
                <a:latin typeface="+mj-ea"/>
                <a:ea typeface="+mj-ea"/>
              </a:rPr>
              <a:t>人与物的沟通、物与物的沟通</a:t>
            </a:r>
            <a:r>
              <a:rPr lang="zh-CN" altLang="en-US" sz="1200" dirty="0">
                <a:latin typeface="微软雅黑" pitchFamily="34" charset="-122"/>
              </a:rPr>
              <a:t>。</a:t>
            </a:r>
            <a:endParaRPr lang="en-US" altLang="zh-CN" sz="1200" dirty="0">
              <a:latin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286512" y="857238"/>
            <a:ext cx="1826406" cy="1838969"/>
            <a:chOff x="1403648" y="1115468"/>
            <a:chExt cx="1294414" cy="1294414"/>
          </a:xfrm>
        </p:grpSpPr>
        <p:sp>
          <p:nvSpPr>
            <p:cNvPr id="14" name="椭圆 13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65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同心圆 16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571868" y="785800"/>
            <a:ext cx="1826406" cy="1838969"/>
            <a:chOff x="1403648" y="1115468"/>
            <a:chExt cx="1294414" cy="1294414"/>
          </a:xfrm>
        </p:grpSpPr>
        <p:sp>
          <p:nvSpPr>
            <p:cNvPr id="19" name="椭圆 18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传输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71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同心圆 21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85786" y="785800"/>
            <a:ext cx="1826406" cy="1838969"/>
            <a:chOff x="1403648" y="1115468"/>
            <a:chExt cx="1294414" cy="1294414"/>
          </a:xfrm>
          <a:effectLst>
            <a:outerShdw blurRad="241300" dist="190500" dir="8100000" algn="tr" rotWithShape="0">
              <a:prstClr val="black">
                <a:alpha val="19000"/>
              </a:prstClr>
            </a:outerShdw>
          </a:effectLst>
        </p:grpSpPr>
        <p:sp>
          <p:nvSpPr>
            <p:cNvPr id="24" name="椭圆 23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感知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76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5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2555776" y="915566"/>
                <a:ext cx="1944215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同心圆 26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Right Arrow 29"/>
          <p:cNvSpPr/>
          <p:nvPr/>
        </p:nvSpPr>
        <p:spPr>
          <a:xfrm>
            <a:off x="5572132" y="1571618"/>
            <a:ext cx="642942" cy="428628"/>
          </a:xfrm>
          <a:prstGeom prst="rightArrow">
            <a:avLst/>
          </a:prstGeom>
          <a:solidFill>
            <a:schemeClr val="accent2"/>
          </a:solidFill>
          <a:ln>
            <a:solidFill>
              <a:srgbClr val="F7F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ight Arrow 2"/>
          <p:cNvSpPr/>
          <p:nvPr/>
        </p:nvSpPr>
        <p:spPr>
          <a:xfrm>
            <a:off x="2786050" y="1643056"/>
            <a:ext cx="571504" cy="357190"/>
          </a:xfrm>
          <a:prstGeom prst="rightArrow">
            <a:avLst/>
          </a:prstGeom>
          <a:solidFill>
            <a:schemeClr val="accent3"/>
          </a:solidFill>
          <a:ln>
            <a:solidFill>
              <a:srgbClr val="F7F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500048"/>
            <a:ext cx="5916832" cy="407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圆角矩形标注 13"/>
          <p:cNvSpPr/>
          <p:nvPr/>
        </p:nvSpPr>
        <p:spPr>
          <a:xfrm>
            <a:off x="6500826" y="3429006"/>
            <a:ext cx="642942" cy="642942"/>
          </a:xfrm>
          <a:prstGeom prst="wedgeRoundRectCallout">
            <a:avLst>
              <a:gd name="adj1" fmla="val 80219"/>
              <a:gd name="adj2" fmla="val 23402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715272" y="3786196"/>
            <a:ext cx="114300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移动互联网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4643438" y="1571618"/>
            <a:ext cx="1643074" cy="428628"/>
          </a:xfrm>
          <a:prstGeom prst="wedgeRoundRectCallout">
            <a:avLst>
              <a:gd name="adj1" fmla="val -40499"/>
              <a:gd name="adj2" fmla="val -164867"/>
              <a:gd name="adj3" fmla="val 16667"/>
            </a:avLst>
          </a:prstGeom>
          <a:solidFill>
            <a:schemeClr val="accent6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357686" y="714362"/>
            <a:ext cx="128588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大数据</a:t>
            </a:r>
          </a:p>
        </p:txBody>
      </p:sp>
      <p:sp>
        <p:nvSpPr>
          <p:cNvPr id="21" name="矩形标注 20"/>
          <p:cNvSpPr/>
          <p:nvPr/>
        </p:nvSpPr>
        <p:spPr>
          <a:xfrm>
            <a:off x="4500562" y="2071684"/>
            <a:ext cx="1928826" cy="1785950"/>
          </a:xfrm>
          <a:prstGeom prst="wedgeRectCallout">
            <a:avLst>
              <a:gd name="adj1" fmla="val 9465"/>
              <a:gd name="adj2" fmla="val 65195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标注 22"/>
          <p:cNvSpPr/>
          <p:nvPr/>
        </p:nvSpPr>
        <p:spPr>
          <a:xfrm>
            <a:off x="4429124" y="571486"/>
            <a:ext cx="3143272" cy="3929090"/>
          </a:xfrm>
          <a:prstGeom prst="wedgeRectCallout">
            <a:avLst>
              <a:gd name="adj1" fmla="val 59702"/>
              <a:gd name="adj2" fmla="val -24031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标注 23"/>
          <p:cNvSpPr/>
          <p:nvPr/>
        </p:nvSpPr>
        <p:spPr>
          <a:xfrm>
            <a:off x="1571604" y="438134"/>
            <a:ext cx="4929222" cy="4214842"/>
          </a:xfrm>
          <a:prstGeom prst="wedgeRectCallout">
            <a:avLst>
              <a:gd name="adj1" fmla="val -58923"/>
              <a:gd name="adj2" fmla="val -3315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7158" y="2285998"/>
            <a:ext cx="6429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物联网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29586" y="1643056"/>
            <a:ext cx="10259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传统互联网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9256" y="4143386"/>
            <a:ext cx="6155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6"/>
                </a:solidFill>
                <a:latin typeface="微软雅黑" pitchFamily="34" charset="-122"/>
                <a:ea typeface="微软雅黑" pitchFamily="34" charset="-122"/>
              </a:rPr>
              <a:t>云计算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/>
      <p:bldP spid="15" grpId="1"/>
      <p:bldP spid="17" grpId="1" animBg="1"/>
      <p:bldP spid="19" grpId="0"/>
      <p:bldP spid="21" grpId="0" animBg="1"/>
      <p:bldP spid="21" grpId="1" animBg="1"/>
      <p:bldP spid="23" grpId="0" animBg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19"/>
          <p:cNvSpPr>
            <a:spLocks/>
          </p:cNvSpPr>
          <p:nvPr/>
        </p:nvSpPr>
        <p:spPr bwMode="auto">
          <a:xfrm>
            <a:off x="1214414" y="-45027"/>
            <a:ext cx="1759826" cy="5188527"/>
          </a:xfrm>
          <a:custGeom>
            <a:avLst/>
            <a:gdLst>
              <a:gd name="T0" fmla="*/ 0 w 1703"/>
              <a:gd name="T1" fmla="*/ 0 h 9079"/>
              <a:gd name="T2" fmla="*/ 1703 w 1703"/>
              <a:gd name="T3" fmla="*/ 4539 h 9079"/>
              <a:gd name="T4" fmla="*/ 0 w 1703"/>
              <a:gd name="T5" fmla="*/ 9079 h 9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3" h="9079">
                <a:moveTo>
                  <a:pt x="0" y="0"/>
                </a:moveTo>
                <a:cubicBezTo>
                  <a:pt x="1060" y="1213"/>
                  <a:pt x="1703" y="2801"/>
                  <a:pt x="1703" y="4539"/>
                </a:cubicBezTo>
                <a:cubicBezTo>
                  <a:pt x="1703" y="6277"/>
                  <a:pt x="1060" y="7865"/>
                  <a:pt x="0" y="9079"/>
                </a:cubicBezTo>
              </a:path>
            </a:pathLst>
          </a:custGeom>
          <a:noFill/>
          <a:ln w="19050" cap="flat">
            <a:solidFill>
              <a:schemeClr val="accent2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1612" tIns="40806" rIns="81612" bIns="40806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5" name="椭圆 74"/>
          <p:cNvSpPr>
            <a:spLocks noChangeAspect="1"/>
          </p:cNvSpPr>
          <p:nvPr/>
        </p:nvSpPr>
        <p:spPr bwMode="auto">
          <a:xfrm>
            <a:off x="1928794" y="677170"/>
            <a:ext cx="686771" cy="5471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6" name="椭圆 75"/>
          <p:cNvSpPr>
            <a:spLocks noChangeAspect="1"/>
          </p:cNvSpPr>
          <p:nvPr/>
        </p:nvSpPr>
        <p:spPr bwMode="auto">
          <a:xfrm>
            <a:off x="2428860" y="1363938"/>
            <a:ext cx="716524" cy="5471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7" name="椭圆 76"/>
          <p:cNvSpPr>
            <a:spLocks noChangeAspect="1"/>
          </p:cNvSpPr>
          <p:nvPr/>
        </p:nvSpPr>
        <p:spPr bwMode="auto">
          <a:xfrm>
            <a:off x="2571736" y="2000246"/>
            <a:ext cx="718776" cy="5471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8" name="椭圆 77"/>
          <p:cNvSpPr>
            <a:spLocks noChangeAspect="1"/>
          </p:cNvSpPr>
          <p:nvPr/>
        </p:nvSpPr>
        <p:spPr bwMode="auto">
          <a:xfrm>
            <a:off x="2571736" y="2700798"/>
            <a:ext cx="785818" cy="5471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79" name="椭圆 78"/>
          <p:cNvSpPr>
            <a:spLocks noChangeAspect="1"/>
          </p:cNvSpPr>
          <p:nvPr/>
        </p:nvSpPr>
        <p:spPr bwMode="auto">
          <a:xfrm>
            <a:off x="2214546" y="3429006"/>
            <a:ext cx="794996" cy="5471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0" name="椭圆 79"/>
          <p:cNvSpPr>
            <a:spLocks noChangeAspect="1"/>
          </p:cNvSpPr>
          <p:nvPr/>
        </p:nvSpPr>
        <p:spPr bwMode="auto">
          <a:xfrm>
            <a:off x="1785918" y="4143386"/>
            <a:ext cx="764202" cy="5471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1" name="圆角矩形 80"/>
          <p:cNvSpPr/>
          <p:nvPr/>
        </p:nvSpPr>
        <p:spPr bwMode="auto">
          <a:xfrm>
            <a:off x="2760050" y="571486"/>
            <a:ext cx="6026792" cy="50006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2" name="圆角矩形 81"/>
          <p:cNvSpPr/>
          <p:nvPr/>
        </p:nvSpPr>
        <p:spPr bwMode="auto">
          <a:xfrm>
            <a:off x="3268778" y="1285866"/>
            <a:ext cx="5518064" cy="57907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3" name="圆角矩形 82"/>
          <p:cNvSpPr/>
          <p:nvPr/>
        </p:nvSpPr>
        <p:spPr bwMode="auto">
          <a:xfrm>
            <a:off x="3451462" y="2000246"/>
            <a:ext cx="5406817" cy="57150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4" name="圆角矩形 83"/>
          <p:cNvSpPr/>
          <p:nvPr/>
        </p:nvSpPr>
        <p:spPr bwMode="auto">
          <a:xfrm>
            <a:off x="3428992" y="2714626"/>
            <a:ext cx="5408940" cy="57150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5" name="圆角矩形 84"/>
          <p:cNvSpPr/>
          <p:nvPr/>
        </p:nvSpPr>
        <p:spPr bwMode="auto">
          <a:xfrm>
            <a:off x="3143240" y="3429006"/>
            <a:ext cx="5643602" cy="58682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6" name="圆角矩形 85"/>
          <p:cNvSpPr/>
          <p:nvPr/>
        </p:nvSpPr>
        <p:spPr bwMode="auto">
          <a:xfrm>
            <a:off x="2714612" y="4143386"/>
            <a:ext cx="6104122" cy="57150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612" tIns="40806" rIns="81612" bIns="40806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214678" y="714362"/>
            <a:ext cx="2040331" cy="226038"/>
          </a:xfrm>
          <a:prstGeom prst="rect">
            <a:avLst/>
          </a:prstGeom>
          <a:noFill/>
          <a:ln>
            <a:noFill/>
          </a:ln>
        </p:spPr>
        <p:txBody>
          <a:bodyPr wrap="square" lIns="81612" tIns="40806" rIns="81612" bIns="40806" rtlCol="0">
            <a:spAutoFit/>
          </a:bodyPr>
          <a:lstStyle/>
          <a:p>
            <a:r>
              <a:rPr lang="zh-CN" altLang="en-US" sz="1400" b="1" baseline="-25000" dirty="0" smtClean="0">
                <a:solidFill>
                  <a:schemeClr val="bg1"/>
                </a:solidFill>
              </a:rPr>
              <a:t>中国开始传感网研究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357554" y="1357304"/>
            <a:ext cx="5462743" cy="369667"/>
          </a:xfrm>
          <a:prstGeom prst="rect">
            <a:avLst/>
          </a:prstGeom>
          <a:noFill/>
          <a:ln>
            <a:noFill/>
          </a:ln>
        </p:spPr>
        <p:txBody>
          <a:bodyPr wrap="square" lIns="81612" tIns="40806" rIns="81612" bIns="40806" rtlCol="0">
            <a:spAutoFit/>
          </a:bodyPr>
          <a:lstStyle/>
          <a:p>
            <a:pPr lvl="0"/>
            <a:r>
              <a:rPr lang="zh-CN" altLang="en-US" sz="1400" b="1" baseline="-25000" dirty="0" smtClean="0">
                <a:solidFill>
                  <a:schemeClr val="bg1"/>
                </a:solidFill>
              </a:rPr>
              <a:t>温家宝在无锡视察中科院“物联网”技术研发中心时指出，要尽快突破核心技术，把传感技术和</a:t>
            </a:r>
            <a:r>
              <a:rPr lang="en-US" altLang="en-US" sz="1400" b="1" baseline="-25000" dirty="0" smtClean="0">
                <a:solidFill>
                  <a:schemeClr val="bg1"/>
                </a:solidFill>
              </a:rPr>
              <a:t>TD</a:t>
            </a:r>
            <a:r>
              <a:rPr lang="zh-CN" altLang="en-US" sz="1400" b="1" baseline="-25000" dirty="0" smtClean="0">
                <a:solidFill>
                  <a:schemeClr val="bg1"/>
                </a:solidFill>
              </a:rPr>
              <a:t>的发展结合起来。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428992" y="2071684"/>
            <a:ext cx="5362762" cy="441482"/>
          </a:xfrm>
          <a:prstGeom prst="rect">
            <a:avLst/>
          </a:prstGeom>
          <a:noFill/>
          <a:ln>
            <a:noFill/>
          </a:ln>
        </p:spPr>
        <p:txBody>
          <a:bodyPr wrap="square" lIns="81612" tIns="40806" rIns="81612" bIns="40806" rtlCol="0">
            <a:spAutoFit/>
          </a:bodyPr>
          <a:lstStyle/>
          <a:p>
            <a:pPr lvl="0"/>
            <a:r>
              <a:rPr lang="zh-CN" altLang="en-US" sz="1400" spc="225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400" b="1" baseline="-25000" dirty="0" smtClean="0">
                <a:solidFill>
                  <a:schemeClr val="bg1"/>
                </a:solidFill>
              </a:rPr>
              <a:t>传感器网络标准工作组成立大会暨‘感知中国’高峰论坛”在北京举行，会议提出传感</a:t>
            </a:r>
            <a:r>
              <a:rPr lang="zh-CN" altLang="en-US" sz="1400" b="1" baseline="-25000" smtClean="0">
                <a:solidFill>
                  <a:schemeClr val="bg1"/>
                </a:solidFill>
              </a:rPr>
              <a:t>网发展      </a:t>
            </a:r>
            <a:endParaRPr lang="en-US" altLang="zh-CN" sz="1400" b="1" baseline="-25000" smtClean="0">
              <a:solidFill>
                <a:schemeClr val="bg1"/>
              </a:solidFill>
            </a:endParaRPr>
          </a:p>
          <a:p>
            <a:pPr lvl="0"/>
            <a:r>
              <a:rPr lang="en-US" altLang="zh-CN" sz="1400" b="1" baseline="-25000" smtClean="0">
                <a:solidFill>
                  <a:schemeClr val="bg1"/>
                </a:solidFill>
              </a:rPr>
              <a:t>       </a:t>
            </a:r>
            <a:r>
              <a:rPr lang="zh-CN" altLang="en-US" sz="1400" b="1" baseline="-25000" smtClean="0">
                <a:solidFill>
                  <a:schemeClr val="bg1"/>
                </a:solidFill>
              </a:rPr>
              <a:t>相关</a:t>
            </a:r>
            <a:r>
              <a:rPr lang="zh-CN" altLang="en-US" sz="1400" b="1" baseline="-25000" dirty="0" smtClean="0">
                <a:solidFill>
                  <a:schemeClr val="bg1"/>
                </a:solidFill>
              </a:rPr>
              <a:t>政策。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71868" y="2786064"/>
            <a:ext cx="5165178" cy="369667"/>
          </a:xfrm>
          <a:prstGeom prst="rect">
            <a:avLst/>
          </a:prstGeom>
          <a:noFill/>
          <a:ln>
            <a:noFill/>
          </a:ln>
        </p:spPr>
        <p:txBody>
          <a:bodyPr wrap="square" lIns="81612" tIns="40806" rIns="81612" bIns="40806" rtlCol="0">
            <a:spAutoFit/>
          </a:bodyPr>
          <a:lstStyle/>
          <a:p>
            <a:pPr lvl="0"/>
            <a:r>
              <a:rPr lang="zh-CN" altLang="en-US" sz="1400" b="1" baseline="-25000" dirty="0" smtClean="0">
                <a:solidFill>
                  <a:schemeClr val="bg1"/>
                </a:solidFill>
              </a:rPr>
              <a:t>在中国通信业发展高层论坛上，中国移动总裁王建宙高调表示：“物联网”商机无限，中国移动将以开放的姿态，与各方竭诚合作。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500431" y="3429006"/>
            <a:ext cx="4857784" cy="513296"/>
          </a:xfrm>
          <a:prstGeom prst="rect">
            <a:avLst/>
          </a:prstGeom>
          <a:noFill/>
          <a:ln>
            <a:noFill/>
          </a:ln>
        </p:spPr>
        <p:txBody>
          <a:bodyPr wrap="square" lIns="81612" tIns="40806" rIns="81612" bIns="40806" rtlCol="0">
            <a:spAutoFit/>
          </a:bodyPr>
          <a:lstStyle/>
          <a:p>
            <a:pPr lvl="0"/>
            <a:r>
              <a:rPr lang="zh-CN" altLang="en-US" sz="1400" b="1" baseline="-25000" dirty="0" smtClean="0">
                <a:solidFill>
                  <a:schemeClr val="bg1"/>
                </a:solidFill>
              </a:rPr>
              <a:t>工业和信息化部部长李毅中部长在科技日报上发表题为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b="1" baseline="-25000" dirty="0" smtClean="0">
                <a:solidFill>
                  <a:schemeClr val="bg1"/>
                </a:solidFill>
              </a:rPr>
              <a:t>我国工业和信息化发展的现状与展望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》</a:t>
            </a:r>
            <a:r>
              <a:rPr lang="zh-CN" altLang="en-US" sz="1400" b="1" baseline="-25000" dirty="0" smtClean="0">
                <a:solidFill>
                  <a:schemeClr val="bg1"/>
                </a:solidFill>
              </a:rPr>
              <a:t>的署名文章，首次公开提及传感网络，并将其上升到战略性新兴产业的高度，指出信息技术的广泛渗透和高度应用将催生出一批新增长点。</a:t>
            </a:r>
            <a:endParaRPr lang="zh-CN" altLang="en-US" sz="1400" b="1" baseline="-250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00364" y="4071948"/>
            <a:ext cx="5500726" cy="656925"/>
          </a:xfrm>
          <a:prstGeom prst="rect">
            <a:avLst/>
          </a:prstGeom>
          <a:noFill/>
          <a:ln>
            <a:noFill/>
          </a:ln>
        </p:spPr>
        <p:txBody>
          <a:bodyPr wrap="square" lIns="81612" tIns="40806" rIns="81612" bIns="40806" rtlCol="0">
            <a:spAutoFit/>
          </a:bodyPr>
          <a:lstStyle/>
          <a:p>
            <a:pPr lvl="0"/>
            <a:r>
              <a:rPr lang="zh-CN" altLang="en-US" sz="1400" b="1" baseline="-25000" dirty="0" smtClean="0">
                <a:solidFill>
                  <a:schemeClr val="bg1"/>
                </a:solidFill>
              </a:rPr>
              <a:t>温家宝总理向首都科技界发表了题为“让科技引领中国可持续发展”的讲话，将”物联网”并入信息网络发展的重要内容，并强调信息网络产业是世界经济复苏的重要驱动力。 而在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《</a:t>
            </a:r>
            <a:r>
              <a:rPr lang="zh-CN" altLang="en-US" sz="1400" b="1" baseline="-25000" dirty="0" smtClean="0">
                <a:solidFill>
                  <a:schemeClr val="bg1"/>
                </a:solidFill>
              </a:rPr>
              <a:t>国家中长期科学与技术发展规划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(2006</a:t>
            </a:r>
            <a:r>
              <a:rPr lang="zh-CN" altLang="en-US" sz="1400" b="1" baseline="-25000" dirty="0" smtClean="0">
                <a:solidFill>
                  <a:schemeClr val="bg1"/>
                </a:solidFill>
              </a:rPr>
              <a:t>－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2020 </a:t>
            </a:r>
            <a:r>
              <a:rPr lang="zh-CN" altLang="en-US" sz="1400" b="1" baseline="-25000" dirty="0" smtClean="0">
                <a:solidFill>
                  <a:schemeClr val="bg1"/>
                </a:solidFill>
              </a:rPr>
              <a:t>年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)》</a:t>
            </a:r>
            <a:r>
              <a:rPr lang="zh-CN" altLang="en-US" sz="1400" b="1" baseline="-25000" dirty="0" smtClean="0">
                <a:solidFill>
                  <a:schemeClr val="bg1"/>
                </a:solidFill>
              </a:rPr>
              <a:t>和“新一代宽带移动无线通信网”重大专项中均将传感网列入重点研究领域。</a:t>
            </a:r>
            <a:endParaRPr lang="zh-CN" altLang="en-US" sz="1400" b="1" baseline="-250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71670" y="857238"/>
            <a:ext cx="479007" cy="236297"/>
          </a:xfrm>
          <a:prstGeom prst="rect">
            <a:avLst/>
          </a:prstGeom>
          <a:noFill/>
          <a:ln>
            <a:noFill/>
          </a:ln>
        </p:spPr>
        <p:txBody>
          <a:bodyPr wrap="none" lIns="81612" tIns="40806" rIns="81612" bIns="40806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1999</a:t>
            </a:r>
            <a:endParaRPr lang="zh-CN" altLang="en-US" sz="1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428860" y="1500180"/>
            <a:ext cx="709839" cy="236297"/>
          </a:xfrm>
          <a:prstGeom prst="rect">
            <a:avLst/>
          </a:prstGeom>
          <a:noFill/>
          <a:ln>
            <a:noFill/>
          </a:ln>
        </p:spPr>
        <p:txBody>
          <a:bodyPr wrap="none" lIns="81612" tIns="40806" rIns="81612" bIns="40806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2009.8.7</a:t>
            </a:r>
            <a:endParaRPr lang="zh-CN" altLang="en-US" sz="1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71736" y="2143122"/>
            <a:ext cx="788387" cy="236297"/>
          </a:xfrm>
          <a:prstGeom prst="rect">
            <a:avLst/>
          </a:prstGeom>
          <a:noFill/>
          <a:ln>
            <a:noFill/>
          </a:ln>
        </p:spPr>
        <p:txBody>
          <a:bodyPr wrap="none" lIns="81612" tIns="40806" rIns="81612" bIns="40806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2009.9.11</a:t>
            </a:r>
            <a:endParaRPr lang="zh-CN" altLang="en-US" sz="1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571736" y="2857502"/>
            <a:ext cx="788387" cy="236297"/>
          </a:xfrm>
          <a:prstGeom prst="rect">
            <a:avLst/>
          </a:prstGeom>
          <a:noFill/>
          <a:ln>
            <a:noFill/>
          </a:ln>
        </p:spPr>
        <p:txBody>
          <a:bodyPr wrap="none" lIns="81612" tIns="40806" rIns="81612" bIns="40806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2009.9.14</a:t>
            </a:r>
            <a:endParaRPr lang="zh-CN" altLang="en-US" sz="1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14546" y="3571882"/>
            <a:ext cx="866933" cy="236297"/>
          </a:xfrm>
          <a:prstGeom prst="rect">
            <a:avLst/>
          </a:prstGeom>
          <a:noFill/>
          <a:ln>
            <a:noFill/>
          </a:ln>
        </p:spPr>
        <p:txBody>
          <a:bodyPr wrap="none" lIns="81612" tIns="40806" rIns="81612" bIns="40806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2009.10.11</a:t>
            </a:r>
            <a:endParaRPr lang="zh-CN" altLang="en-US" sz="1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785918" y="4286262"/>
            <a:ext cx="788387" cy="236297"/>
          </a:xfrm>
          <a:prstGeom prst="rect">
            <a:avLst/>
          </a:prstGeom>
          <a:noFill/>
          <a:ln>
            <a:noFill/>
          </a:ln>
        </p:spPr>
        <p:txBody>
          <a:bodyPr wrap="none" lIns="81612" tIns="40806" rIns="81612" bIns="40806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2009.11.3</a:t>
            </a:r>
            <a:endParaRPr lang="zh-CN" altLang="en-US" sz="1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9" name="Oval 14"/>
          <p:cNvSpPr>
            <a:spLocks noChangeArrowheads="1"/>
          </p:cNvSpPr>
          <p:nvPr/>
        </p:nvSpPr>
        <p:spPr bwMode="auto">
          <a:xfrm>
            <a:off x="0" y="1567141"/>
            <a:ext cx="1853878" cy="18126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vert="horz" wrap="square" lIns="81612" tIns="40806" rIns="81612" bIns="40806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8596" y="1500180"/>
            <a:ext cx="1000131" cy="1405848"/>
          </a:xfrm>
          <a:prstGeom prst="rect">
            <a:avLst/>
          </a:prstGeom>
          <a:noFill/>
          <a:ln>
            <a:noFill/>
          </a:ln>
        </p:spPr>
        <p:txBody>
          <a:bodyPr wrap="square" lIns="81612" tIns="40806" rIns="81612" bIns="40806" rtlCol="0">
            <a:spAutoFit/>
          </a:bodyPr>
          <a:lstStyle/>
          <a:p>
            <a:pPr algn="dist"/>
            <a:endParaRPr lang="en-US" altLang="zh-CN" sz="3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dist"/>
            <a:r>
              <a:rPr lang="zh-CN" altLang="en-US" sz="2800" b="1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感知中国</a:t>
            </a:r>
            <a:endParaRPr lang="zh-CN" altLang="en-US" sz="2800" b="1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2157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3 0.3321 L 4.44444E-6 4.75486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1660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4427 0.2174 L 2.22222E-6 -3.84829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108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6632 0.09506 L 3.61111E-6 -4.27382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476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6632 -0.02752 L 1.11111E-6 4.0333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36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1467 -0.15171 L 1.66667E-6 3.46901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75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1024 -0.27127 L -2.5E-6 -1.74838E-6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13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6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4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20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3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RESOURCE_PATHS_HASH_PRESENTER" val="7559d6ebfe3399475faf050899225724546a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自定义 223">
      <a:dk1>
        <a:sysClr val="windowText" lastClr="000000"/>
      </a:dk1>
      <a:lt1>
        <a:sysClr val="window" lastClr="FFFFFF"/>
      </a:lt1>
      <a:dk2>
        <a:srgbClr val="959596"/>
      </a:dk2>
      <a:lt2>
        <a:srgbClr val="D9D9D9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8828</TotalTime>
  <Words>1434</Words>
  <Application>Microsoft Office PowerPoint</Application>
  <PresentationFormat>全屏显示(16:9)</PresentationFormat>
  <Paragraphs>176</Paragraphs>
  <Slides>36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农业物联网核心：</vt:lpstr>
      <vt:lpstr>幻灯片 22</vt:lpstr>
      <vt:lpstr>农用传感器</vt:lpstr>
      <vt:lpstr>幻灯片 24</vt:lpstr>
      <vt:lpstr>幻灯片 25</vt:lpstr>
      <vt:lpstr>幻灯片 26</vt:lpstr>
      <vt:lpstr>幻灯片 27</vt:lpstr>
      <vt:lpstr>      农产品溯源      保证食品安全</vt:lpstr>
      <vt:lpstr>幻灯片 29</vt:lpstr>
      <vt:lpstr>物联网助推现代农业</vt:lpstr>
      <vt:lpstr>幻灯片 31</vt:lpstr>
      <vt:lpstr>幻灯片 32</vt:lpstr>
      <vt:lpstr>幻灯片 33</vt:lpstr>
      <vt:lpstr>我国农业物联网发展存在的问题 </vt:lpstr>
      <vt:lpstr>幻灯片 35</vt:lpstr>
      <vt:lpstr>幻灯片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liuhuan</cp:lastModifiedBy>
  <cp:revision>951</cp:revision>
  <dcterms:created xsi:type="dcterms:W3CDTF">2015-04-24T01:01:13Z</dcterms:created>
  <dcterms:modified xsi:type="dcterms:W3CDTF">2017-06-25T13:40:08Z</dcterms:modified>
</cp:coreProperties>
</file>